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42"/>
  </p:notesMasterIdLst>
  <p:handoutMasterIdLst>
    <p:handoutMasterId r:id="rId43"/>
  </p:handoutMasterIdLst>
  <p:sldIdLst>
    <p:sldId id="473" r:id="rId2"/>
    <p:sldId id="509" r:id="rId3"/>
    <p:sldId id="310" r:id="rId4"/>
    <p:sldId id="472" r:id="rId5"/>
    <p:sldId id="474" r:id="rId6"/>
    <p:sldId id="475" r:id="rId7"/>
    <p:sldId id="479" r:id="rId8"/>
    <p:sldId id="511" r:id="rId9"/>
    <p:sldId id="476" r:id="rId10"/>
    <p:sldId id="477" r:id="rId11"/>
    <p:sldId id="478" r:id="rId12"/>
    <p:sldId id="480" r:id="rId13"/>
    <p:sldId id="481" r:id="rId14"/>
    <p:sldId id="482" r:id="rId15"/>
    <p:sldId id="483" r:id="rId16"/>
    <p:sldId id="484" r:id="rId17"/>
    <p:sldId id="485" r:id="rId18"/>
    <p:sldId id="486" r:id="rId19"/>
    <p:sldId id="487" r:id="rId20"/>
    <p:sldId id="488" r:id="rId21"/>
    <p:sldId id="489" r:id="rId22"/>
    <p:sldId id="490" r:id="rId23"/>
    <p:sldId id="496" r:id="rId24"/>
    <p:sldId id="507" r:id="rId25"/>
    <p:sldId id="495" r:id="rId26"/>
    <p:sldId id="494" r:id="rId27"/>
    <p:sldId id="497" r:id="rId28"/>
    <p:sldId id="508" r:id="rId29"/>
    <p:sldId id="498" r:id="rId30"/>
    <p:sldId id="499" r:id="rId31"/>
    <p:sldId id="510" r:id="rId32"/>
    <p:sldId id="500" r:id="rId33"/>
    <p:sldId id="492" r:id="rId34"/>
    <p:sldId id="493" r:id="rId35"/>
    <p:sldId id="501" r:id="rId36"/>
    <p:sldId id="502" r:id="rId37"/>
    <p:sldId id="503" r:id="rId38"/>
    <p:sldId id="504" r:id="rId39"/>
    <p:sldId id="506" r:id="rId40"/>
    <p:sldId id="505" r:id="rId41"/>
  </p:sldIdLst>
  <p:sldSz cx="9144000" cy="6858000" type="screen4x3"/>
  <p:notesSz cx="9283700" cy="69977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800000"/>
    <a:srgbClr val="800080"/>
    <a:srgbClr val="FFFF66"/>
    <a:srgbClr val="FF9900"/>
    <a:srgbClr val="996633"/>
    <a:srgbClr val="ACA964"/>
    <a:srgbClr val="0033CC"/>
    <a:srgbClr val="8495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7" autoAdjust="0"/>
    <p:restoredTop sz="94655" autoAdjust="0"/>
  </p:normalViewPr>
  <p:slideViewPr>
    <p:cSldViewPr snapToObjects="1">
      <p:cViewPr varScale="1">
        <p:scale>
          <a:sx n="75" d="100"/>
          <a:sy n="75" d="100"/>
        </p:scale>
        <p:origin x="-4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66" d="100"/>
          <a:sy n="66" d="100"/>
        </p:scale>
        <p:origin x="-1536" y="-558"/>
      </p:cViewPr>
      <p:guideLst>
        <p:guide orient="horz" pos="2923"/>
        <p:guide pos="218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image" Target="../media/image31.e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image" Target="../media/image3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83200" y="-65088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1011238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469063" y="-65088"/>
            <a:ext cx="3003550" cy="52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/>
            <a:r>
              <a:rPr lang="en-US" sz="1700"/>
              <a:t>Winter 2007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93675" y="6705600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1011238">
              <a:defRPr sz="1000" i="1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889500" y="6553200"/>
            <a:ext cx="36401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5pPr marL="1919288" lvl="4" algn="r" defTabSz="1011238">
              <a:defRPr sz="1500"/>
            </a:lvl5pPr>
          </a:lstStyle>
          <a:p>
            <a:pPr lvl="4"/>
            <a:fld id="{DB3E4323-3539-4B3D-9A06-88C7D9C1DD97}" type="slidenum">
              <a:rPr lang="en-US"/>
              <a:pPr lvl="4"/>
              <a:t>‹#›</a:t>
            </a:fld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08013" y="6592888"/>
            <a:ext cx="19764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algn="l" defTabSz="973138"/>
            <a:endParaRPr lang="en-US" sz="1500"/>
          </a:p>
          <a:p>
            <a:pPr algn="l" defTabSz="973138"/>
            <a:r>
              <a:rPr lang="en-US" sz="1200"/>
              <a:t>© 2007 Rollins</a:t>
            </a:r>
            <a:r>
              <a:rPr lang="en-US" sz="1500"/>
              <a:t/>
            </a:r>
            <a:br>
              <a:rPr lang="en-US" sz="1500"/>
            </a:br>
            <a:endParaRPr lang="en-US" sz="1500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22275" y="6532563"/>
            <a:ext cx="8753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076325" y="87313"/>
            <a:ext cx="30035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/>
            <a:r>
              <a:rPr lang="en-US" sz="1700"/>
              <a:t>ECEN 301 Class Notes</a:t>
            </a:r>
          </a:p>
          <a:p>
            <a:pPr defTabSz="973138"/>
            <a:r>
              <a:rPr lang="en-US" sz="1700"/>
              <a:t>Lecture 6</a:t>
            </a:r>
          </a:p>
        </p:txBody>
      </p:sp>
      <p:pic>
        <p:nvPicPr>
          <p:cNvPr id="154626" name="Picture 2" descr="ECEN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0" y="87313"/>
            <a:ext cx="819150" cy="50958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175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973138">
              <a:defRPr sz="1000" i="1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7800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73138">
              <a:defRPr sz="1000" i="1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3175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973138">
              <a:defRPr sz="1000" i="1"/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7800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73138">
              <a:defRPr sz="1000" i="1"/>
            </a:lvl1pPr>
          </a:lstStyle>
          <a:p>
            <a:fld id="{3945454E-9DBD-4EAF-A923-8E7170EF1C3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24225"/>
            <a:ext cx="6808787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41338"/>
            <a:ext cx="3471863" cy="260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71488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42975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144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843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rgbClr val="ACA964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124937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#6 – Things Practical</a:t>
            </a:r>
          </a:p>
        </p:txBody>
      </p:sp>
      <p:sp>
        <p:nvSpPr>
          <p:cNvPr id="124938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AB717EF1-20A7-4135-8E2A-6CD4FE3AF68C}" type="slidenum">
              <a:rPr lang="en-US"/>
              <a:pPr lvl="1"/>
              <a:t>‹#›</a:t>
            </a:fld>
            <a:endParaRPr lang="en-US"/>
          </a:p>
        </p:txBody>
      </p:sp>
      <p:pic>
        <p:nvPicPr>
          <p:cNvPr id="124940" name="Picture 12" descr="ECEN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#6 – Things Practical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F5245291-4707-4544-8B15-B3AF411EDA33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52400"/>
            <a:ext cx="2095500" cy="259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34100" cy="259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#6 – Things Practical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EA80C4F2-E04E-466C-9CD0-C62DF80AC6D6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09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09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381000" y="6400800"/>
            <a:ext cx="19812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971800" y="6400800"/>
            <a:ext cx="35052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Discussion #6 – Things Practical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86600" y="6400800"/>
            <a:ext cx="1905000" cy="381000"/>
          </a:xfrm>
        </p:spPr>
        <p:txBody>
          <a:bodyPr/>
          <a:lstStyle>
            <a:lvl2pPr lvl="1">
              <a:defRPr/>
            </a:lvl2pPr>
          </a:lstStyle>
          <a:p>
            <a:pPr lvl="1"/>
            <a:fld id="{FB64FB59-FF9C-4182-B229-369958D0E21D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400800"/>
            <a:ext cx="19812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71800" y="6400800"/>
            <a:ext cx="35052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Discussion #6 – Things Practical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86600" y="6400800"/>
            <a:ext cx="1905000" cy="381000"/>
          </a:xfrm>
        </p:spPr>
        <p:txBody>
          <a:bodyPr/>
          <a:lstStyle>
            <a:lvl2pPr lvl="1">
              <a:defRPr/>
            </a:lvl2pPr>
          </a:lstStyle>
          <a:p>
            <a:pPr lvl="1"/>
            <a:fld id="{4E2BDFAE-7F04-4E3F-9BC3-94C6C46F1134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#6 – Things Practical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B56BBBCD-5342-441A-9E0F-9CCFDD2579C5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#6 – Things Practical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AB2BB021-E0B7-4A7C-9671-2AA777356AFD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#6 – Things Practical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57112EA1-5A4E-48CC-85BB-30459653A733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#6 – Things Practical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CB72215B-FC61-4CF1-AEB3-CEA04973B7E9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#6 – Things Practical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82235BC3-D7D3-42F3-BF09-1FC1D488E75F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#6 – Things Practical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BB3A9F69-65A7-4930-9C34-96A2316BE464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#6 – Things Practical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67B78CF1-D0EA-4456-9787-F666FE19FABA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#6 – Things Practical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19F9BCF1-5464-4376-A22A-1C80D94C2B34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Line 2"/>
          <p:cNvSpPr>
            <a:spLocks noChangeShapeType="1"/>
          </p:cNvSpPr>
          <p:nvPr/>
        </p:nvSpPr>
        <p:spPr bwMode="auto">
          <a:xfrm>
            <a:off x="0" y="1143000"/>
            <a:ext cx="8026400" cy="0"/>
          </a:xfrm>
          <a:prstGeom prst="line">
            <a:avLst/>
          </a:prstGeom>
          <a:noFill/>
          <a:ln w="50800">
            <a:solidFill>
              <a:srgbClr val="8495A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008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600"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600"/>
            </a:lvl1pPr>
          </a:lstStyle>
          <a:p>
            <a:r>
              <a:rPr lang="en-US"/>
              <a:t>Discussion #6 – Things Practical</a:t>
            </a:r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2pPr lvl="1" algn="r">
              <a:defRPr sz="1600"/>
            </a:lvl2pPr>
          </a:lstStyle>
          <a:p>
            <a:pPr lvl="1"/>
            <a:fld id="{7D5A595E-F703-4B12-B364-458B666B8B9E}" type="slidenum">
              <a:rPr lang="en-US"/>
              <a:pPr lvl="1"/>
              <a:t>‹#›</a:t>
            </a:fld>
            <a:endParaRPr lang="en-US"/>
          </a:p>
        </p:txBody>
      </p:sp>
      <p:sp>
        <p:nvSpPr>
          <p:cNvPr id="123912" name="Line 8"/>
          <p:cNvSpPr>
            <a:spLocks noChangeShapeType="1"/>
          </p:cNvSpPr>
          <p:nvPr/>
        </p:nvSpPr>
        <p:spPr bwMode="auto">
          <a:xfrm>
            <a:off x="508000" y="6286500"/>
            <a:ext cx="843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3914" name="Picture 10" descr="ECEN_lo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u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Ù"/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Microsoft_Office_Excel_97-2003_Worksheet2.xls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8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2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3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4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Microsoft_Office_Excel_97-2003_Worksheet4.xls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5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Microsoft_Office_Excel_97-2003_Worksheet6.xls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0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10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95EA860E-24DF-4DD0-AFD1-4712622E18E1}" type="slidenum">
              <a:rPr lang="en-US"/>
              <a:pPr lvl="1"/>
              <a:t>1</a:t>
            </a:fld>
            <a:endParaRPr lang="en-US"/>
          </a:p>
        </p:txBody>
      </p:sp>
      <p:graphicFrame>
        <p:nvGraphicFramePr>
          <p:cNvPr id="423037" name="Group 125"/>
          <p:cNvGraphicFramePr>
            <a:graphicFrameLocks noGrp="1"/>
          </p:cNvGraphicFramePr>
          <p:nvPr/>
        </p:nvGraphicFramePr>
        <p:xfrm>
          <a:off x="1143000" y="1990725"/>
          <a:ext cx="6705600" cy="3576005"/>
        </p:xfrm>
        <a:graphic>
          <a:graphicData uri="http://schemas.openxmlformats.org/drawingml/2006/table">
            <a:tbl>
              <a:tblPr/>
              <a:tblGrid>
                <a:gridCol w="712788"/>
                <a:gridCol w="644525"/>
                <a:gridCol w="595312"/>
                <a:gridCol w="1519238"/>
                <a:gridCol w="857250"/>
                <a:gridCol w="933450"/>
                <a:gridCol w="763587"/>
                <a:gridCol w="67945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Title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Chapters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HW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22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Things Practical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2.6 – 2.8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LAB 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Network Analysis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3.1 – 3.3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 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Recitation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HW 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 Sept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Equivalent Circuits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3.4 – 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NO LAB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23006" name="Rectangle 94"/>
          <p:cNvSpPr>
            <a:spLocks noChangeArrowheads="1"/>
          </p:cNvSpPr>
          <p:nvPr/>
        </p:nvSpPr>
        <p:spPr bwMode="auto">
          <a:xfrm>
            <a:off x="381000" y="152400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l"/>
            <a:r>
              <a:rPr lang="en-US" sz="4400">
                <a:solidFill>
                  <a:schemeClr val="tx2"/>
                </a:solidFill>
              </a:rPr>
              <a:t>Schedule…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73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74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03E3B36E-0FCE-4DC3-A331-D13FADF959FD}" type="slidenum">
              <a:rPr lang="en-US"/>
              <a:pPr lvl="1"/>
              <a:t>10</a:t>
            </a:fld>
            <a:endParaRPr lang="en-US"/>
          </a:p>
        </p:txBody>
      </p:sp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Wheatstone Bridge</a:t>
            </a:r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723900"/>
          </a:xfrm>
        </p:spPr>
        <p:txBody>
          <a:bodyPr/>
          <a:lstStyle/>
          <a:p>
            <a:pPr marL="457200" indent="-457200">
              <a:lnSpc>
                <a:spcPct val="80000"/>
              </a:lnSpc>
            </a:pPr>
            <a:r>
              <a:rPr lang="en-US" sz="2400" b="1" u="sng">
                <a:solidFill>
                  <a:schemeClr val="tx1"/>
                </a:solidFill>
              </a:rPr>
              <a:t>Example2</a:t>
            </a:r>
            <a:r>
              <a:rPr lang="en-US" sz="2400">
                <a:solidFill>
                  <a:schemeClr val="tx1"/>
                </a:solidFill>
              </a:rPr>
              <a:t>: find </a:t>
            </a:r>
            <a:r>
              <a:rPr lang="en-US" sz="2400" b="1">
                <a:solidFill>
                  <a:schemeClr val="tx1"/>
                </a:solidFill>
              </a:rPr>
              <a:t>R</a:t>
            </a:r>
            <a:r>
              <a:rPr lang="en-US" sz="2400" b="1" baseline="-25000">
                <a:solidFill>
                  <a:schemeClr val="tx1"/>
                </a:solidFill>
              </a:rPr>
              <a:t>x</a:t>
            </a:r>
            <a:endParaRPr lang="en-US" sz="2400">
              <a:solidFill>
                <a:schemeClr val="tx1"/>
              </a:solidFill>
            </a:endParaRPr>
          </a:p>
          <a:p>
            <a:pPr marL="838200" lvl="1" indent="-381000">
              <a:lnSpc>
                <a:spcPct val="80000"/>
              </a:lnSpc>
            </a:pPr>
            <a:r>
              <a:rPr lang="en-US" sz="2000" b="1">
                <a:solidFill>
                  <a:schemeClr val="tx1"/>
                </a:solidFill>
              </a:rPr>
              <a:t>R</a:t>
            </a:r>
            <a:r>
              <a:rPr lang="en-US" sz="2000" b="1" baseline="-25000">
                <a:solidFill>
                  <a:schemeClr val="tx1"/>
                </a:solidFill>
              </a:rPr>
              <a:t>1</a:t>
            </a:r>
            <a:r>
              <a:rPr lang="en-US" sz="2000" b="1">
                <a:solidFill>
                  <a:schemeClr val="tx1"/>
                </a:solidFill>
              </a:rPr>
              <a:t> = R</a:t>
            </a:r>
            <a:r>
              <a:rPr lang="en-US" sz="2000" b="1" baseline="-25000">
                <a:solidFill>
                  <a:schemeClr val="tx1"/>
                </a:solidFill>
              </a:rPr>
              <a:t>2</a:t>
            </a:r>
            <a:r>
              <a:rPr lang="en-US" sz="2000" b="1">
                <a:solidFill>
                  <a:schemeClr val="tx1"/>
                </a:solidFill>
              </a:rPr>
              <a:t> = R</a:t>
            </a:r>
            <a:r>
              <a:rPr lang="en-US" sz="2000" b="1" baseline="-25000">
                <a:solidFill>
                  <a:schemeClr val="tx1"/>
                </a:solidFill>
              </a:rPr>
              <a:t>3</a:t>
            </a:r>
            <a:r>
              <a:rPr lang="en-US" sz="2000" b="1">
                <a:solidFill>
                  <a:schemeClr val="tx1"/>
                </a:solidFill>
              </a:rPr>
              <a:t> =</a:t>
            </a:r>
            <a:r>
              <a:rPr lang="en-US" sz="2000">
                <a:solidFill>
                  <a:schemeClr val="tx1"/>
                </a:solidFill>
              </a:rPr>
              <a:t> 1k</a:t>
            </a:r>
            <a:r>
              <a:rPr lang="el-GR" sz="2000">
                <a:solidFill>
                  <a:schemeClr val="tx1"/>
                </a:solidFill>
                <a:cs typeface="Times New Roman" pitchFamily="18" charset="0"/>
              </a:rPr>
              <a:t>Ω</a:t>
            </a:r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2000" b="1">
                <a:solidFill>
                  <a:schemeClr val="tx1"/>
                </a:solidFill>
                <a:cs typeface="Times New Roman" pitchFamily="18" charset="0"/>
              </a:rPr>
              <a:t>v</a:t>
            </a:r>
            <a:r>
              <a:rPr lang="en-US" sz="2000" b="1" baseline="-25000">
                <a:solidFill>
                  <a:schemeClr val="tx1"/>
                </a:solidFill>
                <a:cs typeface="Times New Roman" pitchFamily="18" charset="0"/>
              </a:rPr>
              <a:t>s</a:t>
            </a:r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 = 12V, </a:t>
            </a:r>
            <a:r>
              <a:rPr lang="en-US" sz="2000" b="1">
                <a:solidFill>
                  <a:schemeClr val="tx1"/>
                </a:solidFill>
                <a:cs typeface="Times New Roman" pitchFamily="18" charset="0"/>
              </a:rPr>
              <a:t>v</a:t>
            </a:r>
            <a:r>
              <a:rPr lang="en-US" sz="2000" b="1" baseline="-25000">
                <a:solidFill>
                  <a:schemeClr val="tx1"/>
                </a:solidFill>
                <a:cs typeface="Times New Roman" pitchFamily="18" charset="0"/>
              </a:rPr>
              <a:t>ab</a:t>
            </a:r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 = 12mV</a:t>
            </a:r>
            <a:endParaRPr lang="el-GR" sz="2000" b="1">
              <a:solidFill>
                <a:schemeClr val="tx1"/>
              </a:solidFill>
              <a:cs typeface="Times New Roman" pitchFamily="18" charset="0"/>
            </a:endParaRPr>
          </a:p>
        </p:txBody>
      </p:sp>
      <p:graphicFrame>
        <p:nvGraphicFramePr>
          <p:cNvPr id="42906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562600" y="2922588"/>
          <a:ext cx="2479675" cy="1555750"/>
        </p:xfrm>
        <a:graphic>
          <a:graphicData uri="http://schemas.openxmlformats.org/presentationml/2006/ole">
            <p:oleObj spid="_x0000_s429060" name="Equation" r:id="rId3" imgW="1498320" imgH="939600" progId="Equation.3">
              <p:embed/>
            </p:oleObj>
          </a:graphicData>
        </a:graphic>
      </p:graphicFrame>
      <p:grpSp>
        <p:nvGrpSpPr>
          <p:cNvPr id="429061" name="Group 5"/>
          <p:cNvGrpSpPr>
            <a:grpSpLocks/>
          </p:cNvGrpSpPr>
          <p:nvPr/>
        </p:nvGrpSpPr>
        <p:grpSpPr bwMode="auto">
          <a:xfrm>
            <a:off x="1558925" y="2870200"/>
            <a:ext cx="3529013" cy="2022475"/>
            <a:chOff x="473" y="2077"/>
            <a:chExt cx="2223" cy="1274"/>
          </a:xfrm>
        </p:grpSpPr>
        <p:grpSp>
          <p:nvGrpSpPr>
            <p:cNvPr id="429062" name="Group 6"/>
            <p:cNvGrpSpPr>
              <a:grpSpLocks/>
            </p:cNvGrpSpPr>
            <p:nvPr/>
          </p:nvGrpSpPr>
          <p:grpSpPr bwMode="auto">
            <a:xfrm>
              <a:off x="473" y="2507"/>
              <a:ext cx="613" cy="328"/>
              <a:chOff x="557" y="2893"/>
              <a:chExt cx="613" cy="328"/>
            </a:xfrm>
          </p:grpSpPr>
          <p:sp>
            <p:nvSpPr>
              <p:cNvPr id="429063" name="Text Box 7"/>
              <p:cNvSpPr txBox="1">
                <a:spLocks noChangeArrowheads="1"/>
              </p:cNvSpPr>
              <p:nvPr/>
            </p:nvSpPr>
            <p:spPr bwMode="auto">
              <a:xfrm>
                <a:off x="557" y="2918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429064" name="Oval 8"/>
              <p:cNvSpPr>
                <a:spLocks noChangeArrowheads="1"/>
              </p:cNvSpPr>
              <p:nvPr/>
            </p:nvSpPr>
            <p:spPr bwMode="auto">
              <a:xfrm>
                <a:off x="838" y="2911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65" name="Text Box 9"/>
              <p:cNvSpPr txBox="1">
                <a:spLocks noChangeArrowheads="1"/>
              </p:cNvSpPr>
              <p:nvPr/>
            </p:nvSpPr>
            <p:spPr bwMode="auto">
              <a:xfrm>
                <a:off x="907" y="2893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429066" name="Text Box 10"/>
              <p:cNvSpPr txBox="1">
                <a:spLocks noChangeArrowheads="1"/>
              </p:cNvSpPr>
              <p:nvPr/>
            </p:nvSpPr>
            <p:spPr bwMode="auto">
              <a:xfrm>
                <a:off x="908" y="2955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sp>
          <p:nvSpPr>
            <p:cNvPr id="429067" name="Text Box 11"/>
            <p:cNvSpPr txBox="1">
              <a:spLocks noChangeArrowheads="1"/>
            </p:cNvSpPr>
            <p:nvPr/>
          </p:nvSpPr>
          <p:spPr bwMode="auto">
            <a:xfrm>
              <a:off x="1514" y="292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  <a:endParaRPr lang="en-US" b="1"/>
            </a:p>
          </p:txBody>
        </p:sp>
        <p:grpSp>
          <p:nvGrpSpPr>
            <p:cNvPr id="429068" name="Group 12"/>
            <p:cNvGrpSpPr>
              <a:grpSpLocks/>
            </p:cNvGrpSpPr>
            <p:nvPr/>
          </p:nvGrpSpPr>
          <p:grpSpPr bwMode="auto">
            <a:xfrm>
              <a:off x="1551" y="2212"/>
              <a:ext cx="913" cy="1023"/>
              <a:chOff x="1747" y="1887"/>
              <a:chExt cx="913" cy="1023"/>
            </a:xfrm>
          </p:grpSpPr>
          <p:sp>
            <p:nvSpPr>
              <p:cNvPr id="429069" name="Oval 13"/>
              <p:cNvSpPr>
                <a:spLocks noChangeArrowheads="1"/>
              </p:cNvSpPr>
              <p:nvPr/>
            </p:nvSpPr>
            <p:spPr bwMode="auto">
              <a:xfrm>
                <a:off x="2148" y="188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70" name="Oval 14"/>
              <p:cNvSpPr>
                <a:spLocks noChangeArrowheads="1"/>
              </p:cNvSpPr>
              <p:nvPr/>
            </p:nvSpPr>
            <p:spPr bwMode="auto">
              <a:xfrm>
                <a:off x="2153" y="2833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9071" name="Group 15"/>
              <p:cNvGrpSpPr>
                <a:grpSpLocks/>
              </p:cNvGrpSpPr>
              <p:nvPr/>
            </p:nvGrpSpPr>
            <p:grpSpPr bwMode="auto">
              <a:xfrm rot="3310530" flipV="1">
                <a:off x="2307" y="2126"/>
                <a:ext cx="216" cy="112"/>
                <a:chOff x="2099" y="2315"/>
                <a:chExt cx="216" cy="112"/>
              </a:xfrm>
            </p:grpSpPr>
            <p:sp>
              <p:nvSpPr>
                <p:cNvPr id="429072" name="Line 16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073" name="Line 1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074" name="Line 18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075" name="Line 19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076" name="Line 2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077" name="Line 21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078" name="Line 22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9079" name="Oval 23"/>
              <p:cNvSpPr>
                <a:spLocks noChangeArrowheads="1"/>
              </p:cNvSpPr>
              <p:nvPr/>
            </p:nvSpPr>
            <p:spPr bwMode="auto">
              <a:xfrm>
                <a:off x="2023" y="235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80" name="Oval 24"/>
              <p:cNvSpPr>
                <a:spLocks noChangeArrowheads="1"/>
              </p:cNvSpPr>
              <p:nvPr/>
            </p:nvSpPr>
            <p:spPr bwMode="auto">
              <a:xfrm>
                <a:off x="2307" y="234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9081" name="Group 25"/>
              <p:cNvGrpSpPr>
                <a:grpSpLocks/>
              </p:cNvGrpSpPr>
              <p:nvPr/>
            </p:nvGrpSpPr>
            <p:grpSpPr bwMode="auto">
              <a:xfrm rot="-3310530">
                <a:off x="1868" y="2111"/>
                <a:ext cx="216" cy="112"/>
                <a:chOff x="2099" y="2315"/>
                <a:chExt cx="216" cy="112"/>
              </a:xfrm>
            </p:grpSpPr>
            <p:sp>
              <p:nvSpPr>
                <p:cNvPr id="429082" name="Line 26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083" name="Line 2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084" name="Line 28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085" name="Line 29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086" name="Line 3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087" name="Line 31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088" name="Line 32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29089" name="Group 33"/>
              <p:cNvGrpSpPr>
                <a:grpSpLocks/>
              </p:cNvGrpSpPr>
              <p:nvPr/>
            </p:nvGrpSpPr>
            <p:grpSpPr bwMode="auto">
              <a:xfrm rot="-3310530">
                <a:off x="2307" y="2578"/>
                <a:ext cx="216" cy="112"/>
                <a:chOff x="2099" y="2315"/>
                <a:chExt cx="216" cy="112"/>
              </a:xfrm>
            </p:grpSpPr>
            <p:sp>
              <p:nvSpPr>
                <p:cNvPr id="429090" name="Line 34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091" name="Line 35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092" name="Line 36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093" name="Line 37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094" name="Line 38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095" name="Line 39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096" name="Line 4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9097" name="Oval 41"/>
              <p:cNvSpPr>
                <a:spLocks noChangeArrowheads="1"/>
              </p:cNvSpPr>
              <p:nvPr/>
            </p:nvSpPr>
            <p:spPr bwMode="auto">
              <a:xfrm>
                <a:off x="2577" y="234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98" name="Oval 42"/>
              <p:cNvSpPr>
                <a:spLocks noChangeArrowheads="1"/>
              </p:cNvSpPr>
              <p:nvPr/>
            </p:nvSpPr>
            <p:spPr bwMode="auto">
              <a:xfrm>
                <a:off x="1747" y="235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29099" name="AutoShape 43"/>
              <p:cNvCxnSpPr>
                <a:cxnSpLocks noChangeShapeType="1"/>
                <a:stCxn id="429098" idx="7"/>
              </p:cNvCxnSpPr>
              <p:nvPr/>
            </p:nvCxnSpPr>
            <p:spPr bwMode="auto">
              <a:xfrm flipV="1">
                <a:off x="1818" y="2256"/>
                <a:ext cx="95" cy="11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9100" name="AutoShape 44"/>
              <p:cNvCxnSpPr>
                <a:cxnSpLocks noChangeShapeType="1"/>
                <a:stCxn id="429069" idx="3"/>
              </p:cNvCxnSpPr>
              <p:nvPr/>
            </p:nvCxnSpPr>
            <p:spPr bwMode="auto">
              <a:xfrm flipH="1">
                <a:off x="2039" y="1953"/>
                <a:ext cx="121" cy="12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9101" name="AutoShape 45"/>
              <p:cNvCxnSpPr>
                <a:cxnSpLocks noChangeShapeType="1"/>
                <a:stCxn id="429069" idx="5"/>
              </p:cNvCxnSpPr>
              <p:nvPr/>
            </p:nvCxnSpPr>
            <p:spPr bwMode="auto">
              <a:xfrm>
                <a:off x="2219" y="1953"/>
                <a:ext cx="137" cy="14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9102" name="AutoShape 46"/>
              <p:cNvCxnSpPr>
                <a:cxnSpLocks noChangeShapeType="1"/>
                <a:stCxn id="429097" idx="1"/>
              </p:cNvCxnSpPr>
              <p:nvPr/>
            </p:nvCxnSpPr>
            <p:spPr bwMode="auto">
              <a:xfrm flipH="1" flipV="1">
                <a:off x="2478" y="2265"/>
                <a:ext cx="111" cy="9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9103" name="AutoShape 47"/>
              <p:cNvCxnSpPr>
                <a:cxnSpLocks noChangeShapeType="1"/>
                <a:stCxn id="429098" idx="6"/>
                <a:endCxn id="429079" idx="2"/>
              </p:cNvCxnSpPr>
              <p:nvPr/>
            </p:nvCxnSpPr>
            <p:spPr bwMode="auto">
              <a:xfrm>
                <a:off x="1830" y="2398"/>
                <a:ext cx="193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9104" name="AutoShape 48"/>
              <p:cNvCxnSpPr>
                <a:cxnSpLocks noChangeShapeType="1"/>
                <a:stCxn id="429097" idx="2"/>
                <a:endCxn id="429080" idx="6"/>
              </p:cNvCxnSpPr>
              <p:nvPr/>
            </p:nvCxnSpPr>
            <p:spPr bwMode="auto">
              <a:xfrm flipH="1">
                <a:off x="2390" y="2388"/>
                <a:ext cx="18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grpSp>
            <p:nvGrpSpPr>
              <p:cNvPr id="429105" name="Group 49"/>
              <p:cNvGrpSpPr>
                <a:grpSpLocks/>
              </p:cNvGrpSpPr>
              <p:nvPr/>
            </p:nvGrpSpPr>
            <p:grpSpPr bwMode="auto">
              <a:xfrm rot="3310530" flipV="1">
                <a:off x="1881" y="2583"/>
                <a:ext cx="216" cy="112"/>
                <a:chOff x="2099" y="2315"/>
                <a:chExt cx="216" cy="112"/>
              </a:xfrm>
            </p:grpSpPr>
            <p:sp>
              <p:nvSpPr>
                <p:cNvPr id="429106" name="Line 50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107" name="Line 51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108" name="Line 52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109" name="Line 53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110" name="Line 54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111" name="Line 55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112" name="Line 5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29113" name="AutoShape 57"/>
              <p:cNvCxnSpPr>
                <a:cxnSpLocks noChangeShapeType="1"/>
                <a:stCxn id="429097" idx="3"/>
              </p:cNvCxnSpPr>
              <p:nvPr/>
            </p:nvCxnSpPr>
            <p:spPr bwMode="auto">
              <a:xfrm flipH="1">
                <a:off x="2478" y="2415"/>
                <a:ext cx="111" cy="13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9114" name="AutoShape 58"/>
              <p:cNvCxnSpPr>
                <a:cxnSpLocks noChangeShapeType="1"/>
                <a:stCxn id="429098" idx="5"/>
              </p:cNvCxnSpPr>
              <p:nvPr/>
            </p:nvCxnSpPr>
            <p:spPr bwMode="auto">
              <a:xfrm>
                <a:off x="1818" y="2425"/>
                <a:ext cx="114" cy="12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9115" name="AutoShape 59"/>
              <p:cNvCxnSpPr>
                <a:cxnSpLocks noChangeShapeType="1"/>
                <a:stCxn id="429070" idx="1"/>
              </p:cNvCxnSpPr>
              <p:nvPr/>
            </p:nvCxnSpPr>
            <p:spPr bwMode="auto">
              <a:xfrm flipH="1" flipV="1">
                <a:off x="2040" y="2729"/>
                <a:ext cx="125" cy="11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9116" name="AutoShape 60"/>
              <p:cNvCxnSpPr>
                <a:cxnSpLocks noChangeShapeType="1"/>
                <a:stCxn id="429070" idx="7"/>
              </p:cNvCxnSpPr>
              <p:nvPr/>
            </p:nvCxnSpPr>
            <p:spPr bwMode="auto">
              <a:xfrm flipV="1">
                <a:off x="2224" y="2727"/>
                <a:ext cx="131" cy="11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sp>
          <p:nvSpPr>
            <p:cNvPr id="429117" name="Text Box 61"/>
            <p:cNvSpPr txBox="1">
              <a:spLocks noChangeArrowheads="1"/>
            </p:cNvSpPr>
            <p:nvPr/>
          </p:nvSpPr>
          <p:spPr bwMode="auto">
            <a:xfrm>
              <a:off x="1504" y="2300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  <a:endParaRPr lang="en-US" b="1"/>
            </a:p>
          </p:txBody>
        </p:sp>
        <p:sp>
          <p:nvSpPr>
            <p:cNvPr id="429118" name="Text Box 62"/>
            <p:cNvSpPr txBox="1">
              <a:spLocks noChangeArrowheads="1"/>
            </p:cNvSpPr>
            <p:nvPr/>
          </p:nvSpPr>
          <p:spPr bwMode="auto">
            <a:xfrm>
              <a:off x="2230" y="230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3</a:t>
              </a:r>
              <a:endParaRPr lang="en-US" b="1"/>
            </a:p>
          </p:txBody>
        </p:sp>
        <p:sp>
          <p:nvSpPr>
            <p:cNvPr id="429119" name="Text Box 63"/>
            <p:cNvSpPr txBox="1">
              <a:spLocks noChangeArrowheads="1"/>
            </p:cNvSpPr>
            <p:nvPr/>
          </p:nvSpPr>
          <p:spPr bwMode="auto">
            <a:xfrm>
              <a:off x="2201" y="2929"/>
              <a:ext cx="28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800000"/>
                  </a:solidFill>
                </a:rPr>
                <a:t>R</a:t>
              </a:r>
              <a:r>
                <a:rPr lang="en-US" sz="2000" b="1" baseline="-25000">
                  <a:solidFill>
                    <a:srgbClr val="800000"/>
                  </a:solidFill>
                </a:rPr>
                <a:t>x</a:t>
              </a:r>
              <a:endParaRPr lang="en-US" sz="2000" b="1">
                <a:solidFill>
                  <a:srgbClr val="800000"/>
                </a:solidFill>
              </a:endParaRPr>
            </a:p>
          </p:txBody>
        </p:sp>
        <p:sp>
          <p:nvSpPr>
            <p:cNvPr id="429120" name="Text Box 64"/>
            <p:cNvSpPr txBox="1">
              <a:spLocks noChangeArrowheads="1"/>
            </p:cNvSpPr>
            <p:nvPr/>
          </p:nvSpPr>
          <p:spPr bwMode="auto">
            <a:xfrm>
              <a:off x="2500" y="259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429121" name="Text Box 65"/>
            <p:cNvSpPr txBox="1">
              <a:spLocks noChangeArrowheads="1"/>
            </p:cNvSpPr>
            <p:nvPr/>
          </p:nvSpPr>
          <p:spPr bwMode="auto">
            <a:xfrm>
              <a:off x="1312" y="2590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429122" name="Text Box 66"/>
            <p:cNvSpPr txBox="1">
              <a:spLocks noChangeArrowheads="1"/>
            </p:cNvSpPr>
            <p:nvPr/>
          </p:nvSpPr>
          <p:spPr bwMode="auto">
            <a:xfrm>
              <a:off x="1740" y="2483"/>
              <a:ext cx="22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</a:p>
          </p:txBody>
        </p:sp>
        <p:sp>
          <p:nvSpPr>
            <p:cNvPr id="429123" name="Text Box 67"/>
            <p:cNvSpPr txBox="1">
              <a:spLocks noChangeArrowheads="1"/>
            </p:cNvSpPr>
            <p:nvPr/>
          </p:nvSpPr>
          <p:spPr bwMode="auto">
            <a:xfrm>
              <a:off x="2026" y="2483"/>
              <a:ext cx="229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b</a:t>
              </a:r>
            </a:p>
          </p:txBody>
        </p:sp>
        <p:cxnSp>
          <p:nvCxnSpPr>
            <p:cNvPr id="429124" name="AutoShape 68"/>
            <p:cNvCxnSpPr>
              <a:cxnSpLocks noChangeShapeType="1"/>
              <a:stCxn id="429064" idx="4"/>
              <a:endCxn id="429070" idx="4"/>
            </p:cNvCxnSpPr>
            <p:nvPr/>
          </p:nvCxnSpPr>
          <p:spPr bwMode="auto">
            <a:xfrm rot="16200000" flipH="1">
              <a:off x="1260" y="2495"/>
              <a:ext cx="400" cy="1079"/>
            </a:xfrm>
            <a:prstGeom prst="bentConnector3">
              <a:avLst>
                <a:gd name="adj1" fmla="val 13575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29125" name="AutoShape 69"/>
            <p:cNvCxnSpPr>
              <a:cxnSpLocks noChangeShapeType="1"/>
              <a:stCxn id="429065" idx="0"/>
              <a:endCxn id="429069" idx="0"/>
            </p:cNvCxnSpPr>
            <p:nvPr/>
          </p:nvCxnSpPr>
          <p:spPr bwMode="auto">
            <a:xfrm rot="16200000">
              <a:off x="1310" y="1824"/>
              <a:ext cx="295" cy="1072"/>
            </a:xfrm>
            <a:prstGeom prst="bentConnector3">
              <a:avLst>
                <a:gd name="adj1" fmla="val 148815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29126" name="Text Box 70"/>
            <p:cNvSpPr txBox="1">
              <a:spLocks noChangeArrowheads="1"/>
            </p:cNvSpPr>
            <p:nvPr/>
          </p:nvSpPr>
          <p:spPr bwMode="auto">
            <a:xfrm>
              <a:off x="2016" y="2077"/>
              <a:ext cx="1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429127" name="Text Box 71"/>
            <p:cNvSpPr txBox="1">
              <a:spLocks noChangeArrowheads="1"/>
            </p:cNvSpPr>
            <p:nvPr/>
          </p:nvSpPr>
          <p:spPr bwMode="auto">
            <a:xfrm>
              <a:off x="2012" y="312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d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73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74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01064F14-C9CE-4E21-8CF0-5AF9F20165DB}" type="slidenum">
              <a:rPr lang="en-US"/>
              <a:pPr lvl="1"/>
              <a:t>11</a:t>
            </a:fld>
            <a:endParaRPr lang="en-US"/>
          </a:p>
        </p:txBody>
      </p:sp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Wheatstone Bridge</a:t>
            </a:r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723900"/>
          </a:xfrm>
        </p:spPr>
        <p:txBody>
          <a:bodyPr/>
          <a:lstStyle/>
          <a:p>
            <a:pPr marL="457200" indent="-457200">
              <a:lnSpc>
                <a:spcPct val="80000"/>
              </a:lnSpc>
            </a:pPr>
            <a:r>
              <a:rPr lang="en-US" sz="2400" b="1" u="sng">
                <a:solidFill>
                  <a:schemeClr val="tx1"/>
                </a:solidFill>
              </a:rPr>
              <a:t>Example2</a:t>
            </a:r>
            <a:r>
              <a:rPr lang="en-US" sz="2400">
                <a:solidFill>
                  <a:schemeClr val="tx1"/>
                </a:solidFill>
              </a:rPr>
              <a:t>: find </a:t>
            </a:r>
            <a:r>
              <a:rPr lang="en-US" sz="2400" b="1">
                <a:solidFill>
                  <a:schemeClr val="tx1"/>
                </a:solidFill>
              </a:rPr>
              <a:t>R</a:t>
            </a:r>
            <a:r>
              <a:rPr lang="en-US" sz="2400" b="1" baseline="-25000">
                <a:solidFill>
                  <a:schemeClr val="tx1"/>
                </a:solidFill>
              </a:rPr>
              <a:t>x</a:t>
            </a:r>
            <a:endParaRPr lang="en-US" sz="2400">
              <a:solidFill>
                <a:schemeClr val="tx1"/>
              </a:solidFill>
            </a:endParaRPr>
          </a:p>
          <a:p>
            <a:pPr marL="838200" lvl="1" indent="-381000">
              <a:lnSpc>
                <a:spcPct val="80000"/>
              </a:lnSpc>
            </a:pPr>
            <a:r>
              <a:rPr lang="en-US" sz="2000" b="1">
                <a:solidFill>
                  <a:schemeClr val="tx1"/>
                </a:solidFill>
              </a:rPr>
              <a:t>R</a:t>
            </a:r>
            <a:r>
              <a:rPr lang="en-US" sz="2000" b="1" baseline="-25000">
                <a:solidFill>
                  <a:schemeClr val="tx1"/>
                </a:solidFill>
              </a:rPr>
              <a:t>1</a:t>
            </a:r>
            <a:r>
              <a:rPr lang="en-US" sz="2000" b="1">
                <a:solidFill>
                  <a:schemeClr val="tx1"/>
                </a:solidFill>
              </a:rPr>
              <a:t> = R</a:t>
            </a:r>
            <a:r>
              <a:rPr lang="en-US" sz="2000" b="1" baseline="-25000">
                <a:solidFill>
                  <a:schemeClr val="tx1"/>
                </a:solidFill>
              </a:rPr>
              <a:t>2</a:t>
            </a:r>
            <a:r>
              <a:rPr lang="en-US" sz="2000" b="1">
                <a:solidFill>
                  <a:schemeClr val="tx1"/>
                </a:solidFill>
              </a:rPr>
              <a:t> = R</a:t>
            </a:r>
            <a:r>
              <a:rPr lang="en-US" sz="2000" b="1" baseline="-25000">
                <a:solidFill>
                  <a:schemeClr val="tx1"/>
                </a:solidFill>
              </a:rPr>
              <a:t>3</a:t>
            </a:r>
            <a:r>
              <a:rPr lang="en-US" sz="2000" b="1">
                <a:solidFill>
                  <a:schemeClr val="tx1"/>
                </a:solidFill>
              </a:rPr>
              <a:t> =</a:t>
            </a:r>
            <a:r>
              <a:rPr lang="en-US" sz="2000">
                <a:solidFill>
                  <a:schemeClr val="tx1"/>
                </a:solidFill>
              </a:rPr>
              <a:t> 1k</a:t>
            </a:r>
            <a:r>
              <a:rPr lang="el-GR" sz="2000">
                <a:solidFill>
                  <a:schemeClr val="tx1"/>
                </a:solidFill>
                <a:cs typeface="Times New Roman" pitchFamily="18" charset="0"/>
              </a:rPr>
              <a:t>Ω</a:t>
            </a:r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2000" b="1">
                <a:solidFill>
                  <a:schemeClr val="tx1"/>
                </a:solidFill>
                <a:cs typeface="Times New Roman" pitchFamily="18" charset="0"/>
              </a:rPr>
              <a:t>v</a:t>
            </a:r>
            <a:r>
              <a:rPr lang="en-US" sz="2000" b="1" baseline="-25000">
                <a:solidFill>
                  <a:schemeClr val="tx1"/>
                </a:solidFill>
                <a:cs typeface="Times New Roman" pitchFamily="18" charset="0"/>
              </a:rPr>
              <a:t>s</a:t>
            </a:r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 = 12V, </a:t>
            </a:r>
            <a:r>
              <a:rPr lang="en-US" sz="2000" b="1">
                <a:solidFill>
                  <a:schemeClr val="tx1"/>
                </a:solidFill>
                <a:cs typeface="Times New Roman" pitchFamily="18" charset="0"/>
              </a:rPr>
              <a:t>v</a:t>
            </a:r>
            <a:r>
              <a:rPr lang="en-US" sz="2000" b="1" baseline="-25000">
                <a:solidFill>
                  <a:schemeClr val="tx1"/>
                </a:solidFill>
                <a:cs typeface="Times New Roman" pitchFamily="18" charset="0"/>
              </a:rPr>
              <a:t>ab</a:t>
            </a:r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 = 12mV</a:t>
            </a:r>
            <a:endParaRPr lang="el-GR" sz="2000" b="1">
              <a:solidFill>
                <a:schemeClr val="tx1"/>
              </a:solidFill>
              <a:cs typeface="Times New Roman" pitchFamily="18" charset="0"/>
            </a:endParaRPr>
          </a:p>
        </p:txBody>
      </p:sp>
      <p:graphicFrame>
        <p:nvGraphicFramePr>
          <p:cNvPr id="43008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283325" y="1333500"/>
          <a:ext cx="2624138" cy="4838700"/>
        </p:xfrm>
        <a:graphic>
          <a:graphicData uri="http://schemas.openxmlformats.org/presentationml/2006/ole">
            <p:oleObj spid="_x0000_s430084" name="Equation" r:id="rId3" imgW="1803240" imgH="3327120" progId="Equation.3">
              <p:embed/>
            </p:oleObj>
          </a:graphicData>
        </a:graphic>
      </p:graphicFrame>
      <p:grpSp>
        <p:nvGrpSpPr>
          <p:cNvPr id="430085" name="Group 5"/>
          <p:cNvGrpSpPr>
            <a:grpSpLocks/>
          </p:cNvGrpSpPr>
          <p:nvPr/>
        </p:nvGrpSpPr>
        <p:grpSpPr bwMode="auto">
          <a:xfrm>
            <a:off x="1558925" y="2870200"/>
            <a:ext cx="3529013" cy="2022475"/>
            <a:chOff x="473" y="2077"/>
            <a:chExt cx="2223" cy="1274"/>
          </a:xfrm>
        </p:grpSpPr>
        <p:grpSp>
          <p:nvGrpSpPr>
            <p:cNvPr id="430086" name="Group 6"/>
            <p:cNvGrpSpPr>
              <a:grpSpLocks/>
            </p:cNvGrpSpPr>
            <p:nvPr/>
          </p:nvGrpSpPr>
          <p:grpSpPr bwMode="auto">
            <a:xfrm>
              <a:off x="473" y="2507"/>
              <a:ext cx="613" cy="328"/>
              <a:chOff x="557" y="2893"/>
              <a:chExt cx="613" cy="328"/>
            </a:xfrm>
          </p:grpSpPr>
          <p:sp>
            <p:nvSpPr>
              <p:cNvPr id="430087" name="Text Box 7"/>
              <p:cNvSpPr txBox="1">
                <a:spLocks noChangeArrowheads="1"/>
              </p:cNvSpPr>
              <p:nvPr/>
            </p:nvSpPr>
            <p:spPr bwMode="auto">
              <a:xfrm>
                <a:off x="557" y="2918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430088" name="Oval 8"/>
              <p:cNvSpPr>
                <a:spLocks noChangeArrowheads="1"/>
              </p:cNvSpPr>
              <p:nvPr/>
            </p:nvSpPr>
            <p:spPr bwMode="auto">
              <a:xfrm>
                <a:off x="838" y="2911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089" name="Text Box 9"/>
              <p:cNvSpPr txBox="1">
                <a:spLocks noChangeArrowheads="1"/>
              </p:cNvSpPr>
              <p:nvPr/>
            </p:nvSpPr>
            <p:spPr bwMode="auto">
              <a:xfrm>
                <a:off x="907" y="2893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430090" name="Text Box 10"/>
              <p:cNvSpPr txBox="1">
                <a:spLocks noChangeArrowheads="1"/>
              </p:cNvSpPr>
              <p:nvPr/>
            </p:nvSpPr>
            <p:spPr bwMode="auto">
              <a:xfrm>
                <a:off x="908" y="2955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sp>
          <p:nvSpPr>
            <p:cNvPr id="430091" name="Text Box 11"/>
            <p:cNvSpPr txBox="1">
              <a:spLocks noChangeArrowheads="1"/>
            </p:cNvSpPr>
            <p:nvPr/>
          </p:nvSpPr>
          <p:spPr bwMode="auto">
            <a:xfrm>
              <a:off x="1514" y="292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  <a:endParaRPr lang="en-US" b="1"/>
            </a:p>
          </p:txBody>
        </p:sp>
        <p:grpSp>
          <p:nvGrpSpPr>
            <p:cNvPr id="430092" name="Group 12"/>
            <p:cNvGrpSpPr>
              <a:grpSpLocks/>
            </p:cNvGrpSpPr>
            <p:nvPr/>
          </p:nvGrpSpPr>
          <p:grpSpPr bwMode="auto">
            <a:xfrm>
              <a:off x="1551" y="2212"/>
              <a:ext cx="913" cy="1023"/>
              <a:chOff x="1747" y="1887"/>
              <a:chExt cx="913" cy="1023"/>
            </a:xfrm>
          </p:grpSpPr>
          <p:sp>
            <p:nvSpPr>
              <p:cNvPr id="430093" name="Oval 13"/>
              <p:cNvSpPr>
                <a:spLocks noChangeArrowheads="1"/>
              </p:cNvSpPr>
              <p:nvPr/>
            </p:nvSpPr>
            <p:spPr bwMode="auto">
              <a:xfrm>
                <a:off x="2148" y="188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094" name="Oval 14"/>
              <p:cNvSpPr>
                <a:spLocks noChangeArrowheads="1"/>
              </p:cNvSpPr>
              <p:nvPr/>
            </p:nvSpPr>
            <p:spPr bwMode="auto">
              <a:xfrm>
                <a:off x="2153" y="2833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30095" name="Group 15"/>
              <p:cNvGrpSpPr>
                <a:grpSpLocks/>
              </p:cNvGrpSpPr>
              <p:nvPr/>
            </p:nvGrpSpPr>
            <p:grpSpPr bwMode="auto">
              <a:xfrm rot="3310530" flipV="1">
                <a:off x="2307" y="2126"/>
                <a:ext cx="216" cy="112"/>
                <a:chOff x="2099" y="2315"/>
                <a:chExt cx="216" cy="112"/>
              </a:xfrm>
            </p:grpSpPr>
            <p:sp>
              <p:nvSpPr>
                <p:cNvPr id="430096" name="Line 16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097" name="Line 1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098" name="Line 18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099" name="Line 19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00" name="Line 2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01" name="Line 21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02" name="Line 22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30103" name="Oval 23"/>
              <p:cNvSpPr>
                <a:spLocks noChangeArrowheads="1"/>
              </p:cNvSpPr>
              <p:nvPr/>
            </p:nvSpPr>
            <p:spPr bwMode="auto">
              <a:xfrm>
                <a:off x="2023" y="235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04" name="Oval 24"/>
              <p:cNvSpPr>
                <a:spLocks noChangeArrowheads="1"/>
              </p:cNvSpPr>
              <p:nvPr/>
            </p:nvSpPr>
            <p:spPr bwMode="auto">
              <a:xfrm>
                <a:off x="2307" y="234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30105" name="Group 25"/>
              <p:cNvGrpSpPr>
                <a:grpSpLocks/>
              </p:cNvGrpSpPr>
              <p:nvPr/>
            </p:nvGrpSpPr>
            <p:grpSpPr bwMode="auto">
              <a:xfrm rot="-3310530">
                <a:off x="1868" y="2111"/>
                <a:ext cx="216" cy="112"/>
                <a:chOff x="2099" y="2315"/>
                <a:chExt cx="216" cy="112"/>
              </a:xfrm>
            </p:grpSpPr>
            <p:sp>
              <p:nvSpPr>
                <p:cNvPr id="430106" name="Line 26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07" name="Line 2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08" name="Line 28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09" name="Line 29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10" name="Line 3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11" name="Line 31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12" name="Line 32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0113" name="Group 33"/>
              <p:cNvGrpSpPr>
                <a:grpSpLocks/>
              </p:cNvGrpSpPr>
              <p:nvPr/>
            </p:nvGrpSpPr>
            <p:grpSpPr bwMode="auto">
              <a:xfrm rot="-3310530">
                <a:off x="2307" y="2578"/>
                <a:ext cx="216" cy="112"/>
                <a:chOff x="2099" y="2315"/>
                <a:chExt cx="216" cy="112"/>
              </a:xfrm>
            </p:grpSpPr>
            <p:sp>
              <p:nvSpPr>
                <p:cNvPr id="430114" name="Line 34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15" name="Line 35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16" name="Line 36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17" name="Line 37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18" name="Line 38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19" name="Line 39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20" name="Line 4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30121" name="Oval 41"/>
              <p:cNvSpPr>
                <a:spLocks noChangeArrowheads="1"/>
              </p:cNvSpPr>
              <p:nvPr/>
            </p:nvSpPr>
            <p:spPr bwMode="auto">
              <a:xfrm>
                <a:off x="2577" y="234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22" name="Oval 42"/>
              <p:cNvSpPr>
                <a:spLocks noChangeArrowheads="1"/>
              </p:cNvSpPr>
              <p:nvPr/>
            </p:nvSpPr>
            <p:spPr bwMode="auto">
              <a:xfrm>
                <a:off x="1747" y="235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30123" name="AutoShape 43"/>
              <p:cNvCxnSpPr>
                <a:cxnSpLocks noChangeShapeType="1"/>
                <a:stCxn id="430122" idx="7"/>
              </p:cNvCxnSpPr>
              <p:nvPr/>
            </p:nvCxnSpPr>
            <p:spPr bwMode="auto">
              <a:xfrm flipV="1">
                <a:off x="1818" y="2256"/>
                <a:ext cx="95" cy="11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0124" name="AutoShape 44"/>
              <p:cNvCxnSpPr>
                <a:cxnSpLocks noChangeShapeType="1"/>
                <a:stCxn id="430093" idx="3"/>
              </p:cNvCxnSpPr>
              <p:nvPr/>
            </p:nvCxnSpPr>
            <p:spPr bwMode="auto">
              <a:xfrm flipH="1">
                <a:off x="2039" y="1953"/>
                <a:ext cx="121" cy="12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0125" name="AutoShape 45"/>
              <p:cNvCxnSpPr>
                <a:cxnSpLocks noChangeShapeType="1"/>
                <a:stCxn id="430093" idx="5"/>
              </p:cNvCxnSpPr>
              <p:nvPr/>
            </p:nvCxnSpPr>
            <p:spPr bwMode="auto">
              <a:xfrm>
                <a:off x="2219" y="1953"/>
                <a:ext cx="137" cy="14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0126" name="AutoShape 46"/>
              <p:cNvCxnSpPr>
                <a:cxnSpLocks noChangeShapeType="1"/>
                <a:stCxn id="430121" idx="1"/>
              </p:cNvCxnSpPr>
              <p:nvPr/>
            </p:nvCxnSpPr>
            <p:spPr bwMode="auto">
              <a:xfrm flipH="1" flipV="1">
                <a:off x="2478" y="2265"/>
                <a:ext cx="111" cy="9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0127" name="AutoShape 47"/>
              <p:cNvCxnSpPr>
                <a:cxnSpLocks noChangeShapeType="1"/>
                <a:stCxn id="430122" idx="6"/>
                <a:endCxn id="430103" idx="2"/>
              </p:cNvCxnSpPr>
              <p:nvPr/>
            </p:nvCxnSpPr>
            <p:spPr bwMode="auto">
              <a:xfrm>
                <a:off x="1830" y="2398"/>
                <a:ext cx="193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0128" name="AutoShape 48"/>
              <p:cNvCxnSpPr>
                <a:cxnSpLocks noChangeShapeType="1"/>
                <a:stCxn id="430121" idx="2"/>
                <a:endCxn id="430104" idx="6"/>
              </p:cNvCxnSpPr>
              <p:nvPr/>
            </p:nvCxnSpPr>
            <p:spPr bwMode="auto">
              <a:xfrm flipH="1">
                <a:off x="2390" y="2388"/>
                <a:ext cx="18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grpSp>
            <p:nvGrpSpPr>
              <p:cNvPr id="430129" name="Group 49"/>
              <p:cNvGrpSpPr>
                <a:grpSpLocks/>
              </p:cNvGrpSpPr>
              <p:nvPr/>
            </p:nvGrpSpPr>
            <p:grpSpPr bwMode="auto">
              <a:xfrm rot="3310530" flipV="1">
                <a:off x="1881" y="2583"/>
                <a:ext cx="216" cy="112"/>
                <a:chOff x="2099" y="2315"/>
                <a:chExt cx="216" cy="112"/>
              </a:xfrm>
            </p:grpSpPr>
            <p:sp>
              <p:nvSpPr>
                <p:cNvPr id="430130" name="Line 50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31" name="Line 51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32" name="Line 52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33" name="Line 53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34" name="Line 54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35" name="Line 55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36" name="Line 5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30137" name="AutoShape 57"/>
              <p:cNvCxnSpPr>
                <a:cxnSpLocks noChangeShapeType="1"/>
                <a:stCxn id="430121" idx="3"/>
              </p:cNvCxnSpPr>
              <p:nvPr/>
            </p:nvCxnSpPr>
            <p:spPr bwMode="auto">
              <a:xfrm flipH="1">
                <a:off x="2478" y="2415"/>
                <a:ext cx="111" cy="13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0138" name="AutoShape 58"/>
              <p:cNvCxnSpPr>
                <a:cxnSpLocks noChangeShapeType="1"/>
                <a:stCxn id="430122" idx="5"/>
              </p:cNvCxnSpPr>
              <p:nvPr/>
            </p:nvCxnSpPr>
            <p:spPr bwMode="auto">
              <a:xfrm>
                <a:off x="1818" y="2425"/>
                <a:ext cx="114" cy="12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0139" name="AutoShape 59"/>
              <p:cNvCxnSpPr>
                <a:cxnSpLocks noChangeShapeType="1"/>
                <a:stCxn id="430094" idx="1"/>
              </p:cNvCxnSpPr>
              <p:nvPr/>
            </p:nvCxnSpPr>
            <p:spPr bwMode="auto">
              <a:xfrm flipH="1" flipV="1">
                <a:off x="2040" y="2729"/>
                <a:ext cx="125" cy="11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0140" name="AutoShape 60"/>
              <p:cNvCxnSpPr>
                <a:cxnSpLocks noChangeShapeType="1"/>
                <a:stCxn id="430094" idx="7"/>
              </p:cNvCxnSpPr>
              <p:nvPr/>
            </p:nvCxnSpPr>
            <p:spPr bwMode="auto">
              <a:xfrm flipV="1">
                <a:off x="2224" y="2727"/>
                <a:ext cx="131" cy="11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sp>
          <p:nvSpPr>
            <p:cNvPr id="430141" name="Text Box 61"/>
            <p:cNvSpPr txBox="1">
              <a:spLocks noChangeArrowheads="1"/>
            </p:cNvSpPr>
            <p:nvPr/>
          </p:nvSpPr>
          <p:spPr bwMode="auto">
            <a:xfrm>
              <a:off x="1504" y="2300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  <a:endParaRPr lang="en-US" b="1"/>
            </a:p>
          </p:txBody>
        </p:sp>
        <p:sp>
          <p:nvSpPr>
            <p:cNvPr id="430142" name="Text Box 62"/>
            <p:cNvSpPr txBox="1">
              <a:spLocks noChangeArrowheads="1"/>
            </p:cNvSpPr>
            <p:nvPr/>
          </p:nvSpPr>
          <p:spPr bwMode="auto">
            <a:xfrm>
              <a:off x="2230" y="230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3</a:t>
              </a:r>
              <a:endParaRPr lang="en-US" b="1"/>
            </a:p>
          </p:txBody>
        </p:sp>
        <p:sp>
          <p:nvSpPr>
            <p:cNvPr id="430143" name="Text Box 63"/>
            <p:cNvSpPr txBox="1">
              <a:spLocks noChangeArrowheads="1"/>
            </p:cNvSpPr>
            <p:nvPr/>
          </p:nvSpPr>
          <p:spPr bwMode="auto">
            <a:xfrm>
              <a:off x="2201" y="2929"/>
              <a:ext cx="28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800000"/>
                  </a:solidFill>
                </a:rPr>
                <a:t>R</a:t>
              </a:r>
              <a:r>
                <a:rPr lang="en-US" sz="2000" b="1" baseline="-25000">
                  <a:solidFill>
                    <a:srgbClr val="800000"/>
                  </a:solidFill>
                </a:rPr>
                <a:t>x</a:t>
              </a:r>
              <a:endParaRPr lang="en-US" sz="2000" b="1">
                <a:solidFill>
                  <a:srgbClr val="800000"/>
                </a:solidFill>
              </a:endParaRPr>
            </a:p>
          </p:txBody>
        </p:sp>
        <p:sp>
          <p:nvSpPr>
            <p:cNvPr id="430144" name="Text Box 64"/>
            <p:cNvSpPr txBox="1">
              <a:spLocks noChangeArrowheads="1"/>
            </p:cNvSpPr>
            <p:nvPr/>
          </p:nvSpPr>
          <p:spPr bwMode="auto">
            <a:xfrm>
              <a:off x="2500" y="259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430145" name="Text Box 65"/>
            <p:cNvSpPr txBox="1">
              <a:spLocks noChangeArrowheads="1"/>
            </p:cNvSpPr>
            <p:nvPr/>
          </p:nvSpPr>
          <p:spPr bwMode="auto">
            <a:xfrm>
              <a:off x="1312" y="2590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430146" name="Text Box 66"/>
            <p:cNvSpPr txBox="1">
              <a:spLocks noChangeArrowheads="1"/>
            </p:cNvSpPr>
            <p:nvPr/>
          </p:nvSpPr>
          <p:spPr bwMode="auto">
            <a:xfrm>
              <a:off x="1740" y="2483"/>
              <a:ext cx="22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</a:p>
          </p:txBody>
        </p:sp>
        <p:sp>
          <p:nvSpPr>
            <p:cNvPr id="430147" name="Text Box 67"/>
            <p:cNvSpPr txBox="1">
              <a:spLocks noChangeArrowheads="1"/>
            </p:cNvSpPr>
            <p:nvPr/>
          </p:nvSpPr>
          <p:spPr bwMode="auto">
            <a:xfrm>
              <a:off x="2026" y="2483"/>
              <a:ext cx="229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b</a:t>
              </a:r>
            </a:p>
          </p:txBody>
        </p:sp>
        <p:cxnSp>
          <p:nvCxnSpPr>
            <p:cNvPr id="430148" name="AutoShape 68"/>
            <p:cNvCxnSpPr>
              <a:cxnSpLocks noChangeShapeType="1"/>
              <a:stCxn id="430088" idx="4"/>
              <a:endCxn id="430094" idx="4"/>
            </p:cNvCxnSpPr>
            <p:nvPr/>
          </p:nvCxnSpPr>
          <p:spPr bwMode="auto">
            <a:xfrm rot="16200000" flipH="1">
              <a:off x="1260" y="2495"/>
              <a:ext cx="400" cy="1079"/>
            </a:xfrm>
            <a:prstGeom prst="bentConnector3">
              <a:avLst>
                <a:gd name="adj1" fmla="val 13575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30149" name="AutoShape 69"/>
            <p:cNvCxnSpPr>
              <a:cxnSpLocks noChangeShapeType="1"/>
              <a:stCxn id="430089" idx="0"/>
              <a:endCxn id="430093" idx="0"/>
            </p:cNvCxnSpPr>
            <p:nvPr/>
          </p:nvCxnSpPr>
          <p:spPr bwMode="auto">
            <a:xfrm rot="16200000">
              <a:off x="1310" y="1824"/>
              <a:ext cx="295" cy="1072"/>
            </a:xfrm>
            <a:prstGeom prst="bentConnector3">
              <a:avLst>
                <a:gd name="adj1" fmla="val 148815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30150" name="Text Box 70"/>
            <p:cNvSpPr txBox="1">
              <a:spLocks noChangeArrowheads="1"/>
            </p:cNvSpPr>
            <p:nvPr/>
          </p:nvSpPr>
          <p:spPr bwMode="auto">
            <a:xfrm>
              <a:off x="2016" y="2077"/>
              <a:ext cx="1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430151" name="Text Box 71"/>
            <p:cNvSpPr txBox="1">
              <a:spLocks noChangeArrowheads="1"/>
            </p:cNvSpPr>
            <p:nvPr/>
          </p:nvSpPr>
          <p:spPr bwMode="auto">
            <a:xfrm>
              <a:off x="2012" y="312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d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436234E8-60A4-4584-86C4-F2AA5DDB9B06}" type="slidenum">
              <a:rPr lang="en-US"/>
              <a:pPr lvl="1"/>
              <a:t>12</a:t>
            </a:fld>
            <a:endParaRPr lang="en-US"/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Resistance Strain Gauges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09000" cy="4381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/>
              <a:t>Strain gauge</a:t>
            </a:r>
            <a:r>
              <a:rPr lang="en-US" sz="2400"/>
              <a:t>: device bonded to the surface of an object and whose resistance varies as a function of surface strain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Used to perform measurements of: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Strain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Stress,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Force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Torque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Pressure</a:t>
            </a:r>
          </a:p>
          <a:p>
            <a:pPr lvl="2">
              <a:lnSpc>
                <a:spcPct val="90000"/>
              </a:lnSpc>
            </a:pPr>
            <a:endParaRPr lang="en-US" sz="1800"/>
          </a:p>
          <a:p>
            <a:pPr>
              <a:lnSpc>
                <a:spcPct val="90000"/>
              </a:lnSpc>
            </a:pPr>
            <a:r>
              <a:rPr lang="en-US" sz="2400" b="1"/>
              <a:t>NB</a:t>
            </a:r>
            <a:r>
              <a:rPr lang="en-US" sz="2400"/>
              <a:t>: cylindrical resistance: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2000"/>
              <a:t>Compression/elongation will change resistance </a:t>
            </a:r>
          </a:p>
        </p:txBody>
      </p:sp>
      <p:graphicFrame>
        <p:nvGraphicFramePr>
          <p:cNvPr id="43213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267200" y="3962400"/>
          <a:ext cx="1071563" cy="852488"/>
        </p:xfrm>
        <a:graphic>
          <a:graphicData uri="http://schemas.openxmlformats.org/presentationml/2006/ole">
            <p:oleObj spid="_x0000_s432132" name="Equation" r:id="rId3" imgW="495000" imgH="393480" progId="Equation.3">
              <p:embed/>
            </p:oleObj>
          </a:graphicData>
        </a:graphic>
      </p:graphicFrame>
      <p:grpSp>
        <p:nvGrpSpPr>
          <p:cNvPr id="432136" name="Group 8"/>
          <p:cNvGrpSpPr>
            <a:grpSpLocks/>
          </p:cNvGrpSpPr>
          <p:nvPr/>
        </p:nvGrpSpPr>
        <p:grpSpPr bwMode="auto">
          <a:xfrm>
            <a:off x="1371600" y="5576888"/>
            <a:ext cx="3505200" cy="379412"/>
            <a:chOff x="3974" y="2376"/>
            <a:chExt cx="2208" cy="239"/>
          </a:xfrm>
        </p:grpSpPr>
        <p:sp>
          <p:nvSpPr>
            <p:cNvPr id="432134" name="Text Box 6"/>
            <p:cNvSpPr txBox="1">
              <a:spLocks noChangeArrowheads="1"/>
            </p:cNvSpPr>
            <p:nvPr/>
          </p:nvSpPr>
          <p:spPr bwMode="auto">
            <a:xfrm>
              <a:off x="3974" y="2376"/>
              <a:ext cx="2208" cy="239"/>
            </a:xfrm>
            <a:prstGeom prst="rect">
              <a:avLst/>
            </a:prstGeom>
            <a:solidFill>
              <a:srgbClr val="8495A9">
                <a:alpha val="5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Compression 	lower resistance</a:t>
              </a:r>
            </a:p>
          </p:txBody>
        </p:sp>
        <p:sp>
          <p:nvSpPr>
            <p:cNvPr id="432135" name="Line 7"/>
            <p:cNvSpPr>
              <a:spLocks noChangeShapeType="1"/>
            </p:cNvSpPr>
            <p:nvPr/>
          </p:nvSpPr>
          <p:spPr bwMode="auto">
            <a:xfrm>
              <a:off x="4886" y="2496"/>
              <a:ext cx="2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32140" name="Group 12"/>
          <p:cNvGrpSpPr>
            <a:grpSpLocks/>
          </p:cNvGrpSpPr>
          <p:nvPr/>
        </p:nvGrpSpPr>
        <p:grpSpPr bwMode="auto">
          <a:xfrm>
            <a:off x="5638800" y="5576888"/>
            <a:ext cx="2940050" cy="379412"/>
            <a:chOff x="3168" y="3513"/>
            <a:chExt cx="1852" cy="239"/>
          </a:xfrm>
        </p:grpSpPr>
        <p:sp>
          <p:nvSpPr>
            <p:cNvPr id="432138" name="Text Box 10"/>
            <p:cNvSpPr txBox="1">
              <a:spLocks noChangeArrowheads="1"/>
            </p:cNvSpPr>
            <p:nvPr/>
          </p:nvSpPr>
          <p:spPr bwMode="auto">
            <a:xfrm>
              <a:off x="3168" y="3513"/>
              <a:ext cx="1852" cy="239"/>
            </a:xfrm>
            <a:prstGeom prst="rect">
              <a:avLst/>
            </a:prstGeom>
            <a:solidFill>
              <a:srgbClr val="8495A9">
                <a:alpha val="5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Stretch 	     higher resistance</a:t>
              </a:r>
            </a:p>
          </p:txBody>
        </p:sp>
        <p:sp>
          <p:nvSpPr>
            <p:cNvPr id="432139" name="Line 11"/>
            <p:cNvSpPr>
              <a:spLocks noChangeShapeType="1"/>
            </p:cNvSpPr>
            <p:nvPr/>
          </p:nvSpPr>
          <p:spPr bwMode="auto">
            <a:xfrm>
              <a:off x="3696" y="3633"/>
              <a:ext cx="2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2141" name="Text Box 13"/>
          <p:cNvSpPr txBox="1">
            <a:spLocks noChangeArrowheads="1"/>
          </p:cNvSpPr>
          <p:nvPr/>
        </p:nvSpPr>
        <p:spPr bwMode="auto">
          <a:xfrm>
            <a:off x="5638800" y="3962400"/>
            <a:ext cx="3149600" cy="928688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 i="1"/>
              <a:t>L</a:t>
            </a:r>
            <a:r>
              <a:rPr lang="en-US"/>
              <a:t> – length of cylindrical resistor</a:t>
            </a:r>
          </a:p>
          <a:p>
            <a:pPr algn="l"/>
            <a:r>
              <a:rPr lang="el-GR" b="1" i="1">
                <a:cs typeface="Times New Roman" pitchFamily="18" charset="0"/>
              </a:rPr>
              <a:t>σ</a:t>
            </a:r>
            <a:r>
              <a:rPr lang="en-US" b="1" i="1">
                <a:cs typeface="Times New Roman" pitchFamily="18" charset="0"/>
              </a:rPr>
              <a:t> – </a:t>
            </a:r>
            <a:r>
              <a:rPr lang="en-US">
                <a:cs typeface="Times New Roman" pitchFamily="18" charset="0"/>
              </a:rPr>
              <a:t>conductivity of the resistor</a:t>
            </a:r>
          </a:p>
          <a:p>
            <a:pPr algn="l"/>
            <a:r>
              <a:rPr lang="en-US" b="1" i="1">
                <a:cs typeface="Times New Roman" pitchFamily="18" charset="0"/>
              </a:rPr>
              <a:t>A</a:t>
            </a:r>
            <a:r>
              <a:rPr lang="en-US">
                <a:cs typeface="Times New Roman" pitchFamily="18" charset="0"/>
              </a:rPr>
              <a:t> – resistor cross-sectional area</a:t>
            </a:r>
            <a:endParaRPr lang="el-GR" b="1" i="1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D60759C6-7385-4C6C-8195-236BBF137007}" type="slidenum">
              <a:rPr lang="en-US"/>
              <a:pPr lvl="1"/>
              <a:t>13</a:t>
            </a:fld>
            <a:endParaRPr lang="en-US"/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Resistance Strain Gauges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10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/>
              <a:t>Gauge factor (GF)</a:t>
            </a:r>
            <a:r>
              <a:rPr lang="en-US" sz="2400"/>
              <a:t>: the relationship between change in resistance and change in length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value of about 2 is common</a:t>
            </a:r>
          </a:p>
        </p:txBody>
      </p:sp>
      <p:graphicFrame>
        <p:nvGraphicFramePr>
          <p:cNvPr id="434189" name="Object 13"/>
          <p:cNvGraphicFramePr>
            <a:graphicFrameLocks noChangeAspect="1"/>
          </p:cNvGraphicFramePr>
          <p:nvPr>
            <p:ph sz="quarter" idx="2"/>
          </p:nvPr>
        </p:nvGraphicFramePr>
        <p:xfrm>
          <a:off x="5410200" y="4843463"/>
          <a:ext cx="1066800" cy="869950"/>
        </p:xfrm>
        <a:graphic>
          <a:graphicData uri="http://schemas.openxmlformats.org/presentationml/2006/ole">
            <p:oleObj spid="_x0000_s434189" name="Equation" r:id="rId3" imgW="482400" imgH="393480" progId="Equation.3">
              <p:embed/>
            </p:oleObj>
          </a:graphicData>
        </a:graphic>
      </p:graphicFrame>
      <p:sp>
        <p:nvSpPr>
          <p:cNvPr id="434190" name="Rectangle 14"/>
          <p:cNvSpPr>
            <a:spLocks noChangeArrowheads="1"/>
          </p:cNvSpPr>
          <p:nvPr/>
        </p:nvSpPr>
        <p:spPr bwMode="auto">
          <a:xfrm>
            <a:off x="406400" y="3543300"/>
            <a:ext cx="8509000" cy="130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r>
              <a:rPr lang="en-US" sz="2800" b="1" u="sng" dirty="0">
                <a:solidFill>
                  <a:schemeClr val="bg2"/>
                </a:solidFill>
              </a:rPr>
              <a:t>Strain (</a:t>
            </a:r>
            <a:r>
              <a:rPr lang="el-GR" sz="2800" b="1" u="sng" dirty="0">
                <a:solidFill>
                  <a:schemeClr val="bg2"/>
                </a:solidFill>
                <a:cs typeface="Times New Roman" pitchFamily="18" charset="0"/>
              </a:rPr>
              <a:t>ε</a:t>
            </a:r>
            <a:r>
              <a:rPr lang="en-US" sz="2800" b="1" u="sng" dirty="0">
                <a:solidFill>
                  <a:schemeClr val="bg2"/>
                </a:solidFill>
                <a:cs typeface="Times New Roman" pitchFamily="18" charset="0"/>
              </a:rPr>
              <a:t>)</a:t>
            </a:r>
            <a:r>
              <a:rPr lang="en-US" sz="2800" dirty="0">
                <a:solidFill>
                  <a:schemeClr val="bg2"/>
                </a:solidFill>
                <a:cs typeface="Times New Roman" pitchFamily="18" charset="0"/>
              </a:rPr>
              <a:t>: the fractional change in length of an object</a:t>
            </a:r>
          </a:p>
          <a:p>
            <a:pPr marL="742950" lvl="1" indent="-28575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Ù"/>
            </a:pPr>
            <a:r>
              <a:rPr lang="en-US" sz="2400" dirty="0">
                <a:solidFill>
                  <a:schemeClr val="bg2"/>
                </a:solidFill>
                <a:cs typeface="Times New Roman" pitchFamily="18" charset="0"/>
              </a:rPr>
              <a:t>Max strain that can be measured is about 0.4 – 0.5 percent </a:t>
            </a:r>
          </a:p>
          <a:p>
            <a:pPr marL="1143000" lvl="2" indent="-228600" algn="l">
              <a:spcBef>
                <a:spcPct val="20000"/>
              </a:spcBef>
              <a:buClr>
                <a:srgbClr val="ACA964"/>
              </a:buClr>
              <a:buFontTx/>
              <a:buChar char="•"/>
            </a:pPr>
            <a:r>
              <a:rPr lang="en-US" sz="2000" dirty="0">
                <a:solidFill>
                  <a:schemeClr val="bg2"/>
                </a:solidFill>
                <a:cs typeface="Times New Roman" pitchFamily="18" charset="0"/>
              </a:rPr>
              <a:t>i.e</a:t>
            </a:r>
            <a:r>
              <a:rPr lang="en-US" sz="2000" dirty="0" smtClean="0">
                <a:solidFill>
                  <a:schemeClr val="bg2"/>
                </a:solidFill>
                <a:cs typeface="Times New Roman" pitchFamily="18" charset="0"/>
              </a:rPr>
              <a:t>.   </a:t>
            </a:r>
            <a:r>
              <a:rPr lang="el-GR" sz="2000" dirty="0">
                <a:solidFill>
                  <a:schemeClr val="bg2"/>
                </a:solidFill>
                <a:cs typeface="Times New Roman" pitchFamily="18" charset="0"/>
              </a:rPr>
              <a:t>ε</a:t>
            </a:r>
            <a:r>
              <a:rPr lang="en-US" sz="2000" dirty="0">
                <a:solidFill>
                  <a:schemeClr val="bg2"/>
                </a:solidFill>
                <a:cs typeface="Times New Roman" pitchFamily="18" charset="0"/>
              </a:rPr>
              <a:t> = 0.004 to 0.005</a:t>
            </a:r>
          </a:p>
          <a:p>
            <a:pPr marL="1143000" lvl="2" indent="-228600" algn="l">
              <a:spcBef>
                <a:spcPct val="20000"/>
              </a:spcBef>
              <a:buClr>
                <a:srgbClr val="ACA964"/>
              </a:buClr>
              <a:buFontTx/>
              <a:buChar char="•"/>
            </a:pPr>
            <a:r>
              <a:rPr lang="en-US" sz="2000" dirty="0">
                <a:solidFill>
                  <a:schemeClr val="bg2"/>
                </a:solidFill>
                <a:cs typeface="Times New Roman" pitchFamily="18" charset="0"/>
              </a:rPr>
              <a:t>For a </a:t>
            </a:r>
            <a:r>
              <a:rPr lang="en-US" sz="2000" b="1" dirty="0">
                <a:solidFill>
                  <a:schemeClr val="bg2"/>
                </a:solidFill>
                <a:cs typeface="Times New Roman" pitchFamily="18" charset="0"/>
              </a:rPr>
              <a:t>120</a:t>
            </a:r>
            <a:r>
              <a:rPr lang="el-GR" sz="2000" b="1" dirty="0">
                <a:solidFill>
                  <a:schemeClr val="bg2"/>
                </a:solidFill>
                <a:cs typeface="Times New Roman" pitchFamily="18" charset="0"/>
              </a:rPr>
              <a:t>Ω</a:t>
            </a:r>
            <a:r>
              <a:rPr lang="en-US" sz="2000" dirty="0">
                <a:solidFill>
                  <a:schemeClr val="bg2"/>
                </a:solidFill>
                <a:cs typeface="Times New Roman" pitchFamily="18" charset="0"/>
              </a:rPr>
              <a:t> resistor: +/– </a:t>
            </a:r>
            <a:r>
              <a:rPr lang="en-US" sz="2000" b="1" dirty="0">
                <a:solidFill>
                  <a:schemeClr val="bg2"/>
                </a:solidFill>
                <a:cs typeface="Times New Roman" pitchFamily="18" charset="0"/>
              </a:rPr>
              <a:t>1.2 </a:t>
            </a:r>
            <a:r>
              <a:rPr lang="el-GR" sz="2000" b="1" dirty="0">
                <a:solidFill>
                  <a:schemeClr val="bg2"/>
                </a:solidFill>
                <a:cs typeface="Times New Roman" pitchFamily="18" charset="0"/>
              </a:rPr>
              <a:t>Ω</a:t>
            </a:r>
          </a:p>
        </p:txBody>
      </p:sp>
      <p:graphicFrame>
        <p:nvGraphicFramePr>
          <p:cNvPr id="434191" name="Object 15"/>
          <p:cNvGraphicFramePr>
            <a:graphicFrameLocks noChangeAspect="1"/>
          </p:cNvGraphicFramePr>
          <p:nvPr>
            <p:ph sz="quarter" idx="3"/>
          </p:nvPr>
        </p:nvGraphicFramePr>
        <p:xfrm>
          <a:off x="3230563" y="2438400"/>
          <a:ext cx="1720850" cy="773113"/>
        </p:xfrm>
        <a:graphic>
          <a:graphicData uri="http://schemas.openxmlformats.org/presentationml/2006/ole">
            <p:oleObj spid="_x0000_s434191" name="Equation" r:id="rId4" imgW="876240" imgH="393480" progId="Equation.3">
              <p:embed/>
            </p:oleObj>
          </a:graphicData>
        </a:graphic>
      </p:graphicFrame>
      <p:sp>
        <p:nvSpPr>
          <p:cNvPr id="434193" name="Text Box 17"/>
          <p:cNvSpPr txBox="1">
            <a:spLocks noChangeArrowheads="1"/>
          </p:cNvSpPr>
          <p:nvPr/>
        </p:nvSpPr>
        <p:spPr bwMode="auto">
          <a:xfrm>
            <a:off x="5622925" y="2665413"/>
            <a:ext cx="3054350" cy="379412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R</a:t>
            </a:r>
            <a:r>
              <a:rPr lang="en-US" b="1" baseline="-25000"/>
              <a:t>0</a:t>
            </a:r>
            <a:r>
              <a:rPr lang="en-US" baseline="-25000"/>
              <a:t> </a:t>
            </a:r>
            <a:r>
              <a:rPr lang="en-US"/>
              <a:t>– the </a:t>
            </a:r>
            <a:r>
              <a:rPr lang="en-US" b="1"/>
              <a:t>zero strain resistance</a:t>
            </a:r>
            <a:endParaRPr lang="en-US" b="1" baseline="-25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25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A145BCEC-9042-41A1-8B58-EE06B34369DD}" type="slidenum">
              <a:rPr lang="en-US"/>
              <a:pPr lvl="1"/>
              <a:t>14</a:t>
            </a:fld>
            <a:endParaRPr lang="en-US"/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Resistance Strain Gauges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104900"/>
          </a:xfrm>
        </p:spPr>
        <p:txBody>
          <a:bodyPr/>
          <a:lstStyle/>
          <a:p>
            <a:r>
              <a:rPr lang="en-US" sz="2800" b="1" u="sng"/>
              <a:t>Change in resistance due to strain</a:t>
            </a:r>
            <a:r>
              <a:rPr lang="en-US" sz="2800"/>
              <a:t>:</a:t>
            </a:r>
          </a:p>
        </p:txBody>
      </p:sp>
      <p:graphicFrame>
        <p:nvGraphicFramePr>
          <p:cNvPr id="43623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995613" y="2438400"/>
          <a:ext cx="3035300" cy="839788"/>
        </p:xfrm>
        <a:graphic>
          <a:graphicData uri="http://schemas.openxmlformats.org/presentationml/2006/ole">
            <p:oleObj spid="_x0000_s436230" name="Equation" r:id="rId3" imgW="825480" imgH="228600" progId="Equation.3">
              <p:embed/>
            </p:oleObj>
          </a:graphicData>
        </a:graphic>
      </p:graphicFrame>
      <p:grpSp>
        <p:nvGrpSpPr>
          <p:cNvPr id="436263" name="Group 39"/>
          <p:cNvGrpSpPr>
            <a:grpSpLocks/>
          </p:cNvGrpSpPr>
          <p:nvPr/>
        </p:nvGrpSpPr>
        <p:grpSpPr bwMode="auto">
          <a:xfrm>
            <a:off x="2527300" y="3881438"/>
            <a:ext cx="881063" cy="1814512"/>
            <a:chOff x="1296" y="2391"/>
            <a:chExt cx="555" cy="1143"/>
          </a:xfrm>
        </p:grpSpPr>
        <p:sp>
          <p:nvSpPr>
            <p:cNvPr id="436245" name="Oval 21"/>
            <p:cNvSpPr>
              <a:spLocks noChangeArrowheads="1"/>
            </p:cNvSpPr>
            <p:nvPr/>
          </p:nvSpPr>
          <p:spPr bwMode="auto">
            <a:xfrm rot="16200000">
              <a:off x="1672" y="3469"/>
              <a:ext cx="66" cy="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246" name="Oval 22"/>
            <p:cNvSpPr>
              <a:spLocks noChangeArrowheads="1"/>
            </p:cNvSpPr>
            <p:nvPr/>
          </p:nvSpPr>
          <p:spPr bwMode="auto">
            <a:xfrm rot="16200000">
              <a:off x="1660" y="2389"/>
              <a:ext cx="66" cy="7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36247" name="AutoShape 23"/>
            <p:cNvCxnSpPr>
              <a:cxnSpLocks noChangeShapeType="1"/>
              <a:endCxn id="436245" idx="6"/>
            </p:cNvCxnSpPr>
            <p:nvPr/>
          </p:nvCxnSpPr>
          <p:spPr bwMode="auto">
            <a:xfrm>
              <a:off x="1702" y="3206"/>
              <a:ext cx="3" cy="26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36248" name="AutoShape 24"/>
            <p:cNvCxnSpPr>
              <a:cxnSpLocks noChangeShapeType="1"/>
              <a:stCxn id="436246" idx="2"/>
            </p:cNvCxnSpPr>
            <p:nvPr/>
          </p:nvCxnSpPr>
          <p:spPr bwMode="auto">
            <a:xfrm>
              <a:off x="1693" y="2457"/>
              <a:ext cx="0" cy="32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grpSp>
          <p:nvGrpSpPr>
            <p:cNvPr id="436249" name="Group 25"/>
            <p:cNvGrpSpPr>
              <a:grpSpLocks/>
            </p:cNvGrpSpPr>
            <p:nvPr/>
          </p:nvGrpSpPr>
          <p:grpSpPr bwMode="auto">
            <a:xfrm rot="-10800000">
              <a:off x="1639" y="2791"/>
              <a:ext cx="112" cy="287"/>
              <a:chOff x="3450" y="2313"/>
              <a:chExt cx="111" cy="216"/>
            </a:xfrm>
          </p:grpSpPr>
          <p:sp>
            <p:nvSpPr>
              <p:cNvPr id="436250" name="Line 2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251" name="Line 2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252" name="Line 2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253" name="Line 2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254" name="Line 3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255" name="Line 3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256" name="Line 3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36257" name="AutoShape 33"/>
            <p:cNvCxnSpPr>
              <a:cxnSpLocks noChangeShapeType="1"/>
              <a:stCxn id="436250" idx="0"/>
            </p:cNvCxnSpPr>
            <p:nvPr/>
          </p:nvCxnSpPr>
          <p:spPr bwMode="auto">
            <a:xfrm rot="16200000" flipH="1">
              <a:off x="1638" y="3144"/>
              <a:ext cx="12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36258" name="AutoShape 34"/>
            <p:cNvCxnSpPr>
              <a:cxnSpLocks noChangeShapeType="1"/>
              <a:stCxn id="436252" idx="1"/>
            </p:cNvCxnSpPr>
            <p:nvPr/>
          </p:nvCxnSpPr>
          <p:spPr bwMode="auto">
            <a:xfrm flipV="1">
              <a:off x="1693" y="2696"/>
              <a:ext cx="0" cy="9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36260" name="Text Box 36"/>
            <p:cNvSpPr txBox="1">
              <a:spLocks noChangeArrowheads="1"/>
            </p:cNvSpPr>
            <p:nvPr/>
          </p:nvSpPr>
          <p:spPr bwMode="auto">
            <a:xfrm>
              <a:off x="1296" y="2832"/>
              <a:ext cx="29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G</a:t>
              </a:r>
            </a:p>
          </p:txBody>
        </p:sp>
        <p:sp>
          <p:nvSpPr>
            <p:cNvPr id="436261" name="Line 37"/>
            <p:cNvSpPr>
              <a:spLocks noChangeShapeType="1"/>
            </p:cNvSpPr>
            <p:nvPr/>
          </p:nvSpPr>
          <p:spPr bwMode="auto">
            <a:xfrm flipV="1">
              <a:off x="1616" y="2768"/>
              <a:ext cx="235" cy="2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6264" name="Text Box 40"/>
          <p:cNvSpPr txBox="1">
            <a:spLocks noChangeArrowheads="1"/>
          </p:cNvSpPr>
          <p:nvPr/>
        </p:nvSpPr>
        <p:spPr bwMode="auto">
          <a:xfrm>
            <a:off x="3657600" y="4540250"/>
            <a:ext cx="3213100" cy="379413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Circuit symbol for a strain gauge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1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8CD11973-BD7F-48C2-8B77-B354FA8233D3}" type="slidenum">
              <a:rPr lang="en-US"/>
              <a:pPr lvl="1"/>
              <a:t>15</a:t>
            </a:fld>
            <a:endParaRPr lang="en-US"/>
          </a:p>
        </p:txBody>
      </p:sp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Wheatstone Bridge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499"/>
            <a:ext cx="8356600" cy="20542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Wheatstone bridge commonly used to measure force using strain gauge resistors</a:t>
            </a:r>
          </a:p>
          <a:p>
            <a:pPr lvl="1">
              <a:lnSpc>
                <a:spcPct val="80000"/>
              </a:lnSpc>
            </a:pPr>
            <a:r>
              <a:rPr lang="en-US" sz="2400" b="1" u="sng" dirty="0"/>
              <a:t>Example</a:t>
            </a:r>
            <a:r>
              <a:rPr lang="en-US" sz="2400" dirty="0"/>
              <a:t>: force applied to a cantilever beam 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Two strain gauges (</a:t>
            </a:r>
            <a:r>
              <a:rPr lang="en-US" sz="2000" b="1" dirty="0"/>
              <a:t>R</a:t>
            </a:r>
            <a:r>
              <a:rPr lang="en-US" sz="2000" b="1" baseline="-25000" dirty="0"/>
              <a:t>1</a:t>
            </a:r>
            <a:r>
              <a:rPr lang="en-US" sz="2000" dirty="0"/>
              <a:t> and </a:t>
            </a:r>
            <a:r>
              <a:rPr lang="en-US" sz="2000" b="1" dirty="0"/>
              <a:t>R</a:t>
            </a:r>
            <a:r>
              <a:rPr lang="en-US" sz="2000" b="1" baseline="-25000" dirty="0"/>
              <a:t>4</a:t>
            </a:r>
            <a:r>
              <a:rPr lang="en-US" sz="2000" dirty="0"/>
              <a:t>) on top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Two strain gauges (</a:t>
            </a:r>
            <a:r>
              <a:rPr lang="en-US" sz="2000" b="1" dirty="0"/>
              <a:t>R</a:t>
            </a:r>
            <a:r>
              <a:rPr lang="en-US" sz="2000" b="1" baseline="-25000" dirty="0"/>
              <a:t>2</a:t>
            </a:r>
            <a:r>
              <a:rPr lang="en-US" sz="2000" dirty="0"/>
              <a:t> and </a:t>
            </a:r>
            <a:r>
              <a:rPr lang="en-US" sz="2000" b="1" dirty="0"/>
              <a:t>R</a:t>
            </a:r>
            <a:r>
              <a:rPr lang="en-US" sz="2000" b="1" baseline="-25000" dirty="0"/>
              <a:t>3</a:t>
            </a:r>
            <a:r>
              <a:rPr lang="en-US" sz="2000" dirty="0"/>
              <a:t>) on </a:t>
            </a:r>
            <a:r>
              <a:rPr lang="en-US" sz="2000" dirty="0" smtClean="0"/>
              <a:t>bottom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Under no strain: </a:t>
            </a:r>
            <a:r>
              <a:rPr lang="en-US" sz="2000" b="1" dirty="0" smtClean="0"/>
              <a:t>R</a:t>
            </a:r>
            <a:r>
              <a:rPr lang="en-US" sz="2000" b="1" baseline="-25000" dirty="0" smtClean="0"/>
              <a:t>1 </a:t>
            </a:r>
            <a:r>
              <a:rPr lang="en-US" sz="2000" b="1" dirty="0" smtClean="0"/>
              <a:t> = </a:t>
            </a:r>
            <a:r>
              <a:rPr lang="en-US" sz="2000" b="1" dirty="0" smtClean="0"/>
              <a:t>R</a:t>
            </a:r>
            <a:r>
              <a:rPr lang="en-US" sz="2000" b="1" baseline="-25000" dirty="0" smtClean="0"/>
              <a:t>2  </a:t>
            </a:r>
            <a:r>
              <a:rPr lang="en-US" sz="2000" b="1" dirty="0" smtClean="0"/>
              <a:t>= R</a:t>
            </a:r>
            <a:r>
              <a:rPr lang="en-US" sz="2000" b="1" baseline="-25000" dirty="0" smtClean="0"/>
              <a:t>3 </a:t>
            </a:r>
            <a:r>
              <a:rPr lang="en-US" sz="2000" b="1" dirty="0" smtClean="0"/>
              <a:t> </a:t>
            </a:r>
            <a:r>
              <a:rPr lang="en-US" sz="2000" b="1" dirty="0" smtClean="0"/>
              <a:t>= </a:t>
            </a:r>
            <a:r>
              <a:rPr lang="en-US" sz="2000" b="1" dirty="0" smtClean="0"/>
              <a:t>R</a:t>
            </a:r>
            <a:r>
              <a:rPr lang="en-US" sz="2000" b="1" baseline="-25000" dirty="0" smtClean="0"/>
              <a:t>4</a:t>
            </a:r>
            <a:r>
              <a:rPr lang="en-US" sz="2000" b="1" dirty="0" smtClean="0"/>
              <a:t> </a:t>
            </a:r>
            <a:r>
              <a:rPr lang="en-US" sz="2000" b="1" dirty="0" smtClean="0"/>
              <a:t>= R</a:t>
            </a:r>
            <a:r>
              <a:rPr lang="en-US" sz="2000" b="1" baseline="-25000" dirty="0" smtClean="0"/>
              <a:t>0</a:t>
            </a:r>
            <a:endParaRPr lang="en-US" sz="2000" baseline="30000" dirty="0" smtClean="0"/>
          </a:p>
        </p:txBody>
      </p:sp>
      <p:grpSp>
        <p:nvGrpSpPr>
          <p:cNvPr id="437340" name="Group 92"/>
          <p:cNvGrpSpPr>
            <a:grpSpLocks/>
          </p:cNvGrpSpPr>
          <p:nvPr/>
        </p:nvGrpSpPr>
        <p:grpSpPr bwMode="auto">
          <a:xfrm>
            <a:off x="4775200" y="3387725"/>
            <a:ext cx="3397250" cy="2595563"/>
            <a:chOff x="3008" y="2134"/>
            <a:chExt cx="2140" cy="1635"/>
          </a:xfrm>
        </p:grpSpPr>
        <p:sp>
          <p:nvSpPr>
            <p:cNvPr id="437253" name="Oval 5"/>
            <p:cNvSpPr>
              <a:spLocks noChangeArrowheads="1"/>
            </p:cNvSpPr>
            <p:nvPr/>
          </p:nvSpPr>
          <p:spPr bwMode="auto">
            <a:xfrm>
              <a:off x="4046" y="234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254" name="Oval 6"/>
            <p:cNvSpPr>
              <a:spLocks noChangeArrowheads="1"/>
            </p:cNvSpPr>
            <p:nvPr/>
          </p:nvSpPr>
          <p:spPr bwMode="auto">
            <a:xfrm>
              <a:off x="4056" y="350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37255" name="AutoShape 7"/>
            <p:cNvCxnSpPr>
              <a:cxnSpLocks noChangeShapeType="1"/>
              <a:stCxn id="437254" idx="2"/>
              <a:endCxn id="437261" idx="4"/>
            </p:cNvCxnSpPr>
            <p:nvPr/>
          </p:nvCxnSpPr>
          <p:spPr bwMode="auto">
            <a:xfrm rot="10800000">
              <a:off x="3455" y="3121"/>
              <a:ext cx="601" cy="42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37256" name="AutoShape 8"/>
            <p:cNvCxnSpPr>
              <a:cxnSpLocks noChangeShapeType="1"/>
              <a:stCxn id="437254" idx="0"/>
              <a:endCxn id="437285" idx="1"/>
            </p:cNvCxnSpPr>
            <p:nvPr/>
          </p:nvCxnSpPr>
          <p:spPr bwMode="auto">
            <a:xfrm flipH="1" flipV="1">
              <a:off x="4097" y="3324"/>
              <a:ext cx="1" cy="18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37257" name="AutoShape 9"/>
            <p:cNvCxnSpPr>
              <a:cxnSpLocks noChangeShapeType="1"/>
              <a:stCxn id="437253" idx="4"/>
              <a:endCxn id="437265" idx="0"/>
            </p:cNvCxnSpPr>
            <p:nvPr/>
          </p:nvCxnSpPr>
          <p:spPr bwMode="auto">
            <a:xfrm>
              <a:off x="4088" y="2419"/>
              <a:ext cx="0" cy="13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37258" name="Text Box 10"/>
            <p:cNvSpPr txBox="1">
              <a:spLocks noChangeArrowheads="1"/>
            </p:cNvSpPr>
            <p:nvPr/>
          </p:nvSpPr>
          <p:spPr bwMode="auto">
            <a:xfrm>
              <a:off x="3744" y="2556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  <a:endParaRPr lang="en-US" b="1"/>
            </a:p>
          </p:txBody>
        </p:sp>
        <p:grpSp>
          <p:nvGrpSpPr>
            <p:cNvPr id="437259" name="Group 11"/>
            <p:cNvGrpSpPr>
              <a:grpSpLocks/>
            </p:cNvGrpSpPr>
            <p:nvPr/>
          </p:nvGrpSpPr>
          <p:grpSpPr bwMode="auto">
            <a:xfrm>
              <a:off x="3008" y="2793"/>
              <a:ext cx="613" cy="328"/>
              <a:chOff x="2470" y="2624"/>
              <a:chExt cx="613" cy="328"/>
            </a:xfrm>
          </p:grpSpPr>
          <p:sp>
            <p:nvSpPr>
              <p:cNvPr id="437260" name="Text Box 12"/>
              <p:cNvSpPr txBox="1">
                <a:spLocks noChangeArrowheads="1"/>
              </p:cNvSpPr>
              <p:nvPr/>
            </p:nvSpPr>
            <p:spPr bwMode="auto">
              <a:xfrm>
                <a:off x="2470" y="2690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437261" name="Oval 13"/>
              <p:cNvSpPr>
                <a:spLocks noChangeArrowheads="1"/>
              </p:cNvSpPr>
              <p:nvPr/>
            </p:nvSpPr>
            <p:spPr bwMode="auto">
              <a:xfrm>
                <a:off x="2751" y="2642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262" name="Text Box 14"/>
              <p:cNvSpPr txBox="1">
                <a:spLocks noChangeArrowheads="1"/>
              </p:cNvSpPr>
              <p:nvPr/>
            </p:nvSpPr>
            <p:spPr bwMode="auto">
              <a:xfrm>
                <a:off x="2820" y="2624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437263" name="Text Box 15"/>
              <p:cNvSpPr txBox="1">
                <a:spLocks noChangeArrowheads="1"/>
              </p:cNvSpPr>
              <p:nvPr/>
            </p:nvSpPr>
            <p:spPr bwMode="auto">
              <a:xfrm>
                <a:off x="2821" y="2686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grpSp>
          <p:nvGrpSpPr>
            <p:cNvPr id="437264" name="Group 16"/>
            <p:cNvGrpSpPr>
              <a:grpSpLocks/>
            </p:cNvGrpSpPr>
            <p:nvPr/>
          </p:nvGrpSpPr>
          <p:grpSpPr bwMode="auto">
            <a:xfrm>
              <a:off x="4040" y="2556"/>
              <a:ext cx="111" cy="216"/>
              <a:chOff x="1207" y="2603"/>
              <a:chExt cx="111" cy="216"/>
            </a:xfrm>
          </p:grpSpPr>
          <p:sp>
            <p:nvSpPr>
              <p:cNvPr id="437265" name="Line 17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66" name="Line 18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67" name="Line 19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68" name="Line 20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69" name="Line 21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70" name="Line 22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71" name="Line 23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7272" name="Group 24"/>
            <p:cNvGrpSpPr>
              <a:grpSpLocks/>
            </p:cNvGrpSpPr>
            <p:nvPr/>
          </p:nvGrpSpPr>
          <p:grpSpPr bwMode="auto">
            <a:xfrm>
              <a:off x="4730" y="2580"/>
              <a:ext cx="111" cy="216"/>
              <a:chOff x="1894" y="2603"/>
              <a:chExt cx="111" cy="216"/>
            </a:xfrm>
          </p:grpSpPr>
          <p:sp>
            <p:nvSpPr>
              <p:cNvPr id="437273" name="Line 25"/>
              <p:cNvSpPr>
                <a:spLocks noChangeShapeType="1"/>
              </p:cNvSpPr>
              <p:nvPr/>
            </p:nvSpPr>
            <p:spPr bwMode="auto">
              <a:xfrm>
                <a:off x="1942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74" name="Line 26"/>
              <p:cNvSpPr>
                <a:spLocks noChangeShapeType="1"/>
              </p:cNvSpPr>
              <p:nvPr/>
            </p:nvSpPr>
            <p:spPr bwMode="auto">
              <a:xfrm flipH="1">
                <a:off x="1894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75" name="Line 27"/>
              <p:cNvSpPr>
                <a:spLocks noChangeShapeType="1"/>
              </p:cNvSpPr>
              <p:nvPr/>
            </p:nvSpPr>
            <p:spPr bwMode="auto">
              <a:xfrm>
                <a:off x="1894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76" name="Line 28"/>
              <p:cNvSpPr>
                <a:spLocks noChangeShapeType="1"/>
              </p:cNvSpPr>
              <p:nvPr/>
            </p:nvSpPr>
            <p:spPr bwMode="auto">
              <a:xfrm>
                <a:off x="1897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77" name="Line 29"/>
              <p:cNvSpPr>
                <a:spLocks noChangeShapeType="1"/>
              </p:cNvSpPr>
              <p:nvPr/>
            </p:nvSpPr>
            <p:spPr bwMode="auto">
              <a:xfrm flipH="1">
                <a:off x="1897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78" name="Line 30"/>
              <p:cNvSpPr>
                <a:spLocks noChangeShapeType="1"/>
              </p:cNvSpPr>
              <p:nvPr/>
            </p:nvSpPr>
            <p:spPr bwMode="auto">
              <a:xfrm>
                <a:off x="1897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79" name="Line 31"/>
              <p:cNvSpPr>
                <a:spLocks noChangeShapeType="1"/>
              </p:cNvSpPr>
              <p:nvPr/>
            </p:nvSpPr>
            <p:spPr bwMode="auto">
              <a:xfrm flipH="1">
                <a:off x="1897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7280" name="Text Box 32"/>
            <p:cNvSpPr txBox="1">
              <a:spLocks noChangeArrowheads="1"/>
            </p:cNvSpPr>
            <p:nvPr/>
          </p:nvSpPr>
          <p:spPr bwMode="auto">
            <a:xfrm>
              <a:off x="4464" y="2565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3</a:t>
              </a:r>
              <a:endParaRPr lang="en-US" b="1"/>
            </a:p>
          </p:txBody>
        </p:sp>
        <p:cxnSp>
          <p:nvCxnSpPr>
            <p:cNvPr id="437281" name="AutoShape 33"/>
            <p:cNvCxnSpPr>
              <a:cxnSpLocks noChangeShapeType="1"/>
              <a:stCxn id="437262" idx="0"/>
              <a:endCxn id="437253" idx="2"/>
            </p:cNvCxnSpPr>
            <p:nvPr/>
          </p:nvCxnSpPr>
          <p:spPr bwMode="auto">
            <a:xfrm rot="16200000">
              <a:off x="3546" y="2292"/>
              <a:ext cx="412" cy="58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grpSp>
          <p:nvGrpSpPr>
            <p:cNvPr id="437282" name="Group 34"/>
            <p:cNvGrpSpPr>
              <a:grpSpLocks/>
            </p:cNvGrpSpPr>
            <p:nvPr/>
          </p:nvGrpSpPr>
          <p:grpSpPr bwMode="auto">
            <a:xfrm>
              <a:off x="4040" y="3108"/>
              <a:ext cx="111" cy="216"/>
              <a:chOff x="1207" y="2603"/>
              <a:chExt cx="111" cy="216"/>
            </a:xfrm>
          </p:grpSpPr>
          <p:sp>
            <p:nvSpPr>
              <p:cNvPr id="437283" name="Line 35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84" name="Line 36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85" name="Line 37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86" name="Line 38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87" name="Line 39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88" name="Line 40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89" name="Line 41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7290" name="Oval 42"/>
            <p:cNvSpPr>
              <a:spLocks noChangeArrowheads="1"/>
            </p:cNvSpPr>
            <p:nvPr/>
          </p:nvSpPr>
          <p:spPr bwMode="auto">
            <a:xfrm>
              <a:off x="4049" y="291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7291" name="Group 43"/>
            <p:cNvGrpSpPr>
              <a:grpSpLocks/>
            </p:cNvGrpSpPr>
            <p:nvPr/>
          </p:nvGrpSpPr>
          <p:grpSpPr bwMode="auto">
            <a:xfrm>
              <a:off x="4733" y="3092"/>
              <a:ext cx="111" cy="216"/>
              <a:chOff x="1207" y="2603"/>
              <a:chExt cx="111" cy="216"/>
            </a:xfrm>
          </p:grpSpPr>
          <p:sp>
            <p:nvSpPr>
              <p:cNvPr id="437292" name="Line 44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93" name="Line 45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94" name="Line 46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95" name="Line 47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96" name="Line 48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97" name="Line 49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98" name="Line 50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7299" name="Oval 51"/>
            <p:cNvSpPr>
              <a:spLocks noChangeArrowheads="1"/>
            </p:cNvSpPr>
            <p:nvPr/>
          </p:nvSpPr>
          <p:spPr bwMode="auto">
            <a:xfrm>
              <a:off x="4742" y="290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37300" name="AutoShape 52"/>
            <p:cNvCxnSpPr>
              <a:cxnSpLocks noChangeShapeType="1"/>
              <a:stCxn id="437290" idx="0"/>
              <a:endCxn id="437267" idx="1"/>
            </p:cNvCxnSpPr>
            <p:nvPr/>
          </p:nvCxnSpPr>
          <p:spPr bwMode="auto">
            <a:xfrm flipV="1">
              <a:off x="4091" y="2772"/>
              <a:ext cx="6" cy="13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37301" name="AutoShape 53"/>
            <p:cNvCxnSpPr>
              <a:cxnSpLocks noChangeShapeType="1"/>
              <a:stCxn id="437290" idx="4"/>
              <a:endCxn id="437283" idx="0"/>
            </p:cNvCxnSpPr>
            <p:nvPr/>
          </p:nvCxnSpPr>
          <p:spPr bwMode="auto">
            <a:xfrm flipH="1">
              <a:off x="4088" y="2988"/>
              <a:ext cx="3" cy="12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37302" name="AutoShape 54"/>
            <p:cNvCxnSpPr>
              <a:cxnSpLocks noChangeShapeType="1"/>
              <a:stCxn id="437299" idx="4"/>
              <a:endCxn id="437292" idx="0"/>
            </p:cNvCxnSpPr>
            <p:nvPr/>
          </p:nvCxnSpPr>
          <p:spPr bwMode="auto">
            <a:xfrm flipH="1">
              <a:off x="4781" y="2985"/>
              <a:ext cx="3" cy="1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37303" name="AutoShape 55"/>
            <p:cNvCxnSpPr>
              <a:cxnSpLocks noChangeShapeType="1"/>
              <a:stCxn id="437299" idx="0"/>
              <a:endCxn id="437275" idx="1"/>
            </p:cNvCxnSpPr>
            <p:nvPr/>
          </p:nvCxnSpPr>
          <p:spPr bwMode="auto">
            <a:xfrm flipV="1">
              <a:off x="4784" y="2796"/>
              <a:ext cx="3" cy="1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37304" name="Text Box 56"/>
            <p:cNvSpPr txBox="1">
              <a:spLocks noChangeArrowheads="1"/>
            </p:cNvSpPr>
            <p:nvPr/>
          </p:nvSpPr>
          <p:spPr bwMode="auto">
            <a:xfrm>
              <a:off x="3744" y="3087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  <a:endParaRPr lang="en-US" b="1"/>
            </a:p>
          </p:txBody>
        </p:sp>
        <p:sp>
          <p:nvSpPr>
            <p:cNvPr id="437305" name="Text Box 57"/>
            <p:cNvSpPr txBox="1">
              <a:spLocks noChangeArrowheads="1"/>
            </p:cNvSpPr>
            <p:nvPr/>
          </p:nvSpPr>
          <p:spPr bwMode="auto">
            <a:xfrm>
              <a:off x="4416" y="3081"/>
              <a:ext cx="28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R</a:t>
              </a:r>
              <a:r>
                <a:rPr lang="en-US" sz="2000" b="1" baseline="-25000"/>
                <a:t>4</a:t>
              </a:r>
              <a:endParaRPr lang="en-US" sz="2000" b="1"/>
            </a:p>
          </p:txBody>
        </p:sp>
        <p:cxnSp>
          <p:nvCxnSpPr>
            <p:cNvPr id="437306" name="AutoShape 58"/>
            <p:cNvCxnSpPr>
              <a:cxnSpLocks noChangeShapeType="1"/>
              <a:stCxn id="437254" idx="6"/>
              <a:endCxn id="437294" idx="1"/>
            </p:cNvCxnSpPr>
            <p:nvPr/>
          </p:nvCxnSpPr>
          <p:spPr bwMode="auto">
            <a:xfrm flipV="1">
              <a:off x="4139" y="3308"/>
              <a:ext cx="651" cy="23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37307" name="AutoShape 59"/>
            <p:cNvCxnSpPr>
              <a:cxnSpLocks noChangeShapeType="1"/>
              <a:stCxn id="437253" idx="6"/>
              <a:endCxn id="437273" idx="0"/>
            </p:cNvCxnSpPr>
            <p:nvPr/>
          </p:nvCxnSpPr>
          <p:spPr bwMode="auto">
            <a:xfrm>
              <a:off x="4129" y="2381"/>
              <a:ext cx="649" cy="19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37308" name="Text Box 60"/>
            <p:cNvSpPr txBox="1">
              <a:spLocks noChangeArrowheads="1"/>
            </p:cNvSpPr>
            <p:nvPr/>
          </p:nvSpPr>
          <p:spPr bwMode="auto">
            <a:xfrm>
              <a:off x="3995" y="3538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d</a:t>
              </a:r>
            </a:p>
          </p:txBody>
        </p:sp>
        <p:sp>
          <p:nvSpPr>
            <p:cNvPr id="437309" name="Text Box 61"/>
            <p:cNvSpPr txBox="1">
              <a:spLocks noChangeArrowheads="1"/>
            </p:cNvSpPr>
            <p:nvPr/>
          </p:nvSpPr>
          <p:spPr bwMode="auto">
            <a:xfrm>
              <a:off x="3878" y="2812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437310" name="Text Box 62"/>
            <p:cNvSpPr txBox="1">
              <a:spLocks noChangeArrowheads="1"/>
            </p:cNvSpPr>
            <p:nvPr/>
          </p:nvSpPr>
          <p:spPr bwMode="auto">
            <a:xfrm>
              <a:off x="4806" y="2816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437311" name="Text Box 63"/>
            <p:cNvSpPr txBox="1">
              <a:spLocks noChangeArrowheads="1"/>
            </p:cNvSpPr>
            <p:nvPr/>
          </p:nvSpPr>
          <p:spPr bwMode="auto">
            <a:xfrm>
              <a:off x="4098" y="2829"/>
              <a:ext cx="22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</a:p>
          </p:txBody>
        </p:sp>
        <p:sp>
          <p:nvSpPr>
            <p:cNvPr id="437312" name="Text Box 64"/>
            <p:cNvSpPr txBox="1">
              <a:spLocks noChangeArrowheads="1"/>
            </p:cNvSpPr>
            <p:nvPr/>
          </p:nvSpPr>
          <p:spPr bwMode="auto">
            <a:xfrm>
              <a:off x="4552" y="2816"/>
              <a:ext cx="229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b</a:t>
              </a:r>
            </a:p>
          </p:txBody>
        </p:sp>
        <p:sp>
          <p:nvSpPr>
            <p:cNvPr id="437330" name="Line 82"/>
            <p:cNvSpPr>
              <a:spLocks noChangeShapeType="1"/>
            </p:cNvSpPr>
            <p:nvPr/>
          </p:nvSpPr>
          <p:spPr bwMode="auto">
            <a:xfrm flipV="1">
              <a:off x="3995" y="2516"/>
              <a:ext cx="235" cy="2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7331" name="Line 83"/>
            <p:cNvSpPr>
              <a:spLocks noChangeShapeType="1"/>
            </p:cNvSpPr>
            <p:nvPr/>
          </p:nvSpPr>
          <p:spPr bwMode="auto">
            <a:xfrm flipV="1">
              <a:off x="4681" y="3052"/>
              <a:ext cx="235" cy="2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7332" name="Line 84"/>
            <p:cNvSpPr>
              <a:spLocks noChangeShapeType="1"/>
            </p:cNvSpPr>
            <p:nvPr/>
          </p:nvSpPr>
          <p:spPr bwMode="auto">
            <a:xfrm flipH="1">
              <a:off x="3964" y="3101"/>
              <a:ext cx="235" cy="2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7333" name="Line 85"/>
            <p:cNvSpPr>
              <a:spLocks noChangeShapeType="1"/>
            </p:cNvSpPr>
            <p:nvPr/>
          </p:nvSpPr>
          <p:spPr bwMode="auto">
            <a:xfrm flipH="1">
              <a:off x="4656" y="2574"/>
              <a:ext cx="235" cy="2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7334" name="Line 86"/>
            <p:cNvSpPr>
              <a:spLocks noChangeShapeType="1"/>
            </p:cNvSpPr>
            <p:nvPr/>
          </p:nvSpPr>
          <p:spPr bwMode="auto">
            <a:xfrm>
              <a:off x="4322" y="2419"/>
              <a:ext cx="0" cy="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7335" name="Text Box 87"/>
            <p:cNvSpPr txBox="1">
              <a:spLocks noChangeArrowheads="1"/>
            </p:cNvSpPr>
            <p:nvPr/>
          </p:nvSpPr>
          <p:spPr bwMode="auto">
            <a:xfrm>
              <a:off x="4320" y="2412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a</a:t>
              </a:r>
            </a:p>
          </p:txBody>
        </p:sp>
        <p:sp>
          <p:nvSpPr>
            <p:cNvPr id="437336" name="Line 88"/>
            <p:cNvSpPr>
              <a:spLocks noChangeShapeType="1"/>
            </p:cNvSpPr>
            <p:nvPr/>
          </p:nvSpPr>
          <p:spPr bwMode="auto">
            <a:xfrm>
              <a:off x="4946" y="2470"/>
              <a:ext cx="0" cy="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7337" name="Text Box 89"/>
            <p:cNvSpPr txBox="1">
              <a:spLocks noChangeArrowheads="1"/>
            </p:cNvSpPr>
            <p:nvPr/>
          </p:nvSpPr>
          <p:spPr bwMode="auto">
            <a:xfrm>
              <a:off x="4944" y="2463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b</a:t>
              </a:r>
            </a:p>
          </p:txBody>
        </p:sp>
        <p:sp>
          <p:nvSpPr>
            <p:cNvPr id="437338" name="Text Box 90"/>
            <p:cNvSpPr txBox="1">
              <a:spLocks noChangeArrowheads="1"/>
            </p:cNvSpPr>
            <p:nvPr/>
          </p:nvSpPr>
          <p:spPr bwMode="auto">
            <a:xfrm>
              <a:off x="3996" y="2134"/>
              <a:ext cx="1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</p:grpSp>
      <p:grpSp>
        <p:nvGrpSpPr>
          <p:cNvPr id="437385" name="Group 137"/>
          <p:cNvGrpSpPr>
            <a:grpSpLocks/>
          </p:cNvGrpSpPr>
          <p:nvPr/>
        </p:nvGrpSpPr>
        <p:grpSpPr bwMode="auto">
          <a:xfrm>
            <a:off x="1143000" y="3657600"/>
            <a:ext cx="2924175" cy="2133600"/>
            <a:chOff x="720" y="2304"/>
            <a:chExt cx="1842" cy="1344"/>
          </a:xfrm>
        </p:grpSpPr>
        <p:grpSp>
          <p:nvGrpSpPr>
            <p:cNvPr id="437347" name="Group 99"/>
            <p:cNvGrpSpPr>
              <a:grpSpLocks/>
            </p:cNvGrpSpPr>
            <p:nvPr/>
          </p:nvGrpSpPr>
          <p:grpSpPr bwMode="auto">
            <a:xfrm>
              <a:off x="720" y="2395"/>
              <a:ext cx="1488" cy="1253"/>
              <a:chOff x="816" y="2454"/>
              <a:chExt cx="1488" cy="1253"/>
            </a:xfrm>
          </p:grpSpPr>
          <p:sp>
            <p:nvSpPr>
              <p:cNvPr id="437342" name="AutoShape 94"/>
              <p:cNvSpPr>
                <a:spLocks noChangeArrowheads="1"/>
              </p:cNvSpPr>
              <p:nvPr/>
            </p:nvSpPr>
            <p:spPr bwMode="auto">
              <a:xfrm rot="5400000" flipH="1">
                <a:off x="382" y="2888"/>
                <a:ext cx="1253" cy="385"/>
              </a:xfrm>
              <a:prstGeom prst="parallelogram">
                <a:avLst>
                  <a:gd name="adj" fmla="val 81364"/>
                </a:avLst>
              </a:prstGeom>
              <a:solidFill>
                <a:srgbClr val="ACA964">
                  <a:alpha val="20000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343" name="AutoShape 95"/>
              <p:cNvSpPr>
                <a:spLocks noChangeArrowheads="1"/>
              </p:cNvSpPr>
              <p:nvPr/>
            </p:nvSpPr>
            <p:spPr bwMode="auto">
              <a:xfrm>
                <a:off x="816" y="2880"/>
                <a:ext cx="1488" cy="257"/>
              </a:xfrm>
              <a:prstGeom prst="parallelogram">
                <a:avLst>
                  <a:gd name="adj" fmla="val 144747"/>
                </a:avLst>
              </a:prstGeom>
              <a:solidFill>
                <a:srgbClr val="8495A9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344" name="Rectangle 96"/>
              <p:cNvSpPr>
                <a:spLocks noChangeArrowheads="1"/>
              </p:cNvSpPr>
              <p:nvPr/>
            </p:nvSpPr>
            <p:spPr bwMode="auto">
              <a:xfrm>
                <a:off x="816" y="3134"/>
                <a:ext cx="1104" cy="117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345" name="AutoShape 97"/>
              <p:cNvSpPr>
                <a:spLocks noChangeArrowheads="1"/>
              </p:cNvSpPr>
              <p:nvPr/>
            </p:nvSpPr>
            <p:spPr bwMode="auto">
              <a:xfrm rot="5486618" flipH="1">
                <a:off x="1921" y="2879"/>
                <a:ext cx="381" cy="382"/>
              </a:xfrm>
              <a:prstGeom prst="parallelogram">
                <a:avLst>
                  <a:gd name="adj" fmla="val 70750"/>
                </a:avLst>
              </a:prstGeom>
              <a:solidFill>
                <a:srgbClr val="ACA964">
                  <a:alpha val="20000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7348" name="Line 100"/>
            <p:cNvSpPr>
              <a:spLocks noChangeShapeType="1"/>
            </p:cNvSpPr>
            <p:nvPr/>
          </p:nvSpPr>
          <p:spPr bwMode="auto">
            <a:xfrm>
              <a:off x="1818" y="2381"/>
              <a:ext cx="7" cy="59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7349" name="Group 101"/>
            <p:cNvGrpSpPr>
              <a:grpSpLocks/>
            </p:cNvGrpSpPr>
            <p:nvPr/>
          </p:nvGrpSpPr>
          <p:grpSpPr bwMode="auto">
            <a:xfrm>
              <a:off x="954" y="2944"/>
              <a:ext cx="301" cy="108"/>
              <a:chOff x="2352" y="3408"/>
              <a:chExt cx="384" cy="111"/>
            </a:xfrm>
          </p:grpSpPr>
          <p:grpSp>
            <p:nvGrpSpPr>
              <p:cNvPr id="437350" name="Group 102"/>
              <p:cNvGrpSpPr>
                <a:grpSpLocks/>
              </p:cNvGrpSpPr>
              <p:nvPr/>
            </p:nvGrpSpPr>
            <p:grpSpPr bwMode="auto">
              <a:xfrm rot="-5400000">
                <a:off x="2500" y="3356"/>
                <a:ext cx="111" cy="216"/>
                <a:chOff x="3450" y="2313"/>
                <a:chExt cx="111" cy="216"/>
              </a:xfrm>
            </p:grpSpPr>
            <p:sp>
              <p:nvSpPr>
                <p:cNvPr id="437351" name="Line 103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352" name="Line 104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353" name="Line 105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354" name="Line 106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355" name="Line 107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356" name="Line 108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357" name="Line 109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37358" name="AutoShape 110"/>
              <p:cNvCxnSpPr>
                <a:cxnSpLocks noChangeShapeType="1"/>
                <a:stCxn id="437351" idx="0"/>
              </p:cNvCxnSpPr>
              <p:nvPr/>
            </p:nvCxnSpPr>
            <p:spPr bwMode="auto">
              <a:xfrm flipH="1">
                <a:off x="2352" y="3473"/>
                <a:ext cx="9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7359" name="AutoShape 111"/>
              <p:cNvCxnSpPr>
                <a:cxnSpLocks noChangeShapeType="1"/>
                <a:stCxn id="437353" idx="1"/>
              </p:cNvCxnSpPr>
              <p:nvPr/>
            </p:nvCxnSpPr>
            <p:spPr bwMode="auto">
              <a:xfrm flipV="1">
                <a:off x="2665" y="3462"/>
                <a:ext cx="71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grpSp>
          <p:nvGrpSpPr>
            <p:cNvPr id="437360" name="Group 112"/>
            <p:cNvGrpSpPr>
              <a:grpSpLocks/>
            </p:cNvGrpSpPr>
            <p:nvPr/>
          </p:nvGrpSpPr>
          <p:grpSpPr bwMode="auto">
            <a:xfrm>
              <a:off x="1114" y="2832"/>
              <a:ext cx="301" cy="108"/>
              <a:chOff x="2352" y="3408"/>
              <a:chExt cx="384" cy="111"/>
            </a:xfrm>
          </p:grpSpPr>
          <p:grpSp>
            <p:nvGrpSpPr>
              <p:cNvPr id="437361" name="Group 113"/>
              <p:cNvGrpSpPr>
                <a:grpSpLocks/>
              </p:cNvGrpSpPr>
              <p:nvPr/>
            </p:nvGrpSpPr>
            <p:grpSpPr bwMode="auto">
              <a:xfrm rot="-5400000">
                <a:off x="2500" y="3356"/>
                <a:ext cx="111" cy="216"/>
                <a:chOff x="3450" y="2313"/>
                <a:chExt cx="111" cy="216"/>
              </a:xfrm>
            </p:grpSpPr>
            <p:sp>
              <p:nvSpPr>
                <p:cNvPr id="437362" name="Line 114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363" name="Line 115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364" name="Line 116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365" name="Line 117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366" name="Line 118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367" name="Line 119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368" name="Line 120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37369" name="AutoShape 121"/>
              <p:cNvCxnSpPr>
                <a:cxnSpLocks noChangeShapeType="1"/>
                <a:stCxn id="437362" idx="0"/>
              </p:cNvCxnSpPr>
              <p:nvPr/>
            </p:nvCxnSpPr>
            <p:spPr bwMode="auto">
              <a:xfrm flipH="1">
                <a:off x="2352" y="3473"/>
                <a:ext cx="9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7370" name="AutoShape 122"/>
              <p:cNvCxnSpPr>
                <a:cxnSpLocks noChangeShapeType="1"/>
                <a:stCxn id="437364" idx="1"/>
              </p:cNvCxnSpPr>
              <p:nvPr/>
            </p:nvCxnSpPr>
            <p:spPr bwMode="auto">
              <a:xfrm flipV="1">
                <a:off x="2665" y="3462"/>
                <a:ext cx="71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sp>
          <p:nvSpPr>
            <p:cNvPr id="437371" name="Text Box 123"/>
            <p:cNvSpPr txBox="1">
              <a:spLocks noChangeArrowheads="1"/>
            </p:cNvSpPr>
            <p:nvPr/>
          </p:nvSpPr>
          <p:spPr bwMode="auto">
            <a:xfrm>
              <a:off x="1257" y="286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4</a:t>
              </a:r>
            </a:p>
          </p:txBody>
        </p:sp>
        <p:sp>
          <p:nvSpPr>
            <p:cNvPr id="437372" name="Text Box 124"/>
            <p:cNvSpPr txBox="1">
              <a:spLocks noChangeArrowheads="1"/>
            </p:cNvSpPr>
            <p:nvPr/>
          </p:nvSpPr>
          <p:spPr bwMode="auto">
            <a:xfrm>
              <a:off x="1403" y="2767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</p:txBody>
        </p:sp>
        <p:sp>
          <p:nvSpPr>
            <p:cNvPr id="437373" name="Text Box 125"/>
            <p:cNvSpPr txBox="1">
              <a:spLocks noChangeArrowheads="1"/>
            </p:cNvSpPr>
            <p:nvPr/>
          </p:nvSpPr>
          <p:spPr bwMode="auto">
            <a:xfrm>
              <a:off x="1248" y="3337"/>
              <a:ext cx="59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 </a:t>
              </a:r>
              <a:r>
                <a:rPr lang="en-US"/>
                <a:t>&amp; </a:t>
              </a:r>
              <a:r>
                <a:rPr lang="en-US" b="1"/>
                <a:t>R</a:t>
              </a:r>
              <a:r>
                <a:rPr lang="en-US" b="1" baseline="-25000"/>
                <a:t>3</a:t>
              </a:r>
            </a:p>
          </p:txBody>
        </p:sp>
        <p:sp>
          <p:nvSpPr>
            <p:cNvPr id="437375" name="Arc 127"/>
            <p:cNvSpPr>
              <a:spLocks/>
            </p:cNvSpPr>
            <p:nvPr/>
          </p:nvSpPr>
          <p:spPr bwMode="auto">
            <a:xfrm flipH="1" flipV="1">
              <a:off x="960" y="3216"/>
              <a:ext cx="278" cy="25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376" name="Text Box 128"/>
            <p:cNvSpPr txBox="1">
              <a:spLocks noChangeArrowheads="1"/>
            </p:cNvSpPr>
            <p:nvPr/>
          </p:nvSpPr>
          <p:spPr bwMode="auto">
            <a:xfrm>
              <a:off x="1818" y="2304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F</a:t>
              </a:r>
            </a:p>
          </p:txBody>
        </p:sp>
        <p:sp>
          <p:nvSpPr>
            <p:cNvPr id="437377" name="Line 129"/>
            <p:cNvSpPr>
              <a:spLocks noChangeShapeType="1"/>
            </p:cNvSpPr>
            <p:nvPr/>
          </p:nvSpPr>
          <p:spPr bwMode="auto">
            <a:xfrm>
              <a:off x="1119" y="2715"/>
              <a:ext cx="108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7378" name="Line 130"/>
            <p:cNvSpPr>
              <a:spLocks noChangeShapeType="1"/>
            </p:cNvSpPr>
            <p:nvPr/>
          </p:nvSpPr>
          <p:spPr bwMode="auto">
            <a:xfrm flipV="1">
              <a:off x="1849" y="2976"/>
              <a:ext cx="383" cy="2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7379" name="Text Box 131"/>
            <p:cNvSpPr txBox="1">
              <a:spLocks noChangeArrowheads="1"/>
            </p:cNvSpPr>
            <p:nvPr/>
          </p:nvSpPr>
          <p:spPr bwMode="auto">
            <a:xfrm>
              <a:off x="1313" y="245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L</a:t>
              </a:r>
            </a:p>
          </p:txBody>
        </p:sp>
        <p:sp>
          <p:nvSpPr>
            <p:cNvPr id="437380" name="Text Box 132"/>
            <p:cNvSpPr txBox="1">
              <a:spLocks noChangeArrowheads="1"/>
            </p:cNvSpPr>
            <p:nvPr/>
          </p:nvSpPr>
          <p:spPr bwMode="auto">
            <a:xfrm>
              <a:off x="2016" y="3067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w</a:t>
              </a:r>
            </a:p>
          </p:txBody>
        </p:sp>
        <p:sp>
          <p:nvSpPr>
            <p:cNvPr id="437382" name="Line 134"/>
            <p:cNvSpPr>
              <a:spLocks noChangeShapeType="1"/>
            </p:cNvSpPr>
            <p:nvPr/>
          </p:nvSpPr>
          <p:spPr bwMode="auto">
            <a:xfrm>
              <a:off x="2352" y="2670"/>
              <a:ext cx="0" cy="14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7383" name="Line 135"/>
            <p:cNvSpPr>
              <a:spLocks noChangeShapeType="1"/>
            </p:cNvSpPr>
            <p:nvPr/>
          </p:nvSpPr>
          <p:spPr bwMode="auto">
            <a:xfrm flipV="1">
              <a:off x="2352" y="2931"/>
              <a:ext cx="0" cy="14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7384" name="Text Box 136"/>
            <p:cNvSpPr txBox="1">
              <a:spLocks noChangeArrowheads="1"/>
            </p:cNvSpPr>
            <p:nvPr/>
          </p:nvSpPr>
          <p:spPr bwMode="auto">
            <a:xfrm>
              <a:off x="2366" y="2716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h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28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12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ECEC1810-E53E-4147-9D9B-F3DC0CF745AE}" type="slidenum">
              <a:rPr lang="en-US"/>
              <a:pPr lvl="1"/>
              <a:t>16</a:t>
            </a:fld>
            <a:endParaRPr 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Wheatstone Bridge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96250" cy="571500"/>
          </a:xfrm>
        </p:spPr>
        <p:txBody>
          <a:bodyPr/>
          <a:lstStyle/>
          <a:p>
            <a:r>
              <a:rPr lang="en-US" sz="2800"/>
              <a:t>Under the strain of force </a:t>
            </a:r>
            <a:r>
              <a:rPr lang="en-US" sz="2800" b="1"/>
              <a:t>F </a:t>
            </a:r>
            <a:r>
              <a:rPr lang="en-US" sz="2800"/>
              <a:t>we have:</a:t>
            </a:r>
          </a:p>
        </p:txBody>
      </p:sp>
      <p:grpSp>
        <p:nvGrpSpPr>
          <p:cNvPr id="438346" name="Group 74"/>
          <p:cNvGrpSpPr>
            <a:grpSpLocks/>
          </p:cNvGrpSpPr>
          <p:nvPr/>
        </p:nvGrpSpPr>
        <p:grpSpPr bwMode="auto">
          <a:xfrm>
            <a:off x="1143000" y="3657600"/>
            <a:ext cx="2924175" cy="2133600"/>
            <a:chOff x="720" y="2304"/>
            <a:chExt cx="1842" cy="1344"/>
          </a:xfrm>
        </p:grpSpPr>
        <p:grpSp>
          <p:nvGrpSpPr>
            <p:cNvPr id="438347" name="Group 75"/>
            <p:cNvGrpSpPr>
              <a:grpSpLocks/>
            </p:cNvGrpSpPr>
            <p:nvPr/>
          </p:nvGrpSpPr>
          <p:grpSpPr bwMode="auto">
            <a:xfrm>
              <a:off x="720" y="2395"/>
              <a:ext cx="1488" cy="1253"/>
              <a:chOff x="816" y="2454"/>
              <a:chExt cx="1488" cy="1253"/>
            </a:xfrm>
          </p:grpSpPr>
          <p:sp>
            <p:nvSpPr>
              <p:cNvPr id="438348" name="AutoShape 76"/>
              <p:cNvSpPr>
                <a:spLocks noChangeArrowheads="1"/>
              </p:cNvSpPr>
              <p:nvPr/>
            </p:nvSpPr>
            <p:spPr bwMode="auto">
              <a:xfrm rot="5400000" flipH="1">
                <a:off x="382" y="2888"/>
                <a:ext cx="1253" cy="385"/>
              </a:xfrm>
              <a:prstGeom prst="parallelogram">
                <a:avLst>
                  <a:gd name="adj" fmla="val 81364"/>
                </a:avLst>
              </a:prstGeom>
              <a:solidFill>
                <a:srgbClr val="ACA964">
                  <a:alpha val="20000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8349" name="AutoShape 77"/>
              <p:cNvSpPr>
                <a:spLocks noChangeArrowheads="1"/>
              </p:cNvSpPr>
              <p:nvPr/>
            </p:nvSpPr>
            <p:spPr bwMode="auto">
              <a:xfrm>
                <a:off x="816" y="2880"/>
                <a:ext cx="1488" cy="257"/>
              </a:xfrm>
              <a:prstGeom prst="parallelogram">
                <a:avLst>
                  <a:gd name="adj" fmla="val 144747"/>
                </a:avLst>
              </a:prstGeom>
              <a:solidFill>
                <a:srgbClr val="8495A9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8350" name="Rectangle 78"/>
              <p:cNvSpPr>
                <a:spLocks noChangeArrowheads="1"/>
              </p:cNvSpPr>
              <p:nvPr/>
            </p:nvSpPr>
            <p:spPr bwMode="auto">
              <a:xfrm>
                <a:off x="816" y="3134"/>
                <a:ext cx="1104" cy="117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8351" name="AutoShape 79"/>
              <p:cNvSpPr>
                <a:spLocks noChangeArrowheads="1"/>
              </p:cNvSpPr>
              <p:nvPr/>
            </p:nvSpPr>
            <p:spPr bwMode="auto">
              <a:xfrm rot="5486618" flipH="1">
                <a:off x="1921" y="2879"/>
                <a:ext cx="381" cy="382"/>
              </a:xfrm>
              <a:prstGeom prst="parallelogram">
                <a:avLst>
                  <a:gd name="adj" fmla="val 70750"/>
                </a:avLst>
              </a:prstGeom>
              <a:solidFill>
                <a:srgbClr val="ACA964">
                  <a:alpha val="20000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8352" name="Line 80"/>
            <p:cNvSpPr>
              <a:spLocks noChangeShapeType="1"/>
            </p:cNvSpPr>
            <p:nvPr/>
          </p:nvSpPr>
          <p:spPr bwMode="auto">
            <a:xfrm>
              <a:off x="1818" y="2381"/>
              <a:ext cx="7" cy="59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8353" name="Group 81"/>
            <p:cNvGrpSpPr>
              <a:grpSpLocks/>
            </p:cNvGrpSpPr>
            <p:nvPr/>
          </p:nvGrpSpPr>
          <p:grpSpPr bwMode="auto">
            <a:xfrm>
              <a:off x="954" y="2944"/>
              <a:ext cx="301" cy="108"/>
              <a:chOff x="2352" y="3408"/>
              <a:chExt cx="384" cy="111"/>
            </a:xfrm>
          </p:grpSpPr>
          <p:grpSp>
            <p:nvGrpSpPr>
              <p:cNvPr id="438354" name="Group 82"/>
              <p:cNvGrpSpPr>
                <a:grpSpLocks/>
              </p:cNvGrpSpPr>
              <p:nvPr/>
            </p:nvGrpSpPr>
            <p:grpSpPr bwMode="auto">
              <a:xfrm rot="-5400000">
                <a:off x="2500" y="3356"/>
                <a:ext cx="111" cy="216"/>
                <a:chOff x="3450" y="2313"/>
                <a:chExt cx="111" cy="216"/>
              </a:xfrm>
            </p:grpSpPr>
            <p:sp>
              <p:nvSpPr>
                <p:cNvPr id="438355" name="Line 83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356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357" name="Line 85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358" name="Line 86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359" name="Line 87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360" name="Line 88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361" name="Line 89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38362" name="AutoShape 90"/>
              <p:cNvCxnSpPr>
                <a:cxnSpLocks noChangeShapeType="1"/>
                <a:stCxn id="438355" idx="0"/>
              </p:cNvCxnSpPr>
              <p:nvPr/>
            </p:nvCxnSpPr>
            <p:spPr bwMode="auto">
              <a:xfrm flipH="1">
                <a:off x="2352" y="3473"/>
                <a:ext cx="9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8363" name="AutoShape 91"/>
              <p:cNvCxnSpPr>
                <a:cxnSpLocks noChangeShapeType="1"/>
                <a:stCxn id="438357" idx="1"/>
              </p:cNvCxnSpPr>
              <p:nvPr/>
            </p:nvCxnSpPr>
            <p:spPr bwMode="auto">
              <a:xfrm flipV="1">
                <a:off x="2665" y="3462"/>
                <a:ext cx="71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grpSp>
          <p:nvGrpSpPr>
            <p:cNvPr id="438364" name="Group 92"/>
            <p:cNvGrpSpPr>
              <a:grpSpLocks/>
            </p:cNvGrpSpPr>
            <p:nvPr/>
          </p:nvGrpSpPr>
          <p:grpSpPr bwMode="auto">
            <a:xfrm>
              <a:off x="1114" y="2832"/>
              <a:ext cx="301" cy="108"/>
              <a:chOff x="2352" y="3408"/>
              <a:chExt cx="384" cy="111"/>
            </a:xfrm>
          </p:grpSpPr>
          <p:grpSp>
            <p:nvGrpSpPr>
              <p:cNvPr id="438365" name="Group 93"/>
              <p:cNvGrpSpPr>
                <a:grpSpLocks/>
              </p:cNvGrpSpPr>
              <p:nvPr/>
            </p:nvGrpSpPr>
            <p:grpSpPr bwMode="auto">
              <a:xfrm rot="-5400000">
                <a:off x="2500" y="3356"/>
                <a:ext cx="111" cy="216"/>
                <a:chOff x="3450" y="2313"/>
                <a:chExt cx="111" cy="216"/>
              </a:xfrm>
            </p:grpSpPr>
            <p:sp>
              <p:nvSpPr>
                <p:cNvPr id="438366" name="Line 94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367" name="Line 95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368" name="Line 96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369" name="Line 97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370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371" name="Line 99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372" name="Line 100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38373" name="AutoShape 101"/>
              <p:cNvCxnSpPr>
                <a:cxnSpLocks noChangeShapeType="1"/>
                <a:stCxn id="438366" idx="0"/>
              </p:cNvCxnSpPr>
              <p:nvPr/>
            </p:nvCxnSpPr>
            <p:spPr bwMode="auto">
              <a:xfrm flipH="1">
                <a:off x="2352" y="3473"/>
                <a:ext cx="9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8374" name="AutoShape 102"/>
              <p:cNvCxnSpPr>
                <a:cxnSpLocks noChangeShapeType="1"/>
                <a:stCxn id="438368" idx="1"/>
              </p:cNvCxnSpPr>
              <p:nvPr/>
            </p:nvCxnSpPr>
            <p:spPr bwMode="auto">
              <a:xfrm flipV="1">
                <a:off x="2665" y="3462"/>
                <a:ext cx="71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sp>
          <p:nvSpPr>
            <p:cNvPr id="438375" name="Text Box 103"/>
            <p:cNvSpPr txBox="1">
              <a:spLocks noChangeArrowheads="1"/>
            </p:cNvSpPr>
            <p:nvPr/>
          </p:nvSpPr>
          <p:spPr bwMode="auto">
            <a:xfrm>
              <a:off x="1257" y="286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4</a:t>
              </a:r>
            </a:p>
          </p:txBody>
        </p:sp>
        <p:sp>
          <p:nvSpPr>
            <p:cNvPr id="438376" name="Text Box 104"/>
            <p:cNvSpPr txBox="1">
              <a:spLocks noChangeArrowheads="1"/>
            </p:cNvSpPr>
            <p:nvPr/>
          </p:nvSpPr>
          <p:spPr bwMode="auto">
            <a:xfrm>
              <a:off x="1403" y="2767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</p:txBody>
        </p:sp>
        <p:sp>
          <p:nvSpPr>
            <p:cNvPr id="438377" name="Text Box 105"/>
            <p:cNvSpPr txBox="1">
              <a:spLocks noChangeArrowheads="1"/>
            </p:cNvSpPr>
            <p:nvPr/>
          </p:nvSpPr>
          <p:spPr bwMode="auto">
            <a:xfrm>
              <a:off x="1248" y="3337"/>
              <a:ext cx="59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 </a:t>
              </a:r>
              <a:r>
                <a:rPr lang="en-US"/>
                <a:t>&amp; </a:t>
              </a:r>
              <a:r>
                <a:rPr lang="en-US" b="1"/>
                <a:t>R</a:t>
              </a:r>
              <a:r>
                <a:rPr lang="en-US" b="1" baseline="-25000"/>
                <a:t>3</a:t>
              </a:r>
            </a:p>
          </p:txBody>
        </p:sp>
        <p:sp>
          <p:nvSpPr>
            <p:cNvPr id="438378" name="Arc 106"/>
            <p:cNvSpPr>
              <a:spLocks/>
            </p:cNvSpPr>
            <p:nvPr/>
          </p:nvSpPr>
          <p:spPr bwMode="auto">
            <a:xfrm flipH="1" flipV="1">
              <a:off x="960" y="3216"/>
              <a:ext cx="278" cy="25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379" name="Text Box 107"/>
            <p:cNvSpPr txBox="1">
              <a:spLocks noChangeArrowheads="1"/>
            </p:cNvSpPr>
            <p:nvPr/>
          </p:nvSpPr>
          <p:spPr bwMode="auto">
            <a:xfrm>
              <a:off x="1818" y="2304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F</a:t>
              </a:r>
            </a:p>
          </p:txBody>
        </p:sp>
        <p:sp>
          <p:nvSpPr>
            <p:cNvPr id="438380" name="Line 108"/>
            <p:cNvSpPr>
              <a:spLocks noChangeShapeType="1"/>
            </p:cNvSpPr>
            <p:nvPr/>
          </p:nvSpPr>
          <p:spPr bwMode="auto">
            <a:xfrm>
              <a:off x="1119" y="2715"/>
              <a:ext cx="108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8381" name="Line 109"/>
            <p:cNvSpPr>
              <a:spLocks noChangeShapeType="1"/>
            </p:cNvSpPr>
            <p:nvPr/>
          </p:nvSpPr>
          <p:spPr bwMode="auto">
            <a:xfrm flipV="1">
              <a:off x="1849" y="2976"/>
              <a:ext cx="383" cy="2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8382" name="Text Box 110"/>
            <p:cNvSpPr txBox="1">
              <a:spLocks noChangeArrowheads="1"/>
            </p:cNvSpPr>
            <p:nvPr/>
          </p:nvSpPr>
          <p:spPr bwMode="auto">
            <a:xfrm>
              <a:off x="1313" y="245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L</a:t>
              </a:r>
            </a:p>
          </p:txBody>
        </p:sp>
        <p:sp>
          <p:nvSpPr>
            <p:cNvPr id="438383" name="Text Box 111"/>
            <p:cNvSpPr txBox="1">
              <a:spLocks noChangeArrowheads="1"/>
            </p:cNvSpPr>
            <p:nvPr/>
          </p:nvSpPr>
          <p:spPr bwMode="auto">
            <a:xfrm>
              <a:off x="2016" y="3067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w</a:t>
              </a:r>
            </a:p>
          </p:txBody>
        </p:sp>
        <p:sp>
          <p:nvSpPr>
            <p:cNvPr id="438384" name="Line 112"/>
            <p:cNvSpPr>
              <a:spLocks noChangeShapeType="1"/>
            </p:cNvSpPr>
            <p:nvPr/>
          </p:nvSpPr>
          <p:spPr bwMode="auto">
            <a:xfrm>
              <a:off x="2352" y="2670"/>
              <a:ext cx="0" cy="14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8385" name="Line 113"/>
            <p:cNvSpPr>
              <a:spLocks noChangeShapeType="1"/>
            </p:cNvSpPr>
            <p:nvPr/>
          </p:nvSpPr>
          <p:spPr bwMode="auto">
            <a:xfrm flipV="1">
              <a:off x="2352" y="2931"/>
              <a:ext cx="0" cy="14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8386" name="Text Box 114"/>
            <p:cNvSpPr txBox="1">
              <a:spLocks noChangeArrowheads="1"/>
            </p:cNvSpPr>
            <p:nvPr/>
          </p:nvSpPr>
          <p:spPr bwMode="auto">
            <a:xfrm>
              <a:off x="2366" y="2716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h</a:t>
              </a:r>
            </a:p>
          </p:txBody>
        </p:sp>
      </p:grpSp>
      <p:grpSp>
        <p:nvGrpSpPr>
          <p:cNvPr id="438465" name="Group 193"/>
          <p:cNvGrpSpPr>
            <a:grpSpLocks/>
          </p:cNvGrpSpPr>
          <p:nvPr/>
        </p:nvGrpSpPr>
        <p:grpSpPr bwMode="auto">
          <a:xfrm>
            <a:off x="4560888" y="2605088"/>
            <a:ext cx="3914775" cy="3124200"/>
            <a:chOff x="3198" y="1680"/>
            <a:chExt cx="2466" cy="1968"/>
          </a:xfrm>
        </p:grpSpPr>
        <p:grpSp>
          <p:nvGrpSpPr>
            <p:cNvPr id="438388" name="Group 116"/>
            <p:cNvGrpSpPr>
              <a:grpSpLocks/>
            </p:cNvGrpSpPr>
            <p:nvPr/>
          </p:nvGrpSpPr>
          <p:grpSpPr bwMode="auto">
            <a:xfrm>
              <a:off x="3198" y="2496"/>
              <a:ext cx="607" cy="368"/>
              <a:chOff x="558" y="2893"/>
              <a:chExt cx="612" cy="328"/>
            </a:xfrm>
          </p:grpSpPr>
          <p:sp>
            <p:nvSpPr>
              <p:cNvPr id="438389" name="Text Box 117"/>
              <p:cNvSpPr txBox="1">
                <a:spLocks noChangeArrowheads="1"/>
              </p:cNvSpPr>
              <p:nvPr/>
            </p:nvSpPr>
            <p:spPr bwMode="auto">
              <a:xfrm>
                <a:off x="558" y="2918"/>
                <a:ext cx="238" cy="22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438390" name="Oval 118"/>
              <p:cNvSpPr>
                <a:spLocks noChangeArrowheads="1"/>
              </p:cNvSpPr>
              <p:nvPr/>
            </p:nvSpPr>
            <p:spPr bwMode="auto">
              <a:xfrm>
                <a:off x="838" y="2911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8391" name="Text Box 119"/>
              <p:cNvSpPr txBox="1">
                <a:spLocks noChangeArrowheads="1"/>
              </p:cNvSpPr>
              <p:nvPr/>
            </p:nvSpPr>
            <p:spPr bwMode="auto">
              <a:xfrm>
                <a:off x="906" y="2893"/>
                <a:ext cx="198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438392" name="Text Box 120"/>
              <p:cNvSpPr txBox="1">
                <a:spLocks noChangeArrowheads="1"/>
              </p:cNvSpPr>
              <p:nvPr/>
            </p:nvSpPr>
            <p:spPr bwMode="auto">
              <a:xfrm>
                <a:off x="908" y="2955"/>
                <a:ext cx="189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grpSp>
          <p:nvGrpSpPr>
            <p:cNvPr id="438394" name="Group 122"/>
            <p:cNvGrpSpPr>
              <a:grpSpLocks/>
            </p:cNvGrpSpPr>
            <p:nvPr/>
          </p:nvGrpSpPr>
          <p:grpSpPr bwMode="auto">
            <a:xfrm>
              <a:off x="4162" y="1944"/>
              <a:ext cx="1224" cy="1443"/>
              <a:chOff x="1747" y="1887"/>
              <a:chExt cx="913" cy="1023"/>
            </a:xfrm>
          </p:grpSpPr>
          <p:sp>
            <p:nvSpPr>
              <p:cNvPr id="438395" name="Oval 123"/>
              <p:cNvSpPr>
                <a:spLocks noChangeArrowheads="1"/>
              </p:cNvSpPr>
              <p:nvPr/>
            </p:nvSpPr>
            <p:spPr bwMode="auto">
              <a:xfrm>
                <a:off x="2148" y="188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8396" name="Oval 124"/>
              <p:cNvSpPr>
                <a:spLocks noChangeArrowheads="1"/>
              </p:cNvSpPr>
              <p:nvPr/>
            </p:nvSpPr>
            <p:spPr bwMode="auto">
              <a:xfrm>
                <a:off x="2153" y="2833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38397" name="Group 125"/>
              <p:cNvGrpSpPr>
                <a:grpSpLocks/>
              </p:cNvGrpSpPr>
              <p:nvPr/>
            </p:nvGrpSpPr>
            <p:grpSpPr bwMode="auto">
              <a:xfrm rot="3310530" flipV="1">
                <a:off x="2307" y="2126"/>
                <a:ext cx="216" cy="112"/>
                <a:chOff x="2099" y="2315"/>
                <a:chExt cx="216" cy="112"/>
              </a:xfrm>
            </p:grpSpPr>
            <p:sp>
              <p:nvSpPr>
                <p:cNvPr id="438398" name="Line 126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399" name="Line 12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00" name="Line 128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01" name="Line 129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02" name="Line 13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03" name="Line 131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04" name="Line 132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38405" name="Oval 133"/>
              <p:cNvSpPr>
                <a:spLocks noChangeArrowheads="1"/>
              </p:cNvSpPr>
              <p:nvPr/>
            </p:nvSpPr>
            <p:spPr bwMode="auto">
              <a:xfrm>
                <a:off x="2023" y="235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8406" name="Oval 134"/>
              <p:cNvSpPr>
                <a:spLocks noChangeArrowheads="1"/>
              </p:cNvSpPr>
              <p:nvPr/>
            </p:nvSpPr>
            <p:spPr bwMode="auto">
              <a:xfrm>
                <a:off x="2307" y="234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38407" name="Group 135"/>
              <p:cNvGrpSpPr>
                <a:grpSpLocks/>
              </p:cNvGrpSpPr>
              <p:nvPr/>
            </p:nvGrpSpPr>
            <p:grpSpPr bwMode="auto">
              <a:xfrm rot="-3310530">
                <a:off x="1868" y="2111"/>
                <a:ext cx="216" cy="112"/>
                <a:chOff x="2099" y="2315"/>
                <a:chExt cx="216" cy="112"/>
              </a:xfrm>
            </p:grpSpPr>
            <p:sp>
              <p:nvSpPr>
                <p:cNvPr id="438408" name="Line 136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09" name="Line 13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10" name="Line 138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11" name="Line 139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12" name="Line 14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13" name="Line 141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14" name="Line 142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8415" name="Group 143"/>
              <p:cNvGrpSpPr>
                <a:grpSpLocks/>
              </p:cNvGrpSpPr>
              <p:nvPr/>
            </p:nvGrpSpPr>
            <p:grpSpPr bwMode="auto">
              <a:xfrm rot="-3310530">
                <a:off x="2307" y="2578"/>
                <a:ext cx="216" cy="112"/>
                <a:chOff x="2099" y="2315"/>
                <a:chExt cx="216" cy="112"/>
              </a:xfrm>
            </p:grpSpPr>
            <p:sp>
              <p:nvSpPr>
                <p:cNvPr id="438416" name="Line 144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17" name="Line 145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18" name="Line 146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19" name="Line 147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20" name="Line 148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21" name="Line 149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22" name="Line 15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38423" name="Oval 151"/>
              <p:cNvSpPr>
                <a:spLocks noChangeArrowheads="1"/>
              </p:cNvSpPr>
              <p:nvPr/>
            </p:nvSpPr>
            <p:spPr bwMode="auto">
              <a:xfrm>
                <a:off x="2577" y="234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8424" name="Oval 152"/>
              <p:cNvSpPr>
                <a:spLocks noChangeArrowheads="1"/>
              </p:cNvSpPr>
              <p:nvPr/>
            </p:nvSpPr>
            <p:spPr bwMode="auto">
              <a:xfrm>
                <a:off x="1747" y="235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38425" name="AutoShape 153"/>
              <p:cNvCxnSpPr>
                <a:cxnSpLocks noChangeShapeType="1"/>
                <a:stCxn id="438424" idx="7"/>
              </p:cNvCxnSpPr>
              <p:nvPr/>
            </p:nvCxnSpPr>
            <p:spPr bwMode="auto">
              <a:xfrm flipV="1">
                <a:off x="1818" y="2256"/>
                <a:ext cx="95" cy="11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8426" name="AutoShape 154"/>
              <p:cNvCxnSpPr>
                <a:cxnSpLocks noChangeShapeType="1"/>
                <a:stCxn id="438395" idx="3"/>
              </p:cNvCxnSpPr>
              <p:nvPr/>
            </p:nvCxnSpPr>
            <p:spPr bwMode="auto">
              <a:xfrm flipH="1">
                <a:off x="2039" y="1953"/>
                <a:ext cx="121" cy="12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8427" name="AutoShape 155"/>
              <p:cNvCxnSpPr>
                <a:cxnSpLocks noChangeShapeType="1"/>
                <a:stCxn id="438395" idx="5"/>
              </p:cNvCxnSpPr>
              <p:nvPr/>
            </p:nvCxnSpPr>
            <p:spPr bwMode="auto">
              <a:xfrm>
                <a:off x="2219" y="1953"/>
                <a:ext cx="137" cy="14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8428" name="AutoShape 156"/>
              <p:cNvCxnSpPr>
                <a:cxnSpLocks noChangeShapeType="1"/>
                <a:stCxn id="438423" idx="1"/>
              </p:cNvCxnSpPr>
              <p:nvPr/>
            </p:nvCxnSpPr>
            <p:spPr bwMode="auto">
              <a:xfrm flipH="1" flipV="1">
                <a:off x="2478" y="2265"/>
                <a:ext cx="111" cy="9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8429" name="AutoShape 157"/>
              <p:cNvCxnSpPr>
                <a:cxnSpLocks noChangeShapeType="1"/>
                <a:stCxn id="438424" idx="6"/>
                <a:endCxn id="438405" idx="2"/>
              </p:cNvCxnSpPr>
              <p:nvPr/>
            </p:nvCxnSpPr>
            <p:spPr bwMode="auto">
              <a:xfrm>
                <a:off x="1830" y="2398"/>
                <a:ext cx="193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8430" name="AutoShape 158"/>
              <p:cNvCxnSpPr>
                <a:cxnSpLocks noChangeShapeType="1"/>
                <a:stCxn id="438423" idx="2"/>
                <a:endCxn id="438406" idx="6"/>
              </p:cNvCxnSpPr>
              <p:nvPr/>
            </p:nvCxnSpPr>
            <p:spPr bwMode="auto">
              <a:xfrm flipH="1">
                <a:off x="2390" y="2388"/>
                <a:ext cx="18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grpSp>
            <p:nvGrpSpPr>
              <p:cNvPr id="438431" name="Group 159"/>
              <p:cNvGrpSpPr>
                <a:grpSpLocks/>
              </p:cNvGrpSpPr>
              <p:nvPr/>
            </p:nvGrpSpPr>
            <p:grpSpPr bwMode="auto">
              <a:xfrm rot="3310530" flipV="1">
                <a:off x="1881" y="2583"/>
                <a:ext cx="216" cy="112"/>
                <a:chOff x="2099" y="2315"/>
                <a:chExt cx="216" cy="112"/>
              </a:xfrm>
            </p:grpSpPr>
            <p:sp>
              <p:nvSpPr>
                <p:cNvPr id="438432" name="Line 160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33" name="Line 161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34" name="Line 162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35" name="Line 163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36" name="Line 164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37" name="Line 165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438" name="Line 16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38439" name="AutoShape 167"/>
              <p:cNvCxnSpPr>
                <a:cxnSpLocks noChangeShapeType="1"/>
                <a:stCxn id="438423" idx="3"/>
              </p:cNvCxnSpPr>
              <p:nvPr/>
            </p:nvCxnSpPr>
            <p:spPr bwMode="auto">
              <a:xfrm flipH="1">
                <a:off x="2478" y="2415"/>
                <a:ext cx="111" cy="13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8440" name="AutoShape 168"/>
              <p:cNvCxnSpPr>
                <a:cxnSpLocks noChangeShapeType="1"/>
                <a:stCxn id="438424" idx="5"/>
              </p:cNvCxnSpPr>
              <p:nvPr/>
            </p:nvCxnSpPr>
            <p:spPr bwMode="auto">
              <a:xfrm>
                <a:off x="1818" y="2425"/>
                <a:ext cx="114" cy="12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8441" name="AutoShape 169"/>
              <p:cNvCxnSpPr>
                <a:cxnSpLocks noChangeShapeType="1"/>
                <a:stCxn id="438396" idx="1"/>
              </p:cNvCxnSpPr>
              <p:nvPr/>
            </p:nvCxnSpPr>
            <p:spPr bwMode="auto">
              <a:xfrm flipH="1" flipV="1">
                <a:off x="2040" y="2729"/>
                <a:ext cx="125" cy="11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8442" name="AutoShape 170"/>
              <p:cNvCxnSpPr>
                <a:cxnSpLocks noChangeShapeType="1"/>
                <a:stCxn id="438396" idx="7"/>
              </p:cNvCxnSpPr>
              <p:nvPr/>
            </p:nvCxnSpPr>
            <p:spPr bwMode="auto">
              <a:xfrm flipV="1">
                <a:off x="2224" y="2727"/>
                <a:ext cx="131" cy="11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sp>
          <p:nvSpPr>
            <p:cNvPr id="438443" name="Text Box 171"/>
            <p:cNvSpPr txBox="1">
              <a:spLocks noChangeArrowheads="1"/>
            </p:cNvSpPr>
            <p:nvPr/>
          </p:nvSpPr>
          <p:spPr bwMode="auto">
            <a:xfrm>
              <a:off x="3891" y="2112"/>
              <a:ext cx="63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0 </a:t>
              </a:r>
              <a:r>
                <a:rPr lang="en-US" b="1"/>
                <a:t>+ ∆R </a:t>
              </a:r>
            </a:p>
          </p:txBody>
        </p:sp>
        <p:sp>
          <p:nvSpPr>
            <p:cNvPr id="438446" name="Text Box 174"/>
            <p:cNvSpPr txBox="1">
              <a:spLocks noChangeArrowheads="1"/>
            </p:cNvSpPr>
            <p:nvPr/>
          </p:nvSpPr>
          <p:spPr bwMode="auto">
            <a:xfrm>
              <a:off x="5376" y="2552"/>
              <a:ext cx="196" cy="23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438447" name="Text Box 175"/>
            <p:cNvSpPr txBox="1">
              <a:spLocks noChangeArrowheads="1"/>
            </p:cNvSpPr>
            <p:nvPr/>
          </p:nvSpPr>
          <p:spPr bwMode="auto">
            <a:xfrm>
              <a:off x="3984" y="2477"/>
              <a:ext cx="188" cy="23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438448" name="Text Box 176"/>
            <p:cNvSpPr txBox="1">
              <a:spLocks noChangeArrowheads="1"/>
            </p:cNvSpPr>
            <p:nvPr/>
          </p:nvSpPr>
          <p:spPr bwMode="auto">
            <a:xfrm>
              <a:off x="4480" y="2380"/>
              <a:ext cx="22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</a:p>
          </p:txBody>
        </p:sp>
        <p:sp>
          <p:nvSpPr>
            <p:cNvPr id="438449" name="Text Box 177"/>
            <p:cNvSpPr txBox="1">
              <a:spLocks noChangeArrowheads="1"/>
            </p:cNvSpPr>
            <p:nvPr/>
          </p:nvSpPr>
          <p:spPr bwMode="auto">
            <a:xfrm>
              <a:off x="4800" y="2380"/>
              <a:ext cx="22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b</a:t>
              </a:r>
            </a:p>
          </p:txBody>
        </p:sp>
        <p:cxnSp>
          <p:nvCxnSpPr>
            <p:cNvPr id="438450" name="AutoShape 178"/>
            <p:cNvCxnSpPr>
              <a:cxnSpLocks noChangeShapeType="1"/>
              <a:stCxn id="438390" idx="4"/>
              <a:endCxn id="438396" idx="2"/>
            </p:cNvCxnSpPr>
            <p:nvPr/>
          </p:nvCxnSpPr>
          <p:spPr bwMode="auto">
            <a:xfrm rot="16200000" flipH="1">
              <a:off x="3939" y="2566"/>
              <a:ext cx="469" cy="106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38451" name="AutoShape 179"/>
            <p:cNvCxnSpPr>
              <a:cxnSpLocks noChangeShapeType="1"/>
              <a:stCxn id="438391" idx="0"/>
              <a:endCxn id="438395" idx="2"/>
            </p:cNvCxnSpPr>
            <p:nvPr/>
          </p:nvCxnSpPr>
          <p:spPr bwMode="auto">
            <a:xfrm rot="16200000">
              <a:off x="3922" y="1719"/>
              <a:ext cx="497" cy="105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38452" name="Text Box 180"/>
            <p:cNvSpPr txBox="1">
              <a:spLocks noChangeArrowheads="1"/>
            </p:cNvSpPr>
            <p:nvPr/>
          </p:nvSpPr>
          <p:spPr bwMode="auto">
            <a:xfrm>
              <a:off x="4656" y="1680"/>
              <a:ext cx="1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438453" name="Text Box 181"/>
            <p:cNvSpPr txBox="1">
              <a:spLocks noChangeArrowheads="1"/>
            </p:cNvSpPr>
            <p:nvPr/>
          </p:nvSpPr>
          <p:spPr bwMode="auto">
            <a:xfrm>
              <a:off x="4656" y="3417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d</a:t>
              </a:r>
            </a:p>
          </p:txBody>
        </p:sp>
        <p:sp>
          <p:nvSpPr>
            <p:cNvPr id="438454" name="Line 182"/>
            <p:cNvSpPr>
              <a:spLocks noChangeShapeType="1"/>
            </p:cNvSpPr>
            <p:nvPr/>
          </p:nvSpPr>
          <p:spPr bwMode="auto">
            <a:xfrm flipH="1" flipV="1">
              <a:off x="4427" y="2773"/>
              <a:ext cx="125" cy="4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8455" name="Line 183"/>
            <p:cNvSpPr>
              <a:spLocks noChangeShapeType="1"/>
            </p:cNvSpPr>
            <p:nvPr/>
          </p:nvSpPr>
          <p:spPr bwMode="auto">
            <a:xfrm flipH="1" flipV="1">
              <a:off x="5008" y="2133"/>
              <a:ext cx="125" cy="4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8456" name="Line 184"/>
            <p:cNvSpPr>
              <a:spLocks noChangeShapeType="1"/>
            </p:cNvSpPr>
            <p:nvPr/>
          </p:nvSpPr>
          <p:spPr bwMode="auto">
            <a:xfrm flipH="1">
              <a:off x="4982" y="2791"/>
              <a:ext cx="125" cy="4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8457" name="Line 185"/>
            <p:cNvSpPr>
              <a:spLocks noChangeShapeType="1"/>
            </p:cNvSpPr>
            <p:nvPr/>
          </p:nvSpPr>
          <p:spPr bwMode="auto">
            <a:xfrm flipH="1">
              <a:off x="4394" y="2129"/>
              <a:ext cx="125" cy="4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8458" name="Text Box 186"/>
            <p:cNvSpPr txBox="1">
              <a:spLocks noChangeArrowheads="1"/>
            </p:cNvSpPr>
            <p:nvPr/>
          </p:nvSpPr>
          <p:spPr bwMode="auto">
            <a:xfrm>
              <a:off x="5011" y="3090"/>
              <a:ext cx="63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0 </a:t>
              </a:r>
              <a:r>
                <a:rPr lang="en-US" b="1"/>
                <a:t>+ ∆R </a:t>
              </a:r>
            </a:p>
          </p:txBody>
        </p:sp>
        <p:sp>
          <p:nvSpPr>
            <p:cNvPr id="438459" name="Text Box 187"/>
            <p:cNvSpPr txBox="1">
              <a:spLocks noChangeArrowheads="1"/>
            </p:cNvSpPr>
            <p:nvPr/>
          </p:nvSpPr>
          <p:spPr bwMode="auto">
            <a:xfrm>
              <a:off x="5060" y="2026"/>
              <a:ext cx="6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0 </a:t>
              </a:r>
              <a:r>
                <a:rPr lang="en-US" b="1"/>
                <a:t>- ∆R </a:t>
              </a:r>
            </a:p>
          </p:txBody>
        </p:sp>
        <p:sp>
          <p:nvSpPr>
            <p:cNvPr id="438460" name="Text Box 188"/>
            <p:cNvSpPr txBox="1">
              <a:spLocks noChangeArrowheads="1"/>
            </p:cNvSpPr>
            <p:nvPr/>
          </p:nvSpPr>
          <p:spPr bwMode="auto">
            <a:xfrm>
              <a:off x="3947" y="3046"/>
              <a:ext cx="6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0 </a:t>
              </a:r>
              <a:r>
                <a:rPr lang="en-US" b="1"/>
                <a:t>- ∆R </a:t>
              </a:r>
            </a:p>
          </p:txBody>
        </p:sp>
        <p:sp>
          <p:nvSpPr>
            <p:cNvPr id="438461" name="Line 189"/>
            <p:cNvSpPr>
              <a:spLocks noChangeShapeType="1"/>
            </p:cNvSpPr>
            <p:nvPr/>
          </p:nvSpPr>
          <p:spPr bwMode="auto">
            <a:xfrm>
              <a:off x="4581" y="2852"/>
              <a:ext cx="135" cy="1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8462" name="Text Box 190"/>
            <p:cNvSpPr txBox="1">
              <a:spLocks noChangeArrowheads="1"/>
            </p:cNvSpPr>
            <p:nvPr/>
          </p:nvSpPr>
          <p:spPr bwMode="auto">
            <a:xfrm>
              <a:off x="4590" y="269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a</a:t>
              </a:r>
            </a:p>
          </p:txBody>
        </p:sp>
        <p:sp>
          <p:nvSpPr>
            <p:cNvPr id="438463" name="Line 191"/>
            <p:cNvSpPr>
              <a:spLocks noChangeShapeType="1"/>
            </p:cNvSpPr>
            <p:nvPr/>
          </p:nvSpPr>
          <p:spPr bwMode="auto">
            <a:xfrm flipH="1">
              <a:off x="4868" y="2875"/>
              <a:ext cx="126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8464" name="Text Box 192"/>
            <p:cNvSpPr txBox="1">
              <a:spLocks noChangeArrowheads="1"/>
            </p:cNvSpPr>
            <p:nvPr/>
          </p:nvSpPr>
          <p:spPr bwMode="auto">
            <a:xfrm>
              <a:off x="4788" y="2697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b</a:t>
              </a:r>
            </a:p>
          </p:txBody>
        </p:sp>
      </p:grpSp>
      <p:sp>
        <p:nvSpPr>
          <p:cNvPr id="438466" name="Text Box 194"/>
          <p:cNvSpPr txBox="1">
            <a:spLocks noChangeArrowheads="1"/>
          </p:cNvSpPr>
          <p:nvPr/>
        </p:nvSpPr>
        <p:spPr bwMode="auto">
          <a:xfrm>
            <a:off x="5257800" y="2438400"/>
            <a:ext cx="857250" cy="379413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tension</a:t>
            </a:r>
          </a:p>
        </p:txBody>
      </p:sp>
      <p:sp>
        <p:nvSpPr>
          <p:cNvPr id="438467" name="Text Box 195"/>
          <p:cNvSpPr txBox="1">
            <a:spLocks noChangeArrowheads="1"/>
          </p:cNvSpPr>
          <p:nvPr/>
        </p:nvSpPr>
        <p:spPr bwMode="auto">
          <a:xfrm>
            <a:off x="7516813" y="5257800"/>
            <a:ext cx="857250" cy="379413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tension</a:t>
            </a:r>
          </a:p>
        </p:txBody>
      </p:sp>
      <p:sp>
        <p:nvSpPr>
          <p:cNvPr id="438468" name="Text Box 196"/>
          <p:cNvSpPr txBox="1">
            <a:spLocks noChangeArrowheads="1"/>
          </p:cNvSpPr>
          <p:nvPr/>
        </p:nvSpPr>
        <p:spPr bwMode="auto">
          <a:xfrm>
            <a:off x="7616825" y="2774950"/>
            <a:ext cx="1352550" cy="379413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compression</a:t>
            </a:r>
          </a:p>
        </p:txBody>
      </p:sp>
      <p:sp>
        <p:nvSpPr>
          <p:cNvPr id="438469" name="Text Box 197"/>
          <p:cNvSpPr txBox="1">
            <a:spLocks noChangeArrowheads="1"/>
          </p:cNvSpPr>
          <p:nvPr/>
        </p:nvSpPr>
        <p:spPr bwMode="auto">
          <a:xfrm>
            <a:off x="5448300" y="5245100"/>
            <a:ext cx="1352550" cy="379413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compression</a:t>
            </a:r>
          </a:p>
        </p:txBody>
      </p:sp>
      <p:sp>
        <p:nvSpPr>
          <p:cNvPr id="438471" name="Arc 199"/>
          <p:cNvSpPr>
            <a:spLocks/>
          </p:cNvSpPr>
          <p:nvPr/>
        </p:nvSpPr>
        <p:spPr bwMode="auto">
          <a:xfrm flipH="1" flipV="1">
            <a:off x="5537200" y="2873375"/>
            <a:ext cx="150813" cy="6143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38474" name="Object 202"/>
          <p:cNvGraphicFramePr>
            <a:graphicFrameLocks noChangeAspect="1"/>
          </p:cNvGraphicFramePr>
          <p:nvPr>
            <p:ph sz="quarter" idx="3"/>
          </p:nvPr>
        </p:nvGraphicFramePr>
        <p:xfrm>
          <a:off x="1408113" y="1905000"/>
          <a:ext cx="2935287" cy="593725"/>
        </p:xfrm>
        <a:graphic>
          <a:graphicData uri="http://schemas.openxmlformats.org/presentationml/2006/ole">
            <p:oleObj spid="_x0000_s438474" name="Equation" r:id="rId3" imgW="1130040" imgH="228600" progId="Equation.3">
              <p:embed/>
            </p:oleObj>
          </a:graphicData>
        </a:graphic>
      </p:graphicFrame>
      <p:graphicFrame>
        <p:nvGraphicFramePr>
          <p:cNvPr id="438476" name="Object 204"/>
          <p:cNvGraphicFramePr>
            <a:graphicFrameLocks noChangeAspect="1"/>
          </p:cNvGraphicFramePr>
          <p:nvPr/>
        </p:nvGraphicFramePr>
        <p:xfrm>
          <a:off x="1401763" y="2606675"/>
          <a:ext cx="2968625" cy="593725"/>
        </p:xfrm>
        <a:graphic>
          <a:graphicData uri="http://schemas.openxmlformats.org/presentationml/2006/ole">
            <p:oleObj spid="_x0000_s438476" name="Equation" r:id="rId4" imgW="11430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B4427EE8-EC29-49FB-BD8B-A97E56FFC14A}" type="slidenum">
              <a:rPr lang="en-US"/>
              <a:pPr lvl="1"/>
              <a:t>17</a:t>
            </a:fld>
            <a:endParaRPr lang="en-US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Wheatstone Bridge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96250" cy="800100"/>
          </a:xfrm>
        </p:spPr>
        <p:txBody>
          <a:bodyPr/>
          <a:lstStyle/>
          <a:p>
            <a:r>
              <a:rPr lang="en-US" sz="2800"/>
              <a:t>From elementary statics it can be shown that:</a:t>
            </a:r>
            <a:endParaRPr lang="en-US" sz="2800" b="1">
              <a:cs typeface="Times New Roman" pitchFamily="18" charset="0"/>
            </a:endParaRPr>
          </a:p>
        </p:txBody>
      </p:sp>
      <p:grpSp>
        <p:nvGrpSpPr>
          <p:cNvPr id="440324" name="Group 4"/>
          <p:cNvGrpSpPr>
            <a:grpSpLocks/>
          </p:cNvGrpSpPr>
          <p:nvPr/>
        </p:nvGrpSpPr>
        <p:grpSpPr bwMode="auto">
          <a:xfrm>
            <a:off x="1143000" y="3657600"/>
            <a:ext cx="2924175" cy="2133600"/>
            <a:chOff x="720" y="2304"/>
            <a:chExt cx="1842" cy="1344"/>
          </a:xfrm>
        </p:grpSpPr>
        <p:grpSp>
          <p:nvGrpSpPr>
            <p:cNvPr id="440325" name="Group 5"/>
            <p:cNvGrpSpPr>
              <a:grpSpLocks/>
            </p:cNvGrpSpPr>
            <p:nvPr/>
          </p:nvGrpSpPr>
          <p:grpSpPr bwMode="auto">
            <a:xfrm>
              <a:off x="720" y="2395"/>
              <a:ext cx="1488" cy="1253"/>
              <a:chOff x="816" y="2454"/>
              <a:chExt cx="1488" cy="1253"/>
            </a:xfrm>
          </p:grpSpPr>
          <p:sp>
            <p:nvSpPr>
              <p:cNvPr id="440326" name="AutoShape 6"/>
              <p:cNvSpPr>
                <a:spLocks noChangeArrowheads="1"/>
              </p:cNvSpPr>
              <p:nvPr/>
            </p:nvSpPr>
            <p:spPr bwMode="auto">
              <a:xfrm rot="5400000" flipH="1">
                <a:off x="382" y="2888"/>
                <a:ext cx="1253" cy="385"/>
              </a:xfrm>
              <a:prstGeom prst="parallelogram">
                <a:avLst>
                  <a:gd name="adj" fmla="val 81364"/>
                </a:avLst>
              </a:prstGeom>
              <a:solidFill>
                <a:srgbClr val="ACA964">
                  <a:alpha val="20000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327" name="AutoShape 7"/>
              <p:cNvSpPr>
                <a:spLocks noChangeArrowheads="1"/>
              </p:cNvSpPr>
              <p:nvPr/>
            </p:nvSpPr>
            <p:spPr bwMode="auto">
              <a:xfrm>
                <a:off x="816" y="2880"/>
                <a:ext cx="1488" cy="257"/>
              </a:xfrm>
              <a:prstGeom prst="parallelogram">
                <a:avLst>
                  <a:gd name="adj" fmla="val 144747"/>
                </a:avLst>
              </a:prstGeom>
              <a:solidFill>
                <a:srgbClr val="8495A9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328" name="Rectangle 8"/>
              <p:cNvSpPr>
                <a:spLocks noChangeArrowheads="1"/>
              </p:cNvSpPr>
              <p:nvPr/>
            </p:nvSpPr>
            <p:spPr bwMode="auto">
              <a:xfrm>
                <a:off x="816" y="3134"/>
                <a:ext cx="1104" cy="117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329" name="AutoShape 9"/>
              <p:cNvSpPr>
                <a:spLocks noChangeArrowheads="1"/>
              </p:cNvSpPr>
              <p:nvPr/>
            </p:nvSpPr>
            <p:spPr bwMode="auto">
              <a:xfrm rot="5486618" flipH="1">
                <a:off x="1921" y="2879"/>
                <a:ext cx="381" cy="382"/>
              </a:xfrm>
              <a:prstGeom prst="parallelogram">
                <a:avLst>
                  <a:gd name="adj" fmla="val 70750"/>
                </a:avLst>
              </a:prstGeom>
              <a:solidFill>
                <a:srgbClr val="ACA964">
                  <a:alpha val="20000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0330" name="Line 10"/>
            <p:cNvSpPr>
              <a:spLocks noChangeShapeType="1"/>
            </p:cNvSpPr>
            <p:nvPr/>
          </p:nvSpPr>
          <p:spPr bwMode="auto">
            <a:xfrm>
              <a:off x="1818" y="2381"/>
              <a:ext cx="7" cy="59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0331" name="Group 11"/>
            <p:cNvGrpSpPr>
              <a:grpSpLocks/>
            </p:cNvGrpSpPr>
            <p:nvPr/>
          </p:nvGrpSpPr>
          <p:grpSpPr bwMode="auto">
            <a:xfrm>
              <a:off x="954" y="2944"/>
              <a:ext cx="301" cy="108"/>
              <a:chOff x="2352" y="3408"/>
              <a:chExt cx="384" cy="111"/>
            </a:xfrm>
          </p:grpSpPr>
          <p:grpSp>
            <p:nvGrpSpPr>
              <p:cNvPr id="440332" name="Group 12"/>
              <p:cNvGrpSpPr>
                <a:grpSpLocks/>
              </p:cNvGrpSpPr>
              <p:nvPr/>
            </p:nvGrpSpPr>
            <p:grpSpPr bwMode="auto">
              <a:xfrm rot="-5400000">
                <a:off x="2500" y="3356"/>
                <a:ext cx="111" cy="216"/>
                <a:chOff x="3450" y="2313"/>
                <a:chExt cx="111" cy="216"/>
              </a:xfrm>
            </p:grpSpPr>
            <p:sp>
              <p:nvSpPr>
                <p:cNvPr id="440333" name="Line 13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34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35" name="Line 15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36" name="Line 16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37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38" name="Line 18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39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40340" name="AutoShape 20"/>
              <p:cNvCxnSpPr>
                <a:cxnSpLocks noChangeShapeType="1"/>
                <a:stCxn id="440333" idx="0"/>
              </p:cNvCxnSpPr>
              <p:nvPr/>
            </p:nvCxnSpPr>
            <p:spPr bwMode="auto">
              <a:xfrm flipH="1">
                <a:off x="2352" y="3473"/>
                <a:ext cx="9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0341" name="AutoShape 21"/>
              <p:cNvCxnSpPr>
                <a:cxnSpLocks noChangeShapeType="1"/>
                <a:stCxn id="440335" idx="1"/>
              </p:cNvCxnSpPr>
              <p:nvPr/>
            </p:nvCxnSpPr>
            <p:spPr bwMode="auto">
              <a:xfrm flipV="1">
                <a:off x="2665" y="3462"/>
                <a:ext cx="71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grpSp>
          <p:nvGrpSpPr>
            <p:cNvPr id="440342" name="Group 22"/>
            <p:cNvGrpSpPr>
              <a:grpSpLocks/>
            </p:cNvGrpSpPr>
            <p:nvPr/>
          </p:nvGrpSpPr>
          <p:grpSpPr bwMode="auto">
            <a:xfrm>
              <a:off x="1114" y="2832"/>
              <a:ext cx="301" cy="108"/>
              <a:chOff x="2352" y="3408"/>
              <a:chExt cx="384" cy="111"/>
            </a:xfrm>
          </p:grpSpPr>
          <p:grpSp>
            <p:nvGrpSpPr>
              <p:cNvPr id="440343" name="Group 23"/>
              <p:cNvGrpSpPr>
                <a:grpSpLocks/>
              </p:cNvGrpSpPr>
              <p:nvPr/>
            </p:nvGrpSpPr>
            <p:grpSpPr bwMode="auto">
              <a:xfrm rot="-5400000">
                <a:off x="2500" y="3356"/>
                <a:ext cx="111" cy="216"/>
                <a:chOff x="3450" y="2313"/>
                <a:chExt cx="111" cy="216"/>
              </a:xfrm>
            </p:grpSpPr>
            <p:sp>
              <p:nvSpPr>
                <p:cNvPr id="440344" name="Line 24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45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46" name="Line 26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47" name="Line 27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48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49" name="Line 29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50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40351" name="AutoShape 31"/>
              <p:cNvCxnSpPr>
                <a:cxnSpLocks noChangeShapeType="1"/>
                <a:stCxn id="440344" idx="0"/>
              </p:cNvCxnSpPr>
              <p:nvPr/>
            </p:nvCxnSpPr>
            <p:spPr bwMode="auto">
              <a:xfrm flipH="1">
                <a:off x="2352" y="3473"/>
                <a:ext cx="9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0352" name="AutoShape 32"/>
              <p:cNvCxnSpPr>
                <a:cxnSpLocks noChangeShapeType="1"/>
                <a:stCxn id="440346" idx="1"/>
              </p:cNvCxnSpPr>
              <p:nvPr/>
            </p:nvCxnSpPr>
            <p:spPr bwMode="auto">
              <a:xfrm flipV="1">
                <a:off x="2665" y="3462"/>
                <a:ext cx="71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sp>
          <p:nvSpPr>
            <p:cNvPr id="440353" name="Text Box 33"/>
            <p:cNvSpPr txBox="1">
              <a:spLocks noChangeArrowheads="1"/>
            </p:cNvSpPr>
            <p:nvPr/>
          </p:nvSpPr>
          <p:spPr bwMode="auto">
            <a:xfrm>
              <a:off x="1257" y="286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4</a:t>
              </a:r>
            </a:p>
          </p:txBody>
        </p:sp>
        <p:sp>
          <p:nvSpPr>
            <p:cNvPr id="440354" name="Text Box 34"/>
            <p:cNvSpPr txBox="1">
              <a:spLocks noChangeArrowheads="1"/>
            </p:cNvSpPr>
            <p:nvPr/>
          </p:nvSpPr>
          <p:spPr bwMode="auto">
            <a:xfrm>
              <a:off x="1403" y="2767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</p:txBody>
        </p:sp>
        <p:sp>
          <p:nvSpPr>
            <p:cNvPr id="440355" name="Text Box 35"/>
            <p:cNvSpPr txBox="1">
              <a:spLocks noChangeArrowheads="1"/>
            </p:cNvSpPr>
            <p:nvPr/>
          </p:nvSpPr>
          <p:spPr bwMode="auto">
            <a:xfrm>
              <a:off x="1248" y="3337"/>
              <a:ext cx="59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 </a:t>
              </a:r>
              <a:r>
                <a:rPr lang="en-US"/>
                <a:t>&amp; </a:t>
              </a:r>
              <a:r>
                <a:rPr lang="en-US" b="1"/>
                <a:t>R</a:t>
              </a:r>
              <a:r>
                <a:rPr lang="en-US" b="1" baseline="-25000"/>
                <a:t>3</a:t>
              </a:r>
            </a:p>
          </p:txBody>
        </p:sp>
        <p:sp>
          <p:nvSpPr>
            <p:cNvPr id="440356" name="Arc 36"/>
            <p:cNvSpPr>
              <a:spLocks/>
            </p:cNvSpPr>
            <p:nvPr/>
          </p:nvSpPr>
          <p:spPr bwMode="auto">
            <a:xfrm flipH="1" flipV="1">
              <a:off x="960" y="3216"/>
              <a:ext cx="278" cy="25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357" name="Text Box 37"/>
            <p:cNvSpPr txBox="1">
              <a:spLocks noChangeArrowheads="1"/>
            </p:cNvSpPr>
            <p:nvPr/>
          </p:nvSpPr>
          <p:spPr bwMode="auto">
            <a:xfrm>
              <a:off x="1818" y="2304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F</a:t>
              </a:r>
            </a:p>
          </p:txBody>
        </p:sp>
        <p:sp>
          <p:nvSpPr>
            <p:cNvPr id="440358" name="Line 38"/>
            <p:cNvSpPr>
              <a:spLocks noChangeShapeType="1"/>
            </p:cNvSpPr>
            <p:nvPr/>
          </p:nvSpPr>
          <p:spPr bwMode="auto">
            <a:xfrm>
              <a:off x="1119" y="2715"/>
              <a:ext cx="108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359" name="Line 39"/>
            <p:cNvSpPr>
              <a:spLocks noChangeShapeType="1"/>
            </p:cNvSpPr>
            <p:nvPr/>
          </p:nvSpPr>
          <p:spPr bwMode="auto">
            <a:xfrm flipV="1">
              <a:off x="1849" y="2976"/>
              <a:ext cx="383" cy="2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360" name="Text Box 40"/>
            <p:cNvSpPr txBox="1">
              <a:spLocks noChangeArrowheads="1"/>
            </p:cNvSpPr>
            <p:nvPr/>
          </p:nvSpPr>
          <p:spPr bwMode="auto">
            <a:xfrm>
              <a:off x="1313" y="245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L</a:t>
              </a:r>
            </a:p>
          </p:txBody>
        </p:sp>
        <p:sp>
          <p:nvSpPr>
            <p:cNvPr id="440361" name="Text Box 41"/>
            <p:cNvSpPr txBox="1">
              <a:spLocks noChangeArrowheads="1"/>
            </p:cNvSpPr>
            <p:nvPr/>
          </p:nvSpPr>
          <p:spPr bwMode="auto">
            <a:xfrm>
              <a:off x="2016" y="3067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w</a:t>
              </a:r>
            </a:p>
          </p:txBody>
        </p:sp>
        <p:sp>
          <p:nvSpPr>
            <p:cNvPr id="440362" name="Line 42"/>
            <p:cNvSpPr>
              <a:spLocks noChangeShapeType="1"/>
            </p:cNvSpPr>
            <p:nvPr/>
          </p:nvSpPr>
          <p:spPr bwMode="auto">
            <a:xfrm>
              <a:off x="2352" y="2670"/>
              <a:ext cx="0" cy="14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363" name="Line 43"/>
            <p:cNvSpPr>
              <a:spLocks noChangeShapeType="1"/>
            </p:cNvSpPr>
            <p:nvPr/>
          </p:nvSpPr>
          <p:spPr bwMode="auto">
            <a:xfrm flipV="1">
              <a:off x="2352" y="2931"/>
              <a:ext cx="0" cy="14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364" name="Text Box 44"/>
            <p:cNvSpPr txBox="1">
              <a:spLocks noChangeArrowheads="1"/>
            </p:cNvSpPr>
            <p:nvPr/>
          </p:nvSpPr>
          <p:spPr bwMode="auto">
            <a:xfrm>
              <a:off x="2366" y="2716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h</a:t>
              </a:r>
            </a:p>
          </p:txBody>
        </p:sp>
      </p:grpSp>
      <p:grpSp>
        <p:nvGrpSpPr>
          <p:cNvPr id="440365" name="Group 45"/>
          <p:cNvGrpSpPr>
            <a:grpSpLocks/>
          </p:cNvGrpSpPr>
          <p:nvPr/>
        </p:nvGrpSpPr>
        <p:grpSpPr bwMode="auto">
          <a:xfrm>
            <a:off x="4560888" y="2605088"/>
            <a:ext cx="3914775" cy="3124200"/>
            <a:chOff x="3198" y="1680"/>
            <a:chExt cx="2466" cy="1968"/>
          </a:xfrm>
        </p:grpSpPr>
        <p:grpSp>
          <p:nvGrpSpPr>
            <p:cNvPr id="440366" name="Group 46"/>
            <p:cNvGrpSpPr>
              <a:grpSpLocks/>
            </p:cNvGrpSpPr>
            <p:nvPr/>
          </p:nvGrpSpPr>
          <p:grpSpPr bwMode="auto">
            <a:xfrm>
              <a:off x="3198" y="2496"/>
              <a:ext cx="607" cy="368"/>
              <a:chOff x="558" y="2893"/>
              <a:chExt cx="612" cy="328"/>
            </a:xfrm>
          </p:grpSpPr>
          <p:sp>
            <p:nvSpPr>
              <p:cNvPr id="440367" name="Text Box 47"/>
              <p:cNvSpPr txBox="1">
                <a:spLocks noChangeArrowheads="1"/>
              </p:cNvSpPr>
              <p:nvPr/>
            </p:nvSpPr>
            <p:spPr bwMode="auto">
              <a:xfrm>
                <a:off x="558" y="2918"/>
                <a:ext cx="238" cy="22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440368" name="Oval 48"/>
              <p:cNvSpPr>
                <a:spLocks noChangeArrowheads="1"/>
              </p:cNvSpPr>
              <p:nvPr/>
            </p:nvSpPr>
            <p:spPr bwMode="auto">
              <a:xfrm>
                <a:off x="838" y="2911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369" name="Text Box 49"/>
              <p:cNvSpPr txBox="1">
                <a:spLocks noChangeArrowheads="1"/>
              </p:cNvSpPr>
              <p:nvPr/>
            </p:nvSpPr>
            <p:spPr bwMode="auto">
              <a:xfrm>
                <a:off x="906" y="2893"/>
                <a:ext cx="198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440370" name="Text Box 50"/>
              <p:cNvSpPr txBox="1">
                <a:spLocks noChangeArrowheads="1"/>
              </p:cNvSpPr>
              <p:nvPr/>
            </p:nvSpPr>
            <p:spPr bwMode="auto">
              <a:xfrm>
                <a:off x="908" y="2955"/>
                <a:ext cx="189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grpSp>
          <p:nvGrpSpPr>
            <p:cNvPr id="440371" name="Group 51"/>
            <p:cNvGrpSpPr>
              <a:grpSpLocks/>
            </p:cNvGrpSpPr>
            <p:nvPr/>
          </p:nvGrpSpPr>
          <p:grpSpPr bwMode="auto">
            <a:xfrm>
              <a:off x="4162" y="1944"/>
              <a:ext cx="1224" cy="1443"/>
              <a:chOff x="1747" y="1887"/>
              <a:chExt cx="913" cy="1023"/>
            </a:xfrm>
          </p:grpSpPr>
          <p:sp>
            <p:nvSpPr>
              <p:cNvPr id="440372" name="Oval 52"/>
              <p:cNvSpPr>
                <a:spLocks noChangeArrowheads="1"/>
              </p:cNvSpPr>
              <p:nvPr/>
            </p:nvSpPr>
            <p:spPr bwMode="auto">
              <a:xfrm>
                <a:off x="2148" y="188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373" name="Oval 53"/>
              <p:cNvSpPr>
                <a:spLocks noChangeArrowheads="1"/>
              </p:cNvSpPr>
              <p:nvPr/>
            </p:nvSpPr>
            <p:spPr bwMode="auto">
              <a:xfrm>
                <a:off x="2153" y="2833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0374" name="Group 54"/>
              <p:cNvGrpSpPr>
                <a:grpSpLocks/>
              </p:cNvGrpSpPr>
              <p:nvPr/>
            </p:nvGrpSpPr>
            <p:grpSpPr bwMode="auto">
              <a:xfrm rot="3310530" flipV="1">
                <a:off x="2307" y="2126"/>
                <a:ext cx="216" cy="112"/>
                <a:chOff x="2099" y="2315"/>
                <a:chExt cx="216" cy="112"/>
              </a:xfrm>
            </p:grpSpPr>
            <p:sp>
              <p:nvSpPr>
                <p:cNvPr id="440375" name="Line 55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76" name="Line 5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77" name="Line 57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78" name="Line 58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79" name="Line 59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80" name="Line 60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81" name="Line 61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0382" name="Oval 62"/>
              <p:cNvSpPr>
                <a:spLocks noChangeArrowheads="1"/>
              </p:cNvSpPr>
              <p:nvPr/>
            </p:nvSpPr>
            <p:spPr bwMode="auto">
              <a:xfrm>
                <a:off x="2023" y="235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383" name="Oval 63"/>
              <p:cNvSpPr>
                <a:spLocks noChangeArrowheads="1"/>
              </p:cNvSpPr>
              <p:nvPr/>
            </p:nvSpPr>
            <p:spPr bwMode="auto">
              <a:xfrm>
                <a:off x="2307" y="234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0384" name="Group 64"/>
              <p:cNvGrpSpPr>
                <a:grpSpLocks/>
              </p:cNvGrpSpPr>
              <p:nvPr/>
            </p:nvGrpSpPr>
            <p:grpSpPr bwMode="auto">
              <a:xfrm rot="-3310530">
                <a:off x="1868" y="2111"/>
                <a:ext cx="216" cy="112"/>
                <a:chOff x="2099" y="2315"/>
                <a:chExt cx="216" cy="112"/>
              </a:xfrm>
            </p:grpSpPr>
            <p:sp>
              <p:nvSpPr>
                <p:cNvPr id="440385" name="Line 65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86" name="Line 6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87" name="Line 67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88" name="Line 68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89" name="Line 69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90" name="Line 70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91" name="Line 71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40392" name="Group 72"/>
              <p:cNvGrpSpPr>
                <a:grpSpLocks/>
              </p:cNvGrpSpPr>
              <p:nvPr/>
            </p:nvGrpSpPr>
            <p:grpSpPr bwMode="auto">
              <a:xfrm rot="-3310530">
                <a:off x="2307" y="2578"/>
                <a:ext cx="216" cy="112"/>
                <a:chOff x="2099" y="2315"/>
                <a:chExt cx="216" cy="112"/>
              </a:xfrm>
            </p:grpSpPr>
            <p:sp>
              <p:nvSpPr>
                <p:cNvPr id="440393" name="Line 73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94" name="Line 74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95" name="Line 75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96" name="Line 76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97" name="Line 7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98" name="Line 78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99" name="Line 79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0400" name="Oval 80"/>
              <p:cNvSpPr>
                <a:spLocks noChangeArrowheads="1"/>
              </p:cNvSpPr>
              <p:nvPr/>
            </p:nvSpPr>
            <p:spPr bwMode="auto">
              <a:xfrm>
                <a:off x="2577" y="234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401" name="Oval 81"/>
              <p:cNvSpPr>
                <a:spLocks noChangeArrowheads="1"/>
              </p:cNvSpPr>
              <p:nvPr/>
            </p:nvSpPr>
            <p:spPr bwMode="auto">
              <a:xfrm>
                <a:off x="1747" y="235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40402" name="AutoShape 82"/>
              <p:cNvCxnSpPr>
                <a:cxnSpLocks noChangeShapeType="1"/>
                <a:stCxn id="440401" idx="7"/>
              </p:cNvCxnSpPr>
              <p:nvPr/>
            </p:nvCxnSpPr>
            <p:spPr bwMode="auto">
              <a:xfrm flipV="1">
                <a:off x="1818" y="2256"/>
                <a:ext cx="95" cy="11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0403" name="AutoShape 83"/>
              <p:cNvCxnSpPr>
                <a:cxnSpLocks noChangeShapeType="1"/>
                <a:stCxn id="440372" idx="3"/>
              </p:cNvCxnSpPr>
              <p:nvPr/>
            </p:nvCxnSpPr>
            <p:spPr bwMode="auto">
              <a:xfrm flipH="1">
                <a:off x="2039" y="1953"/>
                <a:ext cx="121" cy="12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0404" name="AutoShape 84"/>
              <p:cNvCxnSpPr>
                <a:cxnSpLocks noChangeShapeType="1"/>
                <a:stCxn id="440372" idx="5"/>
              </p:cNvCxnSpPr>
              <p:nvPr/>
            </p:nvCxnSpPr>
            <p:spPr bwMode="auto">
              <a:xfrm>
                <a:off x="2219" y="1953"/>
                <a:ext cx="137" cy="14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0405" name="AutoShape 85"/>
              <p:cNvCxnSpPr>
                <a:cxnSpLocks noChangeShapeType="1"/>
                <a:stCxn id="440400" idx="1"/>
              </p:cNvCxnSpPr>
              <p:nvPr/>
            </p:nvCxnSpPr>
            <p:spPr bwMode="auto">
              <a:xfrm flipH="1" flipV="1">
                <a:off x="2478" y="2265"/>
                <a:ext cx="111" cy="9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0406" name="AutoShape 86"/>
              <p:cNvCxnSpPr>
                <a:cxnSpLocks noChangeShapeType="1"/>
                <a:stCxn id="440401" idx="6"/>
                <a:endCxn id="440382" idx="2"/>
              </p:cNvCxnSpPr>
              <p:nvPr/>
            </p:nvCxnSpPr>
            <p:spPr bwMode="auto">
              <a:xfrm>
                <a:off x="1830" y="2398"/>
                <a:ext cx="193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0407" name="AutoShape 87"/>
              <p:cNvCxnSpPr>
                <a:cxnSpLocks noChangeShapeType="1"/>
                <a:stCxn id="440400" idx="2"/>
                <a:endCxn id="440383" idx="6"/>
              </p:cNvCxnSpPr>
              <p:nvPr/>
            </p:nvCxnSpPr>
            <p:spPr bwMode="auto">
              <a:xfrm flipH="1">
                <a:off x="2390" y="2388"/>
                <a:ext cx="18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grpSp>
            <p:nvGrpSpPr>
              <p:cNvPr id="440408" name="Group 88"/>
              <p:cNvGrpSpPr>
                <a:grpSpLocks/>
              </p:cNvGrpSpPr>
              <p:nvPr/>
            </p:nvGrpSpPr>
            <p:grpSpPr bwMode="auto">
              <a:xfrm rot="3310530" flipV="1">
                <a:off x="1881" y="2583"/>
                <a:ext cx="216" cy="112"/>
                <a:chOff x="2099" y="2315"/>
                <a:chExt cx="216" cy="112"/>
              </a:xfrm>
            </p:grpSpPr>
            <p:sp>
              <p:nvSpPr>
                <p:cNvPr id="440409" name="Line 89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410" name="Line 9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411" name="Line 91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412" name="Line 92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413" name="Line 93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414" name="Line 94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415" name="Line 95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40416" name="AutoShape 96"/>
              <p:cNvCxnSpPr>
                <a:cxnSpLocks noChangeShapeType="1"/>
                <a:stCxn id="440400" idx="3"/>
              </p:cNvCxnSpPr>
              <p:nvPr/>
            </p:nvCxnSpPr>
            <p:spPr bwMode="auto">
              <a:xfrm flipH="1">
                <a:off x="2478" y="2415"/>
                <a:ext cx="111" cy="13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0417" name="AutoShape 97"/>
              <p:cNvCxnSpPr>
                <a:cxnSpLocks noChangeShapeType="1"/>
                <a:stCxn id="440401" idx="5"/>
              </p:cNvCxnSpPr>
              <p:nvPr/>
            </p:nvCxnSpPr>
            <p:spPr bwMode="auto">
              <a:xfrm>
                <a:off x="1818" y="2425"/>
                <a:ext cx="114" cy="12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0418" name="AutoShape 98"/>
              <p:cNvCxnSpPr>
                <a:cxnSpLocks noChangeShapeType="1"/>
                <a:stCxn id="440373" idx="1"/>
              </p:cNvCxnSpPr>
              <p:nvPr/>
            </p:nvCxnSpPr>
            <p:spPr bwMode="auto">
              <a:xfrm flipH="1" flipV="1">
                <a:off x="2040" y="2729"/>
                <a:ext cx="125" cy="11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0419" name="AutoShape 99"/>
              <p:cNvCxnSpPr>
                <a:cxnSpLocks noChangeShapeType="1"/>
                <a:stCxn id="440373" idx="7"/>
              </p:cNvCxnSpPr>
              <p:nvPr/>
            </p:nvCxnSpPr>
            <p:spPr bwMode="auto">
              <a:xfrm flipV="1">
                <a:off x="2224" y="2727"/>
                <a:ext cx="131" cy="11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sp>
          <p:nvSpPr>
            <p:cNvPr id="440420" name="Text Box 100"/>
            <p:cNvSpPr txBox="1">
              <a:spLocks noChangeArrowheads="1"/>
            </p:cNvSpPr>
            <p:nvPr/>
          </p:nvSpPr>
          <p:spPr bwMode="auto">
            <a:xfrm>
              <a:off x="3891" y="2112"/>
              <a:ext cx="63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0 </a:t>
              </a:r>
              <a:r>
                <a:rPr lang="en-US" b="1"/>
                <a:t>+ ∆R </a:t>
              </a:r>
            </a:p>
          </p:txBody>
        </p:sp>
        <p:sp>
          <p:nvSpPr>
            <p:cNvPr id="440421" name="Text Box 101"/>
            <p:cNvSpPr txBox="1">
              <a:spLocks noChangeArrowheads="1"/>
            </p:cNvSpPr>
            <p:nvPr/>
          </p:nvSpPr>
          <p:spPr bwMode="auto">
            <a:xfrm>
              <a:off x="5376" y="2552"/>
              <a:ext cx="196" cy="23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440422" name="Text Box 102"/>
            <p:cNvSpPr txBox="1">
              <a:spLocks noChangeArrowheads="1"/>
            </p:cNvSpPr>
            <p:nvPr/>
          </p:nvSpPr>
          <p:spPr bwMode="auto">
            <a:xfrm>
              <a:off x="3984" y="2477"/>
              <a:ext cx="188" cy="23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440423" name="Text Box 103"/>
            <p:cNvSpPr txBox="1">
              <a:spLocks noChangeArrowheads="1"/>
            </p:cNvSpPr>
            <p:nvPr/>
          </p:nvSpPr>
          <p:spPr bwMode="auto">
            <a:xfrm>
              <a:off x="4480" y="2380"/>
              <a:ext cx="22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</a:p>
          </p:txBody>
        </p:sp>
        <p:sp>
          <p:nvSpPr>
            <p:cNvPr id="440424" name="Text Box 104"/>
            <p:cNvSpPr txBox="1">
              <a:spLocks noChangeArrowheads="1"/>
            </p:cNvSpPr>
            <p:nvPr/>
          </p:nvSpPr>
          <p:spPr bwMode="auto">
            <a:xfrm>
              <a:off x="4800" y="2380"/>
              <a:ext cx="22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b</a:t>
              </a:r>
            </a:p>
          </p:txBody>
        </p:sp>
        <p:cxnSp>
          <p:nvCxnSpPr>
            <p:cNvPr id="440425" name="AutoShape 105"/>
            <p:cNvCxnSpPr>
              <a:cxnSpLocks noChangeShapeType="1"/>
              <a:stCxn id="440368" idx="4"/>
              <a:endCxn id="440373" idx="2"/>
            </p:cNvCxnSpPr>
            <p:nvPr/>
          </p:nvCxnSpPr>
          <p:spPr bwMode="auto">
            <a:xfrm rot="16200000" flipH="1">
              <a:off x="3939" y="2566"/>
              <a:ext cx="469" cy="106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40426" name="AutoShape 106"/>
            <p:cNvCxnSpPr>
              <a:cxnSpLocks noChangeShapeType="1"/>
              <a:stCxn id="440369" idx="0"/>
              <a:endCxn id="440372" idx="2"/>
            </p:cNvCxnSpPr>
            <p:nvPr/>
          </p:nvCxnSpPr>
          <p:spPr bwMode="auto">
            <a:xfrm rot="16200000">
              <a:off x="3922" y="1719"/>
              <a:ext cx="497" cy="105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40427" name="Text Box 107"/>
            <p:cNvSpPr txBox="1">
              <a:spLocks noChangeArrowheads="1"/>
            </p:cNvSpPr>
            <p:nvPr/>
          </p:nvSpPr>
          <p:spPr bwMode="auto">
            <a:xfrm>
              <a:off x="4656" y="1680"/>
              <a:ext cx="1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440428" name="Text Box 108"/>
            <p:cNvSpPr txBox="1">
              <a:spLocks noChangeArrowheads="1"/>
            </p:cNvSpPr>
            <p:nvPr/>
          </p:nvSpPr>
          <p:spPr bwMode="auto">
            <a:xfrm>
              <a:off x="4656" y="3417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d</a:t>
              </a:r>
            </a:p>
          </p:txBody>
        </p:sp>
        <p:sp>
          <p:nvSpPr>
            <p:cNvPr id="440429" name="Line 109"/>
            <p:cNvSpPr>
              <a:spLocks noChangeShapeType="1"/>
            </p:cNvSpPr>
            <p:nvPr/>
          </p:nvSpPr>
          <p:spPr bwMode="auto">
            <a:xfrm flipH="1" flipV="1">
              <a:off x="4427" y="2773"/>
              <a:ext cx="125" cy="4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30" name="Line 110"/>
            <p:cNvSpPr>
              <a:spLocks noChangeShapeType="1"/>
            </p:cNvSpPr>
            <p:nvPr/>
          </p:nvSpPr>
          <p:spPr bwMode="auto">
            <a:xfrm flipH="1" flipV="1">
              <a:off x="5008" y="2133"/>
              <a:ext cx="125" cy="4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31" name="Line 111"/>
            <p:cNvSpPr>
              <a:spLocks noChangeShapeType="1"/>
            </p:cNvSpPr>
            <p:nvPr/>
          </p:nvSpPr>
          <p:spPr bwMode="auto">
            <a:xfrm flipH="1">
              <a:off x="4982" y="2791"/>
              <a:ext cx="125" cy="4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32" name="Line 112"/>
            <p:cNvSpPr>
              <a:spLocks noChangeShapeType="1"/>
            </p:cNvSpPr>
            <p:nvPr/>
          </p:nvSpPr>
          <p:spPr bwMode="auto">
            <a:xfrm flipH="1">
              <a:off x="4394" y="2129"/>
              <a:ext cx="125" cy="4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33" name="Text Box 113"/>
            <p:cNvSpPr txBox="1">
              <a:spLocks noChangeArrowheads="1"/>
            </p:cNvSpPr>
            <p:nvPr/>
          </p:nvSpPr>
          <p:spPr bwMode="auto">
            <a:xfrm>
              <a:off x="5011" y="3090"/>
              <a:ext cx="63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0 </a:t>
              </a:r>
              <a:r>
                <a:rPr lang="en-US" b="1"/>
                <a:t>+ ∆R </a:t>
              </a:r>
            </a:p>
          </p:txBody>
        </p:sp>
        <p:sp>
          <p:nvSpPr>
            <p:cNvPr id="440434" name="Text Box 114"/>
            <p:cNvSpPr txBox="1">
              <a:spLocks noChangeArrowheads="1"/>
            </p:cNvSpPr>
            <p:nvPr/>
          </p:nvSpPr>
          <p:spPr bwMode="auto">
            <a:xfrm>
              <a:off x="5060" y="2026"/>
              <a:ext cx="6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0 </a:t>
              </a:r>
              <a:r>
                <a:rPr lang="en-US" b="1"/>
                <a:t>- ∆R </a:t>
              </a:r>
            </a:p>
          </p:txBody>
        </p:sp>
        <p:sp>
          <p:nvSpPr>
            <p:cNvPr id="440435" name="Text Box 115"/>
            <p:cNvSpPr txBox="1">
              <a:spLocks noChangeArrowheads="1"/>
            </p:cNvSpPr>
            <p:nvPr/>
          </p:nvSpPr>
          <p:spPr bwMode="auto">
            <a:xfrm>
              <a:off x="3947" y="3046"/>
              <a:ext cx="6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0 </a:t>
              </a:r>
              <a:r>
                <a:rPr lang="en-US" b="1"/>
                <a:t>- ∆R </a:t>
              </a:r>
            </a:p>
          </p:txBody>
        </p:sp>
        <p:sp>
          <p:nvSpPr>
            <p:cNvPr id="440436" name="Line 116"/>
            <p:cNvSpPr>
              <a:spLocks noChangeShapeType="1"/>
            </p:cNvSpPr>
            <p:nvPr/>
          </p:nvSpPr>
          <p:spPr bwMode="auto">
            <a:xfrm>
              <a:off x="4581" y="2852"/>
              <a:ext cx="135" cy="1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37" name="Text Box 117"/>
            <p:cNvSpPr txBox="1">
              <a:spLocks noChangeArrowheads="1"/>
            </p:cNvSpPr>
            <p:nvPr/>
          </p:nvSpPr>
          <p:spPr bwMode="auto">
            <a:xfrm>
              <a:off x="4590" y="269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a</a:t>
              </a:r>
            </a:p>
          </p:txBody>
        </p:sp>
        <p:sp>
          <p:nvSpPr>
            <p:cNvPr id="440438" name="Line 118"/>
            <p:cNvSpPr>
              <a:spLocks noChangeShapeType="1"/>
            </p:cNvSpPr>
            <p:nvPr/>
          </p:nvSpPr>
          <p:spPr bwMode="auto">
            <a:xfrm flipH="1">
              <a:off x="4868" y="2875"/>
              <a:ext cx="126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39" name="Text Box 119"/>
            <p:cNvSpPr txBox="1">
              <a:spLocks noChangeArrowheads="1"/>
            </p:cNvSpPr>
            <p:nvPr/>
          </p:nvSpPr>
          <p:spPr bwMode="auto">
            <a:xfrm>
              <a:off x="4788" y="2697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b</a:t>
              </a:r>
            </a:p>
          </p:txBody>
        </p:sp>
      </p:grpSp>
      <p:graphicFrame>
        <p:nvGraphicFramePr>
          <p:cNvPr id="440445" name="Object 125"/>
          <p:cNvGraphicFramePr>
            <a:graphicFrameLocks noChangeAspect="1"/>
          </p:cNvGraphicFramePr>
          <p:nvPr>
            <p:ph sz="half" idx="2"/>
          </p:nvPr>
        </p:nvGraphicFramePr>
        <p:xfrm>
          <a:off x="1809750" y="1917700"/>
          <a:ext cx="1733550" cy="1054100"/>
        </p:xfrm>
        <a:graphic>
          <a:graphicData uri="http://schemas.openxmlformats.org/presentationml/2006/ole">
            <p:oleObj spid="_x0000_s440445" name="Equation" r:id="rId3" imgW="647640" imgH="393480" progId="Equation.3">
              <p:embed/>
            </p:oleObj>
          </a:graphicData>
        </a:graphic>
      </p:graphicFrame>
      <p:sp>
        <p:nvSpPr>
          <p:cNvPr id="440447" name="Text Box 127"/>
          <p:cNvSpPr txBox="1">
            <a:spLocks noChangeArrowheads="1"/>
          </p:cNvSpPr>
          <p:nvPr/>
        </p:nvSpPr>
        <p:spPr bwMode="auto">
          <a:xfrm>
            <a:off x="3810000" y="2225675"/>
            <a:ext cx="3575050" cy="379413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 i="1"/>
              <a:t>Y</a:t>
            </a:r>
            <a:r>
              <a:rPr lang="en-US"/>
              <a:t> is the beam’s modulus of elasticity</a:t>
            </a:r>
            <a:endParaRPr lang="en-US" b="1" i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53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154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EBC8F962-EE61-4946-8861-23CC6DF8D3B4}" type="slidenum">
              <a:rPr lang="en-US"/>
              <a:pPr lvl="1"/>
              <a:t>18</a:t>
            </a:fld>
            <a:endParaRPr lang="en-US"/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Wheatstone Bridge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Using Ohm’s Law:</a:t>
            </a:r>
            <a:endParaRPr lang="en-US" sz="2800" b="1">
              <a:cs typeface="Times New Roman" pitchFamily="18" charset="0"/>
            </a:endParaRPr>
          </a:p>
        </p:txBody>
      </p:sp>
      <p:grpSp>
        <p:nvGrpSpPr>
          <p:cNvPr id="442413" name="Group 45"/>
          <p:cNvGrpSpPr>
            <a:grpSpLocks/>
          </p:cNvGrpSpPr>
          <p:nvPr/>
        </p:nvGrpSpPr>
        <p:grpSpPr bwMode="auto">
          <a:xfrm>
            <a:off x="4800600" y="3124200"/>
            <a:ext cx="3914775" cy="3124200"/>
            <a:chOff x="3198" y="1680"/>
            <a:chExt cx="2466" cy="1968"/>
          </a:xfrm>
        </p:grpSpPr>
        <p:grpSp>
          <p:nvGrpSpPr>
            <p:cNvPr id="442414" name="Group 46"/>
            <p:cNvGrpSpPr>
              <a:grpSpLocks/>
            </p:cNvGrpSpPr>
            <p:nvPr/>
          </p:nvGrpSpPr>
          <p:grpSpPr bwMode="auto">
            <a:xfrm>
              <a:off x="3198" y="2496"/>
              <a:ext cx="607" cy="368"/>
              <a:chOff x="558" y="2893"/>
              <a:chExt cx="612" cy="328"/>
            </a:xfrm>
          </p:grpSpPr>
          <p:sp>
            <p:nvSpPr>
              <p:cNvPr id="442415" name="Text Box 47"/>
              <p:cNvSpPr txBox="1">
                <a:spLocks noChangeArrowheads="1"/>
              </p:cNvSpPr>
              <p:nvPr/>
            </p:nvSpPr>
            <p:spPr bwMode="auto">
              <a:xfrm>
                <a:off x="558" y="2918"/>
                <a:ext cx="238" cy="22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442416" name="Oval 48"/>
              <p:cNvSpPr>
                <a:spLocks noChangeArrowheads="1"/>
              </p:cNvSpPr>
              <p:nvPr/>
            </p:nvSpPr>
            <p:spPr bwMode="auto">
              <a:xfrm>
                <a:off x="838" y="2911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417" name="Text Box 49"/>
              <p:cNvSpPr txBox="1">
                <a:spLocks noChangeArrowheads="1"/>
              </p:cNvSpPr>
              <p:nvPr/>
            </p:nvSpPr>
            <p:spPr bwMode="auto">
              <a:xfrm>
                <a:off x="906" y="2893"/>
                <a:ext cx="198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442418" name="Text Box 50"/>
              <p:cNvSpPr txBox="1">
                <a:spLocks noChangeArrowheads="1"/>
              </p:cNvSpPr>
              <p:nvPr/>
            </p:nvSpPr>
            <p:spPr bwMode="auto">
              <a:xfrm>
                <a:off x="908" y="2955"/>
                <a:ext cx="189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grpSp>
          <p:nvGrpSpPr>
            <p:cNvPr id="442419" name="Group 51"/>
            <p:cNvGrpSpPr>
              <a:grpSpLocks/>
            </p:cNvGrpSpPr>
            <p:nvPr/>
          </p:nvGrpSpPr>
          <p:grpSpPr bwMode="auto">
            <a:xfrm>
              <a:off x="4162" y="1944"/>
              <a:ext cx="1224" cy="1443"/>
              <a:chOff x="1747" y="1887"/>
              <a:chExt cx="913" cy="1023"/>
            </a:xfrm>
          </p:grpSpPr>
          <p:sp>
            <p:nvSpPr>
              <p:cNvPr id="442420" name="Oval 52"/>
              <p:cNvSpPr>
                <a:spLocks noChangeArrowheads="1"/>
              </p:cNvSpPr>
              <p:nvPr/>
            </p:nvSpPr>
            <p:spPr bwMode="auto">
              <a:xfrm>
                <a:off x="2148" y="188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421" name="Oval 53"/>
              <p:cNvSpPr>
                <a:spLocks noChangeArrowheads="1"/>
              </p:cNvSpPr>
              <p:nvPr/>
            </p:nvSpPr>
            <p:spPr bwMode="auto">
              <a:xfrm>
                <a:off x="2153" y="2833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2422" name="Group 54"/>
              <p:cNvGrpSpPr>
                <a:grpSpLocks/>
              </p:cNvGrpSpPr>
              <p:nvPr/>
            </p:nvGrpSpPr>
            <p:grpSpPr bwMode="auto">
              <a:xfrm rot="3310530" flipV="1">
                <a:off x="2307" y="2126"/>
                <a:ext cx="216" cy="112"/>
                <a:chOff x="2099" y="2315"/>
                <a:chExt cx="216" cy="112"/>
              </a:xfrm>
            </p:grpSpPr>
            <p:sp>
              <p:nvSpPr>
                <p:cNvPr id="442423" name="Line 55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24" name="Line 5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25" name="Line 57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26" name="Line 58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27" name="Line 59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28" name="Line 60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29" name="Line 61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2430" name="Oval 62"/>
              <p:cNvSpPr>
                <a:spLocks noChangeArrowheads="1"/>
              </p:cNvSpPr>
              <p:nvPr/>
            </p:nvSpPr>
            <p:spPr bwMode="auto">
              <a:xfrm>
                <a:off x="2023" y="235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431" name="Oval 63"/>
              <p:cNvSpPr>
                <a:spLocks noChangeArrowheads="1"/>
              </p:cNvSpPr>
              <p:nvPr/>
            </p:nvSpPr>
            <p:spPr bwMode="auto">
              <a:xfrm>
                <a:off x="2307" y="234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2432" name="Group 64"/>
              <p:cNvGrpSpPr>
                <a:grpSpLocks/>
              </p:cNvGrpSpPr>
              <p:nvPr/>
            </p:nvGrpSpPr>
            <p:grpSpPr bwMode="auto">
              <a:xfrm rot="-3310530">
                <a:off x="1868" y="2111"/>
                <a:ext cx="216" cy="112"/>
                <a:chOff x="2099" y="2315"/>
                <a:chExt cx="216" cy="112"/>
              </a:xfrm>
            </p:grpSpPr>
            <p:sp>
              <p:nvSpPr>
                <p:cNvPr id="442433" name="Line 65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34" name="Line 6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35" name="Line 67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36" name="Line 68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37" name="Line 69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38" name="Line 70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39" name="Line 71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42440" name="Group 72"/>
              <p:cNvGrpSpPr>
                <a:grpSpLocks/>
              </p:cNvGrpSpPr>
              <p:nvPr/>
            </p:nvGrpSpPr>
            <p:grpSpPr bwMode="auto">
              <a:xfrm rot="-3310530">
                <a:off x="2307" y="2578"/>
                <a:ext cx="216" cy="112"/>
                <a:chOff x="2099" y="2315"/>
                <a:chExt cx="216" cy="112"/>
              </a:xfrm>
            </p:grpSpPr>
            <p:sp>
              <p:nvSpPr>
                <p:cNvPr id="442441" name="Line 73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42" name="Line 74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43" name="Line 75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44" name="Line 76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45" name="Line 7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46" name="Line 78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47" name="Line 79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2448" name="Oval 80"/>
              <p:cNvSpPr>
                <a:spLocks noChangeArrowheads="1"/>
              </p:cNvSpPr>
              <p:nvPr/>
            </p:nvSpPr>
            <p:spPr bwMode="auto">
              <a:xfrm>
                <a:off x="2577" y="234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449" name="Oval 81"/>
              <p:cNvSpPr>
                <a:spLocks noChangeArrowheads="1"/>
              </p:cNvSpPr>
              <p:nvPr/>
            </p:nvSpPr>
            <p:spPr bwMode="auto">
              <a:xfrm>
                <a:off x="1747" y="235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42450" name="AutoShape 82"/>
              <p:cNvCxnSpPr>
                <a:cxnSpLocks noChangeShapeType="1"/>
                <a:stCxn id="442449" idx="7"/>
              </p:cNvCxnSpPr>
              <p:nvPr/>
            </p:nvCxnSpPr>
            <p:spPr bwMode="auto">
              <a:xfrm flipV="1">
                <a:off x="1818" y="2256"/>
                <a:ext cx="95" cy="11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2451" name="AutoShape 83"/>
              <p:cNvCxnSpPr>
                <a:cxnSpLocks noChangeShapeType="1"/>
                <a:stCxn id="442420" idx="3"/>
              </p:cNvCxnSpPr>
              <p:nvPr/>
            </p:nvCxnSpPr>
            <p:spPr bwMode="auto">
              <a:xfrm flipH="1">
                <a:off x="2039" y="1953"/>
                <a:ext cx="121" cy="12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2452" name="AutoShape 84"/>
              <p:cNvCxnSpPr>
                <a:cxnSpLocks noChangeShapeType="1"/>
                <a:stCxn id="442420" idx="5"/>
              </p:cNvCxnSpPr>
              <p:nvPr/>
            </p:nvCxnSpPr>
            <p:spPr bwMode="auto">
              <a:xfrm>
                <a:off x="2219" y="1953"/>
                <a:ext cx="137" cy="14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2453" name="AutoShape 85"/>
              <p:cNvCxnSpPr>
                <a:cxnSpLocks noChangeShapeType="1"/>
                <a:stCxn id="442448" idx="1"/>
              </p:cNvCxnSpPr>
              <p:nvPr/>
            </p:nvCxnSpPr>
            <p:spPr bwMode="auto">
              <a:xfrm flipH="1" flipV="1">
                <a:off x="2478" y="2265"/>
                <a:ext cx="111" cy="9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2454" name="AutoShape 86"/>
              <p:cNvCxnSpPr>
                <a:cxnSpLocks noChangeShapeType="1"/>
                <a:stCxn id="442449" idx="6"/>
                <a:endCxn id="442430" idx="2"/>
              </p:cNvCxnSpPr>
              <p:nvPr/>
            </p:nvCxnSpPr>
            <p:spPr bwMode="auto">
              <a:xfrm>
                <a:off x="1830" y="2398"/>
                <a:ext cx="193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2455" name="AutoShape 87"/>
              <p:cNvCxnSpPr>
                <a:cxnSpLocks noChangeShapeType="1"/>
                <a:stCxn id="442448" idx="2"/>
                <a:endCxn id="442431" idx="6"/>
              </p:cNvCxnSpPr>
              <p:nvPr/>
            </p:nvCxnSpPr>
            <p:spPr bwMode="auto">
              <a:xfrm flipH="1">
                <a:off x="2390" y="2388"/>
                <a:ext cx="18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grpSp>
            <p:nvGrpSpPr>
              <p:cNvPr id="442456" name="Group 88"/>
              <p:cNvGrpSpPr>
                <a:grpSpLocks/>
              </p:cNvGrpSpPr>
              <p:nvPr/>
            </p:nvGrpSpPr>
            <p:grpSpPr bwMode="auto">
              <a:xfrm rot="3310530" flipV="1">
                <a:off x="1881" y="2583"/>
                <a:ext cx="216" cy="112"/>
                <a:chOff x="2099" y="2315"/>
                <a:chExt cx="216" cy="112"/>
              </a:xfrm>
            </p:grpSpPr>
            <p:sp>
              <p:nvSpPr>
                <p:cNvPr id="442457" name="Line 89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58" name="Line 9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59" name="Line 91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60" name="Line 92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61" name="Line 93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62" name="Line 94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63" name="Line 95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42464" name="AutoShape 96"/>
              <p:cNvCxnSpPr>
                <a:cxnSpLocks noChangeShapeType="1"/>
                <a:stCxn id="442448" idx="3"/>
              </p:cNvCxnSpPr>
              <p:nvPr/>
            </p:nvCxnSpPr>
            <p:spPr bwMode="auto">
              <a:xfrm flipH="1">
                <a:off x="2478" y="2415"/>
                <a:ext cx="111" cy="13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2465" name="AutoShape 97"/>
              <p:cNvCxnSpPr>
                <a:cxnSpLocks noChangeShapeType="1"/>
                <a:stCxn id="442449" idx="5"/>
              </p:cNvCxnSpPr>
              <p:nvPr/>
            </p:nvCxnSpPr>
            <p:spPr bwMode="auto">
              <a:xfrm>
                <a:off x="1818" y="2425"/>
                <a:ext cx="114" cy="12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2466" name="AutoShape 98"/>
              <p:cNvCxnSpPr>
                <a:cxnSpLocks noChangeShapeType="1"/>
                <a:stCxn id="442421" idx="1"/>
              </p:cNvCxnSpPr>
              <p:nvPr/>
            </p:nvCxnSpPr>
            <p:spPr bwMode="auto">
              <a:xfrm flipH="1" flipV="1">
                <a:off x="2040" y="2729"/>
                <a:ext cx="125" cy="11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2467" name="AutoShape 99"/>
              <p:cNvCxnSpPr>
                <a:cxnSpLocks noChangeShapeType="1"/>
                <a:stCxn id="442421" idx="7"/>
              </p:cNvCxnSpPr>
              <p:nvPr/>
            </p:nvCxnSpPr>
            <p:spPr bwMode="auto">
              <a:xfrm flipV="1">
                <a:off x="2224" y="2727"/>
                <a:ext cx="131" cy="11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sp>
          <p:nvSpPr>
            <p:cNvPr id="442468" name="Text Box 100"/>
            <p:cNvSpPr txBox="1">
              <a:spLocks noChangeArrowheads="1"/>
            </p:cNvSpPr>
            <p:nvPr/>
          </p:nvSpPr>
          <p:spPr bwMode="auto">
            <a:xfrm>
              <a:off x="3891" y="2112"/>
              <a:ext cx="63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0 </a:t>
              </a:r>
              <a:r>
                <a:rPr lang="en-US" b="1"/>
                <a:t>+ ∆R </a:t>
              </a:r>
            </a:p>
          </p:txBody>
        </p:sp>
        <p:sp>
          <p:nvSpPr>
            <p:cNvPr id="442469" name="Text Box 101"/>
            <p:cNvSpPr txBox="1">
              <a:spLocks noChangeArrowheads="1"/>
            </p:cNvSpPr>
            <p:nvPr/>
          </p:nvSpPr>
          <p:spPr bwMode="auto">
            <a:xfrm>
              <a:off x="5376" y="2552"/>
              <a:ext cx="196" cy="23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442470" name="Text Box 102"/>
            <p:cNvSpPr txBox="1">
              <a:spLocks noChangeArrowheads="1"/>
            </p:cNvSpPr>
            <p:nvPr/>
          </p:nvSpPr>
          <p:spPr bwMode="auto">
            <a:xfrm>
              <a:off x="3984" y="2477"/>
              <a:ext cx="188" cy="23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442471" name="Text Box 103"/>
            <p:cNvSpPr txBox="1">
              <a:spLocks noChangeArrowheads="1"/>
            </p:cNvSpPr>
            <p:nvPr/>
          </p:nvSpPr>
          <p:spPr bwMode="auto">
            <a:xfrm>
              <a:off x="4480" y="2380"/>
              <a:ext cx="22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</a:p>
          </p:txBody>
        </p:sp>
        <p:sp>
          <p:nvSpPr>
            <p:cNvPr id="442472" name="Text Box 104"/>
            <p:cNvSpPr txBox="1">
              <a:spLocks noChangeArrowheads="1"/>
            </p:cNvSpPr>
            <p:nvPr/>
          </p:nvSpPr>
          <p:spPr bwMode="auto">
            <a:xfrm>
              <a:off x="4800" y="2380"/>
              <a:ext cx="22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b</a:t>
              </a:r>
            </a:p>
          </p:txBody>
        </p:sp>
        <p:cxnSp>
          <p:nvCxnSpPr>
            <p:cNvPr id="442473" name="AutoShape 105"/>
            <p:cNvCxnSpPr>
              <a:cxnSpLocks noChangeShapeType="1"/>
              <a:stCxn id="442416" idx="4"/>
              <a:endCxn id="442421" idx="2"/>
            </p:cNvCxnSpPr>
            <p:nvPr/>
          </p:nvCxnSpPr>
          <p:spPr bwMode="auto">
            <a:xfrm rot="16200000" flipH="1">
              <a:off x="3939" y="2566"/>
              <a:ext cx="469" cy="106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42474" name="AutoShape 106"/>
            <p:cNvCxnSpPr>
              <a:cxnSpLocks noChangeShapeType="1"/>
              <a:stCxn id="442417" idx="0"/>
              <a:endCxn id="442420" idx="2"/>
            </p:cNvCxnSpPr>
            <p:nvPr/>
          </p:nvCxnSpPr>
          <p:spPr bwMode="auto">
            <a:xfrm rot="16200000">
              <a:off x="3922" y="1719"/>
              <a:ext cx="497" cy="105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42475" name="Text Box 107"/>
            <p:cNvSpPr txBox="1">
              <a:spLocks noChangeArrowheads="1"/>
            </p:cNvSpPr>
            <p:nvPr/>
          </p:nvSpPr>
          <p:spPr bwMode="auto">
            <a:xfrm>
              <a:off x="4656" y="1680"/>
              <a:ext cx="1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442476" name="Text Box 108"/>
            <p:cNvSpPr txBox="1">
              <a:spLocks noChangeArrowheads="1"/>
            </p:cNvSpPr>
            <p:nvPr/>
          </p:nvSpPr>
          <p:spPr bwMode="auto">
            <a:xfrm>
              <a:off x="4656" y="3417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d</a:t>
              </a:r>
            </a:p>
          </p:txBody>
        </p:sp>
        <p:sp>
          <p:nvSpPr>
            <p:cNvPr id="442477" name="Line 109"/>
            <p:cNvSpPr>
              <a:spLocks noChangeShapeType="1"/>
            </p:cNvSpPr>
            <p:nvPr/>
          </p:nvSpPr>
          <p:spPr bwMode="auto">
            <a:xfrm flipH="1" flipV="1">
              <a:off x="4427" y="2773"/>
              <a:ext cx="125" cy="4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2478" name="Line 110"/>
            <p:cNvSpPr>
              <a:spLocks noChangeShapeType="1"/>
            </p:cNvSpPr>
            <p:nvPr/>
          </p:nvSpPr>
          <p:spPr bwMode="auto">
            <a:xfrm flipH="1" flipV="1">
              <a:off x="5008" y="2133"/>
              <a:ext cx="125" cy="4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2479" name="Line 111"/>
            <p:cNvSpPr>
              <a:spLocks noChangeShapeType="1"/>
            </p:cNvSpPr>
            <p:nvPr/>
          </p:nvSpPr>
          <p:spPr bwMode="auto">
            <a:xfrm flipH="1">
              <a:off x="4982" y="2791"/>
              <a:ext cx="125" cy="4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2480" name="Line 112"/>
            <p:cNvSpPr>
              <a:spLocks noChangeShapeType="1"/>
            </p:cNvSpPr>
            <p:nvPr/>
          </p:nvSpPr>
          <p:spPr bwMode="auto">
            <a:xfrm flipH="1">
              <a:off x="4394" y="2129"/>
              <a:ext cx="125" cy="4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2481" name="Text Box 113"/>
            <p:cNvSpPr txBox="1">
              <a:spLocks noChangeArrowheads="1"/>
            </p:cNvSpPr>
            <p:nvPr/>
          </p:nvSpPr>
          <p:spPr bwMode="auto">
            <a:xfrm>
              <a:off x="5011" y="3090"/>
              <a:ext cx="63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0 </a:t>
              </a:r>
              <a:r>
                <a:rPr lang="en-US" b="1"/>
                <a:t>+ ∆R </a:t>
              </a:r>
            </a:p>
          </p:txBody>
        </p:sp>
        <p:sp>
          <p:nvSpPr>
            <p:cNvPr id="442482" name="Text Box 114"/>
            <p:cNvSpPr txBox="1">
              <a:spLocks noChangeArrowheads="1"/>
            </p:cNvSpPr>
            <p:nvPr/>
          </p:nvSpPr>
          <p:spPr bwMode="auto">
            <a:xfrm>
              <a:off x="5060" y="2026"/>
              <a:ext cx="6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0 </a:t>
              </a:r>
              <a:r>
                <a:rPr lang="en-US" b="1"/>
                <a:t>- ∆R </a:t>
              </a:r>
            </a:p>
          </p:txBody>
        </p:sp>
        <p:sp>
          <p:nvSpPr>
            <p:cNvPr id="442483" name="Text Box 115"/>
            <p:cNvSpPr txBox="1">
              <a:spLocks noChangeArrowheads="1"/>
            </p:cNvSpPr>
            <p:nvPr/>
          </p:nvSpPr>
          <p:spPr bwMode="auto">
            <a:xfrm>
              <a:off x="3947" y="3046"/>
              <a:ext cx="6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0 </a:t>
              </a:r>
              <a:r>
                <a:rPr lang="en-US" b="1"/>
                <a:t>- ∆R </a:t>
              </a:r>
            </a:p>
          </p:txBody>
        </p:sp>
        <p:sp>
          <p:nvSpPr>
            <p:cNvPr id="442484" name="Line 116"/>
            <p:cNvSpPr>
              <a:spLocks noChangeShapeType="1"/>
            </p:cNvSpPr>
            <p:nvPr/>
          </p:nvSpPr>
          <p:spPr bwMode="auto">
            <a:xfrm>
              <a:off x="4581" y="2852"/>
              <a:ext cx="135" cy="1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2485" name="Text Box 117"/>
            <p:cNvSpPr txBox="1">
              <a:spLocks noChangeArrowheads="1"/>
            </p:cNvSpPr>
            <p:nvPr/>
          </p:nvSpPr>
          <p:spPr bwMode="auto">
            <a:xfrm>
              <a:off x="4590" y="269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a</a:t>
              </a:r>
            </a:p>
          </p:txBody>
        </p:sp>
        <p:sp>
          <p:nvSpPr>
            <p:cNvPr id="442486" name="Line 118"/>
            <p:cNvSpPr>
              <a:spLocks noChangeShapeType="1"/>
            </p:cNvSpPr>
            <p:nvPr/>
          </p:nvSpPr>
          <p:spPr bwMode="auto">
            <a:xfrm flipH="1">
              <a:off x="4868" y="2875"/>
              <a:ext cx="126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2487" name="Text Box 119"/>
            <p:cNvSpPr txBox="1">
              <a:spLocks noChangeArrowheads="1"/>
            </p:cNvSpPr>
            <p:nvPr/>
          </p:nvSpPr>
          <p:spPr bwMode="auto">
            <a:xfrm>
              <a:off x="4788" y="2697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b</a:t>
              </a:r>
            </a:p>
          </p:txBody>
        </p:sp>
      </p:grpSp>
      <p:graphicFrame>
        <p:nvGraphicFramePr>
          <p:cNvPr id="442490" name="Object 122"/>
          <p:cNvGraphicFramePr>
            <a:graphicFrameLocks noChangeAspect="1"/>
          </p:cNvGraphicFramePr>
          <p:nvPr>
            <p:ph sz="quarter" idx="3"/>
          </p:nvPr>
        </p:nvGraphicFramePr>
        <p:xfrm>
          <a:off x="4648200" y="2019300"/>
          <a:ext cx="1816100" cy="1028700"/>
        </p:xfrm>
        <a:graphic>
          <a:graphicData uri="http://schemas.openxmlformats.org/presentationml/2006/ole">
            <p:oleObj spid="_x0000_s442490" name="Equation" r:id="rId3" imgW="761760" imgH="431640" progId="Equation.3">
              <p:embed/>
            </p:oleObj>
          </a:graphicData>
        </a:graphic>
      </p:graphicFrame>
      <p:graphicFrame>
        <p:nvGraphicFramePr>
          <p:cNvPr id="442492" name="Object 124"/>
          <p:cNvGraphicFramePr>
            <a:graphicFrameLocks noChangeAspect="1"/>
          </p:cNvGraphicFramePr>
          <p:nvPr/>
        </p:nvGraphicFramePr>
        <p:xfrm>
          <a:off x="1822450" y="2019300"/>
          <a:ext cx="1816100" cy="1028700"/>
        </p:xfrm>
        <a:graphic>
          <a:graphicData uri="http://schemas.openxmlformats.org/presentationml/2006/ole">
            <p:oleObj spid="_x0000_s442492" name="Equation" r:id="rId4" imgW="761760" imgH="431640" progId="Equation.3">
              <p:embed/>
            </p:oleObj>
          </a:graphicData>
        </a:graphic>
      </p:graphicFrame>
      <p:grpSp>
        <p:nvGrpSpPr>
          <p:cNvPr id="442494" name="Group 126"/>
          <p:cNvGrpSpPr>
            <a:grpSpLocks/>
          </p:cNvGrpSpPr>
          <p:nvPr/>
        </p:nvGrpSpPr>
        <p:grpSpPr bwMode="auto">
          <a:xfrm>
            <a:off x="241300" y="3429000"/>
            <a:ext cx="3397250" cy="2595563"/>
            <a:chOff x="3008" y="2134"/>
            <a:chExt cx="2140" cy="1635"/>
          </a:xfrm>
        </p:grpSpPr>
        <p:sp>
          <p:nvSpPr>
            <p:cNvPr id="442495" name="Oval 127"/>
            <p:cNvSpPr>
              <a:spLocks noChangeArrowheads="1"/>
            </p:cNvSpPr>
            <p:nvPr/>
          </p:nvSpPr>
          <p:spPr bwMode="auto">
            <a:xfrm>
              <a:off x="4046" y="234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2496" name="Oval 128"/>
            <p:cNvSpPr>
              <a:spLocks noChangeArrowheads="1"/>
            </p:cNvSpPr>
            <p:nvPr/>
          </p:nvSpPr>
          <p:spPr bwMode="auto">
            <a:xfrm>
              <a:off x="4056" y="350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42497" name="AutoShape 129"/>
            <p:cNvCxnSpPr>
              <a:cxnSpLocks noChangeShapeType="1"/>
              <a:stCxn id="442496" idx="2"/>
              <a:endCxn id="442503" idx="4"/>
            </p:cNvCxnSpPr>
            <p:nvPr/>
          </p:nvCxnSpPr>
          <p:spPr bwMode="auto">
            <a:xfrm rot="10800000">
              <a:off x="3455" y="3121"/>
              <a:ext cx="601" cy="42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42498" name="AutoShape 130"/>
            <p:cNvCxnSpPr>
              <a:cxnSpLocks noChangeShapeType="1"/>
              <a:stCxn id="442496" idx="0"/>
              <a:endCxn id="442527" idx="1"/>
            </p:cNvCxnSpPr>
            <p:nvPr/>
          </p:nvCxnSpPr>
          <p:spPr bwMode="auto">
            <a:xfrm flipH="1" flipV="1">
              <a:off x="4097" y="3324"/>
              <a:ext cx="1" cy="18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42499" name="AutoShape 131"/>
            <p:cNvCxnSpPr>
              <a:cxnSpLocks noChangeShapeType="1"/>
              <a:stCxn id="442495" idx="4"/>
              <a:endCxn id="442507" idx="0"/>
            </p:cNvCxnSpPr>
            <p:nvPr/>
          </p:nvCxnSpPr>
          <p:spPr bwMode="auto">
            <a:xfrm>
              <a:off x="4088" y="2419"/>
              <a:ext cx="0" cy="13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42500" name="Text Box 132"/>
            <p:cNvSpPr txBox="1">
              <a:spLocks noChangeArrowheads="1"/>
            </p:cNvSpPr>
            <p:nvPr/>
          </p:nvSpPr>
          <p:spPr bwMode="auto">
            <a:xfrm>
              <a:off x="3744" y="2556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  <a:endParaRPr lang="en-US" b="1"/>
            </a:p>
          </p:txBody>
        </p:sp>
        <p:grpSp>
          <p:nvGrpSpPr>
            <p:cNvPr id="442501" name="Group 133"/>
            <p:cNvGrpSpPr>
              <a:grpSpLocks/>
            </p:cNvGrpSpPr>
            <p:nvPr/>
          </p:nvGrpSpPr>
          <p:grpSpPr bwMode="auto">
            <a:xfrm>
              <a:off x="3008" y="2793"/>
              <a:ext cx="613" cy="328"/>
              <a:chOff x="2470" y="2624"/>
              <a:chExt cx="613" cy="328"/>
            </a:xfrm>
          </p:grpSpPr>
          <p:sp>
            <p:nvSpPr>
              <p:cNvPr id="442502" name="Text Box 134"/>
              <p:cNvSpPr txBox="1">
                <a:spLocks noChangeArrowheads="1"/>
              </p:cNvSpPr>
              <p:nvPr/>
            </p:nvSpPr>
            <p:spPr bwMode="auto">
              <a:xfrm>
                <a:off x="2470" y="2690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442503" name="Oval 135"/>
              <p:cNvSpPr>
                <a:spLocks noChangeArrowheads="1"/>
              </p:cNvSpPr>
              <p:nvPr/>
            </p:nvSpPr>
            <p:spPr bwMode="auto">
              <a:xfrm>
                <a:off x="2751" y="2642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504" name="Text Box 136"/>
              <p:cNvSpPr txBox="1">
                <a:spLocks noChangeArrowheads="1"/>
              </p:cNvSpPr>
              <p:nvPr/>
            </p:nvSpPr>
            <p:spPr bwMode="auto">
              <a:xfrm>
                <a:off x="2820" y="2624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442505" name="Text Box 137"/>
              <p:cNvSpPr txBox="1">
                <a:spLocks noChangeArrowheads="1"/>
              </p:cNvSpPr>
              <p:nvPr/>
            </p:nvSpPr>
            <p:spPr bwMode="auto">
              <a:xfrm>
                <a:off x="2821" y="2686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grpSp>
          <p:nvGrpSpPr>
            <p:cNvPr id="442506" name="Group 138"/>
            <p:cNvGrpSpPr>
              <a:grpSpLocks/>
            </p:cNvGrpSpPr>
            <p:nvPr/>
          </p:nvGrpSpPr>
          <p:grpSpPr bwMode="auto">
            <a:xfrm>
              <a:off x="4040" y="2556"/>
              <a:ext cx="111" cy="216"/>
              <a:chOff x="1207" y="2603"/>
              <a:chExt cx="111" cy="216"/>
            </a:xfrm>
          </p:grpSpPr>
          <p:sp>
            <p:nvSpPr>
              <p:cNvPr id="442507" name="Line 139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08" name="Line 140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09" name="Line 141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10" name="Line 142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11" name="Line 143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12" name="Line 144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13" name="Line 145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2514" name="Group 146"/>
            <p:cNvGrpSpPr>
              <a:grpSpLocks/>
            </p:cNvGrpSpPr>
            <p:nvPr/>
          </p:nvGrpSpPr>
          <p:grpSpPr bwMode="auto">
            <a:xfrm>
              <a:off x="4730" y="2580"/>
              <a:ext cx="111" cy="216"/>
              <a:chOff x="1894" y="2603"/>
              <a:chExt cx="111" cy="216"/>
            </a:xfrm>
          </p:grpSpPr>
          <p:sp>
            <p:nvSpPr>
              <p:cNvPr id="442515" name="Line 147"/>
              <p:cNvSpPr>
                <a:spLocks noChangeShapeType="1"/>
              </p:cNvSpPr>
              <p:nvPr/>
            </p:nvSpPr>
            <p:spPr bwMode="auto">
              <a:xfrm>
                <a:off x="1942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16" name="Line 148"/>
              <p:cNvSpPr>
                <a:spLocks noChangeShapeType="1"/>
              </p:cNvSpPr>
              <p:nvPr/>
            </p:nvSpPr>
            <p:spPr bwMode="auto">
              <a:xfrm flipH="1">
                <a:off x="1894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17" name="Line 149"/>
              <p:cNvSpPr>
                <a:spLocks noChangeShapeType="1"/>
              </p:cNvSpPr>
              <p:nvPr/>
            </p:nvSpPr>
            <p:spPr bwMode="auto">
              <a:xfrm>
                <a:off x="1894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18" name="Line 150"/>
              <p:cNvSpPr>
                <a:spLocks noChangeShapeType="1"/>
              </p:cNvSpPr>
              <p:nvPr/>
            </p:nvSpPr>
            <p:spPr bwMode="auto">
              <a:xfrm>
                <a:off x="1897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19" name="Line 151"/>
              <p:cNvSpPr>
                <a:spLocks noChangeShapeType="1"/>
              </p:cNvSpPr>
              <p:nvPr/>
            </p:nvSpPr>
            <p:spPr bwMode="auto">
              <a:xfrm flipH="1">
                <a:off x="1897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20" name="Line 152"/>
              <p:cNvSpPr>
                <a:spLocks noChangeShapeType="1"/>
              </p:cNvSpPr>
              <p:nvPr/>
            </p:nvSpPr>
            <p:spPr bwMode="auto">
              <a:xfrm>
                <a:off x="1897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21" name="Line 153"/>
              <p:cNvSpPr>
                <a:spLocks noChangeShapeType="1"/>
              </p:cNvSpPr>
              <p:nvPr/>
            </p:nvSpPr>
            <p:spPr bwMode="auto">
              <a:xfrm flipH="1">
                <a:off x="1897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2522" name="Text Box 154"/>
            <p:cNvSpPr txBox="1">
              <a:spLocks noChangeArrowheads="1"/>
            </p:cNvSpPr>
            <p:nvPr/>
          </p:nvSpPr>
          <p:spPr bwMode="auto">
            <a:xfrm>
              <a:off x="4464" y="2565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3</a:t>
              </a:r>
              <a:endParaRPr lang="en-US" b="1"/>
            </a:p>
          </p:txBody>
        </p:sp>
        <p:cxnSp>
          <p:nvCxnSpPr>
            <p:cNvPr id="442523" name="AutoShape 155"/>
            <p:cNvCxnSpPr>
              <a:cxnSpLocks noChangeShapeType="1"/>
              <a:stCxn id="442504" idx="0"/>
              <a:endCxn id="442495" idx="2"/>
            </p:cNvCxnSpPr>
            <p:nvPr/>
          </p:nvCxnSpPr>
          <p:spPr bwMode="auto">
            <a:xfrm rot="16200000">
              <a:off x="3546" y="2292"/>
              <a:ext cx="412" cy="58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grpSp>
          <p:nvGrpSpPr>
            <p:cNvPr id="442524" name="Group 156"/>
            <p:cNvGrpSpPr>
              <a:grpSpLocks/>
            </p:cNvGrpSpPr>
            <p:nvPr/>
          </p:nvGrpSpPr>
          <p:grpSpPr bwMode="auto">
            <a:xfrm>
              <a:off x="4040" y="3108"/>
              <a:ext cx="111" cy="216"/>
              <a:chOff x="1207" y="2603"/>
              <a:chExt cx="111" cy="216"/>
            </a:xfrm>
          </p:grpSpPr>
          <p:sp>
            <p:nvSpPr>
              <p:cNvPr id="442525" name="Line 157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26" name="Line 158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27" name="Line 159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28" name="Line 160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29" name="Line 161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30" name="Line 162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31" name="Line 163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2532" name="Oval 164"/>
            <p:cNvSpPr>
              <a:spLocks noChangeArrowheads="1"/>
            </p:cNvSpPr>
            <p:nvPr/>
          </p:nvSpPr>
          <p:spPr bwMode="auto">
            <a:xfrm>
              <a:off x="4049" y="291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2533" name="Group 165"/>
            <p:cNvGrpSpPr>
              <a:grpSpLocks/>
            </p:cNvGrpSpPr>
            <p:nvPr/>
          </p:nvGrpSpPr>
          <p:grpSpPr bwMode="auto">
            <a:xfrm>
              <a:off x="4733" y="3092"/>
              <a:ext cx="111" cy="216"/>
              <a:chOff x="1207" y="2603"/>
              <a:chExt cx="111" cy="216"/>
            </a:xfrm>
          </p:grpSpPr>
          <p:sp>
            <p:nvSpPr>
              <p:cNvPr id="442534" name="Line 166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35" name="Line 167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36" name="Line 168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37" name="Line 169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38" name="Line 170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39" name="Line 171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40" name="Line 172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2541" name="Oval 173"/>
            <p:cNvSpPr>
              <a:spLocks noChangeArrowheads="1"/>
            </p:cNvSpPr>
            <p:nvPr/>
          </p:nvSpPr>
          <p:spPr bwMode="auto">
            <a:xfrm>
              <a:off x="4742" y="290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42542" name="AutoShape 174"/>
            <p:cNvCxnSpPr>
              <a:cxnSpLocks noChangeShapeType="1"/>
              <a:stCxn id="442532" idx="0"/>
              <a:endCxn id="442509" idx="1"/>
            </p:cNvCxnSpPr>
            <p:nvPr/>
          </p:nvCxnSpPr>
          <p:spPr bwMode="auto">
            <a:xfrm flipV="1">
              <a:off x="4091" y="2772"/>
              <a:ext cx="6" cy="13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42543" name="AutoShape 175"/>
            <p:cNvCxnSpPr>
              <a:cxnSpLocks noChangeShapeType="1"/>
              <a:stCxn id="442532" idx="4"/>
              <a:endCxn id="442525" idx="0"/>
            </p:cNvCxnSpPr>
            <p:nvPr/>
          </p:nvCxnSpPr>
          <p:spPr bwMode="auto">
            <a:xfrm flipH="1">
              <a:off x="4088" y="2988"/>
              <a:ext cx="3" cy="12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42544" name="AutoShape 176"/>
            <p:cNvCxnSpPr>
              <a:cxnSpLocks noChangeShapeType="1"/>
              <a:stCxn id="442541" idx="4"/>
              <a:endCxn id="442534" idx="0"/>
            </p:cNvCxnSpPr>
            <p:nvPr/>
          </p:nvCxnSpPr>
          <p:spPr bwMode="auto">
            <a:xfrm flipH="1">
              <a:off x="4781" y="2985"/>
              <a:ext cx="3" cy="1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42545" name="AutoShape 177"/>
            <p:cNvCxnSpPr>
              <a:cxnSpLocks noChangeShapeType="1"/>
              <a:stCxn id="442541" idx="0"/>
              <a:endCxn id="442517" idx="1"/>
            </p:cNvCxnSpPr>
            <p:nvPr/>
          </p:nvCxnSpPr>
          <p:spPr bwMode="auto">
            <a:xfrm flipV="1">
              <a:off x="4784" y="2796"/>
              <a:ext cx="3" cy="1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42546" name="Text Box 178"/>
            <p:cNvSpPr txBox="1">
              <a:spLocks noChangeArrowheads="1"/>
            </p:cNvSpPr>
            <p:nvPr/>
          </p:nvSpPr>
          <p:spPr bwMode="auto">
            <a:xfrm>
              <a:off x="3744" y="3087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  <a:endParaRPr lang="en-US" b="1"/>
            </a:p>
          </p:txBody>
        </p:sp>
        <p:sp>
          <p:nvSpPr>
            <p:cNvPr id="442547" name="Text Box 179"/>
            <p:cNvSpPr txBox="1">
              <a:spLocks noChangeArrowheads="1"/>
            </p:cNvSpPr>
            <p:nvPr/>
          </p:nvSpPr>
          <p:spPr bwMode="auto">
            <a:xfrm>
              <a:off x="4416" y="3081"/>
              <a:ext cx="28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R</a:t>
              </a:r>
              <a:r>
                <a:rPr lang="en-US" sz="2000" b="1" baseline="-25000"/>
                <a:t>4</a:t>
              </a:r>
              <a:endParaRPr lang="en-US" sz="2000" b="1"/>
            </a:p>
          </p:txBody>
        </p:sp>
        <p:cxnSp>
          <p:nvCxnSpPr>
            <p:cNvPr id="442548" name="AutoShape 180"/>
            <p:cNvCxnSpPr>
              <a:cxnSpLocks noChangeShapeType="1"/>
              <a:stCxn id="442496" idx="6"/>
              <a:endCxn id="442536" idx="1"/>
            </p:cNvCxnSpPr>
            <p:nvPr/>
          </p:nvCxnSpPr>
          <p:spPr bwMode="auto">
            <a:xfrm flipV="1">
              <a:off x="4139" y="3308"/>
              <a:ext cx="651" cy="23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42549" name="AutoShape 181"/>
            <p:cNvCxnSpPr>
              <a:cxnSpLocks noChangeShapeType="1"/>
              <a:stCxn id="442495" idx="6"/>
              <a:endCxn id="442515" idx="0"/>
            </p:cNvCxnSpPr>
            <p:nvPr/>
          </p:nvCxnSpPr>
          <p:spPr bwMode="auto">
            <a:xfrm>
              <a:off x="4129" y="2381"/>
              <a:ext cx="649" cy="19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42550" name="Text Box 182"/>
            <p:cNvSpPr txBox="1">
              <a:spLocks noChangeArrowheads="1"/>
            </p:cNvSpPr>
            <p:nvPr/>
          </p:nvSpPr>
          <p:spPr bwMode="auto">
            <a:xfrm>
              <a:off x="3995" y="3538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d</a:t>
              </a:r>
            </a:p>
          </p:txBody>
        </p:sp>
        <p:sp>
          <p:nvSpPr>
            <p:cNvPr id="442551" name="Text Box 183"/>
            <p:cNvSpPr txBox="1">
              <a:spLocks noChangeArrowheads="1"/>
            </p:cNvSpPr>
            <p:nvPr/>
          </p:nvSpPr>
          <p:spPr bwMode="auto">
            <a:xfrm>
              <a:off x="3878" y="2812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442552" name="Text Box 184"/>
            <p:cNvSpPr txBox="1">
              <a:spLocks noChangeArrowheads="1"/>
            </p:cNvSpPr>
            <p:nvPr/>
          </p:nvSpPr>
          <p:spPr bwMode="auto">
            <a:xfrm>
              <a:off x="4806" y="2816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442553" name="Text Box 185"/>
            <p:cNvSpPr txBox="1">
              <a:spLocks noChangeArrowheads="1"/>
            </p:cNvSpPr>
            <p:nvPr/>
          </p:nvSpPr>
          <p:spPr bwMode="auto">
            <a:xfrm>
              <a:off x="4098" y="2829"/>
              <a:ext cx="22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</a:p>
          </p:txBody>
        </p:sp>
        <p:sp>
          <p:nvSpPr>
            <p:cNvPr id="442554" name="Text Box 186"/>
            <p:cNvSpPr txBox="1">
              <a:spLocks noChangeArrowheads="1"/>
            </p:cNvSpPr>
            <p:nvPr/>
          </p:nvSpPr>
          <p:spPr bwMode="auto">
            <a:xfrm>
              <a:off x="4552" y="2816"/>
              <a:ext cx="229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b</a:t>
              </a:r>
            </a:p>
          </p:txBody>
        </p:sp>
        <p:sp>
          <p:nvSpPr>
            <p:cNvPr id="442555" name="Line 187"/>
            <p:cNvSpPr>
              <a:spLocks noChangeShapeType="1"/>
            </p:cNvSpPr>
            <p:nvPr/>
          </p:nvSpPr>
          <p:spPr bwMode="auto">
            <a:xfrm flipV="1">
              <a:off x="3995" y="2516"/>
              <a:ext cx="235" cy="2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2556" name="Line 188"/>
            <p:cNvSpPr>
              <a:spLocks noChangeShapeType="1"/>
            </p:cNvSpPr>
            <p:nvPr/>
          </p:nvSpPr>
          <p:spPr bwMode="auto">
            <a:xfrm flipV="1">
              <a:off x="4681" y="3052"/>
              <a:ext cx="235" cy="2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2557" name="Line 189"/>
            <p:cNvSpPr>
              <a:spLocks noChangeShapeType="1"/>
            </p:cNvSpPr>
            <p:nvPr/>
          </p:nvSpPr>
          <p:spPr bwMode="auto">
            <a:xfrm flipH="1">
              <a:off x="3964" y="3101"/>
              <a:ext cx="235" cy="2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2558" name="Line 190"/>
            <p:cNvSpPr>
              <a:spLocks noChangeShapeType="1"/>
            </p:cNvSpPr>
            <p:nvPr/>
          </p:nvSpPr>
          <p:spPr bwMode="auto">
            <a:xfrm flipH="1">
              <a:off x="4656" y="2574"/>
              <a:ext cx="235" cy="2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2559" name="Line 191"/>
            <p:cNvSpPr>
              <a:spLocks noChangeShapeType="1"/>
            </p:cNvSpPr>
            <p:nvPr/>
          </p:nvSpPr>
          <p:spPr bwMode="auto">
            <a:xfrm>
              <a:off x="4322" y="2419"/>
              <a:ext cx="0" cy="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2560" name="Text Box 192"/>
            <p:cNvSpPr txBox="1">
              <a:spLocks noChangeArrowheads="1"/>
            </p:cNvSpPr>
            <p:nvPr/>
          </p:nvSpPr>
          <p:spPr bwMode="auto">
            <a:xfrm>
              <a:off x="4320" y="2412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a</a:t>
              </a:r>
            </a:p>
          </p:txBody>
        </p:sp>
        <p:sp>
          <p:nvSpPr>
            <p:cNvPr id="442561" name="Line 193"/>
            <p:cNvSpPr>
              <a:spLocks noChangeShapeType="1"/>
            </p:cNvSpPr>
            <p:nvPr/>
          </p:nvSpPr>
          <p:spPr bwMode="auto">
            <a:xfrm>
              <a:off x="4946" y="2470"/>
              <a:ext cx="0" cy="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2562" name="Text Box 194"/>
            <p:cNvSpPr txBox="1">
              <a:spLocks noChangeArrowheads="1"/>
            </p:cNvSpPr>
            <p:nvPr/>
          </p:nvSpPr>
          <p:spPr bwMode="auto">
            <a:xfrm>
              <a:off x="4944" y="2463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b</a:t>
              </a:r>
            </a:p>
          </p:txBody>
        </p:sp>
        <p:sp>
          <p:nvSpPr>
            <p:cNvPr id="442563" name="Text Box 195"/>
            <p:cNvSpPr txBox="1">
              <a:spLocks noChangeArrowheads="1"/>
            </p:cNvSpPr>
            <p:nvPr/>
          </p:nvSpPr>
          <p:spPr bwMode="auto">
            <a:xfrm>
              <a:off x="3996" y="2134"/>
              <a:ext cx="1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</p:grpSp>
      <p:sp>
        <p:nvSpPr>
          <p:cNvPr id="442564" name="AutoShape 196"/>
          <p:cNvSpPr>
            <a:spLocks noChangeArrowheads="1"/>
          </p:cNvSpPr>
          <p:nvPr/>
        </p:nvSpPr>
        <p:spPr bwMode="auto">
          <a:xfrm>
            <a:off x="3746500" y="4495800"/>
            <a:ext cx="762000" cy="454025"/>
          </a:xfrm>
          <a:prstGeom prst="rightArrow">
            <a:avLst>
              <a:gd name="adj1" fmla="val 50000"/>
              <a:gd name="adj2" fmla="val 41958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81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82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03D77FA5-C2AC-4D99-AEBD-3B55985531C3}" type="slidenum">
              <a:rPr lang="en-US"/>
              <a:pPr lvl="1"/>
              <a:t>19</a:t>
            </a:fld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Wheatstone Bridge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647700"/>
          </a:xfrm>
        </p:spPr>
        <p:txBody>
          <a:bodyPr/>
          <a:lstStyle/>
          <a:p>
            <a:r>
              <a:rPr lang="en-US" sz="2800"/>
              <a:t>Using Ohm’s Law:</a:t>
            </a:r>
            <a:endParaRPr lang="en-US" sz="2800" b="1">
              <a:cs typeface="Times New Roman" pitchFamily="18" charset="0"/>
            </a:endParaRPr>
          </a:p>
        </p:txBody>
      </p:sp>
      <p:grpSp>
        <p:nvGrpSpPr>
          <p:cNvPr id="446468" name="Group 4"/>
          <p:cNvGrpSpPr>
            <a:grpSpLocks/>
          </p:cNvGrpSpPr>
          <p:nvPr/>
        </p:nvGrpSpPr>
        <p:grpSpPr bwMode="auto">
          <a:xfrm>
            <a:off x="77788" y="2749550"/>
            <a:ext cx="3914775" cy="3124200"/>
            <a:chOff x="3198" y="1680"/>
            <a:chExt cx="2466" cy="1968"/>
          </a:xfrm>
        </p:grpSpPr>
        <p:grpSp>
          <p:nvGrpSpPr>
            <p:cNvPr id="446469" name="Group 5"/>
            <p:cNvGrpSpPr>
              <a:grpSpLocks/>
            </p:cNvGrpSpPr>
            <p:nvPr/>
          </p:nvGrpSpPr>
          <p:grpSpPr bwMode="auto">
            <a:xfrm>
              <a:off x="3198" y="2496"/>
              <a:ext cx="607" cy="368"/>
              <a:chOff x="558" y="2893"/>
              <a:chExt cx="612" cy="328"/>
            </a:xfrm>
          </p:grpSpPr>
          <p:sp>
            <p:nvSpPr>
              <p:cNvPr id="446470" name="Text Box 6"/>
              <p:cNvSpPr txBox="1">
                <a:spLocks noChangeArrowheads="1"/>
              </p:cNvSpPr>
              <p:nvPr/>
            </p:nvSpPr>
            <p:spPr bwMode="auto">
              <a:xfrm>
                <a:off x="558" y="2918"/>
                <a:ext cx="238" cy="22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446471" name="Oval 7"/>
              <p:cNvSpPr>
                <a:spLocks noChangeArrowheads="1"/>
              </p:cNvSpPr>
              <p:nvPr/>
            </p:nvSpPr>
            <p:spPr bwMode="auto">
              <a:xfrm>
                <a:off x="838" y="2911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6472" name="Text Box 8"/>
              <p:cNvSpPr txBox="1">
                <a:spLocks noChangeArrowheads="1"/>
              </p:cNvSpPr>
              <p:nvPr/>
            </p:nvSpPr>
            <p:spPr bwMode="auto">
              <a:xfrm>
                <a:off x="906" y="2893"/>
                <a:ext cx="198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446473" name="Text Box 9"/>
              <p:cNvSpPr txBox="1">
                <a:spLocks noChangeArrowheads="1"/>
              </p:cNvSpPr>
              <p:nvPr/>
            </p:nvSpPr>
            <p:spPr bwMode="auto">
              <a:xfrm>
                <a:off x="908" y="2955"/>
                <a:ext cx="189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grpSp>
          <p:nvGrpSpPr>
            <p:cNvPr id="446474" name="Group 10"/>
            <p:cNvGrpSpPr>
              <a:grpSpLocks/>
            </p:cNvGrpSpPr>
            <p:nvPr/>
          </p:nvGrpSpPr>
          <p:grpSpPr bwMode="auto">
            <a:xfrm>
              <a:off x="4162" y="1944"/>
              <a:ext cx="1224" cy="1443"/>
              <a:chOff x="1747" y="1887"/>
              <a:chExt cx="913" cy="1023"/>
            </a:xfrm>
          </p:grpSpPr>
          <p:sp>
            <p:nvSpPr>
              <p:cNvPr id="446475" name="Oval 11"/>
              <p:cNvSpPr>
                <a:spLocks noChangeArrowheads="1"/>
              </p:cNvSpPr>
              <p:nvPr/>
            </p:nvSpPr>
            <p:spPr bwMode="auto">
              <a:xfrm>
                <a:off x="2148" y="188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6476" name="Oval 12"/>
              <p:cNvSpPr>
                <a:spLocks noChangeArrowheads="1"/>
              </p:cNvSpPr>
              <p:nvPr/>
            </p:nvSpPr>
            <p:spPr bwMode="auto">
              <a:xfrm>
                <a:off x="2153" y="2833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6477" name="Group 13"/>
              <p:cNvGrpSpPr>
                <a:grpSpLocks/>
              </p:cNvGrpSpPr>
              <p:nvPr/>
            </p:nvGrpSpPr>
            <p:grpSpPr bwMode="auto">
              <a:xfrm rot="3310530" flipV="1">
                <a:off x="2307" y="2126"/>
                <a:ext cx="216" cy="112"/>
                <a:chOff x="2099" y="2315"/>
                <a:chExt cx="216" cy="112"/>
              </a:xfrm>
            </p:grpSpPr>
            <p:sp>
              <p:nvSpPr>
                <p:cNvPr id="446478" name="Line 14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479" name="Line 15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480" name="Line 16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481" name="Line 17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482" name="Line 18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483" name="Line 19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484" name="Line 2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6485" name="Oval 21"/>
              <p:cNvSpPr>
                <a:spLocks noChangeArrowheads="1"/>
              </p:cNvSpPr>
              <p:nvPr/>
            </p:nvSpPr>
            <p:spPr bwMode="auto">
              <a:xfrm>
                <a:off x="2023" y="235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6486" name="Oval 22"/>
              <p:cNvSpPr>
                <a:spLocks noChangeArrowheads="1"/>
              </p:cNvSpPr>
              <p:nvPr/>
            </p:nvSpPr>
            <p:spPr bwMode="auto">
              <a:xfrm>
                <a:off x="2307" y="234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6487" name="Group 23"/>
              <p:cNvGrpSpPr>
                <a:grpSpLocks/>
              </p:cNvGrpSpPr>
              <p:nvPr/>
            </p:nvGrpSpPr>
            <p:grpSpPr bwMode="auto">
              <a:xfrm rot="-3310530">
                <a:off x="1868" y="2111"/>
                <a:ext cx="216" cy="112"/>
                <a:chOff x="2099" y="2315"/>
                <a:chExt cx="216" cy="112"/>
              </a:xfrm>
            </p:grpSpPr>
            <p:sp>
              <p:nvSpPr>
                <p:cNvPr id="446488" name="Line 24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489" name="Line 25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490" name="Line 26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491" name="Line 27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492" name="Line 28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493" name="Line 29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494" name="Line 3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46495" name="Group 31"/>
              <p:cNvGrpSpPr>
                <a:grpSpLocks/>
              </p:cNvGrpSpPr>
              <p:nvPr/>
            </p:nvGrpSpPr>
            <p:grpSpPr bwMode="auto">
              <a:xfrm rot="-3310530">
                <a:off x="2307" y="2578"/>
                <a:ext cx="216" cy="112"/>
                <a:chOff x="2099" y="2315"/>
                <a:chExt cx="216" cy="112"/>
              </a:xfrm>
            </p:grpSpPr>
            <p:sp>
              <p:nvSpPr>
                <p:cNvPr id="446496" name="Line 32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497" name="Line 33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498" name="Line 34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499" name="Line 35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500" name="Line 3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501" name="Line 37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502" name="Line 38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6503" name="Oval 39"/>
              <p:cNvSpPr>
                <a:spLocks noChangeArrowheads="1"/>
              </p:cNvSpPr>
              <p:nvPr/>
            </p:nvSpPr>
            <p:spPr bwMode="auto">
              <a:xfrm>
                <a:off x="2577" y="234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6504" name="Oval 40"/>
              <p:cNvSpPr>
                <a:spLocks noChangeArrowheads="1"/>
              </p:cNvSpPr>
              <p:nvPr/>
            </p:nvSpPr>
            <p:spPr bwMode="auto">
              <a:xfrm>
                <a:off x="1747" y="235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46505" name="AutoShape 41"/>
              <p:cNvCxnSpPr>
                <a:cxnSpLocks noChangeShapeType="1"/>
                <a:stCxn id="446504" idx="7"/>
              </p:cNvCxnSpPr>
              <p:nvPr/>
            </p:nvCxnSpPr>
            <p:spPr bwMode="auto">
              <a:xfrm flipV="1">
                <a:off x="1818" y="2256"/>
                <a:ext cx="95" cy="11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6506" name="AutoShape 42"/>
              <p:cNvCxnSpPr>
                <a:cxnSpLocks noChangeShapeType="1"/>
                <a:stCxn id="446475" idx="3"/>
              </p:cNvCxnSpPr>
              <p:nvPr/>
            </p:nvCxnSpPr>
            <p:spPr bwMode="auto">
              <a:xfrm flipH="1">
                <a:off x="2039" y="1953"/>
                <a:ext cx="121" cy="12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6507" name="AutoShape 43"/>
              <p:cNvCxnSpPr>
                <a:cxnSpLocks noChangeShapeType="1"/>
                <a:stCxn id="446475" idx="5"/>
              </p:cNvCxnSpPr>
              <p:nvPr/>
            </p:nvCxnSpPr>
            <p:spPr bwMode="auto">
              <a:xfrm>
                <a:off x="2219" y="1953"/>
                <a:ext cx="137" cy="14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6508" name="AutoShape 44"/>
              <p:cNvCxnSpPr>
                <a:cxnSpLocks noChangeShapeType="1"/>
                <a:stCxn id="446503" idx="1"/>
              </p:cNvCxnSpPr>
              <p:nvPr/>
            </p:nvCxnSpPr>
            <p:spPr bwMode="auto">
              <a:xfrm flipH="1" flipV="1">
                <a:off x="2478" y="2265"/>
                <a:ext cx="111" cy="9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6509" name="AutoShape 45"/>
              <p:cNvCxnSpPr>
                <a:cxnSpLocks noChangeShapeType="1"/>
                <a:stCxn id="446504" idx="6"/>
                <a:endCxn id="446485" idx="2"/>
              </p:cNvCxnSpPr>
              <p:nvPr/>
            </p:nvCxnSpPr>
            <p:spPr bwMode="auto">
              <a:xfrm>
                <a:off x="1830" y="2398"/>
                <a:ext cx="193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6510" name="AutoShape 46"/>
              <p:cNvCxnSpPr>
                <a:cxnSpLocks noChangeShapeType="1"/>
                <a:stCxn id="446503" idx="2"/>
                <a:endCxn id="446486" idx="6"/>
              </p:cNvCxnSpPr>
              <p:nvPr/>
            </p:nvCxnSpPr>
            <p:spPr bwMode="auto">
              <a:xfrm flipH="1">
                <a:off x="2390" y="2388"/>
                <a:ext cx="18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grpSp>
            <p:nvGrpSpPr>
              <p:cNvPr id="446511" name="Group 47"/>
              <p:cNvGrpSpPr>
                <a:grpSpLocks/>
              </p:cNvGrpSpPr>
              <p:nvPr/>
            </p:nvGrpSpPr>
            <p:grpSpPr bwMode="auto">
              <a:xfrm rot="3310530" flipV="1">
                <a:off x="1881" y="2583"/>
                <a:ext cx="216" cy="112"/>
                <a:chOff x="2099" y="2315"/>
                <a:chExt cx="216" cy="112"/>
              </a:xfrm>
            </p:grpSpPr>
            <p:sp>
              <p:nvSpPr>
                <p:cNvPr id="446512" name="Line 48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513" name="Line 49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514" name="Line 50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515" name="Line 51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516" name="Line 52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517" name="Line 53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518" name="Line 54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46519" name="AutoShape 55"/>
              <p:cNvCxnSpPr>
                <a:cxnSpLocks noChangeShapeType="1"/>
                <a:stCxn id="446503" idx="3"/>
              </p:cNvCxnSpPr>
              <p:nvPr/>
            </p:nvCxnSpPr>
            <p:spPr bwMode="auto">
              <a:xfrm flipH="1">
                <a:off x="2478" y="2415"/>
                <a:ext cx="111" cy="13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6520" name="AutoShape 56"/>
              <p:cNvCxnSpPr>
                <a:cxnSpLocks noChangeShapeType="1"/>
                <a:stCxn id="446504" idx="5"/>
              </p:cNvCxnSpPr>
              <p:nvPr/>
            </p:nvCxnSpPr>
            <p:spPr bwMode="auto">
              <a:xfrm>
                <a:off x="1818" y="2425"/>
                <a:ext cx="114" cy="12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6521" name="AutoShape 57"/>
              <p:cNvCxnSpPr>
                <a:cxnSpLocks noChangeShapeType="1"/>
                <a:stCxn id="446476" idx="1"/>
              </p:cNvCxnSpPr>
              <p:nvPr/>
            </p:nvCxnSpPr>
            <p:spPr bwMode="auto">
              <a:xfrm flipH="1" flipV="1">
                <a:off x="2040" y="2729"/>
                <a:ext cx="125" cy="11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6522" name="AutoShape 58"/>
              <p:cNvCxnSpPr>
                <a:cxnSpLocks noChangeShapeType="1"/>
                <a:stCxn id="446476" idx="7"/>
              </p:cNvCxnSpPr>
              <p:nvPr/>
            </p:nvCxnSpPr>
            <p:spPr bwMode="auto">
              <a:xfrm flipV="1">
                <a:off x="2224" y="2727"/>
                <a:ext cx="131" cy="11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sp>
          <p:nvSpPr>
            <p:cNvPr id="446523" name="Text Box 59"/>
            <p:cNvSpPr txBox="1">
              <a:spLocks noChangeArrowheads="1"/>
            </p:cNvSpPr>
            <p:nvPr/>
          </p:nvSpPr>
          <p:spPr bwMode="auto">
            <a:xfrm>
              <a:off x="3891" y="2112"/>
              <a:ext cx="63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0 </a:t>
              </a:r>
              <a:r>
                <a:rPr lang="en-US" b="1"/>
                <a:t>+ ∆R </a:t>
              </a:r>
            </a:p>
          </p:txBody>
        </p:sp>
        <p:sp>
          <p:nvSpPr>
            <p:cNvPr id="446524" name="Text Box 60"/>
            <p:cNvSpPr txBox="1">
              <a:spLocks noChangeArrowheads="1"/>
            </p:cNvSpPr>
            <p:nvPr/>
          </p:nvSpPr>
          <p:spPr bwMode="auto">
            <a:xfrm>
              <a:off x="5376" y="2552"/>
              <a:ext cx="196" cy="23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446525" name="Text Box 61"/>
            <p:cNvSpPr txBox="1">
              <a:spLocks noChangeArrowheads="1"/>
            </p:cNvSpPr>
            <p:nvPr/>
          </p:nvSpPr>
          <p:spPr bwMode="auto">
            <a:xfrm>
              <a:off x="3984" y="2477"/>
              <a:ext cx="188" cy="23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446526" name="Text Box 62"/>
            <p:cNvSpPr txBox="1">
              <a:spLocks noChangeArrowheads="1"/>
            </p:cNvSpPr>
            <p:nvPr/>
          </p:nvSpPr>
          <p:spPr bwMode="auto">
            <a:xfrm>
              <a:off x="4480" y="2380"/>
              <a:ext cx="22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</a:p>
          </p:txBody>
        </p:sp>
        <p:sp>
          <p:nvSpPr>
            <p:cNvPr id="446527" name="Text Box 63"/>
            <p:cNvSpPr txBox="1">
              <a:spLocks noChangeArrowheads="1"/>
            </p:cNvSpPr>
            <p:nvPr/>
          </p:nvSpPr>
          <p:spPr bwMode="auto">
            <a:xfrm>
              <a:off x="4800" y="2380"/>
              <a:ext cx="22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b</a:t>
              </a:r>
            </a:p>
          </p:txBody>
        </p:sp>
        <p:cxnSp>
          <p:nvCxnSpPr>
            <p:cNvPr id="446528" name="AutoShape 64"/>
            <p:cNvCxnSpPr>
              <a:cxnSpLocks noChangeShapeType="1"/>
              <a:stCxn id="446471" idx="4"/>
              <a:endCxn id="446476" idx="2"/>
            </p:cNvCxnSpPr>
            <p:nvPr/>
          </p:nvCxnSpPr>
          <p:spPr bwMode="auto">
            <a:xfrm rot="16200000" flipH="1">
              <a:off x="3939" y="2566"/>
              <a:ext cx="469" cy="106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46529" name="AutoShape 65"/>
            <p:cNvCxnSpPr>
              <a:cxnSpLocks noChangeShapeType="1"/>
              <a:stCxn id="446472" idx="0"/>
              <a:endCxn id="446475" idx="2"/>
            </p:cNvCxnSpPr>
            <p:nvPr/>
          </p:nvCxnSpPr>
          <p:spPr bwMode="auto">
            <a:xfrm rot="16200000">
              <a:off x="3922" y="1719"/>
              <a:ext cx="497" cy="105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46530" name="Text Box 66"/>
            <p:cNvSpPr txBox="1">
              <a:spLocks noChangeArrowheads="1"/>
            </p:cNvSpPr>
            <p:nvPr/>
          </p:nvSpPr>
          <p:spPr bwMode="auto">
            <a:xfrm>
              <a:off x="4656" y="1680"/>
              <a:ext cx="1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446531" name="Text Box 67"/>
            <p:cNvSpPr txBox="1">
              <a:spLocks noChangeArrowheads="1"/>
            </p:cNvSpPr>
            <p:nvPr/>
          </p:nvSpPr>
          <p:spPr bwMode="auto">
            <a:xfrm>
              <a:off x="4656" y="3417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d</a:t>
              </a:r>
            </a:p>
          </p:txBody>
        </p:sp>
        <p:sp>
          <p:nvSpPr>
            <p:cNvPr id="446532" name="Line 68"/>
            <p:cNvSpPr>
              <a:spLocks noChangeShapeType="1"/>
            </p:cNvSpPr>
            <p:nvPr/>
          </p:nvSpPr>
          <p:spPr bwMode="auto">
            <a:xfrm flipH="1" flipV="1">
              <a:off x="4427" y="2773"/>
              <a:ext cx="125" cy="4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6533" name="Line 69"/>
            <p:cNvSpPr>
              <a:spLocks noChangeShapeType="1"/>
            </p:cNvSpPr>
            <p:nvPr/>
          </p:nvSpPr>
          <p:spPr bwMode="auto">
            <a:xfrm flipH="1" flipV="1">
              <a:off x="5008" y="2133"/>
              <a:ext cx="125" cy="4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6534" name="Line 70"/>
            <p:cNvSpPr>
              <a:spLocks noChangeShapeType="1"/>
            </p:cNvSpPr>
            <p:nvPr/>
          </p:nvSpPr>
          <p:spPr bwMode="auto">
            <a:xfrm flipH="1">
              <a:off x="4982" y="2791"/>
              <a:ext cx="125" cy="4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6535" name="Line 71"/>
            <p:cNvSpPr>
              <a:spLocks noChangeShapeType="1"/>
            </p:cNvSpPr>
            <p:nvPr/>
          </p:nvSpPr>
          <p:spPr bwMode="auto">
            <a:xfrm flipH="1">
              <a:off x="4394" y="2129"/>
              <a:ext cx="125" cy="4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6536" name="Text Box 72"/>
            <p:cNvSpPr txBox="1">
              <a:spLocks noChangeArrowheads="1"/>
            </p:cNvSpPr>
            <p:nvPr/>
          </p:nvSpPr>
          <p:spPr bwMode="auto">
            <a:xfrm>
              <a:off x="5011" y="3090"/>
              <a:ext cx="63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0 </a:t>
              </a:r>
              <a:r>
                <a:rPr lang="en-US" b="1"/>
                <a:t>+ ∆R </a:t>
              </a:r>
            </a:p>
          </p:txBody>
        </p:sp>
        <p:sp>
          <p:nvSpPr>
            <p:cNvPr id="446537" name="Text Box 73"/>
            <p:cNvSpPr txBox="1">
              <a:spLocks noChangeArrowheads="1"/>
            </p:cNvSpPr>
            <p:nvPr/>
          </p:nvSpPr>
          <p:spPr bwMode="auto">
            <a:xfrm>
              <a:off x="5060" y="2026"/>
              <a:ext cx="6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0 </a:t>
              </a:r>
              <a:r>
                <a:rPr lang="en-US" b="1"/>
                <a:t>- ∆R </a:t>
              </a:r>
            </a:p>
          </p:txBody>
        </p:sp>
        <p:sp>
          <p:nvSpPr>
            <p:cNvPr id="446538" name="Text Box 74"/>
            <p:cNvSpPr txBox="1">
              <a:spLocks noChangeArrowheads="1"/>
            </p:cNvSpPr>
            <p:nvPr/>
          </p:nvSpPr>
          <p:spPr bwMode="auto">
            <a:xfrm>
              <a:off x="3947" y="3046"/>
              <a:ext cx="6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0 </a:t>
              </a:r>
              <a:r>
                <a:rPr lang="en-US" b="1"/>
                <a:t>- ∆R </a:t>
              </a:r>
            </a:p>
          </p:txBody>
        </p:sp>
        <p:sp>
          <p:nvSpPr>
            <p:cNvPr id="446539" name="Line 75"/>
            <p:cNvSpPr>
              <a:spLocks noChangeShapeType="1"/>
            </p:cNvSpPr>
            <p:nvPr/>
          </p:nvSpPr>
          <p:spPr bwMode="auto">
            <a:xfrm>
              <a:off x="4581" y="2852"/>
              <a:ext cx="135" cy="1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6540" name="Text Box 76"/>
            <p:cNvSpPr txBox="1">
              <a:spLocks noChangeArrowheads="1"/>
            </p:cNvSpPr>
            <p:nvPr/>
          </p:nvSpPr>
          <p:spPr bwMode="auto">
            <a:xfrm>
              <a:off x="4590" y="269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a</a:t>
              </a:r>
            </a:p>
          </p:txBody>
        </p:sp>
        <p:sp>
          <p:nvSpPr>
            <p:cNvPr id="446541" name="Line 77"/>
            <p:cNvSpPr>
              <a:spLocks noChangeShapeType="1"/>
            </p:cNvSpPr>
            <p:nvPr/>
          </p:nvSpPr>
          <p:spPr bwMode="auto">
            <a:xfrm flipH="1">
              <a:off x="4868" y="2875"/>
              <a:ext cx="126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6542" name="Text Box 78"/>
            <p:cNvSpPr txBox="1">
              <a:spLocks noChangeArrowheads="1"/>
            </p:cNvSpPr>
            <p:nvPr/>
          </p:nvSpPr>
          <p:spPr bwMode="auto">
            <a:xfrm>
              <a:off x="4788" y="2697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b</a:t>
              </a:r>
            </a:p>
          </p:txBody>
        </p:sp>
      </p:grpSp>
      <p:graphicFrame>
        <p:nvGraphicFramePr>
          <p:cNvPr id="446544" name="Object 80"/>
          <p:cNvGraphicFramePr>
            <a:graphicFrameLocks noChangeAspect="1"/>
          </p:cNvGraphicFramePr>
          <p:nvPr/>
        </p:nvGraphicFramePr>
        <p:xfrm>
          <a:off x="4060825" y="2514600"/>
          <a:ext cx="4943475" cy="3657600"/>
        </p:xfrm>
        <a:graphic>
          <a:graphicData uri="http://schemas.openxmlformats.org/presentationml/2006/ole">
            <p:oleObj spid="_x0000_s446544" name="Equation" r:id="rId3" imgW="3060360" imgH="203184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BB2E1ED2-423C-4A96-8EE3-2EDB18369AC3}" type="slidenum">
              <a:rPr lang="en-US"/>
              <a:pPr lvl="1"/>
              <a:t>2</a:t>
            </a:fld>
            <a:endParaRPr lang="en-US"/>
          </a:p>
        </p:txBody>
      </p:sp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Spiritual – Temporal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2019300"/>
          </a:xfrm>
          <a:solidFill>
            <a:srgbClr val="FFFFFF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b="1"/>
              <a:t>1 Nephi 15:32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/>
              <a:t>32 And it came to pass that I said unto them that it was a representation of things both </a:t>
            </a:r>
            <a:r>
              <a:rPr lang="en-US" sz="2400" b="1" u="sng"/>
              <a:t>temporal</a:t>
            </a:r>
            <a:r>
              <a:rPr lang="en-US" sz="2400"/>
              <a:t> and </a:t>
            </a:r>
            <a:r>
              <a:rPr lang="en-US" sz="2400" b="1" u="sng"/>
              <a:t>spiritual</a:t>
            </a:r>
            <a:r>
              <a:rPr lang="en-US" sz="2400"/>
              <a:t>; for the day should come that they must be judged of their works, yea, even the works which were done by the temporal body in their days of probation. </a:t>
            </a:r>
          </a:p>
        </p:txBody>
      </p:sp>
      <p:sp>
        <p:nvSpPr>
          <p:cNvPr id="474116" name="Rectangle 4"/>
          <p:cNvSpPr>
            <a:spLocks noChangeArrowheads="1"/>
          </p:cNvSpPr>
          <p:nvPr/>
        </p:nvSpPr>
        <p:spPr bwMode="auto">
          <a:xfrm>
            <a:off x="406400" y="3429000"/>
            <a:ext cx="8356600" cy="2819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None/>
            </a:pPr>
            <a:r>
              <a:rPr lang="en-US" sz="2800" b="1">
                <a:solidFill>
                  <a:schemeClr val="bg2"/>
                </a:solidFill>
              </a:rPr>
              <a:t>Mosiah 2:41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None/>
            </a:pPr>
            <a:r>
              <a:rPr lang="en-US" sz="2400">
                <a:solidFill>
                  <a:schemeClr val="bg2"/>
                </a:solidFill>
              </a:rPr>
              <a:t>41 And moreover, I would desire that ye should consider on the blessed and happy state of those that keep the commandments of God. For behold, they are blessed in all things, both </a:t>
            </a:r>
            <a:r>
              <a:rPr lang="en-US" sz="2400" b="1" u="sng">
                <a:solidFill>
                  <a:schemeClr val="bg2"/>
                </a:solidFill>
              </a:rPr>
              <a:t>temporal</a:t>
            </a:r>
            <a:r>
              <a:rPr lang="en-US" sz="2400">
                <a:solidFill>
                  <a:schemeClr val="bg2"/>
                </a:solidFill>
              </a:rPr>
              <a:t> and </a:t>
            </a:r>
            <a:r>
              <a:rPr lang="en-US" sz="2400" b="1" u="sng">
                <a:solidFill>
                  <a:schemeClr val="bg2"/>
                </a:solidFill>
              </a:rPr>
              <a:t>spiritual</a:t>
            </a:r>
            <a:r>
              <a:rPr lang="en-US" sz="2400">
                <a:solidFill>
                  <a:schemeClr val="bg2"/>
                </a:solidFill>
              </a:rPr>
              <a:t>; and if they hold out faithful to the end they are received into heaven, that thereby they may dwell with God in a state of never-ending happiness. O remember, remember that these things are true; for the Lord God hath spoken it.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None/>
            </a:pPr>
            <a:endParaRPr lang="en-US" sz="2000" b="1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82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83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CF991A45-2BE8-48F0-8FE0-E04A62D5C71C}" type="slidenum">
              <a:rPr lang="en-US"/>
              <a:pPr lvl="1"/>
              <a:t>20</a:t>
            </a:fld>
            <a:endParaRPr lang="en-US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Wheatstone Bridge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647700"/>
          </a:xfrm>
        </p:spPr>
        <p:txBody>
          <a:bodyPr/>
          <a:lstStyle/>
          <a:p>
            <a:r>
              <a:rPr lang="en-US" sz="2800"/>
              <a:t>Find </a:t>
            </a:r>
            <a:r>
              <a:rPr lang="en-US" sz="2800" b="1"/>
              <a:t>v</a:t>
            </a:r>
            <a:r>
              <a:rPr lang="en-US" sz="2800" b="1" baseline="-25000"/>
              <a:t>o</a:t>
            </a:r>
            <a:r>
              <a:rPr lang="en-US" sz="2800"/>
              <a:t> in terms of force </a:t>
            </a:r>
            <a:r>
              <a:rPr lang="en-US" sz="2800" b="1"/>
              <a:t>F</a:t>
            </a:r>
            <a:r>
              <a:rPr lang="en-US" sz="2800"/>
              <a:t>:</a:t>
            </a:r>
            <a:endParaRPr lang="en-US" sz="2800" b="1">
              <a:cs typeface="Times New Roman" pitchFamily="18" charset="0"/>
            </a:endParaRPr>
          </a:p>
        </p:txBody>
      </p:sp>
      <p:graphicFrame>
        <p:nvGraphicFramePr>
          <p:cNvPr id="447567" name="Object 79"/>
          <p:cNvGraphicFramePr>
            <a:graphicFrameLocks noChangeAspect="1"/>
          </p:cNvGraphicFramePr>
          <p:nvPr/>
        </p:nvGraphicFramePr>
        <p:xfrm>
          <a:off x="5011738" y="2286000"/>
          <a:ext cx="2317750" cy="3003550"/>
        </p:xfrm>
        <a:graphic>
          <a:graphicData uri="http://schemas.openxmlformats.org/presentationml/2006/ole">
            <p:oleObj spid="_x0000_s447567" name="Equation" r:id="rId3" imgW="1091880" imgH="1269720" progId="Equation.3">
              <p:embed/>
            </p:oleObj>
          </a:graphicData>
        </a:graphic>
      </p:graphicFrame>
      <p:sp>
        <p:nvSpPr>
          <p:cNvPr id="447568" name="Text Box 80"/>
          <p:cNvSpPr txBox="1">
            <a:spLocks noChangeArrowheads="1"/>
          </p:cNvSpPr>
          <p:nvPr/>
        </p:nvSpPr>
        <p:spPr bwMode="auto">
          <a:xfrm>
            <a:off x="4953000" y="5562600"/>
            <a:ext cx="2533650" cy="379413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 i="1"/>
              <a:t>k</a:t>
            </a:r>
            <a:r>
              <a:rPr lang="en-US"/>
              <a:t> is a calibration constant</a:t>
            </a:r>
          </a:p>
        </p:txBody>
      </p:sp>
      <p:grpSp>
        <p:nvGrpSpPr>
          <p:cNvPr id="447571" name="Group 83"/>
          <p:cNvGrpSpPr>
            <a:grpSpLocks/>
          </p:cNvGrpSpPr>
          <p:nvPr/>
        </p:nvGrpSpPr>
        <p:grpSpPr bwMode="auto">
          <a:xfrm>
            <a:off x="77788" y="2749550"/>
            <a:ext cx="3914775" cy="3124200"/>
            <a:chOff x="3198" y="1680"/>
            <a:chExt cx="2466" cy="1968"/>
          </a:xfrm>
        </p:grpSpPr>
        <p:grpSp>
          <p:nvGrpSpPr>
            <p:cNvPr id="447572" name="Group 84"/>
            <p:cNvGrpSpPr>
              <a:grpSpLocks/>
            </p:cNvGrpSpPr>
            <p:nvPr/>
          </p:nvGrpSpPr>
          <p:grpSpPr bwMode="auto">
            <a:xfrm>
              <a:off x="3198" y="2496"/>
              <a:ext cx="607" cy="368"/>
              <a:chOff x="558" y="2893"/>
              <a:chExt cx="612" cy="328"/>
            </a:xfrm>
          </p:grpSpPr>
          <p:sp>
            <p:nvSpPr>
              <p:cNvPr id="447573" name="Text Box 85"/>
              <p:cNvSpPr txBox="1">
                <a:spLocks noChangeArrowheads="1"/>
              </p:cNvSpPr>
              <p:nvPr/>
            </p:nvSpPr>
            <p:spPr bwMode="auto">
              <a:xfrm>
                <a:off x="558" y="2918"/>
                <a:ext cx="238" cy="22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447574" name="Oval 86"/>
              <p:cNvSpPr>
                <a:spLocks noChangeArrowheads="1"/>
              </p:cNvSpPr>
              <p:nvPr/>
            </p:nvSpPr>
            <p:spPr bwMode="auto">
              <a:xfrm>
                <a:off x="838" y="2911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7575" name="Text Box 87"/>
              <p:cNvSpPr txBox="1">
                <a:spLocks noChangeArrowheads="1"/>
              </p:cNvSpPr>
              <p:nvPr/>
            </p:nvSpPr>
            <p:spPr bwMode="auto">
              <a:xfrm>
                <a:off x="906" y="2893"/>
                <a:ext cx="198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447576" name="Text Box 88"/>
              <p:cNvSpPr txBox="1">
                <a:spLocks noChangeArrowheads="1"/>
              </p:cNvSpPr>
              <p:nvPr/>
            </p:nvSpPr>
            <p:spPr bwMode="auto">
              <a:xfrm>
                <a:off x="908" y="2955"/>
                <a:ext cx="189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grpSp>
          <p:nvGrpSpPr>
            <p:cNvPr id="447577" name="Group 89"/>
            <p:cNvGrpSpPr>
              <a:grpSpLocks/>
            </p:cNvGrpSpPr>
            <p:nvPr/>
          </p:nvGrpSpPr>
          <p:grpSpPr bwMode="auto">
            <a:xfrm>
              <a:off x="4162" y="1944"/>
              <a:ext cx="1224" cy="1443"/>
              <a:chOff x="1747" y="1887"/>
              <a:chExt cx="913" cy="1023"/>
            </a:xfrm>
          </p:grpSpPr>
          <p:sp>
            <p:nvSpPr>
              <p:cNvPr id="447578" name="Oval 90"/>
              <p:cNvSpPr>
                <a:spLocks noChangeArrowheads="1"/>
              </p:cNvSpPr>
              <p:nvPr/>
            </p:nvSpPr>
            <p:spPr bwMode="auto">
              <a:xfrm>
                <a:off x="2148" y="188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7579" name="Oval 91"/>
              <p:cNvSpPr>
                <a:spLocks noChangeArrowheads="1"/>
              </p:cNvSpPr>
              <p:nvPr/>
            </p:nvSpPr>
            <p:spPr bwMode="auto">
              <a:xfrm>
                <a:off x="2153" y="2833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7580" name="Group 92"/>
              <p:cNvGrpSpPr>
                <a:grpSpLocks/>
              </p:cNvGrpSpPr>
              <p:nvPr/>
            </p:nvGrpSpPr>
            <p:grpSpPr bwMode="auto">
              <a:xfrm rot="3310530" flipV="1">
                <a:off x="2307" y="2126"/>
                <a:ext cx="216" cy="112"/>
                <a:chOff x="2099" y="2315"/>
                <a:chExt cx="216" cy="112"/>
              </a:xfrm>
            </p:grpSpPr>
            <p:sp>
              <p:nvSpPr>
                <p:cNvPr id="447581" name="Line 93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582" name="Line 94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583" name="Line 95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584" name="Line 96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585" name="Line 9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586" name="Line 98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587" name="Line 99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7588" name="Oval 100"/>
              <p:cNvSpPr>
                <a:spLocks noChangeArrowheads="1"/>
              </p:cNvSpPr>
              <p:nvPr/>
            </p:nvSpPr>
            <p:spPr bwMode="auto">
              <a:xfrm>
                <a:off x="2023" y="235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7589" name="Oval 101"/>
              <p:cNvSpPr>
                <a:spLocks noChangeArrowheads="1"/>
              </p:cNvSpPr>
              <p:nvPr/>
            </p:nvSpPr>
            <p:spPr bwMode="auto">
              <a:xfrm>
                <a:off x="2307" y="234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7590" name="Group 102"/>
              <p:cNvGrpSpPr>
                <a:grpSpLocks/>
              </p:cNvGrpSpPr>
              <p:nvPr/>
            </p:nvGrpSpPr>
            <p:grpSpPr bwMode="auto">
              <a:xfrm rot="-3310530">
                <a:off x="1868" y="2111"/>
                <a:ext cx="216" cy="112"/>
                <a:chOff x="2099" y="2315"/>
                <a:chExt cx="216" cy="112"/>
              </a:xfrm>
            </p:grpSpPr>
            <p:sp>
              <p:nvSpPr>
                <p:cNvPr id="447591" name="Line 103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592" name="Line 104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593" name="Line 105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594" name="Line 106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595" name="Line 10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596" name="Line 108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597" name="Line 109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47598" name="Group 110"/>
              <p:cNvGrpSpPr>
                <a:grpSpLocks/>
              </p:cNvGrpSpPr>
              <p:nvPr/>
            </p:nvGrpSpPr>
            <p:grpSpPr bwMode="auto">
              <a:xfrm rot="-3310530">
                <a:off x="2307" y="2578"/>
                <a:ext cx="216" cy="112"/>
                <a:chOff x="2099" y="2315"/>
                <a:chExt cx="216" cy="112"/>
              </a:xfrm>
            </p:grpSpPr>
            <p:sp>
              <p:nvSpPr>
                <p:cNvPr id="447599" name="Line 111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600" name="Line 112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601" name="Line 113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602" name="Line 114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603" name="Line 115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604" name="Line 116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605" name="Line 11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7606" name="Oval 118"/>
              <p:cNvSpPr>
                <a:spLocks noChangeArrowheads="1"/>
              </p:cNvSpPr>
              <p:nvPr/>
            </p:nvSpPr>
            <p:spPr bwMode="auto">
              <a:xfrm>
                <a:off x="2577" y="234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7607" name="Oval 119"/>
              <p:cNvSpPr>
                <a:spLocks noChangeArrowheads="1"/>
              </p:cNvSpPr>
              <p:nvPr/>
            </p:nvSpPr>
            <p:spPr bwMode="auto">
              <a:xfrm>
                <a:off x="1747" y="235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47608" name="AutoShape 120"/>
              <p:cNvCxnSpPr>
                <a:cxnSpLocks noChangeShapeType="1"/>
                <a:stCxn id="447607" idx="7"/>
              </p:cNvCxnSpPr>
              <p:nvPr/>
            </p:nvCxnSpPr>
            <p:spPr bwMode="auto">
              <a:xfrm flipV="1">
                <a:off x="1818" y="2256"/>
                <a:ext cx="95" cy="11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7609" name="AutoShape 121"/>
              <p:cNvCxnSpPr>
                <a:cxnSpLocks noChangeShapeType="1"/>
                <a:stCxn id="447578" idx="3"/>
              </p:cNvCxnSpPr>
              <p:nvPr/>
            </p:nvCxnSpPr>
            <p:spPr bwMode="auto">
              <a:xfrm flipH="1">
                <a:off x="2039" y="1953"/>
                <a:ext cx="121" cy="12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7610" name="AutoShape 122"/>
              <p:cNvCxnSpPr>
                <a:cxnSpLocks noChangeShapeType="1"/>
                <a:stCxn id="447578" idx="5"/>
              </p:cNvCxnSpPr>
              <p:nvPr/>
            </p:nvCxnSpPr>
            <p:spPr bwMode="auto">
              <a:xfrm>
                <a:off x="2219" y="1953"/>
                <a:ext cx="137" cy="14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7611" name="AutoShape 123"/>
              <p:cNvCxnSpPr>
                <a:cxnSpLocks noChangeShapeType="1"/>
                <a:stCxn id="447606" idx="1"/>
              </p:cNvCxnSpPr>
              <p:nvPr/>
            </p:nvCxnSpPr>
            <p:spPr bwMode="auto">
              <a:xfrm flipH="1" flipV="1">
                <a:off x="2478" y="2265"/>
                <a:ext cx="111" cy="9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7612" name="AutoShape 124"/>
              <p:cNvCxnSpPr>
                <a:cxnSpLocks noChangeShapeType="1"/>
                <a:stCxn id="447607" idx="6"/>
                <a:endCxn id="447588" idx="2"/>
              </p:cNvCxnSpPr>
              <p:nvPr/>
            </p:nvCxnSpPr>
            <p:spPr bwMode="auto">
              <a:xfrm>
                <a:off x="1830" y="2398"/>
                <a:ext cx="193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7613" name="AutoShape 125"/>
              <p:cNvCxnSpPr>
                <a:cxnSpLocks noChangeShapeType="1"/>
                <a:stCxn id="447606" idx="2"/>
                <a:endCxn id="447589" idx="6"/>
              </p:cNvCxnSpPr>
              <p:nvPr/>
            </p:nvCxnSpPr>
            <p:spPr bwMode="auto">
              <a:xfrm flipH="1">
                <a:off x="2390" y="2388"/>
                <a:ext cx="18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grpSp>
            <p:nvGrpSpPr>
              <p:cNvPr id="447614" name="Group 126"/>
              <p:cNvGrpSpPr>
                <a:grpSpLocks/>
              </p:cNvGrpSpPr>
              <p:nvPr/>
            </p:nvGrpSpPr>
            <p:grpSpPr bwMode="auto">
              <a:xfrm rot="3310530" flipV="1">
                <a:off x="1881" y="2583"/>
                <a:ext cx="216" cy="112"/>
                <a:chOff x="2099" y="2315"/>
                <a:chExt cx="216" cy="112"/>
              </a:xfrm>
            </p:grpSpPr>
            <p:sp>
              <p:nvSpPr>
                <p:cNvPr id="447615" name="Line 127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616" name="Line 128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617" name="Line 129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618" name="Line 130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619" name="Line 131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620" name="Line 132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621" name="Line 133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47622" name="AutoShape 134"/>
              <p:cNvCxnSpPr>
                <a:cxnSpLocks noChangeShapeType="1"/>
                <a:stCxn id="447606" idx="3"/>
              </p:cNvCxnSpPr>
              <p:nvPr/>
            </p:nvCxnSpPr>
            <p:spPr bwMode="auto">
              <a:xfrm flipH="1">
                <a:off x="2478" y="2415"/>
                <a:ext cx="111" cy="13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7623" name="AutoShape 135"/>
              <p:cNvCxnSpPr>
                <a:cxnSpLocks noChangeShapeType="1"/>
                <a:stCxn id="447607" idx="5"/>
              </p:cNvCxnSpPr>
              <p:nvPr/>
            </p:nvCxnSpPr>
            <p:spPr bwMode="auto">
              <a:xfrm>
                <a:off x="1818" y="2425"/>
                <a:ext cx="114" cy="12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7624" name="AutoShape 136"/>
              <p:cNvCxnSpPr>
                <a:cxnSpLocks noChangeShapeType="1"/>
                <a:stCxn id="447579" idx="1"/>
              </p:cNvCxnSpPr>
              <p:nvPr/>
            </p:nvCxnSpPr>
            <p:spPr bwMode="auto">
              <a:xfrm flipH="1" flipV="1">
                <a:off x="2040" y="2729"/>
                <a:ext cx="125" cy="11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7625" name="AutoShape 137"/>
              <p:cNvCxnSpPr>
                <a:cxnSpLocks noChangeShapeType="1"/>
                <a:stCxn id="447579" idx="7"/>
              </p:cNvCxnSpPr>
              <p:nvPr/>
            </p:nvCxnSpPr>
            <p:spPr bwMode="auto">
              <a:xfrm flipV="1">
                <a:off x="2224" y="2727"/>
                <a:ext cx="131" cy="11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sp>
          <p:nvSpPr>
            <p:cNvPr id="447626" name="Text Box 138"/>
            <p:cNvSpPr txBox="1">
              <a:spLocks noChangeArrowheads="1"/>
            </p:cNvSpPr>
            <p:nvPr/>
          </p:nvSpPr>
          <p:spPr bwMode="auto">
            <a:xfrm>
              <a:off x="3891" y="2112"/>
              <a:ext cx="63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0 </a:t>
              </a:r>
              <a:r>
                <a:rPr lang="en-US" b="1"/>
                <a:t>+ ∆R </a:t>
              </a:r>
            </a:p>
          </p:txBody>
        </p:sp>
        <p:sp>
          <p:nvSpPr>
            <p:cNvPr id="447627" name="Text Box 139"/>
            <p:cNvSpPr txBox="1">
              <a:spLocks noChangeArrowheads="1"/>
            </p:cNvSpPr>
            <p:nvPr/>
          </p:nvSpPr>
          <p:spPr bwMode="auto">
            <a:xfrm>
              <a:off x="5376" y="2552"/>
              <a:ext cx="196" cy="23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447628" name="Text Box 140"/>
            <p:cNvSpPr txBox="1">
              <a:spLocks noChangeArrowheads="1"/>
            </p:cNvSpPr>
            <p:nvPr/>
          </p:nvSpPr>
          <p:spPr bwMode="auto">
            <a:xfrm>
              <a:off x="3984" y="2477"/>
              <a:ext cx="188" cy="23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447629" name="Text Box 141"/>
            <p:cNvSpPr txBox="1">
              <a:spLocks noChangeArrowheads="1"/>
            </p:cNvSpPr>
            <p:nvPr/>
          </p:nvSpPr>
          <p:spPr bwMode="auto">
            <a:xfrm>
              <a:off x="4480" y="2380"/>
              <a:ext cx="22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</a:p>
          </p:txBody>
        </p:sp>
        <p:sp>
          <p:nvSpPr>
            <p:cNvPr id="447630" name="Text Box 142"/>
            <p:cNvSpPr txBox="1">
              <a:spLocks noChangeArrowheads="1"/>
            </p:cNvSpPr>
            <p:nvPr/>
          </p:nvSpPr>
          <p:spPr bwMode="auto">
            <a:xfrm>
              <a:off x="4800" y="2380"/>
              <a:ext cx="22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b</a:t>
              </a:r>
            </a:p>
          </p:txBody>
        </p:sp>
        <p:cxnSp>
          <p:nvCxnSpPr>
            <p:cNvPr id="447631" name="AutoShape 143"/>
            <p:cNvCxnSpPr>
              <a:cxnSpLocks noChangeShapeType="1"/>
              <a:stCxn id="447574" idx="4"/>
              <a:endCxn id="447579" idx="2"/>
            </p:cNvCxnSpPr>
            <p:nvPr/>
          </p:nvCxnSpPr>
          <p:spPr bwMode="auto">
            <a:xfrm rot="16200000" flipH="1">
              <a:off x="3939" y="2566"/>
              <a:ext cx="469" cy="106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47632" name="AutoShape 144"/>
            <p:cNvCxnSpPr>
              <a:cxnSpLocks noChangeShapeType="1"/>
              <a:stCxn id="447575" idx="0"/>
              <a:endCxn id="447578" idx="2"/>
            </p:cNvCxnSpPr>
            <p:nvPr/>
          </p:nvCxnSpPr>
          <p:spPr bwMode="auto">
            <a:xfrm rot="16200000">
              <a:off x="3922" y="1719"/>
              <a:ext cx="497" cy="105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47633" name="Text Box 145"/>
            <p:cNvSpPr txBox="1">
              <a:spLocks noChangeArrowheads="1"/>
            </p:cNvSpPr>
            <p:nvPr/>
          </p:nvSpPr>
          <p:spPr bwMode="auto">
            <a:xfrm>
              <a:off x="4656" y="1680"/>
              <a:ext cx="1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447634" name="Text Box 146"/>
            <p:cNvSpPr txBox="1">
              <a:spLocks noChangeArrowheads="1"/>
            </p:cNvSpPr>
            <p:nvPr/>
          </p:nvSpPr>
          <p:spPr bwMode="auto">
            <a:xfrm>
              <a:off x="4656" y="3417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d</a:t>
              </a:r>
            </a:p>
          </p:txBody>
        </p:sp>
        <p:sp>
          <p:nvSpPr>
            <p:cNvPr id="447635" name="Line 147"/>
            <p:cNvSpPr>
              <a:spLocks noChangeShapeType="1"/>
            </p:cNvSpPr>
            <p:nvPr/>
          </p:nvSpPr>
          <p:spPr bwMode="auto">
            <a:xfrm flipH="1" flipV="1">
              <a:off x="4427" y="2773"/>
              <a:ext cx="125" cy="4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7636" name="Line 148"/>
            <p:cNvSpPr>
              <a:spLocks noChangeShapeType="1"/>
            </p:cNvSpPr>
            <p:nvPr/>
          </p:nvSpPr>
          <p:spPr bwMode="auto">
            <a:xfrm flipH="1" flipV="1">
              <a:off x="5008" y="2133"/>
              <a:ext cx="125" cy="4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7637" name="Line 149"/>
            <p:cNvSpPr>
              <a:spLocks noChangeShapeType="1"/>
            </p:cNvSpPr>
            <p:nvPr/>
          </p:nvSpPr>
          <p:spPr bwMode="auto">
            <a:xfrm flipH="1">
              <a:off x="4982" y="2791"/>
              <a:ext cx="125" cy="4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7638" name="Line 150"/>
            <p:cNvSpPr>
              <a:spLocks noChangeShapeType="1"/>
            </p:cNvSpPr>
            <p:nvPr/>
          </p:nvSpPr>
          <p:spPr bwMode="auto">
            <a:xfrm flipH="1">
              <a:off x="4394" y="2129"/>
              <a:ext cx="125" cy="4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7639" name="Text Box 151"/>
            <p:cNvSpPr txBox="1">
              <a:spLocks noChangeArrowheads="1"/>
            </p:cNvSpPr>
            <p:nvPr/>
          </p:nvSpPr>
          <p:spPr bwMode="auto">
            <a:xfrm>
              <a:off x="5011" y="3090"/>
              <a:ext cx="63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0 </a:t>
              </a:r>
              <a:r>
                <a:rPr lang="en-US" b="1"/>
                <a:t>+ ∆R </a:t>
              </a:r>
            </a:p>
          </p:txBody>
        </p:sp>
        <p:sp>
          <p:nvSpPr>
            <p:cNvPr id="447640" name="Text Box 152"/>
            <p:cNvSpPr txBox="1">
              <a:spLocks noChangeArrowheads="1"/>
            </p:cNvSpPr>
            <p:nvPr/>
          </p:nvSpPr>
          <p:spPr bwMode="auto">
            <a:xfrm>
              <a:off x="5060" y="2026"/>
              <a:ext cx="6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0 </a:t>
              </a:r>
              <a:r>
                <a:rPr lang="en-US" b="1"/>
                <a:t>- ∆R </a:t>
              </a:r>
            </a:p>
          </p:txBody>
        </p:sp>
        <p:sp>
          <p:nvSpPr>
            <p:cNvPr id="447641" name="Text Box 153"/>
            <p:cNvSpPr txBox="1">
              <a:spLocks noChangeArrowheads="1"/>
            </p:cNvSpPr>
            <p:nvPr/>
          </p:nvSpPr>
          <p:spPr bwMode="auto">
            <a:xfrm>
              <a:off x="3947" y="3046"/>
              <a:ext cx="6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0 </a:t>
              </a:r>
              <a:r>
                <a:rPr lang="en-US" b="1"/>
                <a:t>- ∆R </a:t>
              </a:r>
            </a:p>
          </p:txBody>
        </p:sp>
        <p:sp>
          <p:nvSpPr>
            <p:cNvPr id="447642" name="Line 154"/>
            <p:cNvSpPr>
              <a:spLocks noChangeShapeType="1"/>
            </p:cNvSpPr>
            <p:nvPr/>
          </p:nvSpPr>
          <p:spPr bwMode="auto">
            <a:xfrm>
              <a:off x="4581" y="2852"/>
              <a:ext cx="135" cy="1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7643" name="Text Box 155"/>
            <p:cNvSpPr txBox="1">
              <a:spLocks noChangeArrowheads="1"/>
            </p:cNvSpPr>
            <p:nvPr/>
          </p:nvSpPr>
          <p:spPr bwMode="auto">
            <a:xfrm>
              <a:off x="4590" y="269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a</a:t>
              </a:r>
            </a:p>
          </p:txBody>
        </p:sp>
        <p:sp>
          <p:nvSpPr>
            <p:cNvPr id="447644" name="Line 156"/>
            <p:cNvSpPr>
              <a:spLocks noChangeShapeType="1"/>
            </p:cNvSpPr>
            <p:nvPr/>
          </p:nvSpPr>
          <p:spPr bwMode="auto">
            <a:xfrm flipH="1">
              <a:off x="4868" y="2875"/>
              <a:ext cx="126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7645" name="Text Box 157"/>
            <p:cNvSpPr txBox="1">
              <a:spLocks noChangeArrowheads="1"/>
            </p:cNvSpPr>
            <p:nvPr/>
          </p:nvSpPr>
          <p:spPr bwMode="auto">
            <a:xfrm>
              <a:off x="4788" y="2697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b</a:t>
              </a: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4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081FE8BD-7A5F-4C0B-ADF7-9171F6D7E5DA}" type="slidenum">
              <a:rPr lang="en-US"/>
              <a:pPr lvl="1"/>
              <a:t>21</a:t>
            </a:fld>
            <a:endParaRPr lang="en-US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Wheatstone Bridge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1181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u="sng" dirty="0"/>
              <a:t>Example3</a:t>
            </a:r>
            <a:r>
              <a:rPr lang="en-US" sz="2000" dirty="0"/>
              <a:t>: using the Wheatstone bridge as a strain measurement tool </a:t>
            </a:r>
            <a:r>
              <a:rPr lang="en-US" sz="2000" dirty="0" smtClean="0"/>
              <a:t>find the maximum  </a:t>
            </a:r>
            <a:r>
              <a:rPr lang="en-US" sz="2000" b="1" dirty="0" err="1"/>
              <a:t>v</a:t>
            </a:r>
            <a:r>
              <a:rPr lang="en-US" sz="2000" b="1" baseline="-25000" dirty="0" err="1"/>
              <a:t>o</a:t>
            </a:r>
            <a:endParaRPr lang="en-US" sz="2000" b="1" baseline="-25000" dirty="0"/>
          </a:p>
          <a:p>
            <a:pPr lvl="1">
              <a:lnSpc>
                <a:spcPct val="90000"/>
              </a:lnSpc>
            </a:pPr>
            <a:r>
              <a:rPr lang="en-US" sz="1800" dirty="0">
                <a:cs typeface="Times New Roman" pitchFamily="18" charset="0"/>
              </a:rPr>
              <a:t>the bridge measures forces ranging from 0 to 500 N</a:t>
            </a:r>
          </a:p>
          <a:p>
            <a:pPr lvl="1">
              <a:lnSpc>
                <a:spcPct val="90000"/>
              </a:lnSpc>
            </a:pPr>
            <a:r>
              <a:rPr lang="en-US" sz="1800" b="1" i="1" dirty="0">
                <a:cs typeface="Times New Roman" pitchFamily="18" charset="0"/>
              </a:rPr>
              <a:t>L</a:t>
            </a:r>
            <a:r>
              <a:rPr lang="en-US" sz="1800" dirty="0">
                <a:cs typeface="Times New Roman" pitchFamily="18" charset="0"/>
              </a:rPr>
              <a:t> = 0.3m, </a:t>
            </a:r>
            <a:r>
              <a:rPr lang="en-US" sz="1800" b="1" i="1" dirty="0">
                <a:cs typeface="Times New Roman" pitchFamily="18" charset="0"/>
              </a:rPr>
              <a:t>w</a:t>
            </a:r>
            <a:r>
              <a:rPr lang="en-US" sz="1800" dirty="0">
                <a:cs typeface="Times New Roman" pitchFamily="18" charset="0"/>
              </a:rPr>
              <a:t> = 0.05m, </a:t>
            </a:r>
            <a:r>
              <a:rPr lang="en-US" sz="1800" b="1" i="1" dirty="0">
                <a:cs typeface="Times New Roman" pitchFamily="18" charset="0"/>
              </a:rPr>
              <a:t>h</a:t>
            </a:r>
            <a:r>
              <a:rPr lang="en-US" sz="1800" dirty="0">
                <a:cs typeface="Times New Roman" pitchFamily="18" charset="0"/>
              </a:rPr>
              <a:t> = 0.01m, </a:t>
            </a:r>
            <a:r>
              <a:rPr lang="en-US" sz="1800" b="1" dirty="0">
                <a:cs typeface="Times New Roman" pitchFamily="18" charset="0"/>
              </a:rPr>
              <a:t>GF</a:t>
            </a:r>
            <a:r>
              <a:rPr lang="en-US" sz="1800" dirty="0">
                <a:cs typeface="Times New Roman" pitchFamily="18" charset="0"/>
              </a:rPr>
              <a:t> = 2, </a:t>
            </a:r>
            <a:r>
              <a:rPr lang="en-US" sz="1800" b="1" i="1" dirty="0">
                <a:cs typeface="Times New Roman" pitchFamily="18" charset="0"/>
              </a:rPr>
              <a:t>Y</a:t>
            </a:r>
            <a:r>
              <a:rPr lang="en-US" sz="1800" dirty="0">
                <a:cs typeface="Times New Roman" pitchFamily="18" charset="0"/>
              </a:rPr>
              <a:t> = 69x10</a:t>
            </a:r>
            <a:r>
              <a:rPr lang="en-US" sz="1800" baseline="30000" dirty="0">
                <a:cs typeface="Times New Roman" pitchFamily="18" charset="0"/>
              </a:rPr>
              <a:t>9</a:t>
            </a:r>
            <a:r>
              <a:rPr lang="en-US" sz="1800" dirty="0">
                <a:cs typeface="Times New Roman" pitchFamily="18" charset="0"/>
              </a:rPr>
              <a:t>N/m</a:t>
            </a:r>
            <a:r>
              <a:rPr lang="en-US" sz="1800" baseline="30000" dirty="0">
                <a:cs typeface="Times New Roman" pitchFamily="18" charset="0"/>
              </a:rPr>
              <a:t>2</a:t>
            </a:r>
            <a:r>
              <a:rPr lang="en-US" sz="1800" dirty="0">
                <a:cs typeface="Times New Roman" pitchFamily="18" charset="0"/>
              </a:rPr>
              <a:t>, </a:t>
            </a:r>
            <a:r>
              <a:rPr lang="en-US" sz="1800" b="1" dirty="0" err="1">
                <a:cs typeface="Times New Roman" pitchFamily="18" charset="0"/>
              </a:rPr>
              <a:t>v</a:t>
            </a:r>
            <a:r>
              <a:rPr lang="en-US" sz="1800" b="1" baseline="-25000" dirty="0" err="1">
                <a:cs typeface="Times New Roman" pitchFamily="18" charset="0"/>
              </a:rPr>
              <a:t>s</a:t>
            </a:r>
            <a:r>
              <a:rPr lang="en-US" sz="1800" dirty="0">
                <a:cs typeface="Times New Roman" pitchFamily="18" charset="0"/>
              </a:rPr>
              <a:t> = 12V</a:t>
            </a:r>
            <a:endParaRPr lang="en-US" sz="1800" baseline="30000" dirty="0">
              <a:cs typeface="Times New Roman" pitchFamily="18" charset="0"/>
            </a:endParaRPr>
          </a:p>
        </p:txBody>
      </p:sp>
      <p:graphicFrame>
        <p:nvGraphicFramePr>
          <p:cNvPr id="449615" name="Object 79"/>
          <p:cNvGraphicFramePr>
            <a:graphicFrameLocks noChangeAspect="1"/>
          </p:cNvGraphicFramePr>
          <p:nvPr/>
        </p:nvGraphicFramePr>
        <p:xfrm>
          <a:off x="4572000" y="2746375"/>
          <a:ext cx="3200400" cy="3087688"/>
        </p:xfrm>
        <a:graphic>
          <a:graphicData uri="http://schemas.openxmlformats.org/presentationml/2006/ole">
            <p:oleObj spid="_x0000_s449615" name="Equation" r:id="rId3" imgW="1879560" imgH="1625400" progId="Equation.3">
              <p:embed/>
            </p:oleObj>
          </a:graphicData>
        </a:graphic>
      </p:graphicFrame>
      <p:grpSp>
        <p:nvGrpSpPr>
          <p:cNvPr id="449692" name="Group 156"/>
          <p:cNvGrpSpPr>
            <a:grpSpLocks/>
          </p:cNvGrpSpPr>
          <p:nvPr/>
        </p:nvGrpSpPr>
        <p:grpSpPr bwMode="auto">
          <a:xfrm>
            <a:off x="914400" y="2895600"/>
            <a:ext cx="2924175" cy="2133600"/>
            <a:chOff x="720" y="2304"/>
            <a:chExt cx="1842" cy="1344"/>
          </a:xfrm>
        </p:grpSpPr>
        <p:grpSp>
          <p:nvGrpSpPr>
            <p:cNvPr id="449693" name="Group 157"/>
            <p:cNvGrpSpPr>
              <a:grpSpLocks/>
            </p:cNvGrpSpPr>
            <p:nvPr/>
          </p:nvGrpSpPr>
          <p:grpSpPr bwMode="auto">
            <a:xfrm>
              <a:off x="720" y="2395"/>
              <a:ext cx="1488" cy="1253"/>
              <a:chOff x="816" y="2454"/>
              <a:chExt cx="1488" cy="1253"/>
            </a:xfrm>
          </p:grpSpPr>
          <p:sp>
            <p:nvSpPr>
              <p:cNvPr id="449694" name="AutoShape 158"/>
              <p:cNvSpPr>
                <a:spLocks noChangeArrowheads="1"/>
              </p:cNvSpPr>
              <p:nvPr/>
            </p:nvSpPr>
            <p:spPr bwMode="auto">
              <a:xfrm rot="5400000" flipH="1">
                <a:off x="382" y="2888"/>
                <a:ext cx="1253" cy="385"/>
              </a:xfrm>
              <a:prstGeom prst="parallelogram">
                <a:avLst>
                  <a:gd name="adj" fmla="val 81364"/>
                </a:avLst>
              </a:prstGeom>
              <a:solidFill>
                <a:srgbClr val="ACA964">
                  <a:alpha val="20000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9695" name="AutoShape 159"/>
              <p:cNvSpPr>
                <a:spLocks noChangeArrowheads="1"/>
              </p:cNvSpPr>
              <p:nvPr/>
            </p:nvSpPr>
            <p:spPr bwMode="auto">
              <a:xfrm>
                <a:off x="816" y="2880"/>
                <a:ext cx="1488" cy="257"/>
              </a:xfrm>
              <a:prstGeom prst="parallelogram">
                <a:avLst>
                  <a:gd name="adj" fmla="val 144747"/>
                </a:avLst>
              </a:prstGeom>
              <a:solidFill>
                <a:srgbClr val="8495A9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9696" name="Rectangle 160"/>
              <p:cNvSpPr>
                <a:spLocks noChangeArrowheads="1"/>
              </p:cNvSpPr>
              <p:nvPr/>
            </p:nvSpPr>
            <p:spPr bwMode="auto">
              <a:xfrm>
                <a:off x="816" y="3134"/>
                <a:ext cx="1104" cy="117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9697" name="AutoShape 161"/>
              <p:cNvSpPr>
                <a:spLocks noChangeArrowheads="1"/>
              </p:cNvSpPr>
              <p:nvPr/>
            </p:nvSpPr>
            <p:spPr bwMode="auto">
              <a:xfrm rot="5486618" flipH="1">
                <a:off x="1921" y="2879"/>
                <a:ext cx="381" cy="382"/>
              </a:xfrm>
              <a:prstGeom prst="parallelogram">
                <a:avLst>
                  <a:gd name="adj" fmla="val 70750"/>
                </a:avLst>
              </a:prstGeom>
              <a:solidFill>
                <a:srgbClr val="ACA964">
                  <a:alpha val="20000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9698" name="Line 162"/>
            <p:cNvSpPr>
              <a:spLocks noChangeShapeType="1"/>
            </p:cNvSpPr>
            <p:nvPr/>
          </p:nvSpPr>
          <p:spPr bwMode="auto">
            <a:xfrm>
              <a:off x="1818" y="2381"/>
              <a:ext cx="7" cy="59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9699" name="Group 163"/>
            <p:cNvGrpSpPr>
              <a:grpSpLocks/>
            </p:cNvGrpSpPr>
            <p:nvPr/>
          </p:nvGrpSpPr>
          <p:grpSpPr bwMode="auto">
            <a:xfrm>
              <a:off x="954" y="2944"/>
              <a:ext cx="301" cy="108"/>
              <a:chOff x="2352" y="3408"/>
              <a:chExt cx="384" cy="111"/>
            </a:xfrm>
          </p:grpSpPr>
          <p:grpSp>
            <p:nvGrpSpPr>
              <p:cNvPr id="449700" name="Group 164"/>
              <p:cNvGrpSpPr>
                <a:grpSpLocks/>
              </p:cNvGrpSpPr>
              <p:nvPr/>
            </p:nvGrpSpPr>
            <p:grpSpPr bwMode="auto">
              <a:xfrm rot="-5400000">
                <a:off x="2500" y="3356"/>
                <a:ext cx="111" cy="216"/>
                <a:chOff x="3450" y="2313"/>
                <a:chExt cx="111" cy="216"/>
              </a:xfrm>
            </p:grpSpPr>
            <p:sp>
              <p:nvSpPr>
                <p:cNvPr id="449701" name="Line 165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9702" name="Line 166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9703" name="Line 167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9704" name="Line 168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9705" name="Line 169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9706" name="Line 170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9707" name="Line 171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49708" name="AutoShape 172"/>
              <p:cNvCxnSpPr>
                <a:cxnSpLocks noChangeShapeType="1"/>
                <a:stCxn id="449701" idx="0"/>
              </p:cNvCxnSpPr>
              <p:nvPr/>
            </p:nvCxnSpPr>
            <p:spPr bwMode="auto">
              <a:xfrm flipH="1">
                <a:off x="2352" y="3473"/>
                <a:ext cx="9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9709" name="AutoShape 173"/>
              <p:cNvCxnSpPr>
                <a:cxnSpLocks noChangeShapeType="1"/>
                <a:stCxn id="449703" idx="1"/>
              </p:cNvCxnSpPr>
              <p:nvPr/>
            </p:nvCxnSpPr>
            <p:spPr bwMode="auto">
              <a:xfrm flipV="1">
                <a:off x="2665" y="3462"/>
                <a:ext cx="71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grpSp>
          <p:nvGrpSpPr>
            <p:cNvPr id="449710" name="Group 174"/>
            <p:cNvGrpSpPr>
              <a:grpSpLocks/>
            </p:cNvGrpSpPr>
            <p:nvPr/>
          </p:nvGrpSpPr>
          <p:grpSpPr bwMode="auto">
            <a:xfrm>
              <a:off x="1114" y="2832"/>
              <a:ext cx="301" cy="108"/>
              <a:chOff x="2352" y="3408"/>
              <a:chExt cx="384" cy="111"/>
            </a:xfrm>
          </p:grpSpPr>
          <p:grpSp>
            <p:nvGrpSpPr>
              <p:cNvPr id="449711" name="Group 175"/>
              <p:cNvGrpSpPr>
                <a:grpSpLocks/>
              </p:cNvGrpSpPr>
              <p:nvPr/>
            </p:nvGrpSpPr>
            <p:grpSpPr bwMode="auto">
              <a:xfrm rot="-5400000">
                <a:off x="2500" y="3356"/>
                <a:ext cx="111" cy="216"/>
                <a:chOff x="3450" y="2313"/>
                <a:chExt cx="111" cy="216"/>
              </a:xfrm>
            </p:grpSpPr>
            <p:sp>
              <p:nvSpPr>
                <p:cNvPr id="449712" name="Line 176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9713" name="Line 177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9714" name="Line 178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9715" name="Line 179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9716" name="Line 180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9717" name="Line 181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9718" name="Line 182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49719" name="AutoShape 183"/>
              <p:cNvCxnSpPr>
                <a:cxnSpLocks noChangeShapeType="1"/>
                <a:stCxn id="449712" idx="0"/>
              </p:cNvCxnSpPr>
              <p:nvPr/>
            </p:nvCxnSpPr>
            <p:spPr bwMode="auto">
              <a:xfrm flipH="1">
                <a:off x="2352" y="3473"/>
                <a:ext cx="9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49720" name="AutoShape 184"/>
              <p:cNvCxnSpPr>
                <a:cxnSpLocks noChangeShapeType="1"/>
                <a:stCxn id="449714" idx="1"/>
              </p:cNvCxnSpPr>
              <p:nvPr/>
            </p:nvCxnSpPr>
            <p:spPr bwMode="auto">
              <a:xfrm flipV="1">
                <a:off x="2665" y="3462"/>
                <a:ext cx="71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sp>
          <p:nvSpPr>
            <p:cNvPr id="449721" name="Text Box 185"/>
            <p:cNvSpPr txBox="1">
              <a:spLocks noChangeArrowheads="1"/>
            </p:cNvSpPr>
            <p:nvPr/>
          </p:nvSpPr>
          <p:spPr bwMode="auto">
            <a:xfrm>
              <a:off x="1257" y="286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4</a:t>
              </a:r>
            </a:p>
          </p:txBody>
        </p:sp>
        <p:sp>
          <p:nvSpPr>
            <p:cNvPr id="449722" name="Text Box 186"/>
            <p:cNvSpPr txBox="1">
              <a:spLocks noChangeArrowheads="1"/>
            </p:cNvSpPr>
            <p:nvPr/>
          </p:nvSpPr>
          <p:spPr bwMode="auto">
            <a:xfrm>
              <a:off x="1403" y="2767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</p:txBody>
        </p:sp>
        <p:sp>
          <p:nvSpPr>
            <p:cNvPr id="449723" name="Text Box 187"/>
            <p:cNvSpPr txBox="1">
              <a:spLocks noChangeArrowheads="1"/>
            </p:cNvSpPr>
            <p:nvPr/>
          </p:nvSpPr>
          <p:spPr bwMode="auto">
            <a:xfrm>
              <a:off x="1248" y="3337"/>
              <a:ext cx="59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 </a:t>
              </a:r>
              <a:r>
                <a:rPr lang="en-US"/>
                <a:t>&amp; </a:t>
              </a:r>
              <a:r>
                <a:rPr lang="en-US" b="1"/>
                <a:t>R</a:t>
              </a:r>
              <a:r>
                <a:rPr lang="en-US" b="1" baseline="-25000"/>
                <a:t>3</a:t>
              </a:r>
            </a:p>
          </p:txBody>
        </p:sp>
        <p:sp>
          <p:nvSpPr>
            <p:cNvPr id="449724" name="Arc 188"/>
            <p:cNvSpPr>
              <a:spLocks/>
            </p:cNvSpPr>
            <p:nvPr/>
          </p:nvSpPr>
          <p:spPr bwMode="auto">
            <a:xfrm flipH="1" flipV="1">
              <a:off x="960" y="3216"/>
              <a:ext cx="278" cy="25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725" name="Text Box 189"/>
            <p:cNvSpPr txBox="1">
              <a:spLocks noChangeArrowheads="1"/>
            </p:cNvSpPr>
            <p:nvPr/>
          </p:nvSpPr>
          <p:spPr bwMode="auto">
            <a:xfrm>
              <a:off x="1818" y="2304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F</a:t>
              </a:r>
            </a:p>
          </p:txBody>
        </p:sp>
        <p:sp>
          <p:nvSpPr>
            <p:cNvPr id="449726" name="Line 190"/>
            <p:cNvSpPr>
              <a:spLocks noChangeShapeType="1"/>
            </p:cNvSpPr>
            <p:nvPr/>
          </p:nvSpPr>
          <p:spPr bwMode="auto">
            <a:xfrm>
              <a:off x="1119" y="2715"/>
              <a:ext cx="108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9727" name="Line 191"/>
            <p:cNvSpPr>
              <a:spLocks noChangeShapeType="1"/>
            </p:cNvSpPr>
            <p:nvPr/>
          </p:nvSpPr>
          <p:spPr bwMode="auto">
            <a:xfrm flipV="1">
              <a:off x="1849" y="2976"/>
              <a:ext cx="383" cy="2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9728" name="Text Box 192"/>
            <p:cNvSpPr txBox="1">
              <a:spLocks noChangeArrowheads="1"/>
            </p:cNvSpPr>
            <p:nvPr/>
          </p:nvSpPr>
          <p:spPr bwMode="auto">
            <a:xfrm>
              <a:off x="1313" y="245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L</a:t>
              </a:r>
            </a:p>
          </p:txBody>
        </p:sp>
        <p:sp>
          <p:nvSpPr>
            <p:cNvPr id="449729" name="Text Box 193"/>
            <p:cNvSpPr txBox="1">
              <a:spLocks noChangeArrowheads="1"/>
            </p:cNvSpPr>
            <p:nvPr/>
          </p:nvSpPr>
          <p:spPr bwMode="auto">
            <a:xfrm>
              <a:off x="2016" y="3067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w</a:t>
              </a:r>
            </a:p>
          </p:txBody>
        </p:sp>
        <p:sp>
          <p:nvSpPr>
            <p:cNvPr id="449730" name="Line 194"/>
            <p:cNvSpPr>
              <a:spLocks noChangeShapeType="1"/>
            </p:cNvSpPr>
            <p:nvPr/>
          </p:nvSpPr>
          <p:spPr bwMode="auto">
            <a:xfrm>
              <a:off x="2352" y="2670"/>
              <a:ext cx="0" cy="14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9731" name="Line 195"/>
            <p:cNvSpPr>
              <a:spLocks noChangeShapeType="1"/>
            </p:cNvSpPr>
            <p:nvPr/>
          </p:nvSpPr>
          <p:spPr bwMode="auto">
            <a:xfrm flipV="1">
              <a:off x="2352" y="2931"/>
              <a:ext cx="0" cy="14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9732" name="Text Box 196"/>
            <p:cNvSpPr txBox="1">
              <a:spLocks noChangeArrowheads="1"/>
            </p:cNvSpPr>
            <p:nvPr/>
          </p:nvSpPr>
          <p:spPr bwMode="auto">
            <a:xfrm>
              <a:off x="2366" y="2716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h</a:t>
              </a: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4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290549EE-BBC1-4597-9DD6-4259BAEF5C04}" type="slidenum">
              <a:rPr lang="en-US"/>
              <a:pPr lvl="1"/>
              <a:t>22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Wheatstone Bridge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09000" cy="1181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u="sng" dirty="0"/>
              <a:t>Example3</a:t>
            </a:r>
            <a:r>
              <a:rPr lang="en-US" sz="2000" dirty="0"/>
              <a:t>: using the Wheatstone bridge as a strain measurement tool find </a:t>
            </a:r>
            <a:r>
              <a:rPr lang="en-US" sz="2000" dirty="0" smtClean="0"/>
              <a:t> the maximum </a:t>
            </a:r>
            <a:r>
              <a:rPr lang="en-US" sz="2000" b="1" dirty="0" err="1" smtClean="0"/>
              <a:t>v</a:t>
            </a:r>
            <a:r>
              <a:rPr lang="en-US" sz="2000" b="1" baseline="-25000" dirty="0" err="1" smtClean="0"/>
              <a:t>o</a:t>
            </a:r>
            <a:endParaRPr lang="en-US" sz="2000" b="1" baseline="-25000" dirty="0"/>
          </a:p>
          <a:p>
            <a:pPr lvl="1">
              <a:lnSpc>
                <a:spcPct val="90000"/>
              </a:lnSpc>
            </a:pPr>
            <a:r>
              <a:rPr lang="en-US" sz="1800" dirty="0">
                <a:cs typeface="Times New Roman" pitchFamily="18" charset="0"/>
              </a:rPr>
              <a:t>the bridge measures forces ranging from 0 to 500 N</a:t>
            </a:r>
          </a:p>
          <a:p>
            <a:pPr lvl="1">
              <a:lnSpc>
                <a:spcPct val="90000"/>
              </a:lnSpc>
            </a:pPr>
            <a:r>
              <a:rPr lang="en-US" sz="1800" b="1" i="1" dirty="0">
                <a:cs typeface="Times New Roman" pitchFamily="18" charset="0"/>
              </a:rPr>
              <a:t>L</a:t>
            </a:r>
            <a:r>
              <a:rPr lang="en-US" sz="1800" dirty="0">
                <a:cs typeface="Times New Roman" pitchFamily="18" charset="0"/>
              </a:rPr>
              <a:t> = 0.3m, </a:t>
            </a:r>
            <a:r>
              <a:rPr lang="en-US" sz="1800" b="1" i="1" dirty="0">
                <a:cs typeface="Times New Roman" pitchFamily="18" charset="0"/>
              </a:rPr>
              <a:t>w</a:t>
            </a:r>
            <a:r>
              <a:rPr lang="en-US" sz="1800" dirty="0">
                <a:cs typeface="Times New Roman" pitchFamily="18" charset="0"/>
              </a:rPr>
              <a:t> = 0.05m, </a:t>
            </a:r>
            <a:r>
              <a:rPr lang="en-US" sz="1800" b="1" i="1" dirty="0">
                <a:cs typeface="Times New Roman" pitchFamily="18" charset="0"/>
              </a:rPr>
              <a:t>h</a:t>
            </a:r>
            <a:r>
              <a:rPr lang="en-US" sz="1800" dirty="0">
                <a:cs typeface="Times New Roman" pitchFamily="18" charset="0"/>
              </a:rPr>
              <a:t> = 0.01m, </a:t>
            </a:r>
            <a:r>
              <a:rPr lang="en-US" sz="1800" b="1" dirty="0">
                <a:cs typeface="Times New Roman" pitchFamily="18" charset="0"/>
              </a:rPr>
              <a:t>GF</a:t>
            </a:r>
            <a:r>
              <a:rPr lang="en-US" sz="1800" dirty="0">
                <a:cs typeface="Times New Roman" pitchFamily="18" charset="0"/>
              </a:rPr>
              <a:t> = 2, </a:t>
            </a:r>
            <a:r>
              <a:rPr lang="en-US" sz="1800" b="1" i="1" dirty="0">
                <a:cs typeface="Times New Roman" pitchFamily="18" charset="0"/>
              </a:rPr>
              <a:t>Y</a:t>
            </a:r>
            <a:r>
              <a:rPr lang="en-US" sz="1800" dirty="0">
                <a:cs typeface="Times New Roman" pitchFamily="18" charset="0"/>
              </a:rPr>
              <a:t> = 69x10</a:t>
            </a:r>
            <a:r>
              <a:rPr lang="en-US" sz="1800" baseline="30000" dirty="0">
                <a:cs typeface="Times New Roman" pitchFamily="18" charset="0"/>
              </a:rPr>
              <a:t>9</a:t>
            </a:r>
            <a:r>
              <a:rPr lang="en-US" sz="1800" dirty="0">
                <a:cs typeface="Times New Roman" pitchFamily="18" charset="0"/>
              </a:rPr>
              <a:t>N/m</a:t>
            </a:r>
            <a:r>
              <a:rPr lang="en-US" sz="1800" baseline="30000" dirty="0">
                <a:cs typeface="Times New Roman" pitchFamily="18" charset="0"/>
              </a:rPr>
              <a:t>2</a:t>
            </a:r>
            <a:r>
              <a:rPr lang="en-US" sz="1800" dirty="0">
                <a:cs typeface="Times New Roman" pitchFamily="18" charset="0"/>
              </a:rPr>
              <a:t>, </a:t>
            </a:r>
            <a:r>
              <a:rPr lang="en-US" sz="1800" b="1" dirty="0" err="1">
                <a:cs typeface="Times New Roman" pitchFamily="18" charset="0"/>
              </a:rPr>
              <a:t>v</a:t>
            </a:r>
            <a:r>
              <a:rPr lang="en-US" sz="1800" b="1" baseline="-25000" dirty="0" err="1">
                <a:cs typeface="Times New Roman" pitchFamily="18" charset="0"/>
              </a:rPr>
              <a:t>s</a:t>
            </a:r>
            <a:r>
              <a:rPr lang="en-US" sz="1800" dirty="0">
                <a:cs typeface="Times New Roman" pitchFamily="18" charset="0"/>
              </a:rPr>
              <a:t> = 12V</a:t>
            </a:r>
            <a:endParaRPr lang="en-US" sz="1800" baseline="30000" dirty="0">
              <a:cs typeface="Times New Roman" pitchFamily="18" charset="0"/>
            </a:endParaRPr>
          </a:p>
        </p:txBody>
      </p:sp>
      <p:graphicFrame>
        <p:nvGraphicFramePr>
          <p:cNvPr id="450639" name="Object 79"/>
          <p:cNvGraphicFramePr>
            <a:graphicFrameLocks noChangeAspect="1"/>
          </p:cNvGraphicFramePr>
          <p:nvPr/>
        </p:nvGraphicFramePr>
        <p:xfrm>
          <a:off x="4762500" y="3116263"/>
          <a:ext cx="3390900" cy="2168525"/>
        </p:xfrm>
        <a:graphic>
          <a:graphicData uri="http://schemas.openxmlformats.org/presentationml/2006/ole">
            <p:oleObj spid="_x0000_s450639" name="Equation" r:id="rId3" imgW="1371600" imgH="914400" progId="Equation.3">
              <p:embed/>
            </p:oleObj>
          </a:graphicData>
        </a:graphic>
      </p:graphicFrame>
      <p:grpSp>
        <p:nvGrpSpPr>
          <p:cNvPr id="450715" name="Group 155"/>
          <p:cNvGrpSpPr>
            <a:grpSpLocks/>
          </p:cNvGrpSpPr>
          <p:nvPr/>
        </p:nvGrpSpPr>
        <p:grpSpPr bwMode="auto">
          <a:xfrm>
            <a:off x="914400" y="2895600"/>
            <a:ext cx="2924175" cy="2133600"/>
            <a:chOff x="720" y="2304"/>
            <a:chExt cx="1842" cy="1344"/>
          </a:xfrm>
        </p:grpSpPr>
        <p:grpSp>
          <p:nvGrpSpPr>
            <p:cNvPr id="450716" name="Group 156"/>
            <p:cNvGrpSpPr>
              <a:grpSpLocks/>
            </p:cNvGrpSpPr>
            <p:nvPr/>
          </p:nvGrpSpPr>
          <p:grpSpPr bwMode="auto">
            <a:xfrm>
              <a:off x="720" y="2395"/>
              <a:ext cx="1488" cy="1253"/>
              <a:chOff x="816" y="2454"/>
              <a:chExt cx="1488" cy="1253"/>
            </a:xfrm>
          </p:grpSpPr>
          <p:sp>
            <p:nvSpPr>
              <p:cNvPr id="450717" name="AutoShape 157"/>
              <p:cNvSpPr>
                <a:spLocks noChangeArrowheads="1"/>
              </p:cNvSpPr>
              <p:nvPr/>
            </p:nvSpPr>
            <p:spPr bwMode="auto">
              <a:xfrm rot="5400000" flipH="1">
                <a:off x="382" y="2888"/>
                <a:ext cx="1253" cy="385"/>
              </a:xfrm>
              <a:prstGeom prst="parallelogram">
                <a:avLst>
                  <a:gd name="adj" fmla="val 81364"/>
                </a:avLst>
              </a:prstGeom>
              <a:solidFill>
                <a:srgbClr val="ACA964">
                  <a:alpha val="20000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0718" name="AutoShape 158"/>
              <p:cNvSpPr>
                <a:spLocks noChangeArrowheads="1"/>
              </p:cNvSpPr>
              <p:nvPr/>
            </p:nvSpPr>
            <p:spPr bwMode="auto">
              <a:xfrm>
                <a:off x="816" y="2880"/>
                <a:ext cx="1488" cy="257"/>
              </a:xfrm>
              <a:prstGeom prst="parallelogram">
                <a:avLst>
                  <a:gd name="adj" fmla="val 144747"/>
                </a:avLst>
              </a:prstGeom>
              <a:solidFill>
                <a:srgbClr val="8495A9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0719" name="Rectangle 159"/>
              <p:cNvSpPr>
                <a:spLocks noChangeArrowheads="1"/>
              </p:cNvSpPr>
              <p:nvPr/>
            </p:nvSpPr>
            <p:spPr bwMode="auto">
              <a:xfrm>
                <a:off x="816" y="3134"/>
                <a:ext cx="1104" cy="117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0720" name="AutoShape 160"/>
              <p:cNvSpPr>
                <a:spLocks noChangeArrowheads="1"/>
              </p:cNvSpPr>
              <p:nvPr/>
            </p:nvSpPr>
            <p:spPr bwMode="auto">
              <a:xfrm rot="5486618" flipH="1">
                <a:off x="1921" y="2879"/>
                <a:ext cx="381" cy="382"/>
              </a:xfrm>
              <a:prstGeom prst="parallelogram">
                <a:avLst>
                  <a:gd name="adj" fmla="val 70750"/>
                </a:avLst>
              </a:prstGeom>
              <a:solidFill>
                <a:srgbClr val="ACA964">
                  <a:alpha val="20000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0721" name="Line 161"/>
            <p:cNvSpPr>
              <a:spLocks noChangeShapeType="1"/>
            </p:cNvSpPr>
            <p:nvPr/>
          </p:nvSpPr>
          <p:spPr bwMode="auto">
            <a:xfrm>
              <a:off x="1818" y="2381"/>
              <a:ext cx="7" cy="59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0722" name="Group 162"/>
            <p:cNvGrpSpPr>
              <a:grpSpLocks/>
            </p:cNvGrpSpPr>
            <p:nvPr/>
          </p:nvGrpSpPr>
          <p:grpSpPr bwMode="auto">
            <a:xfrm>
              <a:off x="954" y="2944"/>
              <a:ext cx="301" cy="108"/>
              <a:chOff x="2352" y="3408"/>
              <a:chExt cx="384" cy="111"/>
            </a:xfrm>
          </p:grpSpPr>
          <p:grpSp>
            <p:nvGrpSpPr>
              <p:cNvPr id="450723" name="Group 163"/>
              <p:cNvGrpSpPr>
                <a:grpSpLocks/>
              </p:cNvGrpSpPr>
              <p:nvPr/>
            </p:nvGrpSpPr>
            <p:grpSpPr bwMode="auto">
              <a:xfrm rot="-5400000">
                <a:off x="2500" y="3356"/>
                <a:ext cx="111" cy="216"/>
                <a:chOff x="3450" y="2313"/>
                <a:chExt cx="111" cy="216"/>
              </a:xfrm>
            </p:grpSpPr>
            <p:sp>
              <p:nvSpPr>
                <p:cNvPr id="450724" name="Line 164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25" name="Line 165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26" name="Line 166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27" name="Line 167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28" name="Line 168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29" name="Line 169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30" name="Line 170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50731" name="AutoShape 171"/>
              <p:cNvCxnSpPr>
                <a:cxnSpLocks noChangeShapeType="1"/>
                <a:stCxn id="450724" idx="0"/>
              </p:cNvCxnSpPr>
              <p:nvPr/>
            </p:nvCxnSpPr>
            <p:spPr bwMode="auto">
              <a:xfrm flipH="1">
                <a:off x="2352" y="3473"/>
                <a:ext cx="9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50732" name="AutoShape 172"/>
              <p:cNvCxnSpPr>
                <a:cxnSpLocks noChangeShapeType="1"/>
                <a:stCxn id="450726" idx="1"/>
              </p:cNvCxnSpPr>
              <p:nvPr/>
            </p:nvCxnSpPr>
            <p:spPr bwMode="auto">
              <a:xfrm flipV="1">
                <a:off x="2665" y="3462"/>
                <a:ext cx="71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grpSp>
          <p:nvGrpSpPr>
            <p:cNvPr id="450733" name="Group 173"/>
            <p:cNvGrpSpPr>
              <a:grpSpLocks/>
            </p:cNvGrpSpPr>
            <p:nvPr/>
          </p:nvGrpSpPr>
          <p:grpSpPr bwMode="auto">
            <a:xfrm>
              <a:off x="1114" y="2832"/>
              <a:ext cx="301" cy="108"/>
              <a:chOff x="2352" y="3408"/>
              <a:chExt cx="384" cy="111"/>
            </a:xfrm>
          </p:grpSpPr>
          <p:grpSp>
            <p:nvGrpSpPr>
              <p:cNvPr id="450734" name="Group 174"/>
              <p:cNvGrpSpPr>
                <a:grpSpLocks/>
              </p:cNvGrpSpPr>
              <p:nvPr/>
            </p:nvGrpSpPr>
            <p:grpSpPr bwMode="auto">
              <a:xfrm rot="-5400000">
                <a:off x="2500" y="3356"/>
                <a:ext cx="111" cy="216"/>
                <a:chOff x="3450" y="2313"/>
                <a:chExt cx="111" cy="216"/>
              </a:xfrm>
            </p:grpSpPr>
            <p:sp>
              <p:nvSpPr>
                <p:cNvPr id="450735" name="Line 175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36" name="Line 176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37" name="Line 177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38" name="Line 178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39" name="Line 179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40" name="Line 180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41" name="Line 181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50742" name="AutoShape 182"/>
              <p:cNvCxnSpPr>
                <a:cxnSpLocks noChangeShapeType="1"/>
                <a:stCxn id="450735" idx="0"/>
              </p:cNvCxnSpPr>
              <p:nvPr/>
            </p:nvCxnSpPr>
            <p:spPr bwMode="auto">
              <a:xfrm flipH="1">
                <a:off x="2352" y="3473"/>
                <a:ext cx="9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50743" name="AutoShape 183"/>
              <p:cNvCxnSpPr>
                <a:cxnSpLocks noChangeShapeType="1"/>
                <a:stCxn id="450737" idx="1"/>
              </p:cNvCxnSpPr>
              <p:nvPr/>
            </p:nvCxnSpPr>
            <p:spPr bwMode="auto">
              <a:xfrm flipV="1">
                <a:off x="2665" y="3462"/>
                <a:ext cx="71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sp>
          <p:nvSpPr>
            <p:cNvPr id="450744" name="Text Box 184"/>
            <p:cNvSpPr txBox="1">
              <a:spLocks noChangeArrowheads="1"/>
            </p:cNvSpPr>
            <p:nvPr/>
          </p:nvSpPr>
          <p:spPr bwMode="auto">
            <a:xfrm>
              <a:off x="1257" y="286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4</a:t>
              </a:r>
            </a:p>
          </p:txBody>
        </p:sp>
        <p:sp>
          <p:nvSpPr>
            <p:cNvPr id="450745" name="Text Box 185"/>
            <p:cNvSpPr txBox="1">
              <a:spLocks noChangeArrowheads="1"/>
            </p:cNvSpPr>
            <p:nvPr/>
          </p:nvSpPr>
          <p:spPr bwMode="auto">
            <a:xfrm>
              <a:off x="1403" y="2767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</p:txBody>
        </p:sp>
        <p:sp>
          <p:nvSpPr>
            <p:cNvPr id="450746" name="Text Box 186"/>
            <p:cNvSpPr txBox="1">
              <a:spLocks noChangeArrowheads="1"/>
            </p:cNvSpPr>
            <p:nvPr/>
          </p:nvSpPr>
          <p:spPr bwMode="auto">
            <a:xfrm>
              <a:off x="1248" y="3337"/>
              <a:ext cx="59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 </a:t>
              </a:r>
              <a:r>
                <a:rPr lang="en-US"/>
                <a:t>&amp; </a:t>
              </a:r>
              <a:r>
                <a:rPr lang="en-US" b="1"/>
                <a:t>R</a:t>
              </a:r>
              <a:r>
                <a:rPr lang="en-US" b="1" baseline="-25000"/>
                <a:t>3</a:t>
              </a:r>
            </a:p>
          </p:txBody>
        </p:sp>
        <p:sp>
          <p:nvSpPr>
            <p:cNvPr id="450747" name="Arc 187"/>
            <p:cNvSpPr>
              <a:spLocks/>
            </p:cNvSpPr>
            <p:nvPr/>
          </p:nvSpPr>
          <p:spPr bwMode="auto">
            <a:xfrm flipH="1" flipV="1">
              <a:off x="960" y="3216"/>
              <a:ext cx="278" cy="25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48" name="Text Box 188"/>
            <p:cNvSpPr txBox="1">
              <a:spLocks noChangeArrowheads="1"/>
            </p:cNvSpPr>
            <p:nvPr/>
          </p:nvSpPr>
          <p:spPr bwMode="auto">
            <a:xfrm>
              <a:off x="1818" y="2304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F</a:t>
              </a:r>
            </a:p>
          </p:txBody>
        </p:sp>
        <p:sp>
          <p:nvSpPr>
            <p:cNvPr id="450749" name="Line 189"/>
            <p:cNvSpPr>
              <a:spLocks noChangeShapeType="1"/>
            </p:cNvSpPr>
            <p:nvPr/>
          </p:nvSpPr>
          <p:spPr bwMode="auto">
            <a:xfrm>
              <a:off x="1119" y="2715"/>
              <a:ext cx="108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750" name="Line 190"/>
            <p:cNvSpPr>
              <a:spLocks noChangeShapeType="1"/>
            </p:cNvSpPr>
            <p:nvPr/>
          </p:nvSpPr>
          <p:spPr bwMode="auto">
            <a:xfrm flipV="1">
              <a:off x="1849" y="2976"/>
              <a:ext cx="383" cy="2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751" name="Text Box 191"/>
            <p:cNvSpPr txBox="1">
              <a:spLocks noChangeArrowheads="1"/>
            </p:cNvSpPr>
            <p:nvPr/>
          </p:nvSpPr>
          <p:spPr bwMode="auto">
            <a:xfrm>
              <a:off x="1313" y="245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L</a:t>
              </a:r>
            </a:p>
          </p:txBody>
        </p:sp>
        <p:sp>
          <p:nvSpPr>
            <p:cNvPr id="450752" name="Text Box 192"/>
            <p:cNvSpPr txBox="1">
              <a:spLocks noChangeArrowheads="1"/>
            </p:cNvSpPr>
            <p:nvPr/>
          </p:nvSpPr>
          <p:spPr bwMode="auto">
            <a:xfrm>
              <a:off x="2016" y="3067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w</a:t>
              </a:r>
            </a:p>
          </p:txBody>
        </p:sp>
        <p:sp>
          <p:nvSpPr>
            <p:cNvPr id="450753" name="Line 193"/>
            <p:cNvSpPr>
              <a:spLocks noChangeShapeType="1"/>
            </p:cNvSpPr>
            <p:nvPr/>
          </p:nvSpPr>
          <p:spPr bwMode="auto">
            <a:xfrm>
              <a:off x="2352" y="2670"/>
              <a:ext cx="0" cy="14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754" name="Line 194"/>
            <p:cNvSpPr>
              <a:spLocks noChangeShapeType="1"/>
            </p:cNvSpPr>
            <p:nvPr/>
          </p:nvSpPr>
          <p:spPr bwMode="auto">
            <a:xfrm flipV="1">
              <a:off x="2352" y="2931"/>
              <a:ext cx="0" cy="14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755" name="Text Box 195"/>
            <p:cNvSpPr txBox="1">
              <a:spLocks noChangeArrowheads="1"/>
            </p:cNvSpPr>
            <p:nvPr/>
          </p:nvSpPr>
          <p:spPr bwMode="auto">
            <a:xfrm>
              <a:off x="2366" y="2716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h</a:t>
              </a: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pPr lvl="1"/>
            <a:fld id="{EF3919D0-7861-43B6-A9EF-330FBE6D15F9}" type="slidenum">
              <a:rPr lang="en-US"/>
              <a:pPr lvl="1"/>
              <a:t>23</a:t>
            </a:fld>
            <a:endParaRPr lang="en-US"/>
          </a:p>
        </p:txBody>
      </p:sp>
      <p:sp>
        <p:nvSpPr>
          <p:cNvPr id="45875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Practical Sources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BB0BF6FA-C6F8-40F7-A557-2CEBD4E8B251}" type="slidenum">
              <a:rPr lang="en-US"/>
              <a:pPr lvl="1"/>
              <a:t>24</a:t>
            </a:fld>
            <a:endParaRPr lang="en-US"/>
          </a:p>
        </p:txBody>
      </p:sp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Ideal Sources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3594100" cy="876300"/>
          </a:xfrm>
        </p:spPr>
        <p:txBody>
          <a:bodyPr/>
          <a:lstStyle/>
          <a:p>
            <a:r>
              <a:rPr lang="en-US" sz="2800"/>
              <a:t>Ideal current source</a:t>
            </a:r>
          </a:p>
          <a:p>
            <a:pPr lvl="1"/>
            <a:r>
              <a:rPr lang="en-US" sz="2400"/>
              <a:t>3A source</a:t>
            </a:r>
          </a:p>
        </p:txBody>
      </p:sp>
      <p:graphicFrame>
        <p:nvGraphicFramePr>
          <p:cNvPr id="47206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914400" y="2438400"/>
          <a:ext cx="3086100" cy="2543175"/>
        </p:xfrm>
        <a:graphic>
          <a:graphicData uri="http://schemas.openxmlformats.org/presentationml/2006/ole">
            <p:oleObj spid="_x0000_s472068" name="Chart" r:id="rId3" imgW="8572500" imgH="7067512" progId="Excel.Sheet.8">
              <p:embed followColorScheme="full"/>
            </p:oleObj>
          </a:graphicData>
        </a:graphic>
      </p:graphicFrame>
      <p:sp>
        <p:nvSpPr>
          <p:cNvPr id="472069" name="Rectangle 5"/>
          <p:cNvSpPr>
            <a:spLocks noChangeArrowheads="1"/>
          </p:cNvSpPr>
          <p:nvPr/>
        </p:nvSpPr>
        <p:spPr bwMode="auto">
          <a:xfrm>
            <a:off x="4711700" y="1333500"/>
            <a:ext cx="34607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r>
              <a:rPr lang="en-US" sz="2800">
                <a:solidFill>
                  <a:schemeClr val="bg2"/>
                </a:solidFill>
              </a:rPr>
              <a:t>Ideal voltage source</a:t>
            </a:r>
          </a:p>
          <a:p>
            <a:pPr marL="742950" lvl="1" indent="-28575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Ù"/>
            </a:pPr>
            <a:r>
              <a:rPr lang="en-US" sz="2400">
                <a:solidFill>
                  <a:schemeClr val="bg2"/>
                </a:solidFill>
              </a:rPr>
              <a:t>6V source</a:t>
            </a:r>
          </a:p>
        </p:txBody>
      </p:sp>
      <p:graphicFrame>
        <p:nvGraphicFramePr>
          <p:cNvPr id="472070" name="Object 6"/>
          <p:cNvGraphicFramePr>
            <a:graphicFrameLocks noChangeAspect="1"/>
          </p:cNvGraphicFramePr>
          <p:nvPr/>
        </p:nvGraphicFramePr>
        <p:xfrm>
          <a:off x="5105400" y="2438400"/>
          <a:ext cx="3067050" cy="2552700"/>
        </p:xfrm>
        <a:graphic>
          <a:graphicData uri="http://schemas.openxmlformats.org/presentationml/2006/ole">
            <p:oleObj spid="_x0000_s472070" name="Chart" r:id="rId4" imgW="8515236" imgH="7086714" progId="Excel.Sheet.8">
              <p:embed followColorScheme="full"/>
            </p:oleObj>
          </a:graphicData>
        </a:graphic>
      </p:graphicFrame>
      <p:sp>
        <p:nvSpPr>
          <p:cNvPr id="472071" name="Text Box 7"/>
          <p:cNvSpPr txBox="1">
            <a:spLocks noChangeArrowheads="1"/>
          </p:cNvSpPr>
          <p:nvPr/>
        </p:nvSpPr>
        <p:spPr bwMode="auto">
          <a:xfrm>
            <a:off x="685800" y="5027613"/>
            <a:ext cx="3886200" cy="928687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None/>
            </a:pPr>
            <a:r>
              <a:rPr lang="en-US">
                <a:solidFill>
                  <a:schemeClr val="bg2"/>
                </a:solidFill>
              </a:rPr>
              <a:t>Provides a prescribed voltage across its terminals irrespective of the current flowing through it.  </a:t>
            </a:r>
            <a:endParaRPr lang="en-US"/>
          </a:p>
        </p:txBody>
      </p:sp>
      <p:sp>
        <p:nvSpPr>
          <p:cNvPr id="472072" name="Text Box 8"/>
          <p:cNvSpPr txBox="1">
            <a:spLocks noChangeArrowheads="1"/>
          </p:cNvSpPr>
          <p:nvPr/>
        </p:nvSpPr>
        <p:spPr bwMode="auto">
          <a:xfrm>
            <a:off x="5029200" y="5027613"/>
            <a:ext cx="3886200" cy="654050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None/>
            </a:pPr>
            <a:r>
              <a:rPr lang="en-US">
                <a:solidFill>
                  <a:schemeClr val="bg2"/>
                </a:solidFill>
              </a:rPr>
              <a:t>Provides a prescribed current  irrespective of the voltage across it.  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D44A1747-FA24-4987-B1C6-73C6395EA157}" type="slidenum">
              <a:rPr lang="en-US"/>
              <a:pPr lvl="1"/>
              <a:t>25</a:t>
            </a:fld>
            <a:endParaRPr lang="en-US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Practical Sources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737600" cy="483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Actual voltage sources have limitations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There is a limit to the number of total electrons any battery can motivate through a circuit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How to measure limitations?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Total number of electrons? (huge number)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Use coulombs? (also too huge)</a:t>
            </a:r>
          </a:p>
          <a:p>
            <a:pPr lvl="3">
              <a:lnSpc>
                <a:spcPct val="90000"/>
              </a:lnSpc>
            </a:pPr>
            <a:r>
              <a:rPr lang="en-US" sz="1600" b="1" dirty="0"/>
              <a:t>amp-hour </a:t>
            </a:r>
            <a:r>
              <a:rPr lang="en-US" sz="1600" dirty="0"/>
              <a:t>– unit invented for this purpose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1 amp-hour = 1 amp for 1 hour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sz="1600" dirty="0"/>
              <a:t>	</a:t>
            </a:r>
            <a:r>
              <a:rPr lang="en-US" sz="1800" dirty="0"/>
              <a:t>	        = 2 amps for ½ hour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sz="1800" dirty="0"/>
              <a:t>	 	        = 1/3 amp for 3 hours</a:t>
            </a:r>
          </a:p>
          <a:p>
            <a:pPr lvl="3">
              <a:lnSpc>
                <a:spcPct val="90000"/>
              </a:lnSpc>
            </a:pP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2000" dirty="0"/>
              <a:t>Batteries have ratings indicating their current limitations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Car battery – 12V, 70 amp-hours (A-h) @ 3.5 A (for 20 hours)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D – cell (1.5V) carbon-zinc battery – 4.6 amp-hours @ 100mA  (for 46 hours)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9 – volt carbon-zinc battery – 400 </a:t>
            </a:r>
            <a:r>
              <a:rPr lang="en-US" sz="1800" dirty="0" err="1"/>
              <a:t>mA</a:t>
            </a:r>
            <a:r>
              <a:rPr lang="en-US" sz="1800" dirty="0"/>
              <a:t>-hours @ 8mA (for 50 hours)</a:t>
            </a:r>
          </a:p>
        </p:txBody>
      </p:sp>
      <p:sp>
        <p:nvSpPr>
          <p:cNvPr id="457732" name="Rectangle 4"/>
          <p:cNvSpPr>
            <a:spLocks noChangeArrowheads="1"/>
          </p:cNvSpPr>
          <p:nvPr/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endParaRPr lang="en-US" sz="3200">
              <a:solidFill>
                <a:schemeClr val="bg2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endParaRPr lang="en-US" sz="3200">
              <a:solidFill>
                <a:schemeClr val="bg2"/>
              </a:solidFill>
            </a:endParaRPr>
          </a:p>
        </p:txBody>
      </p:sp>
      <p:sp>
        <p:nvSpPr>
          <p:cNvPr id="457776" name="Text Box 48"/>
          <p:cNvSpPr txBox="1">
            <a:spLocks noChangeArrowheads="1"/>
          </p:cNvSpPr>
          <p:nvPr/>
        </p:nvSpPr>
        <p:spPr bwMode="auto">
          <a:xfrm>
            <a:off x="5484813" y="3702050"/>
            <a:ext cx="3278187" cy="654050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         1 amp = 1 coulombs/second</a:t>
            </a:r>
          </a:p>
          <a:p>
            <a:pPr algn="l"/>
            <a:r>
              <a:rPr lang="en-US"/>
              <a:t>1 amp-hour = 3600 coulombs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667E8367-516B-4EAB-9237-E67EBBA15159}" type="slidenum">
              <a:rPr lang="en-US"/>
              <a:pPr lvl="1"/>
              <a:t>26</a:t>
            </a:fld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Practical Sources</a:t>
            </a:r>
          </a:p>
        </p:txBody>
      </p:sp>
      <p:sp>
        <p:nvSpPr>
          <p:cNvPr id="454685" name="Rectangle 29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2095500"/>
          </a:xfrm>
        </p:spPr>
        <p:txBody>
          <a:bodyPr/>
          <a:lstStyle/>
          <a:p>
            <a:r>
              <a:rPr lang="en-US" sz="2800"/>
              <a:t>Actual voltage sources have limitations</a:t>
            </a:r>
          </a:p>
          <a:p>
            <a:pPr lvl="1"/>
            <a:r>
              <a:rPr lang="en-US" sz="2400"/>
              <a:t>As the load resistance (</a:t>
            </a:r>
            <a:r>
              <a:rPr lang="en-US" sz="2400" b="1"/>
              <a:t>R</a:t>
            </a:r>
            <a:r>
              <a:rPr lang="en-US" sz="2400" b="1" baseline="-25000"/>
              <a:t>L</a:t>
            </a:r>
            <a:r>
              <a:rPr lang="en-US" sz="2400"/>
              <a:t>) decreases, the voltage source (</a:t>
            </a:r>
            <a:r>
              <a:rPr lang="en-US" sz="2400" b="1"/>
              <a:t>v</a:t>
            </a:r>
            <a:r>
              <a:rPr lang="en-US" sz="2400" b="1" baseline="-25000"/>
              <a:t>s</a:t>
            </a:r>
            <a:r>
              <a:rPr lang="en-US" sz="2400"/>
              <a:t>) is required to provide increasing amounts of current (</a:t>
            </a:r>
            <a:r>
              <a:rPr lang="en-US" sz="2400" b="1" i="1"/>
              <a:t>i</a:t>
            </a:r>
            <a:r>
              <a:rPr lang="en-US" sz="2400"/>
              <a:t>) in order to maintain </a:t>
            </a:r>
            <a:r>
              <a:rPr lang="en-US" sz="2400" b="1"/>
              <a:t>v</a:t>
            </a:r>
            <a:r>
              <a:rPr lang="en-US" sz="2400" b="1" baseline="-25000"/>
              <a:t>s</a:t>
            </a:r>
          </a:p>
        </p:txBody>
      </p:sp>
      <p:sp>
        <p:nvSpPr>
          <p:cNvPr id="454661" name="Rectangle 5"/>
          <p:cNvSpPr>
            <a:spLocks noChangeArrowheads="1"/>
          </p:cNvSpPr>
          <p:nvPr/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endParaRPr lang="en-US" sz="3200">
              <a:solidFill>
                <a:schemeClr val="bg2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endParaRPr lang="en-US" sz="3200">
              <a:solidFill>
                <a:schemeClr val="bg2"/>
              </a:solidFill>
            </a:endParaRPr>
          </a:p>
        </p:txBody>
      </p:sp>
      <p:sp>
        <p:nvSpPr>
          <p:cNvPr id="454666" name="Oval 10"/>
          <p:cNvSpPr>
            <a:spLocks noChangeArrowheads="1"/>
          </p:cNvSpPr>
          <p:nvPr/>
        </p:nvSpPr>
        <p:spPr bwMode="auto">
          <a:xfrm>
            <a:off x="969963" y="4654550"/>
            <a:ext cx="627062" cy="59848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4667" name="Text Box 11"/>
          <p:cNvSpPr txBox="1">
            <a:spLocks noChangeArrowheads="1"/>
          </p:cNvSpPr>
          <p:nvPr/>
        </p:nvSpPr>
        <p:spPr bwMode="auto">
          <a:xfrm>
            <a:off x="1131888" y="4621213"/>
            <a:ext cx="312737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454668" name="Text Box 12"/>
          <p:cNvSpPr txBox="1">
            <a:spLocks noChangeArrowheads="1"/>
          </p:cNvSpPr>
          <p:nvPr/>
        </p:nvSpPr>
        <p:spPr bwMode="auto">
          <a:xfrm>
            <a:off x="1130300" y="4872038"/>
            <a:ext cx="2984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_</a:t>
            </a:r>
          </a:p>
        </p:txBody>
      </p:sp>
      <p:cxnSp>
        <p:nvCxnSpPr>
          <p:cNvPr id="454669" name="AutoShape 13"/>
          <p:cNvCxnSpPr>
            <a:cxnSpLocks noChangeShapeType="1"/>
            <a:stCxn id="454667" idx="0"/>
            <a:endCxn id="454670" idx="2"/>
          </p:cNvCxnSpPr>
          <p:nvPr/>
        </p:nvCxnSpPr>
        <p:spPr bwMode="auto">
          <a:xfrm rot="16200000">
            <a:off x="1550988" y="3792538"/>
            <a:ext cx="565150" cy="10922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sp>
        <p:nvSpPr>
          <p:cNvPr id="454670" name="Oval 14"/>
          <p:cNvSpPr>
            <a:spLocks noChangeArrowheads="1"/>
          </p:cNvSpPr>
          <p:nvPr/>
        </p:nvSpPr>
        <p:spPr bwMode="auto">
          <a:xfrm>
            <a:off x="2379663" y="3981450"/>
            <a:ext cx="157162" cy="149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4671" name="AutoShape 15"/>
          <p:cNvCxnSpPr>
            <a:cxnSpLocks noChangeShapeType="1"/>
            <a:stCxn id="454666" idx="4"/>
            <a:endCxn id="454672" idx="2"/>
          </p:cNvCxnSpPr>
          <p:nvPr/>
        </p:nvCxnSpPr>
        <p:spPr bwMode="auto">
          <a:xfrm rot="16200000" flipH="1">
            <a:off x="1532732" y="5004594"/>
            <a:ext cx="598487" cy="10953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sp>
        <p:nvSpPr>
          <p:cNvPr id="454672" name="Oval 16"/>
          <p:cNvSpPr>
            <a:spLocks noChangeArrowheads="1"/>
          </p:cNvSpPr>
          <p:nvPr/>
        </p:nvSpPr>
        <p:spPr bwMode="auto">
          <a:xfrm>
            <a:off x="2379663" y="5776913"/>
            <a:ext cx="157162" cy="149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4673" name="Rectangle 17"/>
          <p:cNvSpPr>
            <a:spLocks noChangeArrowheads="1"/>
          </p:cNvSpPr>
          <p:nvPr/>
        </p:nvSpPr>
        <p:spPr bwMode="auto">
          <a:xfrm>
            <a:off x="2851150" y="4654550"/>
            <a:ext cx="547688" cy="598488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4674" name="AutoShape 18"/>
          <p:cNvCxnSpPr>
            <a:cxnSpLocks noChangeShapeType="1"/>
            <a:stCxn id="454670" idx="6"/>
            <a:endCxn id="454673" idx="0"/>
          </p:cNvCxnSpPr>
          <p:nvPr/>
        </p:nvCxnSpPr>
        <p:spPr bwMode="auto">
          <a:xfrm>
            <a:off x="2536825" y="4056063"/>
            <a:ext cx="587375" cy="59848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cxnSp>
        <p:nvCxnSpPr>
          <p:cNvPr id="454675" name="AutoShape 19"/>
          <p:cNvCxnSpPr>
            <a:cxnSpLocks noChangeShapeType="1"/>
            <a:stCxn id="454672" idx="6"/>
            <a:endCxn id="454673" idx="2"/>
          </p:cNvCxnSpPr>
          <p:nvPr/>
        </p:nvCxnSpPr>
        <p:spPr bwMode="auto">
          <a:xfrm flipV="1">
            <a:off x="2536825" y="5253038"/>
            <a:ext cx="587375" cy="59848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sp>
        <p:nvSpPr>
          <p:cNvPr id="454676" name="Text Box 20"/>
          <p:cNvSpPr txBox="1">
            <a:spLocks noChangeArrowheads="1"/>
          </p:cNvSpPr>
          <p:nvPr/>
        </p:nvSpPr>
        <p:spPr bwMode="auto">
          <a:xfrm>
            <a:off x="477838" y="4746625"/>
            <a:ext cx="376237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v</a:t>
            </a:r>
            <a:r>
              <a:rPr lang="en-US" sz="2000" b="1" baseline="-25000"/>
              <a:t>s</a:t>
            </a:r>
            <a:endParaRPr lang="en-US" sz="2000" b="1"/>
          </a:p>
        </p:txBody>
      </p:sp>
      <p:sp>
        <p:nvSpPr>
          <p:cNvPr id="454677" name="Text Box 21"/>
          <p:cNvSpPr txBox="1">
            <a:spLocks noChangeArrowheads="1"/>
          </p:cNvSpPr>
          <p:nvPr/>
        </p:nvSpPr>
        <p:spPr bwMode="auto">
          <a:xfrm>
            <a:off x="2252663" y="4732338"/>
            <a:ext cx="3111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v</a:t>
            </a:r>
          </a:p>
        </p:txBody>
      </p:sp>
      <p:sp>
        <p:nvSpPr>
          <p:cNvPr id="454678" name="Text Box 22"/>
          <p:cNvSpPr txBox="1">
            <a:spLocks noChangeArrowheads="1"/>
          </p:cNvSpPr>
          <p:nvPr/>
        </p:nvSpPr>
        <p:spPr bwMode="auto">
          <a:xfrm>
            <a:off x="2768600" y="4295775"/>
            <a:ext cx="312738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454679" name="Text Box 23"/>
          <p:cNvSpPr txBox="1">
            <a:spLocks noChangeArrowheads="1"/>
          </p:cNvSpPr>
          <p:nvPr/>
        </p:nvSpPr>
        <p:spPr bwMode="auto">
          <a:xfrm>
            <a:off x="2778125" y="5102225"/>
            <a:ext cx="2984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_</a:t>
            </a:r>
          </a:p>
        </p:txBody>
      </p:sp>
      <p:sp>
        <p:nvSpPr>
          <p:cNvPr id="454681" name="Text Box 25"/>
          <p:cNvSpPr txBox="1">
            <a:spLocks noChangeArrowheads="1"/>
          </p:cNvSpPr>
          <p:nvPr/>
        </p:nvSpPr>
        <p:spPr bwMode="auto">
          <a:xfrm>
            <a:off x="1543050" y="3654425"/>
            <a:ext cx="25400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 i="1"/>
              <a:t>i</a:t>
            </a:r>
          </a:p>
        </p:txBody>
      </p:sp>
      <p:sp>
        <p:nvSpPr>
          <p:cNvPr id="454682" name="Text Box 26"/>
          <p:cNvSpPr txBox="1">
            <a:spLocks noChangeArrowheads="1"/>
          </p:cNvSpPr>
          <p:nvPr/>
        </p:nvSpPr>
        <p:spPr bwMode="auto">
          <a:xfrm>
            <a:off x="3351213" y="4767263"/>
            <a:ext cx="123190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Load (</a:t>
            </a:r>
            <a:r>
              <a:rPr lang="en-US" sz="2000" b="1"/>
              <a:t>R</a:t>
            </a:r>
            <a:r>
              <a:rPr lang="en-US" sz="2000" b="1" baseline="-25000"/>
              <a:t>L</a:t>
            </a:r>
            <a:r>
              <a:rPr lang="en-US" sz="2000"/>
              <a:t>)</a:t>
            </a:r>
          </a:p>
        </p:txBody>
      </p:sp>
      <p:sp>
        <p:nvSpPr>
          <p:cNvPr id="454683" name="Line 27"/>
          <p:cNvSpPr>
            <a:spLocks noChangeShapeType="1"/>
          </p:cNvSpPr>
          <p:nvPr/>
        </p:nvSpPr>
        <p:spPr bwMode="auto">
          <a:xfrm>
            <a:off x="1441450" y="4130675"/>
            <a:ext cx="4524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454687" name="Object 31"/>
          <p:cNvGraphicFramePr>
            <a:graphicFrameLocks noChangeAspect="1"/>
          </p:cNvGraphicFramePr>
          <p:nvPr>
            <p:ph sz="half" idx="2"/>
          </p:nvPr>
        </p:nvGraphicFramePr>
        <p:xfrm>
          <a:off x="4017963" y="3111500"/>
          <a:ext cx="1019175" cy="1019175"/>
        </p:xfrm>
        <a:graphic>
          <a:graphicData uri="http://schemas.openxmlformats.org/presentationml/2006/ole">
            <p:oleObj spid="_x0000_s454687" name="Equation" r:id="rId3" imgW="431640" imgH="431640" progId="Equation.3">
              <p:embed/>
            </p:oleObj>
          </a:graphicData>
        </a:graphic>
      </p:graphicFrame>
      <p:grpSp>
        <p:nvGrpSpPr>
          <p:cNvPr id="454691" name="Group 35"/>
          <p:cNvGrpSpPr>
            <a:grpSpLocks/>
          </p:cNvGrpSpPr>
          <p:nvPr/>
        </p:nvGrpSpPr>
        <p:grpSpPr bwMode="auto">
          <a:xfrm>
            <a:off x="5440363" y="4406900"/>
            <a:ext cx="2835275" cy="928688"/>
            <a:chOff x="3734" y="2743"/>
            <a:chExt cx="1786" cy="585"/>
          </a:xfrm>
        </p:grpSpPr>
        <p:sp>
          <p:nvSpPr>
            <p:cNvPr id="454689" name="Text Box 33"/>
            <p:cNvSpPr txBox="1">
              <a:spLocks noChangeArrowheads="1"/>
            </p:cNvSpPr>
            <p:nvPr/>
          </p:nvSpPr>
          <p:spPr bwMode="auto">
            <a:xfrm>
              <a:off x="3734" y="2743"/>
              <a:ext cx="1786" cy="585"/>
            </a:xfrm>
            <a:prstGeom prst="rect">
              <a:avLst/>
            </a:prstGeom>
            <a:solidFill>
              <a:srgbClr val="8495A9">
                <a:alpha val="5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/>
                <a:t>As </a:t>
              </a:r>
              <a:r>
                <a:rPr lang="en-US" b="1"/>
                <a:t>R</a:t>
              </a:r>
              <a:r>
                <a:rPr lang="en-US" b="1" baseline="-25000"/>
                <a:t>L</a:t>
              </a:r>
              <a:r>
                <a:rPr lang="en-US"/>
                <a:t> 	0, </a:t>
              </a:r>
              <a:r>
                <a:rPr lang="en-US" b="1"/>
                <a:t>v</a:t>
              </a:r>
              <a:r>
                <a:rPr lang="en-US" b="1" baseline="-25000"/>
                <a:t>s</a:t>
              </a:r>
              <a:r>
                <a:rPr lang="en-US"/>
                <a:t> has to provide an </a:t>
              </a:r>
              <a:r>
                <a:rPr lang="en-US" b="1"/>
                <a:t>infinite</a:t>
              </a:r>
              <a:r>
                <a:rPr lang="en-US"/>
                <a:t> amount of current!</a:t>
              </a:r>
            </a:p>
          </p:txBody>
        </p:sp>
        <p:sp>
          <p:nvSpPr>
            <p:cNvPr id="454690" name="Line 34"/>
            <p:cNvSpPr>
              <a:spLocks noChangeShapeType="1"/>
            </p:cNvSpPr>
            <p:nvPr/>
          </p:nvSpPr>
          <p:spPr bwMode="auto">
            <a:xfrm>
              <a:off x="4128" y="2863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3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5C744859-B882-4207-B26B-D0BE41D00D26}" type="slidenum">
              <a:rPr lang="en-US"/>
              <a:pPr lvl="1"/>
              <a:t>27</a:t>
            </a:fld>
            <a:endParaRPr lang="en-US"/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Practical Sources</a:t>
            </a:r>
          </a:p>
        </p:txBody>
      </p:sp>
      <p:sp>
        <p:nvSpPr>
          <p:cNvPr id="46080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1409700"/>
          </a:xfrm>
        </p:spPr>
        <p:txBody>
          <a:bodyPr/>
          <a:lstStyle/>
          <a:p>
            <a:r>
              <a:rPr lang="en-US" sz="2800"/>
              <a:t>Actual voltage sources have limitations</a:t>
            </a:r>
          </a:p>
        </p:txBody>
      </p:sp>
      <p:sp>
        <p:nvSpPr>
          <p:cNvPr id="460805" name="Rectangle 5"/>
          <p:cNvSpPr>
            <a:spLocks noChangeArrowheads="1"/>
          </p:cNvSpPr>
          <p:nvPr/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endParaRPr lang="en-US" sz="3200">
              <a:solidFill>
                <a:schemeClr val="bg2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endParaRPr lang="en-US" sz="3200">
              <a:solidFill>
                <a:schemeClr val="bg2"/>
              </a:solidFill>
            </a:endParaRPr>
          </a:p>
        </p:txBody>
      </p:sp>
      <p:sp>
        <p:nvSpPr>
          <p:cNvPr id="460833" name="Text Box 33"/>
          <p:cNvSpPr txBox="1">
            <a:spLocks noChangeArrowheads="1"/>
          </p:cNvSpPr>
          <p:nvPr/>
        </p:nvSpPr>
        <p:spPr bwMode="auto">
          <a:xfrm>
            <a:off x="2286000" y="2432050"/>
            <a:ext cx="4511675" cy="622300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700"/>
              <a:t>A series resistance </a:t>
            </a:r>
            <a:r>
              <a:rPr lang="en-US" sz="1700" b="1"/>
              <a:t>r</a:t>
            </a:r>
            <a:r>
              <a:rPr lang="en-US" sz="1700" b="1" baseline="-25000"/>
              <a:t>s</a:t>
            </a:r>
            <a:r>
              <a:rPr lang="en-US" sz="1700"/>
              <a:t> poses a limit to the maximum current the voltage source can provide</a:t>
            </a:r>
            <a:endParaRPr lang="en-US" sz="1700" b="1" baseline="-25000"/>
          </a:p>
        </p:txBody>
      </p:sp>
      <p:graphicFrame>
        <p:nvGraphicFramePr>
          <p:cNvPr id="460838" name="Object 38"/>
          <p:cNvGraphicFramePr>
            <a:graphicFrameLocks noChangeAspect="1"/>
          </p:cNvGraphicFramePr>
          <p:nvPr/>
        </p:nvGraphicFramePr>
        <p:xfrm>
          <a:off x="5199063" y="3471863"/>
          <a:ext cx="1752600" cy="1046162"/>
        </p:xfrm>
        <a:graphic>
          <a:graphicData uri="http://schemas.openxmlformats.org/presentationml/2006/ole">
            <p:oleObj spid="_x0000_s460838" name="Equation" r:id="rId3" imgW="723600" imgH="431640" progId="Equation.3">
              <p:embed/>
            </p:oleObj>
          </a:graphicData>
        </a:graphic>
      </p:graphicFrame>
      <p:grpSp>
        <p:nvGrpSpPr>
          <p:cNvPr id="460845" name="Group 45"/>
          <p:cNvGrpSpPr>
            <a:grpSpLocks/>
          </p:cNvGrpSpPr>
          <p:nvPr/>
        </p:nvGrpSpPr>
        <p:grpSpPr bwMode="auto">
          <a:xfrm>
            <a:off x="517525" y="3336925"/>
            <a:ext cx="4681538" cy="2890838"/>
            <a:chOff x="326" y="2102"/>
            <a:chExt cx="2949" cy="1821"/>
          </a:xfrm>
        </p:grpSpPr>
        <p:sp>
          <p:nvSpPr>
            <p:cNvPr id="460802" name="Rectangle 2"/>
            <p:cNvSpPr>
              <a:spLocks noChangeArrowheads="1"/>
            </p:cNvSpPr>
            <p:nvPr/>
          </p:nvSpPr>
          <p:spPr bwMode="auto">
            <a:xfrm>
              <a:off x="521" y="2385"/>
              <a:ext cx="1055" cy="1311"/>
            </a:xfrm>
            <a:prstGeom prst="rect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60807" name="AutoShape 7"/>
            <p:cNvCxnSpPr>
              <a:cxnSpLocks noChangeShapeType="1"/>
              <a:stCxn id="460816" idx="0"/>
              <a:endCxn id="460824" idx="0"/>
            </p:cNvCxnSpPr>
            <p:nvPr/>
          </p:nvCxnSpPr>
          <p:spPr bwMode="auto">
            <a:xfrm rot="16200000">
              <a:off x="1004" y="2499"/>
              <a:ext cx="346" cy="28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60808" name="Oval 8"/>
            <p:cNvSpPr>
              <a:spLocks noChangeArrowheads="1"/>
            </p:cNvSpPr>
            <p:nvPr/>
          </p:nvSpPr>
          <p:spPr bwMode="auto">
            <a:xfrm>
              <a:off x="1719" y="2414"/>
              <a:ext cx="99" cy="9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60809" name="AutoShape 9"/>
            <p:cNvCxnSpPr>
              <a:cxnSpLocks noChangeShapeType="1"/>
              <a:stCxn id="460815" idx="4"/>
              <a:endCxn id="460810" idx="2"/>
            </p:cNvCxnSpPr>
            <p:nvPr/>
          </p:nvCxnSpPr>
          <p:spPr bwMode="auto">
            <a:xfrm rot="16200000" flipH="1">
              <a:off x="1185" y="3059"/>
              <a:ext cx="377" cy="69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60810" name="Oval 10"/>
            <p:cNvSpPr>
              <a:spLocks noChangeArrowheads="1"/>
            </p:cNvSpPr>
            <p:nvPr/>
          </p:nvSpPr>
          <p:spPr bwMode="auto">
            <a:xfrm>
              <a:off x="1719" y="3545"/>
              <a:ext cx="99" cy="9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60812" name="AutoShape 12"/>
            <p:cNvCxnSpPr>
              <a:cxnSpLocks noChangeShapeType="1"/>
              <a:stCxn id="460808" idx="6"/>
              <a:endCxn id="460842" idx="0"/>
            </p:cNvCxnSpPr>
            <p:nvPr/>
          </p:nvCxnSpPr>
          <p:spPr bwMode="auto">
            <a:xfrm>
              <a:off x="1818" y="2461"/>
              <a:ext cx="495" cy="37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grpSp>
          <p:nvGrpSpPr>
            <p:cNvPr id="460814" name="Group 14"/>
            <p:cNvGrpSpPr>
              <a:grpSpLocks/>
            </p:cNvGrpSpPr>
            <p:nvPr/>
          </p:nvGrpSpPr>
          <p:grpSpPr bwMode="auto">
            <a:xfrm>
              <a:off x="521" y="2817"/>
              <a:ext cx="705" cy="398"/>
              <a:chOff x="521" y="2817"/>
              <a:chExt cx="705" cy="398"/>
            </a:xfrm>
          </p:grpSpPr>
          <p:sp>
            <p:nvSpPr>
              <p:cNvPr id="460815" name="Oval 15"/>
              <p:cNvSpPr>
                <a:spLocks noChangeArrowheads="1"/>
              </p:cNvSpPr>
              <p:nvPr/>
            </p:nvSpPr>
            <p:spPr bwMode="auto">
              <a:xfrm>
                <a:off x="831" y="2838"/>
                <a:ext cx="395" cy="37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0816" name="Text Box 16"/>
              <p:cNvSpPr txBox="1">
                <a:spLocks noChangeArrowheads="1"/>
              </p:cNvSpPr>
              <p:nvPr/>
            </p:nvSpPr>
            <p:spPr bwMode="auto">
              <a:xfrm>
                <a:off x="933" y="2817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460817" name="Text Box 17"/>
              <p:cNvSpPr txBox="1">
                <a:spLocks noChangeArrowheads="1"/>
              </p:cNvSpPr>
              <p:nvPr/>
            </p:nvSpPr>
            <p:spPr bwMode="auto">
              <a:xfrm>
                <a:off x="932" y="2927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  <p:sp>
            <p:nvSpPr>
              <p:cNvPr id="460818" name="Text Box 18"/>
              <p:cNvSpPr txBox="1">
                <a:spLocks noChangeArrowheads="1"/>
              </p:cNvSpPr>
              <p:nvPr/>
            </p:nvSpPr>
            <p:spPr bwMode="auto">
              <a:xfrm>
                <a:off x="521" y="2896"/>
                <a:ext cx="23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 dirty="0" err="1"/>
                  <a:t>v</a:t>
                </a:r>
                <a:r>
                  <a:rPr lang="en-US" sz="2000" b="1" baseline="-25000" dirty="0" err="1"/>
                  <a:t>s</a:t>
                </a:r>
                <a:endParaRPr lang="en-US" sz="2000" b="1" dirty="0"/>
              </a:p>
            </p:txBody>
          </p:sp>
        </p:grpSp>
        <p:sp>
          <p:nvSpPr>
            <p:cNvPr id="460819" name="Text Box 19"/>
            <p:cNvSpPr txBox="1">
              <a:spLocks noChangeArrowheads="1"/>
            </p:cNvSpPr>
            <p:nvPr/>
          </p:nvSpPr>
          <p:spPr bwMode="auto">
            <a:xfrm>
              <a:off x="1661" y="2496"/>
              <a:ext cx="265" cy="95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+</a:t>
              </a:r>
            </a:p>
            <a:p>
              <a:endParaRPr lang="en-US" sz="2000" b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L</a:t>
              </a:r>
            </a:p>
            <a:p>
              <a:endParaRPr lang="en-US" sz="2000" b="1" baseline="-25000"/>
            </a:p>
            <a:p>
              <a:r>
                <a:rPr lang="en-US" sz="2000" b="1"/>
                <a:t>–</a:t>
              </a:r>
            </a:p>
          </p:txBody>
        </p:sp>
        <p:sp>
          <p:nvSpPr>
            <p:cNvPr id="460820" name="Text Box 20"/>
            <p:cNvSpPr txBox="1">
              <a:spLocks noChangeArrowheads="1"/>
            </p:cNvSpPr>
            <p:nvPr/>
          </p:nvSpPr>
          <p:spPr bwMode="auto">
            <a:xfrm>
              <a:off x="1576" y="2102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  <a:r>
                <a:rPr lang="en-US" sz="2000" b="1" i="1" baseline="-25000"/>
                <a:t>s</a:t>
              </a:r>
            </a:p>
          </p:txBody>
        </p:sp>
        <p:sp>
          <p:nvSpPr>
            <p:cNvPr id="460822" name="Line 22"/>
            <p:cNvSpPr>
              <a:spLocks noChangeShapeType="1"/>
            </p:cNvSpPr>
            <p:nvPr/>
          </p:nvSpPr>
          <p:spPr bwMode="auto">
            <a:xfrm>
              <a:off x="1576" y="2352"/>
              <a:ext cx="2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60823" name="Group 23"/>
            <p:cNvGrpSpPr>
              <a:grpSpLocks/>
            </p:cNvGrpSpPr>
            <p:nvPr/>
          </p:nvGrpSpPr>
          <p:grpSpPr bwMode="auto">
            <a:xfrm rot="-5400000">
              <a:off x="1372" y="2354"/>
              <a:ext cx="111" cy="216"/>
              <a:chOff x="1894" y="2603"/>
              <a:chExt cx="111" cy="216"/>
            </a:xfrm>
          </p:grpSpPr>
          <p:sp>
            <p:nvSpPr>
              <p:cNvPr id="460824" name="Line 24"/>
              <p:cNvSpPr>
                <a:spLocks noChangeShapeType="1"/>
              </p:cNvSpPr>
              <p:nvPr/>
            </p:nvSpPr>
            <p:spPr bwMode="auto">
              <a:xfrm>
                <a:off x="1942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825" name="Line 25"/>
              <p:cNvSpPr>
                <a:spLocks noChangeShapeType="1"/>
              </p:cNvSpPr>
              <p:nvPr/>
            </p:nvSpPr>
            <p:spPr bwMode="auto">
              <a:xfrm flipH="1">
                <a:off x="1894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826" name="Line 26"/>
              <p:cNvSpPr>
                <a:spLocks noChangeShapeType="1"/>
              </p:cNvSpPr>
              <p:nvPr/>
            </p:nvSpPr>
            <p:spPr bwMode="auto">
              <a:xfrm>
                <a:off x="1894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827" name="Line 27"/>
              <p:cNvSpPr>
                <a:spLocks noChangeShapeType="1"/>
              </p:cNvSpPr>
              <p:nvPr/>
            </p:nvSpPr>
            <p:spPr bwMode="auto">
              <a:xfrm>
                <a:off x="1897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828" name="Line 28"/>
              <p:cNvSpPr>
                <a:spLocks noChangeShapeType="1"/>
              </p:cNvSpPr>
              <p:nvPr/>
            </p:nvSpPr>
            <p:spPr bwMode="auto">
              <a:xfrm flipH="1">
                <a:off x="1897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829" name="Line 29"/>
              <p:cNvSpPr>
                <a:spLocks noChangeShapeType="1"/>
              </p:cNvSpPr>
              <p:nvPr/>
            </p:nvSpPr>
            <p:spPr bwMode="auto">
              <a:xfrm>
                <a:off x="1897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830" name="Line 30"/>
              <p:cNvSpPr>
                <a:spLocks noChangeShapeType="1"/>
              </p:cNvSpPr>
              <p:nvPr/>
            </p:nvSpPr>
            <p:spPr bwMode="auto">
              <a:xfrm flipH="1">
                <a:off x="1897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60831" name="AutoShape 31"/>
            <p:cNvCxnSpPr>
              <a:cxnSpLocks noChangeShapeType="1"/>
              <a:stCxn id="460826" idx="1"/>
              <a:endCxn id="460808" idx="2"/>
            </p:cNvCxnSpPr>
            <p:nvPr/>
          </p:nvCxnSpPr>
          <p:spPr bwMode="auto">
            <a:xfrm>
              <a:off x="1537" y="2461"/>
              <a:ext cx="18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60832" name="Text Box 32"/>
            <p:cNvSpPr txBox="1">
              <a:spLocks noChangeArrowheads="1"/>
            </p:cNvSpPr>
            <p:nvPr/>
          </p:nvSpPr>
          <p:spPr bwMode="auto">
            <a:xfrm>
              <a:off x="1344" y="2457"/>
              <a:ext cx="21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s</a:t>
              </a:r>
            </a:p>
          </p:txBody>
        </p:sp>
        <p:sp>
          <p:nvSpPr>
            <p:cNvPr id="460837" name="Text Box 37"/>
            <p:cNvSpPr txBox="1">
              <a:spLocks noChangeArrowheads="1"/>
            </p:cNvSpPr>
            <p:nvPr/>
          </p:nvSpPr>
          <p:spPr bwMode="auto">
            <a:xfrm>
              <a:off x="326" y="3711"/>
              <a:ext cx="1343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600"/>
                <a:t>Practical voltage source</a:t>
              </a:r>
            </a:p>
          </p:txBody>
        </p:sp>
        <p:sp>
          <p:nvSpPr>
            <p:cNvPr id="460842" name="Rectangle 42"/>
            <p:cNvSpPr>
              <a:spLocks noChangeArrowheads="1"/>
            </p:cNvSpPr>
            <p:nvPr/>
          </p:nvSpPr>
          <p:spPr bwMode="auto">
            <a:xfrm>
              <a:off x="2140" y="2838"/>
              <a:ext cx="345" cy="377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43" name="Text Box 43"/>
            <p:cNvSpPr txBox="1">
              <a:spLocks noChangeArrowheads="1"/>
            </p:cNvSpPr>
            <p:nvPr/>
          </p:nvSpPr>
          <p:spPr bwMode="auto">
            <a:xfrm>
              <a:off x="2499" y="2880"/>
              <a:ext cx="77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Load (</a:t>
              </a:r>
              <a:r>
                <a:rPr lang="en-US" sz="2000" b="1"/>
                <a:t>R</a:t>
              </a:r>
              <a:r>
                <a:rPr lang="en-US" sz="2000" b="1" baseline="-25000"/>
                <a:t>L</a:t>
              </a:r>
              <a:r>
                <a:rPr lang="en-US" sz="2000"/>
                <a:t>)</a:t>
              </a:r>
            </a:p>
          </p:txBody>
        </p:sp>
        <p:cxnSp>
          <p:nvCxnSpPr>
            <p:cNvPr id="460844" name="AutoShape 44"/>
            <p:cNvCxnSpPr>
              <a:cxnSpLocks noChangeShapeType="1"/>
              <a:stCxn id="460810" idx="6"/>
              <a:endCxn id="460842" idx="2"/>
            </p:cNvCxnSpPr>
            <p:nvPr/>
          </p:nvCxnSpPr>
          <p:spPr bwMode="auto">
            <a:xfrm flipV="1">
              <a:off x="1818" y="3215"/>
              <a:ext cx="495" cy="37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4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0F9A2BAD-7882-4633-85F3-122F286426B6}" type="slidenum">
              <a:rPr lang="en-US"/>
              <a:pPr lvl="1"/>
              <a:t>28</a:t>
            </a:fld>
            <a:endParaRPr lang="en-US"/>
          </a:p>
        </p:txBody>
      </p:sp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Practical Sources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1409700"/>
          </a:xfrm>
        </p:spPr>
        <p:txBody>
          <a:bodyPr/>
          <a:lstStyle/>
          <a:p>
            <a:r>
              <a:rPr lang="en-US" sz="2800"/>
              <a:t>Actual voltage sources have limitations</a:t>
            </a:r>
          </a:p>
        </p:txBody>
      </p:sp>
      <p:sp>
        <p:nvSpPr>
          <p:cNvPr id="473092" name="Rectangle 4"/>
          <p:cNvSpPr>
            <a:spLocks noChangeArrowheads="1"/>
          </p:cNvSpPr>
          <p:nvPr/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endParaRPr lang="en-US" sz="3200">
              <a:solidFill>
                <a:schemeClr val="bg2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endParaRPr lang="en-US" sz="3200">
              <a:solidFill>
                <a:schemeClr val="bg2"/>
              </a:solidFill>
            </a:endParaRPr>
          </a:p>
        </p:txBody>
      </p:sp>
      <p:sp>
        <p:nvSpPr>
          <p:cNvPr id="473093" name="Text Box 5"/>
          <p:cNvSpPr txBox="1">
            <a:spLocks noChangeArrowheads="1"/>
          </p:cNvSpPr>
          <p:nvPr/>
        </p:nvSpPr>
        <p:spPr bwMode="auto">
          <a:xfrm>
            <a:off x="2286000" y="2432050"/>
            <a:ext cx="4511675" cy="622300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700"/>
              <a:t>A series resistance </a:t>
            </a:r>
            <a:r>
              <a:rPr lang="en-US" sz="1700" b="1"/>
              <a:t>r</a:t>
            </a:r>
            <a:r>
              <a:rPr lang="en-US" sz="1700" b="1" baseline="-25000"/>
              <a:t>s</a:t>
            </a:r>
            <a:r>
              <a:rPr lang="en-US" sz="1700"/>
              <a:t> poses a limit to the maximum current the voltage source can provide</a:t>
            </a:r>
            <a:endParaRPr lang="en-US" sz="1700" b="1" baseline="-25000"/>
          </a:p>
        </p:txBody>
      </p:sp>
      <p:grpSp>
        <p:nvGrpSpPr>
          <p:cNvPr id="473095" name="Group 7"/>
          <p:cNvGrpSpPr>
            <a:grpSpLocks/>
          </p:cNvGrpSpPr>
          <p:nvPr/>
        </p:nvGrpSpPr>
        <p:grpSpPr bwMode="auto">
          <a:xfrm>
            <a:off x="517525" y="3336925"/>
            <a:ext cx="4681538" cy="2890838"/>
            <a:chOff x="326" y="2102"/>
            <a:chExt cx="2949" cy="1821"/>
          </a:xfrm>
        </p:grpSpPr>
        <p:sp>
          <p:nvSpPr>
            <p:cNvPr id="473096" name="Rectangle 8"/>
            <p:cNvSpPr>
              <a:spLocks noChangeArrowheads="1"/>
            </p:cNvSpPr>
            <p:nvPr/>
          </p:nvSpPr>
          <p:spPr bwMode="auto">
            <a:xfrm>
              <a:off x="521" y="2385"/>
              <a:ext cx="1055" cy="1311"/>
            </a:xfrm>
            <a:prstGeom prst="rect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73097" name="AutoShape 9"/>
            <p:cNvCxnSpPr>
              <a:cxnSpLocks noChangeShapeType="1"/>
              <a:stCxn id="473104" idx="0"/>
              <a:endCxn id="473111" idx="0"/>
            </p:cNvCxnSpPr>
            <p:nvPr/>
          </p:nvCxnSpPr>
          <p:spPr bwMode="auto">
            <a:xfrm rot="16200000">
              <a:off x="1004" y="2499"/>
              <a:ext cx="346" cy="28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73098" name="Oval 10"/>
            <p:cNvSpPr>
              <a:spLocks noChangeArrowheads="1"/>
            </p:cNvSpPr>
            <p:nvPr/>
          </p:nvSpPr>
          <p:spPr bwMode="auto">
            <a:xfrm>
              <a:off x="1719" y="2414"/>
              <a:ext cx="99" cy="9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73099" name="AutoShape 11"/>
            <p:cNvCxnSpPr>
              <a:cxnSpLocks noChangeShapeType="1"/>
              <a:stCxn id="473103" idx="4"/>
              <a:endCxn id="473100" idx="2"/>
            </p:cNvCxnSpPr>
            <p:nvPr/>
          </p:nvCxnSpPr>
          <p:spPr bwMode="auto">
            <a:xfrm rot="16200000" flipH="1">
              <a:off x="1185" y="3059"/>
              <a:ext cx="377" cy="69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73100" name="Oval 12"/>
            <p:cNvSpPr>
              <a:spLocks noChangeArrowheads="1"/>
            </p:cNvSpPr>
            <p:nvPr/>
          </p:nvSpPr>
          <p:spPr bwMode="auto">
            <a:xfrm>
              <a:off x="1719" y="3545"/>
              <a:ext cx="99" cy="9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73101" name="AutoShape 13"/>
            <p:cNvCxnSpPr>
              <a:cxnSpLocks noChangeShapeType="1"/>
              <a:stCxn id="473098" idx="6"/>
              <a:endCxn id="473121" idx="0"/>
            </p:cNvCxnSpPr>
            <p:nvPr/>
          </p:nvCxnSpPr>
          <p:spPr bwMode="auto">
            <a:xfrm>
              <a:off x="1818" y="2461"/>
              <a:ext cx="495" cy="37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grpSp>
          <p:nvGrpSpPr>
            <p:cNvPr id="473102" name="Group 14"/>
            <p:cNvGrpSpPr>
              <a:grpSpLocks/>
            </p:cNvGrpSpPr>
            <p:nvPr/>
          </p:nvGrpSpPr>
          <p:grpSpPr bwMode="auto">
            <a:xfrm>
              <a:off x="521" y="2817"/>
              <a:ext cx="705" cy="398"/>
              <a:chOff x="521" y="2817"/>
              <a:chExt cx="705" cy="398"/>
            </a:xfrm>
          </p:grpSpPr>
          <p:sp>
            <p:nvSpPr>
              <p:cNvPr id="473103" name="Oval 15"/>
              <p:cNvSpPr>
                <a:spLocks noChangeArrowheads="1"/>
              </p:cNvSpPr>
              <p:nvPr/>
            </p:nvSpPr>
            <p:spPr bwMode="auto">
              <a:xfrm>
                <a:off x="831" y="2838"/>
                <a:ext cx="395" cy="37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3104" name="Text Box 16"/>
              <p:cNvSpPr txBox="1">
                <a:spLocks noChangeArrowheads="1"/>
              </p:cNvSpPr>
              <p:nvPr/>
            </p:nvSpPr>
            <p:spPr bwMode="auto">
              <a:xfrm>
                <a:off x="933" y="2817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473105" name="Text Box 17"/>
              <p:cNvSpPr txBox="1">
                <a:spLocks noChangeArrowheads="1"/>
              </p:cNvSpPr>
              <p:nvPr/>
            </p:nvSpPr>
            <p:spPr bwMode="auto">
              <a:xfrm>
                <a:off x="932" y="2927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  <p:sp>
            <p:nvSpPr>
              <p:cNvPr id="473106" name="Text Box 18"/>
              <p:cNvSpPr txBox="1">
                <a:spLocks noChangeArrowheads="1"/>
              </p:cNvSpPr>
              <p:nvPr/>
            </p:nvSpPr>
            <p:spPr bwMode="auto">
              <a:xfrm>
                <a:off x="521" y="2896"/>
                <a:ext cx="23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</p:grpSp>
        <p:sp>
          <p:nvSpPr>
            <p:cNvPr id="473107" name="Text Box 19"/>
            <p:cNvSpPr txBox="1">
              <a:spLocks noChangeArrowheads="1"/>
            </p:cNvSpPr>
            <p:nvPr/>
          </p:nvSpPr>
          <p:spPr bwMode="auto">
            <a:xfrm>
              <a:off x="1661" y="2496"/>
              <a:ext cx="265" cy="95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+</a:t>
              </a:r>
            </a:p>
            <a:p>
              <a:endParaRPr lang="en-US" sz="2000" b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L</a:t>
              </a:r>
            </a:p>
            <a:p>
              <a:endParaRPr lang="en-US" sz="2000" b="1" baseline="-25000"/>
            </a:p>
            <a:p>
              <a:r>
                <a:rPr lang="en-US" sz="2000" b="1"/>
                <a:t>–</a:t>
              </a:r>
            </a:p>
          </p:txBody>
        </p:sp>
        <p:sp>
          <p:nvSpPr>
            <p:cNvPr id="473108" name="Text Box 20"/>
            <p:cNvSpPr txBox="1">
              <a:spLocks noChangeArrowheads="1"/>
            </p:cNvSpPr>
            <p:nvPr/>
          </p:nvSpPr>
          <p:spPr bwMode="auto">
            <a:xfrm>
              <a:off x="1576" y="2102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  <a:r>
                <a:rPr lang="en-US" sz="2000" b="1" i="1" baseline="-25000"/>
                <a:t>s</a:t>
              </a:r>
            </a:p>
          </p:txBody>
        </p:sp>
        <p:sp>
          <p:nvSpPr>
            <p:cNvPr id="473109" name="Line 21"/>
            <p:cNvSpPr>
              <a:spLocks noChangeShapeType="1"/>
            </p:cNvSpPr>
            <p:nvPr/>
          </p:nvSpPr>
          <p:spPr bwMode="auto">
            <a:xfrm>
              <a:off x="1576" y="2352"/>
              <a:ext cx="2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73110" name="Group 22"/>
            <p:cNvGrpSpPr>
              <a:grpSpLocks/>
            </p:cNvGrpSpPr>
            <p:nvPr/>
          </p:nvGrpSpPr>
          <p:grpSpPr bwMode="auto">
            <a:xfrm rot="-5400000">
              <a:off x="1372" y="2354"/>
              <a:ext cx="111" cy="216"/>
              <a:chOff x="1894" y="2603"/>
              <a:chExt cx="111" cy="216"/>
            </a:xfrm>
          </p:grpSpPr>
          <p:sp>
            <p:nvSpPr>
              <p:cNvPr id="473111" name="Line 23"/>
              <p:cNvSpPr>
                <a:spLocks noChangeShapeType="1"/>
              </p:cNvSpPr>
              <p:nvPr/>
            </p:nvSpPr>
            <p:spPr bwMode="auto">
              <a:xfrm>
                <a:off x="1942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112" name="Line 24"/>
              <p:cNvSpPr>
                <a:spLocks noChangeShapeType="1"/>
              </p:cNvSpPr>
              <p:nvPr/>
            </p:nvSpPr>
            <p:spPr bwMode="auto">
              <a:xfrm flipH="1">
                <a:off x="1894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113" name="Line 25"/>
              <p:cNvSpPr>
                <a:spLocks noChangeShapeType="1"/>
              </p:cNvSpPr>
              <p:nvPr/>
            </p:nvSpPr>
            <p:spPr bwMode="auto">
              <a:xfrm>
                <a:off x="1894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114" name="Line 26"/>
              <p:cNvSpPr>
                <a:spLocks noChangeShapeType="1"/>
              </p:cNvSpPr>
              <p:nvPr/>
            </p:nvSpPr>
            <p:spPr bwMode="auto">
              <a:xfrm>
                <a:off x="1897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115" name="Line 27"/>
              <p:cNvSpPr>
                <a:spLocks noChangeShapeType="1"/>
              </p:cNvSpPr>
              <p:nvPr/>
            </p:nvSpPr>
            <p:spPr bwMode="auto">
              <a:xfrm flipH="1">
                <a:off x="1897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116" name="Line 28"/>
              <p:cNvSpPr>
                <a:spLocks noChangeShapeType="1"/>
              </p:cNvSpPr>
              <p:nvPr/>
            </p:nvSpPr>
            <p:spPr bwMode="auto">
              <a:xfrm>
                <a:off x="1897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117" name="Line 29"/>
              <p:cNvSpPr>
                <a:spLocks noChangeShapeType="1"/>
              </p:cNvSpPr>
              <p:nvPr/>
            </p:nvSpPr>
            <p:spPr bwMode="auto">
              <a:xfrm flipH="1">
                <a:off x="1897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73118" name="AutoShape 30"/>
            <p:cNvCxnSpPr>
              <a:cxnSpLocks noChangeShapeType="1"/>
              <a:stCxn id="473113" idx="1"/>
              <a:endCxn id="473098" idx="2"/>
            </p:cNvCxnSpPr>
            <p:nvPr/>
          </p:nvCxnSpPr>
          <p:spPr bwMode="auto">
            <a:xfrm>
              <a:off x="1537" y="2461"/>
              <a:ext cx="18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73119" name="Text Box 31"/>
            <p:cNvSpPr txBox="1">
              <a:spLocks noChangeArrowheads="1"/>
            </p:cNvSpPr>
            <p:nvPr/>
          </p:nvSpPr>
          <p:spPr bwMode="auto">
            <a:xfrm>
              <a:off x="1344" y="2457"/>
              <a:ext cx="21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s</a:t>
              </a:r>
            </a:p>
          </p:txBody>
        </p:sp>
        <p:sp>
          <p:nvSpPr>
            <p:cNvPr id="473120" name="Text Box 32"/>
            <p:cNvSpPr txBox="1">
              <a:spLocks noChangeArrowheads="1"/>
            </p:cNvSpPr>
            <p:nvPr/>
          </p:nvSpPr>
          <p:spPr bwMode="auto">
            <a:xfrm>
              <a:off x="326" y="3711"/>
              <a:ext cx="1343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600"/>
                <a:t>Practical voltage source</a:t>
              </a:r>
            </a:p>
          </p:txBody>
        </p:sp>
        <p:sp>
          <p:nvSpPr>
            <p:cNvPr id="473121" name="Rectangle 33"/>
            <p:cNvSpPr>
              <a:spLocks noChangeArrowheads="1"/>
            </p:cNvSpPr>
            <p:nvPr/>
          </p:nvSpPr>
          <p:spPr bwMode="auto">
            <a:xfrm>
              <a:off x="2140" y="2838"/>
              <a:ext cx="345" cy="377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3122" name="Text Box 34"/>
            <p:cNvSpPr txBox="1">
              <a:spLocks noChangeArrowheads="1"/>
            </p:cNvSpPr>
            <p:nvPr/>
          </p:nvSpPr>
          <p:spPr bwMode="auto">
            <a:xfrm>
              <a:off x="2499" y="2880"/>
              <a:ext cx="77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Load (</a:t>
              </a:r>
              <a:r>
                <a:rPr lang="en-US" sz="2000" b="1"/>
                <a:t>R</a:t>
              </a:r>
              <a:r>
                <a:rPr lang="en-US" sz="2000" b="1" baseline="-25000"/>
                <a:t>L</a:t>
              </a:r>
              <a:r>
                <a:rPr lang="en-US" sz="2000"/>
                <a:t>)</a:t>
              </a:r>
            </a:p>
          </p:txBody>
        </p:sp>
        <p:cxnSp>
          <p:nvCxnSpPr>
            <p:cNvPr id="473123" name="AutoShape 35"/>
            <p:cNvCxnSpPr>
              <a:cxnSpLocks noChangeShapeType="1"/>
              <a:stCxn id="473100" idx="6"/>
              <a:endCxn id="473121" idx="2"/>
            </p:cNvCxnSpPr>
            <p:nvPr/>
          </p:nvCxnSpPr>
          <p:spPr bwMode="auto">
            <a:xfrm flipV="1">
              <a:off x="1818" y="3215"/>
              <a:ext cx="495" cy="37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</p:grpSp>
      <p:graphicFrame>
        <p:nvGraphicFramePr>
          <p:cNvPr id="473124" name="Object 36"/>
          <p:cNvGraphicFramePr>
            <a:graphicFrameLocks noChangeAspect="1"/>
          </p:cNvGraphicFramePr>
          <p:nvPr>
            <p:ph sz="quarter" idx="2"/>
          </p:nvPr>
        </p:nvGraphicFramePr>
        <p:xfrm>
          <a:off x="5715000" y="3533775"/>
          <a:ext cx="1544638" cy="1112838"/>
        </p:xfrm>
        <a:graphic>
          <a:graphicData uri="http://schemas.openxmlformats.org/presentationml/2006/ole">
            <p:oleObj spid="_x0000_s473124" name="Equation" r:id="rId3" imgW="914400" imgH="660240" progId="Equation.3">
              <p:embed/>
            </p:oleObj>
          </a:graphicData>
        </a:graphic>
      </p:graphicFrame>
      <p:grpSp>
        <p:nvGrpSpPr>
          <p:cNvPr id="473125" name="Group 37"/>
          <p:cNvGrpSpPr>
            <a:grpSpLocks/>
          </p:cNvGrpSpPr>
          <p:nvPr/>
        </p:nvGrpSpPr>
        <p:grpSpPr bwMode="auto">
          <a:xfrm>
            <a:off x="5973763" y="5248275"/>
            <a:ext cx="1266825" cy="379413"/>
            <a:chOff x="4430" y="3279"/>
            <a:chExt cx="798" cy="239"/>
          </a:xfrm>
        </p:grpSpPr>
        <p:sp>
          <p:nvSpPr>
            <p:cNvPr id="473126" name="Text Box 38"/>
            <p:cNvSpPr txBox="1">
              <a:spLocks noChangeArrowheads="1"/>
            </p:cNvSpPr>
            <p:nvPr/>
          </p:nvSpPr>
          <p:spPr bwMode="auto">
            <a:xfrm>
              <a:off x="4430" y="3279"/>
              <a:ext cx="798" cy="239"/>
            </a:xfrm>
            <a:prstGeom prst="rect">
              <a:avLst/>
            </a:prstGeom>
            <a:solidFill>
              <a:srgbClr val="8495A9">
                <a:alpha val="5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NB</a:t>
              </a:r>
              <a:r>
                <a:rPr lang="en-US"/>
                <a:t>: </a:t>
              </a:r>
              <a:r>
                <a:rPr lang="en-US" b="1"/>
                <a:t>v</a:t>
              </a:r>
              <a:r>
                <a:rPr lang="en-US" b="1" baseline="-25000"/>
                <a:t>s</a:t>
              </a:r>
              <a:r>
                <a:rPr lang="en-US"/>
                <a:t> = </a:t>
              </a:r>
              <a:r>
                <a:rPr lang="en-US" b="1"/>
                <a:t>v</a:t>
              </a:r>
              <a:r>
                <a:rPr lang="en-US" b="1" baseline="-25000"/>
                <a:t>L</a:t>
              </a:r>
            </a:p>
          </p:txBody>
        </p:sp>
        <p:sp>
          <p:nvSpPr>
            <p:cNvPr id="473127" name="Line 39"/>
            <p:cNvSpPr>
              <a:spLocks noChangeShapeType="1"/>
            </p:cNvSpPr>
            <p:nvPr/>
          </p:nvSpPr>
          <p:spPr bwMode="auto">
            <a:xfrm flipH="1">
              <a:off x="4896" y="3341"/>
              <a:ext cx="96" cy="1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3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34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0B300B8B-944A-4ACB-911C-F64A6D6C937F}" type="slidenum">
              <a:rPr lang="en-US"/>
              <a:pPr lvl="1"/>
              <a:t>29</a:t>
            </a:fld>
            <a:endParaRPr lang="en-US"/>
          </a:p>
        </p:txBody>
      </p:sp>
      <p:sp>
        <p:nvSpPr>
          <p:cNvPr id="462850" name="Rectangle 2"/>
          <p:cNvSpPr>
            <a:spLocks noChangeArrowheads="1"/>
          </p:cNvSpPr>
          <p:nvPr/>
        </p:nvSpPr>
        <p:spPr bwMode="auto">
          <a:xfrm>
            <a:off x="827088" y="3786188"/>
            <a:ext cx="1674812" cy="2081212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Practical Sources</a:t>
            </a:r>
          </a:p>
        </p:txBody>
      </p:sp>
      <p:sp>
        <p:nvSpPr>
          <p:cNvPr id="46285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1409700"/>
          </a:xfrm>
        </p:spPr>
        <p:txBody>
          <a:bodyPr/>
          <a:lstStyle/>
          <a:p>
            <a:r>
              <a:rPr lang="en-US" sz="2800"/>
              <a:t>Actual voltage sources have limitations</a:t>
            </a:r>
          </a:p>
        </p:txBody>
      </p:sp>
      <p:sp>
        <p:nvSpPr>
          <p:cNvPr id="462854" name="Rectangle 6"/>
          <p:cNvSpPr>
            <a:spLocks noChangeArrowheads="1"/>
          </p:cNvSpPr>
          <p:nvPr/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endParaRPr lang="en-US" sz="3200">
              <a:solidFill>
                <a:schemeClr val="bg2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endParaRPr lang="en-US" sz="3200">
              <a:solidFill>
                <a:schemeClr val="bg2"/>
              </a:solidFill>
            </a:endParaRPr>
          </a:p>
        </p:txBody>
      </p:sp>
      <p:cxnSp>
        <p:nvCxnSpPr>
          <p:cNvPr id="462855" name="AutoShape 7"/>
          <p:cNvCxnSpPr>
            <a:cxnSpLocks noChangeShapeType="1"/>
            <a:stCxn id="462862" idx="0"/>
            <a:endCxn id="462869" idx="0"/>
          </p:cNvCxnSpPr>
          <p:nvPr/>
        </p:nvCxnSpPr>
        <p:spPr bwMode="auto">
          <a:xfrm rot="16200000">
            <a:off x="1593056" y="3967957"/>
            <a:ext cx="549275" cy="45878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sp>
        <p:nvSpPr>
          <p:cNvPr id="462856" name="Oval 8"/>
          <p:cNvSpPr>
            <a:spLocks noChangeArrowheads="1"/>
          </p:cNvSpPr>
          <p:nvPr/>
        </p:nvSpPr>
        <p:spPr bwMode="auto">
          <a:xfrm>
            <a:off x="2728913" y="3832225"/>
            <a:ext cx="157162" cy="149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2857" name="AutoShape 9"/>
          <p:cNvCxnSpPr>
            <a:cxnSpLocks noChangeShapeType="1"/>
            <a:stCxn id="462861" idx="4"/>
            <a:endCxn id="462858" idx="2"/>
          </p:cNvCxnSpPr>
          <p:nvPr/>
        </p:nvCxnSpPr>
        <p:spPr bwMode="auto">
          <a:xfrm rot="16200000" flipH="1">
            <a:off x="1881982" y="4855369"/>
            <a:ext cx="598487" cy="10953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sp>
        <p:nvSpPr>
          <p:cNvPr id="462858" name="Oval 10"/>
          <p:cNvSpPr>
            <a:spLocks noChangeArrowheads="1"/>
          </p:cNvSpPr>
          <p:nvPr/>
        </p:nvSpPr>
        <p:spPr bwMode="auto">
          <a:xfrm>
            <a:off x="2728913" y="5627688"/>
            <a:ext cx="157162" cy="149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2859" name="AutoShape 11"/>
          <p:cNvCxnSpPr>
            <a:cxnSpLocks noChangeShapeType="1"/>
            <a:stCxn id="462856" idx="6"/>
            <a:endCxn id="462858" idx="6"/>
          </p:cNvCxnSpPr>
          <p:nvPr/>
        </p:nvCxnSpPr>
        <p:spPr bwMode="auto">
          <a:xfrm>
            <a:off x="2886075" y="3906838"/>
            <a:ext cx="1588" cy="1795462"/>
          </a:xfrm>
          <a:prstGeom prst="bentConnector3">
            <a:avLst>
              <a:gd name="adj1" fmla="val 31100000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grpSp>
        <p:nvGrpSpPr>
          <p:cNvPr id="462860" name="Group 12"/>
          <p:cNvGrpSpPr>
            <a:grpSpLocks/>
          </p:cNvGrpSpPr>
          <p:nvPr/>
        </p:nvGrpSpPr>
        <p:grpSpPr bwMode="auto">
          <a:xfrm>
            <a:off x="827088" y="4471988"/>
            <a:ext cx="1119187" cy="631825"/>
            <a:chOff x="521" y="2817"/>
            <a:chExt cx="705" cy="398"/>
          </a:xfrm>
        </p:grpSpPr>
        <p:sp>
          <p:nvSpPr>
            <p:cNvPr id="462861" name="Oval 13"/>
            <p:cNvSpPr>
              <a:spLocks noChangeArrowheads="1"/>
            </p:cNvSpPr>
            <p:nvPr/>
          </p:nvSpPr>
          <p:spPr bwMode="auto">
            <a:xfrm>
              <a:off x="831" y="2838"/>
              <a:ext cx="395" cy="37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862" name="Text Box 14"/>
            <p:cNvSpPr txBox="1">
              <a:spLocks noChangeArrowheads="1"/>
            </p:cNvSpPr>
            <p:nvPr/>
          </p:nvSpPr>
          <p:spPr bwMode="auto">
            <a:xfrm>
              <a:off x="933" y="2817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462863" name="Text Box 15"/>
            <p:cNvSpPr txBox="1">
              <a:spLocks noChangeArrowheads="1"/>
            </p:cNvSpPr>
            <p:nvPr/>
          </p:nvSpPr>
          <p:spPr bwMode="auto">
            <a:xfrm>
              <a:off x="932" y="2927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  <p:sp>
          <p:nvSpPr>
            <p:cNvPr id="462864" name="Text Box 16"/>
            <p:cNvSpPr txBox="1">
              <a:spLocks noChangeArrowheads="1"/>
            </p:cNvSpPr>
            <p:nvPr/>
          </p:nvSpPr>
          <p:spPr bwMode="auto">
            <a:xfrm>
              <a:off x="521" y="2896"/>
              <a:ext cx="237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</p:grpSp>
      <p:sp>
        <p:nvSpPr>
          <p:cNvPr id="462865" name="Text Box 17"/>
          <p:cNvSpPr txBox="1">
            <a:spLocks noChangeArrowheads="1"/>
          </p:cNvSpPr>
          <p:nvPr/>
        </p:nvSpPr>
        <p:spPr bwMode="auto">
          <a:xfrm>
            <a:off x="2636838" y="3962400"/>
            <a:ext cx="420687" cy="1509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+</a:t>
            </a:r>
          </a:p>
          <a:p>
            <a:endParaRPr lang="en-US" sz="2000" b="1"/>
          </a:p>
          <a:p>
            <a:r>
              <a:rPr lang="en-US" sz="2000" b="1"/>
              <a:t>v</a:t>
            </a:r>
            <a:r>
              <a:rPr lang="en-US" sz="2000" b="1" baseline="-25000"/>
              <a:t>L</a:t>
            </a:r>
          </a:p>
          <a:p>
            <a:endParaRPr lang="en-US" sz="2000" b="1" baseline="-25000"/>
          </a:p>
          <a:p>
            <a:r>
              <a:rPr lang="en-US" sz="2000" b="1"/>
              <a:t>–</a:t>
            </a:r>
          </a:p>
        </p:txBody>
      </p:sp>
      <p:sp>
        <p:nvSpPr>
          <p:cNvPr id="462866" name="Text Box 18"/>
          <p:cNvSpPr txBox="1">
            <a:spLocks noChangeArrowheads="1"/>
          </p:cNvSpPr>
          <p:nvPr/>
        </p:nvSpPr>
        <p:spPr bwMode="auto">
          <a:xfrm>
            <a:off x="2501900" y="3336925"/>
            <a:ext cx="31750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 i="1"/>
              <a:t>i</a:t>
            </a:r>
            <a:r>
              <a:rPr lang="en-US" sz="2000" b="1" i="1" baseline="-25000"/>
              <a:t>s</a:t>
            </a:r>
          </a:p>
        </p:txBody>
      </p:sp>
      <p:sp>
        <p:nvSpPr>
          <p:cNvPr id="462867" name="Line 19"/>
          <p:cNvSpPr>
            <a:spLocks noChangeShapeType="1"/>
          </p:cNvSpPr>
          <p:nvPr/>
        </p:nvSpPr>
        <p:spPr bwMode="auto">
          <a:xfrm>
            <a:off x="2501900" y="3733800"/>
            <a:ext cx="4524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62868" name="Group 20"/>
          <p:cNvGrpSpPr>
            <a:grpSpLocks/>
          </p:cNvGrpSpPr>
          <p:nvPr/>
        </p:nvGrpSpPr>
        <p:grpSpPr bwMode="auto">
          <a:xfrm rot="-5400000">
            <a:off x="2178843" y="3736182"/>
            <a:ext cx="176213" cy="342900"/>
            <a:chOff x="1894" y="2603"/>
            <a:chExt cx="111" cy="216"/>
          </a:xfrm>
        </p:grpSpPr>
        <p:sp>
          <p:nvSpPr>
            <p:cNvPr id="462869" name="Line 21"/>
            <p:cNvSpPr>
              <a:spLocks noChangeShapeType="1"/>
            </p:cNvSpPr>
            <p:nvPr/>
          </p:nvSpPr>
          <p:spPr bwMode="auto">
            <a:xfrm>
              <a:off x="1942" y="260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870" name="Line 22"/>
            <p:cNvSpPr>
              <a:spLocks noChangeShapeType="1"/>
            </p:cNvSpPr>
            <p:nvPr/>
          </p:nvSpPr>
          <p:spPr bwMode="auto">
            <a:xfrm flipH="1">
              <a:off x="1894" y="262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871" name="Line 23"/>
            <p:cNvSpPr>
              <a:spLocks noChangeShapeType="1"/>
            </p:cNvSpPr>
            <p:nvPr/>
          </p:nvSpPr>
          <p:spPr bwMode="auto">
            <a:xfrm>
              <a:off x="1894" y="279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872" name="Line 24"/>
            <p:cNvSpPr>
              <a:spLocks noChangeShapeType="1"/>
            </p:cNvSpPr>
            <p:nvPr/>
          </p:nvSpPr>
          <p:spPr bwMode="auto">
            <a:xfrm>
              <a:off x="1897" y="264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873" name="Line 25"/>
            <p:cNvSpPr>
              <a:spLocks noChangeShapeType="1"/>
            </p:cNvSpPr>
            <p:nvPr/>
          </p:nvSpPr>
          <p:spPr bwMode="auto">
            <a:xfrm flipH="1">
              <a:off x="1897" y="269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874" name="Line 26"/>
            <p:cNvSpPr>
              <a:spLocks noChangeShapeType="1"/>
            </p:cNvSpPr>
            <p:nvPr/>
          </p:nvSpPr>
          <p:spPr bwMode="auto">
            <a:xfrm>
              <a:off x="1897" y="271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875" name="Line 27"/>
            <p:cNvSpPr>
              <a:spLocks noChangeShapeType="1"/>
            </p:cNvSpPr>
            <p:nvPr/>
          </p:nvSpPr>
          <p:spPr bwMode="auto">
            <a:xfrm flipH="1">
              <a:off x="1897" y="276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62876" name="AutoShape 28"/>
          <p:cNvCxnSpPr>
            <a:cxnSpLocks noChangeShapeType="1"/>
            <a:stCxn id="462871" idx="1"/>
            <a:endCxn id="462856" idx="2"/>
          </p:cNvCxnSpPr>
          <p:nvPr/>
        </p:nvCxnSpPr>
        <p:spPr bwMode="auto">
          <a:xfrm>
            <a:off x="2439988" y="3906838"/>
            <a:ext cx="2889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462877" name="Text Box 29"/>
          <p:cNvSpPr txBox="1">
            <a:spLocks noChangeArrowheads="1"/>
          </p:cNvSpPr>
          <p:nvPr/>
        </p:nvSpPr>
        <p:spPr bwMode="auto">
          <a:xfrm>
            <a:off x="2133600" y="3900488"/>
            <a:ext cx="344488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r</a:t>
            </a:r>
            <a:r>
              <a:rPr lang="en-US" b="1" baseline="-25000"/>
              <a:t>s</a:t>
            </a:r>
          </a:p>
        </p:txBody>
      </p:sp>
      <p:graphicFrame>
        <p:nvGraphicFramePr>
          <p:cNvPr id="462879" name="Object 31"/>
          <p:cNvGraphicFramePr>
            <a:graphicFrameLocks noChangeAspect="1"/>
          </p:cNvGraphicFramePr>
          <p:nvPr>
            <p:ph sz="quarter" idx="3"/>
          </p:nvPr>
        </p:nvGraphicFramePr>
        <p:xfrm>
          <a:off x="5105400" y="3441700"/>
          <a:ext cx="1912938" cy="2578100"/>
        </p:xfrm>
        <a:graphic>
          <a:graphicData uri="http://schemas.openxmlformats.org/presentationml/2006/ole">
            <p:oleObj spid="_x0000_s462879" name="Equation" r:id="rId3" imgW="990360" imgH="1333440" progId="Equation.3">
              <p:embed/>
            </p:oleObj>
          </a:graphicData>
        </a:graphic>
      </p:graphicFrame>
      <p:sp>
        <p:nvSpPr>
          <p:cNvPr id="462880" name="Text Box 32"/>
          <p:cNvSpPr txBox="1">
            <a:spLocks noChangeArrowheads="1"/>
          </p:cNvSpPr>
          <p:nvPr/>
        </p:nvSpPr>
        <p:spPr bwMode="auto">
          <a:xfrm>
            <a:off x="517525" y="5891213"/>
            <a:ext cx="2132013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/>
              <a:t>Practical voltage source</a:t>
            </a:r>
          </a:p>
        </p:txBody>
      </p:sp>
      <p:sp>
        <p:nvSpPr>
          <p:cNvPr id="462881" name="Text Box 33"/>
          <p:cNvSpPr txBox="1">
            <a:spLocks noChangeArrowheads="1"/>
          </p:cNvSpPr>
          <p:nvPr/>
        </p:nvSpPr>
        <p:spPr bwMode="auto">
          <a:xfrm>
            <a:off x="2286000" y="2432050"/>
            <a:ext cx="4511675" cy="622300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700"/>
              <a:t>A series resistance </a:t>
            </a:r>
            <a:r>
              <a:rPr lang="en-US" sz="1700" b="1"/>
              <a:t>r</a:t>
            </a:r>
            <a:r>
              <a:rPr lang="en-US" sz="1700" b="1" baseline="-25000"/>
              <a:t>s</a:t>
            </a:r>
            <a:r>
              <a:rPr lang="en-US" sz="1700"/>
              <a:t> poses a limit to the maximum current the voltage source can provide</a:t>
            </a:r>
            <a:endParaRPr lang="en-US" sz="1700" b="1" baseline="-25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pPr lvl="1"/>
            <a:fld id="{B0F67C94-C05A-4572-AD8A-577CD458A42A}" type="slidenum">
              <a:rPr lang="en-US"/>
              <a:pPr lvl="1"/>
              <a:t>3</a:t>
            </a:fld>
            <a:endParaRPr lang="en-US"/>
          </a:p>
        </p:txBody>
      </p:sp>
      <p:sp>
        <p:nvSpPr>
          <p:cNvPr id="122912" name="Rectangle 2080"/>
          <p:cNvSpPr>
            <a:spLocks noGrp="1" noChangeArrowheads="1"/>
          </p:cNvSpPr>
          <p:nvPr>
            <p:ph type="ctrTitle"/>
          </p:nvPr>
        </p:nvSpPr>
        <p:spPr>
          <a:xfrm>
            <a:off x="381000" y="2286000"/>
            <a:ext cx="8077200" cy="1143000"/>
          </a:xfrm>
        </p:spPr>
        <p:txBody>
          <a:bodyPr/>
          <a:lstStyle/>
          <a:p>
            <a:r>
              <a:rPr lang="en-US" sz="4000"/>
              <a:t>Lecture 6 – The Wheatstone Bridge</a:t>
            </a:r>
          </a:p>
        </p:txBody>
      </p:sp>
      <p:sp>
        <p:nvSpPr>
          <p:cNvPr id="122913" name="Rectangle 208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An Applications of Things Electrical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3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24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E9A84DE9-754E-4072-B5B0-F8B38B7CC8FB}" type="slidenum">
              <a:rPr lang="en-US"/>
              <a:pPr lvl="1"/>
              <a:t>30</a:t>
            </a:fld>
            <a:endParaRPr lang="en-US"/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Practical Sources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16271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Actual current sources have limitations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As the load resistance (</a:t>
            </a:r>
            <a:r>
              <a:rPr lang="en-US" sz="2400" b="1"/>
              <a:t>R</a:t>
            </a:r>
            <a:r>
              <a:rPr lang="en-US" sz="2400" b="1" baseline="-25000"/>
              <a:t>L</a:t>
            </a:r>
            <a:r>
              <a:rPr lang="en-US" sz="2400"/>
              <a:t>) increases, the current source (</a:t>
            </a:r>
            <a:r>
              <a:rPr lang="en-US" sz="2400" b="1" i="1"/>
              <a:t>i</a:t>
            </a:r>
            <a:r>
              <a:rPr lang="en-US" sz="2400" b="1" baseline="-25000"/>
              <a:t>s</a:t>
            </a:r>
            <a:r>
              <a:rPr lang="en-US" sz="2400"/>
              <a:t>) is required to provide increasing amounts of current (</a:t>
            </a:r>
            <a:r>
              <a:rPr lang="en-US" sz="2400" b="1"/>
              <a:t>v</a:t>
            </a:r>
            <a:r>
              <a:rPr lang="en-US" sz="2400"/>
              <a:t>) in order to maintain </a:t>
            </a:r>
            <a:r>
              <a:rPr lang="en-US" sz="2400" b="1" i="1"/>
              <a:t>i</a:t>
            </a:r>
            <a:r>
              <a:rPr lang="en-US" sz="2400" b="1" baseline="-25000"/>
              <a:t>s</a:t>
            </a:r>
            <a:endParaRPr lang="en-US" sz="2400"/>
          </a:p>
        </p:txBody>
      </p:sp>
      <p:sp>
        <p:nvSpPr>
          <p:cNvPr id="463876" name="Rectangle 4"/>
          <p:cNvSpPr>
            <a:spLocks noChangeArrowheads="1"/>
          </p:cNvSpPr>
          <p:nvPr/>
        </p:nvSpPr>
        <p:spPr bwMode="auto">
          <a:xfrm>
            <a:off x="406400" y="1333500"/>
            <a:ext cx="8356600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endParaRPr lang="en-US" sz="4800">
              <a:solidFill>
                <a:schemeClr val="bg2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endParaRPr lang="en-US" sz="4800">
              <a:solidFill>
                <a:schemeClr val="bg2"/>
              </a:solidFill>
            </a:endParaRPr>
          </a:p>
        </p:txBody>
      </p:sp>
      <p:grpSp>
        <p:nvGrpSpPr>
          <p:cNvPr id="463921" name="Group 49"/>
          <p:cNvGrpSpPr>
            <a:grpSpLocks/>
          </p:cNvGrpSpPr>
          <p:nvPr/>
        </p:nvGrpSpPr>
        <p:grpSpPr bwMode="auto">
          <a:xfrm>
            <a:off x="381000" y="3922713"/>
            <a:ext cx="4564063" cy="1944687"/>
            <a:chOff x="389" y="2160"/>
            <a:chExt cx="2875" cy="1225"/>
          </a:xfrm>
        </p:grpSpPr>
        <p:cxnSp>
          <p:nvCxnSpPr>
            <p:cNvPr id="463880" name="AutoShape 8"/>
            <p:cNvCxnSpPr>
              <a:cxnSpLocks noChangeShapeType="1"/>
              <a:stCxn id="463886" idx="0"/>
              <a:endCxn id="463881" idx="2"/>
            </p:cNvCxnSpPr>
            <p:nvPr/>
          </p:nvCxnSpPr>
          <p:spPr bwMode="auto">
            <a:xfrm rot="16200000">
              <a:off x="1129" y="1880"/>
              <a:ext cx="377" cy="103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63881" name="Oval 9"/>
            <p:cNvSpPr>
              <a:spLocks noChangeArrowheads="1"/>
            </p:cNvSpPr>
            <p:nvPr/>
          </p:nvSpPr>
          <p:spPr bwMode="auto">
            <a:xfrm>
              <a:off x="1834" y="2160"/>
              <a:ext cx="99" cy="9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63882" name="AutoShape 10"/>
            <p:cNvCxnSpPr>
              <a:cxnSpLocks noChangeShapeType="1"/>
              <a:stCxn id="463886" idx="4"/>
              <a:endCxn id="463883" idx="2"/>
            </p:cNvCxnSpPr>
            <p:nvPr/>
          </p:nvCxnSpPr>
          <p:spPr bwMode="auto">
            <a:xfrm rot="16200000" flipH="1">
              <a:off x="1129" y="2634"/>
              <a:ext cx="377" cy="103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63883" name="Oval 11"/>
            <p:cNvSpPr>
              <a:spLocks noChangeArrowheads="1"/>
            </p:cNvSpPr>
            <p:nvPr/>
          </p:nvSpPr>
          <p:spPr bwMode="auto">
            <a:xfrm>
              <a:off x="1834" y="3291"/>
              <a:ext cx="99" cy="9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63884" name="AutoShape 12"/>
            <p:cNvCxnSpPr>
              <a:cxnSpLocks noChangeShapeType="1"/>
              <a:stCxn id="463881" idx="6"/>
              <a:endCxn id="463912" idx="0"/>
            </p:cNvCxnSpPr>
            <p:nvPr/>
          </p:nvCxnSpPr>
          <p:spPr bwMode="auto">
            <a:xfrm>
              <a:off x="1933" y="2207"/>
              <a:ext cx="383" cy="37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63886" name="Oval 14"/>
            <p:cNvSpPr>
              <a:spLocks noChangeArrowheads="1"/>
            </p:cNvSpPr>
            <p:nvPr/>
          </p:nvSpPr>
          <p:spPr bwMode="auto">
            <a:xfrm>
              <a:off x="604" y="2584"/>
              <a:ext cx="395" cy="37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3889" name="Text Box 17"/>
            <p:cNvSpPr txBox="1">
              <a:spLocks noChangeArrowheads="1"/>
            </p:cNvSpPr>
            <p:nvPr/>
          </p:nvSpPr>
          <p:spPr bwMode="auto">
            <a:xfrm>
              <a:off x="389" y="2642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463890" name="Text Box 18"/>
            <p:cNvSpPr txBox="1">
              <a:spLocks noChangeArrowheads="1"/>
            </p:cNvSpPr>
            <p:nvPr/>
          </p:nvSpPr>
          <p:spPr bwMode="auto">
            <a:xfrm>
              <a:off x="1769" y="2263"/>
              <a:ext cx="236" cy="95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+</a:t>
              </a:r>
            </a:p>
            <a:p>
              <a:endParaRPr lang="en-US" sz="2000" b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</a:p>
            <a:p>
              <a:endParaRPr lang="en-US" sz="2000" b="1" baseline="-25000"/>
            </a:p>
            <a:p>
              <a:r>
                <a:rPr lang="en-US" sz="2000" b="1"/>
                <a:t>–</a:t>
              </a:r>
            </a:p>
          </p:txBody>
        </p:sp>
        <p:sp>
          <p:nvSpPr>
            <p:cNvPr id="463905" name="Line 33"/>
            <p:cNvSpPr>
              <a:spLocks noChangeShapeType="1"/>
            </p:cNvSpPr>
            <p:nvPr/>
          </p:nvSpPr>
          <p:spPr bwMode="auto">
            <a:xfrm flipV="1">
              <a:off x="805" y="2642"/>
              <a:ext cx="0" cy="2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912" name="Rectangle 40"/>
            <p:cNvSpPr>
              <a:spLocks noChangeArrowheads="1"/>
            </p:cNvSpPr>
            <p:nvPr/>
          </p:nvSpPr>
          <p:spPr bwMode="auto">
            <a:xfrm>
              <a:off x="2143" y="2584"/>
              <a:ext cx="345" cy="377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3913" name="Text Box 41"/>
            <p:cNvSpPr txBox="1">
              <a:spLocks noChangeArrowheads="1"/>
            </p:cNvSpPr>
            <p:nvPr/>
          </p:nvSpPr>
          <p:spPr bwMode="auto">
            <a:xfrm>
              <a:off x="2488" y="2650"/>
              <a:ext cx="77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Load (</a:t>
              </a:r>
              <a:r>
                <a:rPr lang="en-US" sz="2000" b="1"/>
                <a:t>R</a:t>
              </a:r>
              <a:r>
                <a:rPr lang="en-US" sz="2000" b="1" baseline="-25000"/>
                <a:t>L</a:t>
              </a:r>
              <a:r>
                <a:rPr lang="en-US" sz="2000"/>
                <a:t>)</a:t>
              </a:r>
            </a:p>
          </p:txBody>
        </p:sp>
        <p:cxnSp>
          <p:nvCxnSpPr>
            <p:cNvPr id="463914" name="AutoShape 42"/>
            <p:cNvCxnSpPr>
              <a:cxnSpLocks noChangeShapeType="1"/>
              <a:stCxn id="463883" idx="6"/>
              <a:endCxn id="463912" idx="2"/>
            </p:cNvCxnSpPr>
            <p:nvPr/>
          </p:nvCxnSpPr>
          <p:spPr bwMode="auto">
            <a:xfrm flipV="1">
              <a:off x="1933" y="2961"/>
              <a:ext cx="383" cy="37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</p:grpSp>
      <p:graphicFrame>
        <p:nvGraphicFramePr>
          <p:cNvPr id="463917" name="Object 45"/>
          <p:cNvGraphicFramePr>
            <a:graphicFrameLocks noChangeAspect="1"/>
          </p:cNvGraphicFramePr>
          <p:nvPr>
            <p:ph sz="half" idx="2"/>
          </p:nvPr>
        </p:nvGraphicFramePr>
        <p:xfrm>
          <a:off x="3733800" y="3124200"/>
          <a:ext cx="1697038" cy="650875"/>
        </p:xfrm>
        <a:graphic>
          <a:graphicData uri="http://schemas.openxmlformats.org/presentationml/2006/ole">
            <p:oleObj spid="_x0000_s463917" name="Equation" r:id="rId3" imgW="596880" imgH="228600" progId="Equation.3">
              <p:embed/>
            </p:oleObj>
          </a:graphicData>
        </a:graphic>
      </p:graphicFrame>
      <p:grpSp>
        <p:nvGrpSpPr>
          <p:cNvPr id="463918" name="Group 46"/>
          <p:cNvGrpSpPr>
            <a:grpSpLocks/>
          </p:cNvGrpSpPr>
          <p:nvPr/>
        </p:nvGrpSpPr>
        <p:grpSpPr bwMode="auto">
          <a:xfrm>
            <a:off x="5257800" y="4265613"/>
            <a:ext cx="2835275" cy="928687"/>
            <a:chOff x="3734" y="2743"/>
            <a:chExt cx="1786" cy="585"/>
          </a:xfrm>
        </p:grpSpPr>
        <p:sp>
          <p:nvSpPr>
            <p:cNvPr id="463919" name="Text Box 47"/>
            <p:cNvSpPr txBox="1">
              <a:spLocks noChangeArrowheads="1"/>
            </p:cNvSpPr>
            <p:nvPr/>
          </p:nvSpPr>
          <p:spPr bwMode="auto">
            <a:xfrm>
              <a:off x="3734" y="2743"/>
              <a:ext cx="1786" cy="585"/>
            </a:xfrm>
            <a:prstGeom prst="rect">
              <a:avLst/>
            </a:prstGeom>
            <a:solidFill>
              <a:srgbClr val="8495A9">
                <a:alpha val="5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/>
                <a:t>As </a:t>
              </a:r>
              <a:r>
                <a:rPr lang="en-US" b="1"/>
                <a:t>R</a:t>
              </a:r>
              <a:r>
                <a:rPr lang="en-US" b="1" baseline="-25000"/>
                <a:t>L</a:t>
              </a:r>
              <a:r>
                <a:rPr lang="en-US"/>
                <a:t> 	</a:t>
              </a:r>
              <a:r>
                <a:rPr lang="en-US">
                  <a:cs typeface="Times New Roman" pitchFamily="18" charset="0"/>
                </a:rPr>
                <a:t>∞</a:t>
              </a:r>
              <a:r>
                <a:rPr lang="en-US"/>
                <a:t>, </a:t>
              </a:r>
              <a:r>
                <a:rPr lang="en-US" b="1" i="1"/>
                <a:t>i</a:t>
              </a:r>
              <a:r>
                <a:rPr lang="en-US" b="1" baseline="-25000"/>
                <a:t>s</a:t>
              </a:r>
              <a:r>
                <a:rPr lang="en-US"/>
                <a:t> has to provide an </a:t>
              </a:r>
              <a:r>
                <a:rPr lang="en-US" b="1"/>
                <a:t>infinite</a:t>
              </a:r>
              <a:r>
                <a:rPr lang="en-US"/>
                <a:t> amount of voltage!</a:t>
              </a:r>
            </a:p>
          </p:txBody>
        </p:sp>
        <p:sp>
          <p:nvSpPr>
            <p:cNvPr id="463920" name="Line 48"/>
            <p:cNvSpPr>
              <a:spLocks noChangeShapeType="1"/>
            </p:cNvSpPr>
            <p:nvPr/>
          </p:nvSpPr>
          <p:spPr bwMode="auto">
            <a:xfrm>
              <a:off x="4128" y="2863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8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3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67D2A7A5-680F-4694-B95C-352905A49FA6}" type="slidenum">
              <a:rPr lang="en-US"/>
              <a:pPr lvl="1"/>
              <a:t>31</a:t>
            </a:fld>
            <a:endParaRPr lang="en-US"/>
          </a:p>
        </p:txBody>
      </p:sp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Practical Sources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1409700"/>
          </a:xfrm>
        </p:spPr>
        <p:txBody>
          <a:bodyPr/>
          <a:lstStyle/>
          <a:p>
            <a:r>
              <a:rPr lang="en-US" sz="2800"/>
              <a:t>Actual current sources have limitations</a:t>
            </a:r>
          </a:p>
        </p:txBody>
      </p:sp>
      <p:sp>
        <p:nvSpPr>
          <p:cNvPr id="477188" name="Rectangle 4"/>
          <p:cNvSpPr>
            <a:spLocks noChangeArrowheads="1"/>
          </p:cNvSpPr>
          <p:nvPr/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endParaRPr lang="en-US" sz="3200">
              <a:solidFill>
                <a:schemeClr val="bg2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endParaRPr lang="en-US" sz="3200">
              <a:solidFill>
                <a:schemeClr val="bg2"/>
              </a:solidFill>
            </a:endParaRPr>
          </a:p>
        </p:txBody>
      </p:sp>
      <p:sp>
        <p:nvSpPr>
          <p:cNvPr id="477189" name="Text Box 5"/>
          <p:cNvSpPr txBox="1">
            <a:spLocks noChangeArrowheads="1"/>
          </p:cNvSpPr>
          <p:nvPr/>
        </p:nvSpPr>
        <p:spPr bwMode="auto">
          <a:xfrm>
            <a:off x="2286000" y="2432050"/>
            <a:ext cx="4511675" cy="622300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700"/>
              <a:t>A series resistance </a:t>
            </a:r>
            <a:r>
              <a:rPr lang="en-US" sz="1700" b="1"/>
              <a:t>r</a:t>
            </a:r>
            <a:r>
              <a:rPr lang="en-US" sz="1700" b="1" baseline="-25000"/>
              <a:t>s</a:t>
            </a:r>
            <a:r>
              <a:rPr lang="en-US" sz="1700"/>
              <a:t> poses a limit to the maximum voltage the current source can provide</a:t>
            </a:r>
            <a:endParaRPr lang="en-US" sz="1700" b="1" baseline="-25000"/>
          </a:p>
        </p:txBody>
      </p:sp>
      <p:graphicFrame>
        <p:nvGraphicFramePr>
          <p:cNvPr id="477190" name="Object 6"/>
          <p:cNvGraphicFramePr>
            <a:graphicFrameLocks noChangeAspect="1"/>
          </p:cNvGraphicFramePr>
          <p:nvPr/>
        </p:nvGraphicFramePr>
        <p:xfrm>
          <a:off x="4724400" y="3527425"/>
          <a:ext cx="2454275" cy="608013"/>
        </p:xfrm>
        <a:graphic>
          <a:graphicData uri="http://schemas.openxmlformats.org/presentationml/2006/ole">
            <p:oleObj spid="_x0000_s477190" name="Equation" r:id="rId3" imgW="927000" imgH="228600" progId="Equation.3">
              <p:embed/>
            </p:oleObj>
          </a:graphicData>
        </a:graphic>
      </p:graphicFrame>
      <p:grpSp>
        <p:nvGrpSpPr>
          <p:cNvPr id="477191" name="Group 7"/>
          <p:cNvGrpSpPr>
            <a:grpSpLocks/>
          </p:cNvGrpSpPr>
          <p:nvPr/>
        </p:nvGrpSpPr>
        <p:grpSpPr bwMode="auto">
          <a:xfrm>
            <a:off x="517525" y="3740150"/>
            <a:ext cx="5024438" cy="2487613"/>
            <a:chOff x="326" y="2356"/>
            <a:chExt cx="3165" cy="1567"/>
          </a:xfrm>
        </p:grpSpPr>
        <p:sp>
          <p:nvSpPr>
            <p:cNvPr id="477192" name="Rectangle 8"/>
            <p:cNvSpPr>
              <a:spLocks noChangeArrowheads="1"/>
            </p:cNvSpPr>
            <p:nvPr/>
          </p:nvSpPr>
          <p:spPr bwMode="auto">
            <a:xfrm>
              <a:off x="616" y="2356"/>
              <a:ext cx="1055" cy="1311"/>
            </a:xfrm>
            <a:prstGeom prst="rect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77193" name="AutoShape 9"/>
            <p:cNvCxnSpPr>
              <a:cxnSpLocks noChangeShapeType="1"/>
              <a:stCxn id="477198" idx="0"/>
              <a:endCxn id="477212" idx="2"/>
            </p:cNvCxnSpPr>
            <p:nvPr/>
          </p:nvCxnSpPr>
          <p:spPr bwMode="auto">
            <a:xfrm rot="16200000">
              <a:off x="1066" y="2424"/>
              <a:ext cx="377" cy="45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77194" name="Oval 10"/>
            <p:cNvSpPr>
              <a:spLocks noChangeArrowheads="1"/>
            </p:cNvSpPr>
            <p:nvPr/>
          </p:nvSpPr>
          <p:spPr bwMode="auto">
            <a:xfrm>
              <a:off x="2061" y="2414"/>
              <a:ext cx="99" cy="9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77195" name="AutoShape 11"/>
            <p:cNvCxnSpPr>
              <a:cxnSpLocks noChangeShapeType="1"/>
              <a:stCxn id="477198" idx="4"/>
              <a:endCxn id="477213" idx="2"/>
            </p:cNvCxnSpPr>
            <p:nvPr/>
          </p:nvCxnSpPr>
          <p:spPr bwMode="auto">
            <a:xfrm rot="16200000" flipH="1">
              <a:off x="1072" y="3172"/>
              <a:ext cx="377" cy="46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77196" name="Oval 12"/>
            <p:cNvSpPr>
              <a:spLocks noChangeArrowheads="1"/>
            </p:cNvSpPr>
            <p:nvPr/>
          </p:nvSpPr>
          <p:spPr bwMode="auto">
            <a:xfrm>
              <a:off x="2061" y="3545"/>
              <a:ext cx="99" cy="9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77197" name="AutoShape 13"/>
            <p:cNvCxnSpPr>
              <a:cxnSpLocks noChangeShapeType="1"/>
              <a:stCxn id="477194" idx="6"/>
              <a:endCxn id="477218" idx="0"/>
            </p:cNvCxnSpPr>
            <p:nvPr/>
          </p:nvCxnSpPr>
          <p:spPr bwMode="auto">
            <a:xfrm>
              <a:off x="2160" y="2461"/>
              <a:ext cx="383" cy="37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77198" name="Oval 14"/>
            <p:cNvSpPr>
              <a:spLocks noChangeArrowheads="1"/>
            </p:cNvSpPr>
            <p:nvPr/>
          </p:nvSpPr>
          <p:spPr bwMode="auto">
            <a:xfrm>
              <a:off x="831" y="2838"/>
              <a:ext cx="395" cy="37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199" name="Text Box 15"/>
            <p:cNvSpPr txBox="1">
              <a:spLocks noChangeArrowheads="1"/>
            </p:cNvSpPr>
            <p:nvPr/>
          </p:nvSpPr>
          <p:spPr bwMode="auto">
            <a:xfrm>
              <a:off x="616" y="2896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477200" name="Text Box 16"/>
            <p:cNvSpPr txBox="1">
              <a:spLocks noChangeArrowheads="1"/>
            </p:cNvSpPr>
            <p:nvPr/>
          </p:nvSpPr>
          <p:spPr bwMode="auto">
            <a:xfrm>
              <a:off x="1996" y="2517"/>
              <a:ext cx="236" cy="95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+</a:t>
              </a:r>
            </a:p>
            <a:p>
              <a:endParaRPr lang="en-US" sz="2000" b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</a:p>
            <a:p>
              <a:endParaRPr lang="en-US" sz="2000" b="1" baseline="-25000"/>
            </a:p>
            <a:p>
              <a:r>
                <a:rPr lang="en-US" sz="2000" b="1"/>
                <a:t>–</a:t>
              </a:r>
            </a:p>
          </p:txBody>
        </p:sp>
        <p:grpSp>
          <p:nvGrpSpPr>
            <p:cNvPr id="477201" name="Group 17"/>
            <p:cNvGrpSpPr>
              <a:grpSpLocks/>
            </p:cNvGrpSpPr>
            <p:nvPr/>
          </p:nvGrpSpPr>
          <p:grpSpPr bwMode="auto">
            <a:xfrm rot="-10800000">
              <a:off x="1480" y="2880"/>
              <a:ext cx="111" cy="216"/>
              <a:chOff x="1894" y="2603"/>
              <a:chExt cx="111" cy="216"/>
            </a:xfrm>
          </p:grpSpPr>
          <p:sp>
            <p:nvSpPr>
              <p:cNvPr id="477202" name="Line 18"/>
              <p:cNvSpPr>
                <a:spLocks noChangeShapeType="1"/>
              </p:cNvSpPr>
              <p:nvPr/>
            </p:nvSpPr>
            <p:spPr bwMode="auto">
              <a:xfrm>
                <a:off x="1942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7203" name="Line 19"/>
              <p:cNvSpPr>
                <a:spLocks noChangeShapeType="1"/>
              </p:cNvSpPr>
              <p:nvPr/>
            </p:nvSpPr>
            <p:spPr bwMode="auto">
              <a:xfrm flipH="1">
                <a:off x="1894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7204" name="Line 20"/>
              <p:cNvSpPr>
                <a:spLocks noChangeShapeType="1"/>
              </p:cNvSpPr>
              <p:nvPr/>
            </p:nvSpPr>
            <p:spPr bwMode="auto">
              <a:xfrm>
                <a:off x="1894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7205" name="Line 21"/>
              <p:cNvSpPr>
                <a:spLocks noChangeShapeType="1"/>
              </p:cNvSpPr>
              <p:nvPr/>
            </p:nvSpPr>
            <p:spPr bwMode="auto">
              <a:xfrm>
                <a:off x="1897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7206" name="Line 22"/>
              <p:cNvSpPr>
                <a:spLocks noChangeShapeType="1"/>
              </p:cNvSpPr>
              <p:nvPr/>
            </p:nvSpPr>
            <p:spPr bwMode="auto">
              <a:xfrm flipH="1">
                <a:off x="1897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7207" name="Line 23"/>
              <p:cNvSpPr>
                <a:spLocks noChangeShapeType="1"/>
              </p:cNvSpPr>
              <p:nvPr/>
            </p:nvSpPr>
            <p:spPr bwMode="auto">
              <a:xfrm>
                <a:off x="1897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7208" name="Line 24"/>
              <p:cNvSpPr>
                <a:spLocks noChangeShapeType="1"/>
              </p:cNvSpPr>
              <p:nvPr/>
            </p:nvSpPr>
            <p:spPr bwMode="auto">
              <a:xfrm flipH="1">
                <a:off x="1897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7209" name="Text Box 25"/>
            <p:cNvSpPr txBox="1">
              <a:spLocks noChangeArrowheads="1"/>
            </p:cNvSpPr>
            <p:nvPr/>
          </p:nvSpPr>
          <p:spPr bwMode="auto">
            <a:xfrm>
              <a:off x="1296" y="2860"/>
              <a:ext cx="21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s</a:t>
              </a:r>
            </a:p>
          </p:txBody>
        </p:sp>
        <p:sp>
          <p:nvSpPr>
            <p:cNvPr id="477210" name="Text Box 26"/>
            <p:cNvSpPr txBox="1">
              <a:spLocks noChangeArrowheads="1"/>
            </p:cNvSpPr>
            <p:nvPr/>
          </p:nvSpPr>
          <p:spPr bwMode="auto">
            <a:xfrm>
              <a:off x="326" y="3711"/>
              <a:ext cx="1329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600"/>
                <a:t>Practical current source</a:t>
              </a:r>
            </a:p>
          </p:txBody>
        </p:sp>
        <p:sp>
          <p:nvSpPr>
            <p:cNvPr id="477211" name="Line 27"/>
            <p:cNvSpPr>
              <a:spLocks noChangeShapeType="1"/>
            </p:cNvSpPr>
            <p:nvPr/>
          </p:nvSpPr>
          <p:spPr bwMode="auto">
            <a:xfrm flipV="1">
              <a:off x="1032" y="2896"/>
              <a:ext cx="0" cy="2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7212" name="Oval 28"/>
            <p:cNvSpPr>
              <a:spLocks noChangeArrowheads="1"/>
            </p:cNvSpPr>
            <p:nvPr/>
          </p:nvSpPr>
          <p:spPr bwMode="auto">
            <a:xfrm>
              <a:off x="1480" y="2414"/>
              <a:ext cx="99" cy="94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213" name="Oval 29"/>
            <p:cNvSpPr>
              <a:spLocks noChangeArrowheads="1"/>
            </p:cNvSpPr>
            <p:nvPr/>
          </p:nvSpPr>
          <p:spPr bwMode="auto">
            <a:xfrm>
              <a:off x="1493" y="3545"/>
              <a:ext cx="99" cy="94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77214" name="AutoShape 30"/>
            <p:cNvCxnSpPr>
              <a:cxnSpLocks noChangeShapeType="1"/>
              <a:stCxn id="477213" idx="6"/>
              <a:endCxn id="477196" idx="2"/>
            </p:cNvCxnSpPr>
            <p:nvPr/>
          </p:nvCxnSpPr>
          <p:spPr bwMode="auto">
            <a:xfrm>
              <a:off x="1592" y="3592"/>
              <a:ext cx="46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77215" name="AutoShape 31"/>
            <p:cNvCxnSpPr>
              <a:cxnSpLocks noChangeShapeType="1"/>
              <a:stCxn id="477194" idx="2"/>
              <a:endCxn id="477212" idx="6"/>
            </p:cNvCxnSpPr>
            <p:nvPr/>
          </p:nvCxnSpPr>
          <p:spPr bwMode="auto">
            <a:xfrm flipH="1">
              <a:off x="1579" y="2461"/>
              <a:ext cx="48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77216" name="AutoShape 32"/>
            <p:cNvCxnSpPr>
              <a:cxnSpLocks noChangeShapeType="1"/>
              <a:stCxn id="477212" idx="4"/>
              <a:endCxn id="477204" idx="1"/>
            </p:cNvCxnSpPr>
            <p:nvPr/>
          </p:nvCxnSpPr>
          <p:spPr bwMode="auto">
            <a:xfrm>
              <a:off x="1530" y="2508"/>
              <a:ext cx="5" cy="37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77217" name="AutoShape 33"/>
            <p:cNvCxnSpPr>
              <a:cxnSpLocks noChangeShapeType="1"/>
              <a:stCxn id="477213" idx="0"/>
              <a:endCxn id="477202" idx="0"/>
            </p:cNvCxnSpPr>
            <p:nvPr/>
          </p:nvCxnSpPr>
          <p:spPr bwMode="auto">
            <a:xfrm flipV="1">
              <a:off x="1543" y="3096"/>
              <a:ext cx="1" cy="44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77218" name="Rectangle 34"/>
            <p:cNvSpPr>
              <a:spLocks noChangeArrowheads="1"/>
            </p:cNvSpPr>
            <p:nvPr/>
          </p:nvSpPr>
          <p:spPr bwMode="auto">
            <a:xfrm>
              <a:off x="2370" y="2838"/>
              <a:ext cx="345" cy="377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219" name="Text Box 35"/>
            <p:cNvSpPr txBox="1">
              <a:spLocks noChangeArrowheads="1"/>
            </p:cNvSpPr>
            <p:nvPr/>
          </p:nvSpPr>
          <p:spPr bwMode="auto">
            <a:xfrm>
              <a:off x="2715" y="2904"/>
              <a:ext cx="77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Load (</a:t>
              </a:r>
              <a:r>
                <a:rPr lang="en-US" sz="2000" b="1"/>
                <a:t>R</a:t>
              </a:r>
              <a:r>
                <a:rPr lang="en-US" sz="2000" b="1" baseline="-25000"/>
                <a:t>L</a:t>
              </a:r>
              <a:r>
                <a:rPr lang="en-US" sz="2000"/>
                <a:t>)</a:t>
              </a:r>
            </a:p>
          </p:txBody>
        </p:sp>
        <p:cxnSp>
          <p:nvCxnSpPr>
            <p:cNvPr id="477220" name="AutoShape 36"/>
            <p:cNvCxnSpPr>
              <a:cxnSpLocks noChangeShapeType="1"/>
              <a:stCxn id="477196" idx="6"/>
              <a:endCxn id="477218" idx="2"/>
            </p:cNvCxnSpPr>
            <p:nvPr/>
          </p:nvCxnSpPr>
          <p:spPr bwMode="auto">
            <a:xfrm flipV="1">
              <a:off x="2160" y="3215"/>
              <a:ext cx="383" cy="37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3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34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995C9853-24C1-437C-A226-05ECCE086A34}" type="slidenum">
              <a:rPr lang="en-US"/>
              <a:pPr lvl="1"/>
              <a:t>32</a:t>
            </a:fld>
            <a:endParaRPr lang="en-US"/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Practical Sources</a:t>
            </a:r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1409700"/>
          </a:xfrm>
        </p:spPr>
        <p:txBody>
          <a:bodyPr/>
          <a:lstStyle/>
          <a:p>
            <a:r>
              <a:rPr lang="en-US" sz="2800"/>
              <a:t>Actual current sources have limitations</a:t>
            </a:r>
          </a:p>
        </p:txBody>
      </p:sp>
      <p:sp>
        <p:nvSpPr>
          <p:cNvPr id="464902" name="Rectangle 6"/>
          <p:cNvSpPr>
            <a:spLocks noChangeArrowheads="1"/>
          </p:cNvSpPr>
          <p:nvPr/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endParaRPr lang="en-US" sz="3200">
              <a:solidFill>
                <a:schemeClr val="bg2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endParaRPr lang="en-US" sz="3200">
              <a:solidFill>
                <a:schemeClr val="bg2"/>
              </a:solidFill>
            </a:endParaRPr>
          </a:p>
        </p:txBody>
      </p:sp>
      <p:graphicFrame>
        <p:nvGraphicFramePr>
          <p:cNvPr id="464926" name="Object 30"/>
          <p:cNvGraphicFramePr>
            <a:graphicFrameLocks noChangeAspect="1"/>
          </p:cNvGraphicFramePr>
          <p:nvPr>
            <p:ph sz="quarter" idx="3"/>
          </p:nvPr>
        </p:nvGraphicFramePr>
        <p:xfrm>
          <a:off x="4572000" y="3773488"/>
          <a:ext cx="3022394" cy="1928813"/>
        </p:xfrm>
        <a:graphic>
          <a:graphicData uri="http://schemas.openxmlformats.org/presentationml/2006/ole">
            <p:oleObj spid="_x0000_s464926" name="Equation" r:id="rId3" imgW="1193760" imgH="761760" progId="Equation.3">
              <p:embed/>
            </p:oleObj>
          </a:graphicData>
        </a:graphic>
      </p:graphicFrame>
      <p:sp>
        <p:nvSpPr>
          <p:cNvPr id="464932" name="Text Box 36"/>
          <p:cNvSpPr txBox="1">
            <a:spLocks noChangeArrowheads="1"/>
          </p:cNvSpPr>
          <p:nvPr/>
        </p:nvSpPr>
        <p:spPr bwMode="auto">
          <a:xfrm>
            <a:off x="2286000" y="2432050"/>
            <a:ext cx="4511675" cy="622300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700"/>
              <a:t>A series resistance </a:t>
            </a:r>
            <a:r>
              <a:rPr lang="en-US" sz="1700" b="1"/>
              <a:t>r</a:t>
            </a:r>
            <a:r>
              <a:rPr lang="en-US" sz="1700" b="1" baseline="-25000"/>
              <a:t>s</a:t>
            </a:r>
            <a:r>
              <a:rPr lang="en-US" sz="1700"/>
              <a:t> poses a limit to the maximum voltage the current source can provide</a:t>
            </a:r>
            <a:endParaRPr lang="en-US" sz="1700" b="1" baseline="-25000"/>
          </a:p>
        </p:txBody>
      </p:sp>
      <p:sp>
        <p:nvSpPr>
          <p:cNvPr id="464934" name="Rectangle 38"/>
          <p:cNvSpPr>
            <a:spLocks noChangeArrowheads="1"/>
          </p:cNvSpPr>
          <p:nvPr/>
        </p:nvSpPr>
        <p:spPr bwMode="auto">
          <a:xfrm>
            <a:off x="977900" y="3740150"/>
            <a:ext cx="1674813" cy="2081213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4935" name="AutoShape 39"/>
          <p:cNvCxnSpPr>
            <a:cxnSpLocks noChangeShapeType="1"/>
            <a:stCxn id="464940" idx="0"/>
            <a:endCxn id="464954" idx="2"/>
          </p:cNvCxnSpPr>
          <p:nvPr/>
        </p:nvCxnSpPr>
        <p:spPr bwMode="auto">
          <a:xfrm rot="16200000">
            <a:off x="1692275" y="3848101"/>
            <a:ext cx="598487" cy="71596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sp>
        <p:nvSpPr>
          <p:cNvPr id="464936" name="Oval 40"/>
          <p:cNvSpPr>
            <a:spLocks noChangeArrowheads="1"/>
          </p:cNvSpPr>
          <p:nvPr/>
        </p:nvSpPr>
        <p:spPr bwMode="auto">
          <a:xfrm>
            <a:off x="3271838" y="3832225"/>
            <a:ext cx="157162" cy="149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4937" name="AutoShape 41"/>
          <p:cNvCxnSpPr>
            <a:cxnSpLocks noChangeShapeType="1"/>
            <a:stCxn id="464940" idx="4"/>
            <a:endCxn id="464955" idx="2"/>
          </p:cNvCxnSpPr>
          <p:nvPr/>
        </p:nvCxnSpPr>
        <p:spPr bwMode="auto">
          <a:xfrm rot="16200000" flipH="1">
            <a:off x="1702594" y="5034757"/>
            <a:ext cx="598487" cy="7366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sp>
        <p:nvSpPr>
          <p:cNvPr id="464938" name="Oval 42"/>
          <p:cNvSpPr>
            <a:spLocks noChangeArrowheads="1"/>
          </p:cNvSpPr>
          <p:nvPr/>
        </p:nvSpPr>
        <p:spPr bwMode="auto">
          <a:xfrm>
            <a:off x="3271838" y="5627688"/>
            <a:ext cx="157162" cy="149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4940" name="Oval 44"/>
          <p:cNvSpPr>
            <a:spLocks noChangeArrowheads="1"/>
          </p:cNvSpPr>
          <p:nvPr/>
        </p:nvSpPr>
        <p:spPr bwMode="auto">
          <a:xfrm>
            <a:off x="1319213" y="4505325"/>
            <a:ext cx="627062" cy="59848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4941" name="Text Box 45"/>
          <p:cNvSpPr txBox="1">
            <a:spLocks noChangeArrowheads="1"/>
          </p:cNvSpPr>
          <p:nvPr/>
        </p:nvSpPr>
        <p:spPr bwMode="auto">
          <a:xfrm>
            <a:off x="977900" y="4597400"/>
            <a:ext cx="31750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 i="1"/>
              <a:t>i</a:t>
            </a:r>
            <a:r>
              <a:rPr lang="en-US" sz="2000" b="1" baseline="-25000"/>
              <a:t>s</a:t>
            </a:r>
            <a:endParaRPr lang="en-US" sz="2000" b="1"/>
          </a:p>
        </p:txBody>
      </p:sp>
      <p:sp>
        <p:nvSpPr>
          <p:cNvPr id="464942" name="Text Box 46"/>
          <p:cNvSpPr txBox="1">
            <a:spLocks noChangeArrowheads="1"/>
          </p:cNvSpPr>
          <p:nvPr/>
        </p:nvSpPr>
        <p:spPr bwMode="auto">
          <a:xfrm>
            <a:off x="3168650" y="3995738"/>
            <a:ext cx="374650" cy="1509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+</a:t>
            </a:r>
          </a:p>
          <a:p>
            <a:endParaRPr lang="en-US" sz="2000" b="1"/>
          </a:p>
          <a:p>
            <a:r>
              <a:rPr lang="en-US" sz="2000" b="1"/>
              <a:t>v</a:t>
            </a:r>
            <a:r>
              <a:rPr lang="en-US" sz="2000" b="1" baseline="-25000"/>
              <a:t>s</a:t>
            </a:r>
          </a:p>
          <a:p>
            <a:endParaRPr lang="en-US" sz="2000" b="1" baseline="-25000"/>
          </a:p>
          <a:p>
            <a:r>
              <a:rPr lang="en-US" sz="2000" b="1"/>
              <a:t>–</a:t>
            </a:r>
          </a:p>
        </p:txBody>
      </p:sp>
      <p:grpSp>
        <p:nvGrpSpPr>
          <p:cNvPr id="464943" name="Group 47"/>
          <p:cNvGrpSpPr>
            <a:grpSpLocks/>
          </p:cNvGrpSpPr>
          <p:nvPr/>
        </p:nvGrpSpPr>
        <p:grpSpPr bwMode="auto">
          <a:xfrm rot="-10800000">
            <a:off x="2349500" y="4572000"/>
            <a:ext cx="176213" cy="342900"/>
            <a:chOff x="1894" y="2603"/>
            <a:chExt cx="111" cy="216"/>
          </a:xfrm>
        </p:grpSpPr>
        <p:sp>
          <p:nvSpPr>
            <p:cNvPr id="464944" name="Line 48"/>
            <p:cNvSpPr>
              <a:spLocks noChangeShapeType="1"/>
            </p:cNvSpPr>
            <p:nvPr/>
          </p:nvSpPr>
          <p:spPr bwMode="auto">
            <a:xfrm>
              <a:off x="1942" y="260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945" name="Line 49"/>
            <p:cNvSpPr>
              <a:spLocks noChangeShapeType="1"/>
            </p:cNvSpPr>
            <p:nvPr/>
          </p:nvSpPr>
          <p:spPr bwMode="auto">
            <a:xfrm flipH="1">
              <a:off x="1894" y="262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946" name="Line 50"/>
            <p:cNvSpPr>
              <a:spLocks noChangeShapeType="1"/>
            </p:cNvSpPr>
            <p:nvPr/>
          </p:nvSpPr>
          <p:spPr bwMode="auto">
            <a:xfrm>
              <a:off x="1894" y="279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947" name="Line 51"/>
            <p:cNvSpPr>
              <a:spLocks noChangeShapeType="1"/>
            </p:cNvSpPr>
            <p:nvPr/>
          </p:nvSpPr>
          <p:spPr bwMode="auto">
            <a:xfrm>
              <a:off x="1897" y="264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948" name="Line 52"/>
            <p:cNvSpPr>
              <a:spLocks noChangeShapeType="1"/>
            </p:cNvSpPr>
            <p:nvPr/>
          </p:nvSpPr>
          <p:spPr bwMode="auto">
            <a:xfrm flipH="1">
              <a:off x="1897" y="269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949" name="Line 53"/>
            <p:cNvSpPr>
              <a:spLocks noChangeShapeType="1"/>
            </p:cNvSpPr>
            <p:nvPr/>
          </p:nvSpPr>
          <p:spPr bwMode="auto">
            <a:xfrm>
              <a:off x="1897" y="271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950" name="Line 54"/>
            <p:cNvSpPr>
              <a:spLocks noChangeShapeType="1"/>
            </p:cNvSpPr>
            <p:nvPr/>
          </p:nvSpPr>
          <p:spPr bwMode="auto">
            <a:xfrm flipH="1">
              <a:off x="1897" y="276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4951" name="Text Box 55"/>
          <p:cNvSpPr txBox="1">
            <a:spLocks noChangeArrowheads="1"/>
          </p:cNvSpPr>
          <p:nvPr/>
        </p:nvSpPr>
        <p:spPr bwMode="auto">
          <a:xfrm>
            <a:off x="2057400" y="4540250"/>
            <a:ext cx="344488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r</a:t>
            </a:r>
            <a:r>
              <a:rPr lang="en-US" b="1" baseline="-25000"/>
              <a:t>s</a:t>
            </a:r>
          </a:p>
        </p:txBody>
      </p:sp>
      <p:sp>
        <p:nvSpPr>
          <p:cNvPr id="464952" name="Text Box 56"/>
          <p:cNvSpPr txBox="1">
            <a:spLocks noChangeArrowheads="1"/>
          </p:cNvSpPr>
          <p:nvPr/>
        </p:nvSpPr>
        <p:spPr bwMode="auto">
          <a:xfrm>
            <a:off x="517525" y="5891213"/>
            <a:ext cx="2109788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/>
              <a:t>Practical current source</a:t>
            </a:r>
          </a:p>
        </p:txBody>
      </p:sp>
      <p:sp>
        <p:nvSpPr>
          <p:cNvPr id="464953" name="Line 57"/>
          <p:cNvSpPr>
            <a:spLocks noChangeShapeType="1"/>
          </p:cNvSpPr>
          <p:nvPr/>
        </p:nvSpPr>
        <p:spPr bwMode="auto">
          <a:xfrm flipV="1">
            <a:off x="1638300" y="4597400"/>
            <a:ext cx="0" cy="396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4954" name="Oval 58"/>
          <p:cNvSpPr>
            <a:spLocks noChangeArrowheads="1"/>
          </p:cNvSpPr>
          <p:nvPr/>
        </p:nvSpPr>
        <p:spPr bwMode="auto">
          <a:xfrm>
            <a:off x="2349500" y="3832225"/>
            <a:ext cx="157163" cy="149225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4955" name="Oval 59"/>
          <p:cNvSpPr>
            <a:spLocks noChangeArrowheads="1"/>
          </p:cNvSpPr>
          <p:nvPr/>
        </p:nvSpPr>
        <p:spPr bwMode="auto">
          <a:xfrm>
            <a:off x="2370138" y="5627688"/>
            <a:ext cx="157162" cy="149225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4956" name="AutoShape 60"/>
          <p:cNvCxnSpPr>
            <a:cxnSpLocks noChangeShapeType="1"/>
            <a:stCxn id="464955" idx="6"/>
            <a:endCxn id="464938" idx="2"/>
          </p:cNvCxnSpPr>
          <p:nvPr/>
        </p:nvCxnSpPr>
        <p:spPr bwMode="auto">
          <a:xfrm>
            <a:off x="2527300" y="5702300"/>
            <a:ext cx="7445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464957" name="AutoShape 61"/>
          <p:cNvCxnSpPr>
            <a:cxnSpLocks noChangeShapeType="1"/>
            <a:stCxn id="464936" idx="2"/>
            <a:endCxn id="464954" idx="6"/>
          </p:cNvCxnSpPr>
          <p:nvPr/>
        </p:nvCxnSpPr>
        <p:spPr bwMode="auto">
          <a:xfrm flipH="1">
            <a:off x="2506663" y="3906838"/>
            <a:ext cx="7651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464958" name="AutoShape 62"/>
          <p:cNvCxnSpPr>
            <a:cxnSpLocks noChangeShapeType="1"/>
            <a:stCxn id="464954" idx="4"/>
            <a:endCxn id="464946" idx="1"/>
          </p:cNvCxnSpPr>
          <p:nvPr/>
        </p:nvCxnSpPr>
        <p:spPr bwMode="auto">
          <a:xfrm>
            <a:off x="2428875" y="3981450"/>
            <a:ext cx="7938" cy="5905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464959" name="AutoShape 63"/>
          <p:cNvCxnSpPr>
            <a:cxnSpLocks noChangeShapeType="1"/>
            <a:stCxn id="464955" idx="0"/>
            <a:endCxn id="464944" idx="0"/>
          </p:cNvCxnSpPr>
          <p:nvPr/>
        </p:nvCxnSpPr>
        <p:spPr bwMode="auto">
          <a:xfrm flipV="1">
            <a:off x="2449513" y="4914900"/>
            <a:ext cx="1587" cy="7127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AF548C92-D35F-40AD-A212-23759E7A67C3}" type="slidenum">
              <a:rPr lang="en-US"/>
              <a:pPr lvl="1"/>
              <a:t>33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Practical Sources</a:t>
            </a:r>
          </a:p>
        </p:txBody>
      </p:sp>
      <p:graphicFrame>
        <p:nvGraphicFramePr>
          <p:cNvPr id="45261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914400" y="3724275"/>
          <a:ext cx="3086100" cy="2543175"/>
        </p:xfrm>
        <a:graphic>
          <a:graphicData uri="http://schemas.openxmlformats.org/presentationml/2006/ole">
            <p:oleObj spid="_x0000_s452612" name="Chart" r:id="rId3" imgW="8572500" imgH="7067512" progId="Excel.Sheet.8">
              <p:embed followColorScheme="full"/>
            </p:oleObj>
          </a:graphicData>
        </a:graphic>
      </p:graphicFrame>
      <p:graphicFrame>
        <p:nvGraphicFramePr>
          <p:cNvPr id="452614" name="Object 6"/>
          <p:cNvGraphicFramePr>
            <a:graphicFrameLocks noChangeAspect="1"/>
          </p:cNvGraphicFramePr>
          <p:nvPr/>
        </p:nvGraphicFramePr>
        <p:xfrm>
          <a:off x="5105400" y="3771900"/>
          <a:ext cx="3067050" cy="2552700"/>
        </p:xfrm>
        <a:graphic>
          <a:graphicData uri="http://schemas.openxmlformats.org/presentationml/2006/ole">
            <p:oleObj spid="_x0000_s452614" name="Chart" r:id="rId4" imgW="8515236" imgH="7086714" progId="Excel.Sheet.8">
              <p:embed followColorScheme="full"/>
            </p:oleObj>
          </a:graphicData>
        </a:graphic>
      </p:graphicFrame>
      <p:sp>
        <p:nvSpPr>
          <p:cNvPr id="452615" name="Rectangle 7"/>
          <p:cNvSpPr>
            <a:spLocks noChangeArrowheads="1"/>
          </p:cNvSpPr>
          <p:nvPr/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r>
              <a:rPr lang="en-US" sz="3200">
                <a:solidFill>
                  <a:schemeClr val="bg2"/>
                </a:solidFill>
              </a:rPr>
              <a:t>Actual current and voltage sources have limitations</a:t>
            </a:r>
          </a:p>
        </p:txBody>
      </p:sp>
      <p:sp>
        <p:nvSpPr>
          <p:cNvPr id="452616" name="Text Box 8"/>
          <p:cNvSpPr txBox="1">
            <a:spLocks noChangeArrowheads="1"/>
          </p:cNvSpPr>
          <p:nvPr/>
        </p:nvSpPr>
        <p:spPr bwMode="auto">
          <a:xfrm>
            <a:off x="1371600" y="3290888"/>
            <a:ext cx="2349500" cy="379412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Ideal 3A current source</a:t>
            </a:r>
          </a:p>
        </p:txBody>
      </p:sp>
      <p:sp>
        <p:nvSpPr>
          <p:cNvPr id="452619" name="Text Box 11"/>
          <p:cNvSpPr txBox="1">
            <a:spLocks noChangeArrowheads="1"/>
          </p:cNvSpPr>
          <p:nvPr/>
        </p:nvSpPr>
        <p:spPr bwMode="auto">
          <a:xfrm>
            <a:off x="5486400" y="3290888"/>
            <a:ext cx="2311400" cy="379412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Ideal 6V votage source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CBA6B39C-0E98-4F42-B82F-C4950ED9ACAB}" type="slidenum">
              <a:rPr lang="en-US"/>
              <a:pPr lvl="1"/>
              <a:t>34</a:t>
            </a:fld>
            <a:endParaRPr lang="en-US"/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Practical Sources</a:t>
            </a:r>
          </a:p>
        </p:txBody>
      </p:sp>
      <p:graphicFrame>
        <p:nvGraphicFramePr>
          <p:cNvPr id="453635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914400" y="3725863"/>
          <a:ext cx="2976563" cy="2532062"/>
        </p:xfrm>
        <a:graphic>
          <a:graphicData uri="http://schemas.openxmlformats.org/presentationml/2006/ole">
            <p:oleObj spid="_x0000_s453635" name="Chart" r:id="rId3" imgW="8600961" imgH="7315086" progId="Excel.Sheet.8">
              <p:embed followColorScheme="full"/>
            </p:oleObj>
          </a:graphicData>
        </a:graphic>
      </p:graphicFrame>
      <p:graphicFrame>
        <p:nvGraphicFramePr>
          <p:cNvPr id="453636" name="Object 4"/>
          <p:cNvGraphicFramePr>
            <a:graphicFrameLocks noChangeAspect="1"/>
          </p:cNvGraphicFramePr>
          <p:nvPr/>
        </p:nvGraphicFramePr>
        <p:xfrm>
          <a:off x="5103813" y="3775075"/>
          <a:ext cx="2976562" cy="2530475"/>
        </p:xfrm>
        <a:graphic>
          <a:graphicData uri="http://schemas.openxmlformats.org/presentationml/2006/ole">
            <p:oleObj spid="_x0000_s453636" name="Chart" r:id="rId4" imgW="8600961" imgH="7315086" progId="Excel.Sheet.8">
              <p:embed followColorScheme="full"/>
            </p:oleObj>
          </a:graphicData>
        </a:graphic>
      </p:graphicFrame>
      <p:sp>
        <p:nvSpPr>
          <p:cNvPr id="453637" name="Rectangle 5"/>
          <p:cNvSpPr>
            <a:spLocks noChangeArrowheads="1"/>
          </p:cNvSpPr>
          <p:nvPr/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r>
              <a:rPr lang="en-US" sz="3200">
                <a:solidFill>
                  <a:schemeClr val="bg2"/>
                </a:solidFill>
              </a:rPr>
              <a:t>Actual current and voltage sources have limitations</a:t>
            </a:r>
          </a:p>
        </p:txBody>
      </p:sp>
      <p:sp>
        <p:nvSpPr>
          <p:cNvPr id="453638" name="Text Box 6"/>
          <p:cNvSpPr txBox="1">
            <a:spLocks noChangeArrowheads="1"/>
          </p:cNvSpPr>
          <p:nvPr/>
        </p:nvSpPr>
        <p:spPr bwMode="auto">
          <a:xfrm>
            <a:off x="1371600" y="3290888"/>
            <a:ext cx="2692400" cy="379412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Practical 3A current source</a:t>
            </a:r>
          </a:p>
        </p:txBody>
      </p:sp>
      <p:sp>
        <p:nvSpPr>
          <p:cNvPr id="453639" name="Text Box 7"/>
          <p:cNvSpPr txBox="1">
            <a:spLocks noChangeArrowheads="1"/>
          </p:cNvSpPr>
          <p:nvPr/>
        </p:nvSpPr>
        <p:spPr bwMode="auto">
          <a:xfrm>
            <a:off x="5486400" y="3290888"/>
            <a:ext cx="2654300" cy="379412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Practical 6V votage source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pPr lvl="1"/>
            <a:fld id="{D0EF4B9F-F284-4B01-A510-800165A531F0}" type="slidenum">
              <a:rPr lang="en-US"/>
              <a:pPr lvl="1"/>
              <a:t>35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Measuring Devices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BFD030F2-C9E8-4EF6-8B3C-36DCEF39DA99}" type="slidenum">
              <a:rPr lang="en-US"/>
              <a:pPr lvl="1"/>
              <a:t>36</a:t>
            </a:fld>
            <a:endParaRPr lang="en-US"/>
          </a:p>
        </p:txBody>
      </p:sp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Ohmmeter</a:t>
            </a:r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/>
              <a:t>Ohmmeter</a:t>
            </a:r>
            <a:r>
              <a:rPr lang="en-US"/>
              <a:t>: measures the resistance of a circuit element</a:t>
            </a:r>
          </a:p>
        </p:txBody>
      </p:sp>
      <p:sp>
        <p:nvSpPr>
          <p:cNvPr id="466948" name="Text Box 4"/>
          <p:cNvSpPr txBox="1">
            <a:spLocks noChangeArrowheads="1"/>
          </p:cNvSpPr>
          <p:nvPr/>
        </p:nvSpPr>
        <p:spPr bwMode="auto">
          <a:xfrm>
            <a:off x="898525" y="2613025"/>
            <a:ext cx="7178675" cy="654050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 dirty="0"/>
              <a:t>NB</a:t>
            </a:r>
            <a:r>
              <a:rPr lang="en-US" dirty="0"/>
              <a:t>: the resistance of an element can only be measured when the element is </a:t>
            </a:r>
            <a:r>
              <a:rPr lang="en-US" b="1" dirty="0"/>
              <a:t>disconnected</a:t>
            </a:r>
            <a:r>
              <a:rPr lang="en-US" dirty="0"/>
              <a:t> from </a:t>
            </a:r>
            <a:r>
              <a:rPr lang="en-US" b="1" dirty="0"/>
              <a:t>all</a:t>
            </a:r>
            <a:r>
              <a:rPr lang="en-US" dirty="0"/>
              <a:t> other circuit </a:t>
            </a:r>
            <a:r>
              <a:rPr lang="en-US" dirty="0" smtClean="0"/>
              <a:t>elements </a:t>
            </a:r>
            <a:endParaRPr lang="en-US" dirty="0"/>
          </a:p>
        </p:txBody>
      </p:sp>
      <p:grpSp>
        <p:nvGrpSpPr>
          <p:cNvPr id="466955" name="Group 11"/>
          <p:cNvGrpSpPr>
            <a:grpSpLocks/>
          </p:cNvGrpSpPr>
          <p:nvPr/>
        </p:nvGrpSpPr>
        <p:grpSpPr bwMode="auto">
          <a:xfrm>
            <a:off x="1347788" y="3633788"/>
            <a:ext cx="609600" cy="2257425"/>
            <a:chOff x="1344" y="2320"/>
            <a:chExt cx="384" cy="1422"/>
          </a:xfrm>
        </p:grpSpPr>
        <p:sp>
          <p:nvSpPr>
            <p:cNvPr id="466949" name="Oval 5"/>
            <p:cNvSpPr>
              <a:spLocks noChangeArrowheads="1"/>
            </p:cNvSpPr>
            <p:nvPr/>
          </p:nvSpPr>
          <p:spPr bwMode="auto">
            <a:xfrm>
              <a:off x="1344" y="2832"/>
              <a:ext cx="384" cy="38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950" name="Text Box 6"/>
            <p:cNvSpPr txBox="1">
              <a:spLocks noChangeArrowheads="1"/>
            </p:cNvSpPr>
            <p:nvPr/>
          </p:nvSpPr>
          <p:spPr bwMode="auto">
            <a:xfrm>
              <a:off x="1425" y="2904"/>
              <a:ext cx="223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l-GR">
                  <a:cs typeface="Times New Roman" pitchFamily="18" charset="0"/>
                </a:rPr>
                <a:t>Ω</a:t>
              </a:r>
            </a:p>
          </p:txBody>
        </p:sp>
        <p:sp>
          <p:nvSpPr>
            <p:cNvPr id="466951" name="Oval 7"/>
            <p:cNvSpPr>
              <a:spLocks noChangeArrowheads="1"/>
            </p:cNvSpPr>
            <p:nvPr/>
          </p:nvSpPr>
          <p:spPr bwMode="auto">
            <a:xfrm>
              <a:off x="1480" y="2320"/>
              <a:ext cx="99" cy="9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952" name="Oval 8"/>
            <p:cNvSpPr>
              <a:spLocks noChangeArrowheads="1"/>
            </p:cNvSpPr>
            <p:nvPr/>
          </p:nvSpPr>
          <p:spPr bwMode="auto">
            <a:xfrm>
              <a:off x="1488" y="3648"/>
              <a:ext cx="99" cy="9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66953" name="AutoShape 9"/>
            <p:cNvCxnSpPr>
              <a:cxnSpLocks noChangeShapeType="1"/>
              <a:stCxn id="466952" idx="0"/>
              <a:endCxn id="466949" idx="4"/>
            </p:cNvCxnSpPr>
            <p:nvPr/>
          </p:nvCxnSpPr>
          <p:spPr bwMode="auto">
            <a:xfrm flipH="1" flipV="1">
              <a:off x="1536" y="3216"/>
              <a:ext cx="2" cy="43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66954" name="AutoShape 10"/>
            <p:cNvCxnSpPr>
              <a:cxnSpLocks noChangeShapeType="1"/>
              <a:stCxn id="466951" idx="4"/>
              <a:endCxn id="466949" idx="0"/>
            </p:cNvCxnSpPr>
            <p:nvPr/>
          </p:nvCxnSpPr>
          <p:spPr bwMode="auto">
            <a:xfrm>
              <a:off x="1530" y="2414"/>
              <a:ext cx="6" cy="41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</p:grpSp>
      <p:grpSp>
        <p:nvGrpSpPr>
          <p:cNvPr id="466998" name="Group 54"/>
          <p:cNvGrpSpPr>
            <a:grpSpLocks/>
          </p:cNvGrpSpPr>
          <p:nvPr/>
        </p:nvGrpSpPr>
        <p:grpSpPr bwMode="auto">
          <a:xfrm>
            <a:off x="4724400" y="3700463"/>
            <a:ext cx="1601788" cy="1944687"/>
            <a:chOff x="2976" y="2331"/>
            <a:chExt cx="1009" cy="1225"/>
          </a:xfrm>
        </p:grpSpPr>
        <p:grpSp>
          <p:nvGrpSpPr>
            <p:cNvPr id="466995" name="Group 51"/>
            <p:cNvGrpSpPr>
              <a:grpSpLocks/>
            </p:cNvGrpSpPr>
            <p:nvPr/>
          </p:nvGrpSpPr>
          <p:grpSpPr bwMode="auto">
            <a:xfrm>
              <a:off x="2976" y="2796"/>
              <a:ext cx="384" cy="384"/>
              <a:chOff x="2784" y="2801"/>
              <a:chExt cx="384" cy="384"/>
            </a:xfrm>
          </p:grpSpPr>
          <p:sp>
            <p:nvSpPr>
              <p:cNvPr id="466957" name="Oval 13"/>
              <p:cNvSpPr>
                <a:spLocks noChangeArrowheads="1"/>
              </p:cNvSpPr>
              <p:nvPr/>
            </p:nvSpPr>
            <p:spPr bwMode="auto">
              <a:xfrm>
                <a:off x="2784" y="2801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958" name="Text Box 14"/>
              <p:cNvSpPr txBox="1">
                <a:spLocks noChangeArrowheads="1"/>
              </p:cNvSpPr>
              <p:nvPr/>
            </p:nvSpPr>
            <p:spPr bwMode="auto">
              <a:xfrm>
                <a:off x="2865" y="2873"/>
                <a:ext cx="223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l-GR">
                    <a:cs typeface="Times New Roman" pitchFamily="18" charset="0"/>
                  </a:rPr>
                  <a:t>Ω</a:t>
                </a:r>
              </a:p>
            </p:txBody>
          </p:sp>
        </p:grpSp>
        <p:grpSp>
          <p:nvGrpSpPr>
            <p:cNvPr id="466973" name="Group 29"/>
            <p:cNvGrpSpPr>
              <a:grpSpLocks/>
            </p:cNvGrpSpPr>
            <p:nvPr/>
          </p:nvGrpSpPr>
          <p:grpSpPr bwMode="auto">
            <a:xfrm rot="-10800000">
              <a:off x="3873" y="2797"/>
              <a:ext cx="111" cy="216"/>
              <a:chOff x="1894" y="2603"/>
              <a:chExt cx="111" cy="216"/>
            </a:xfrm>
          </p:grpSpPr>
          <p:sp>
            <p:nvSpPr>
              <p:cNvPr id="466974" name="Line 30"/>
              <p:cNvSpPr>
                <a:spLocks noChangeShapeType="1"/>
              </p:cNvSpPr>
              <p:nvPr/>
            </p:nvSpPr>
            <p:spPr bwMode="auto">
              <a:xfrm>
                <a:off x="1942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6975" name="Line 31"/>
              <p:cNvSpPr>
                <a:spLocks noChangeShapeType="1"/>
              </p:cNvSpPr>
              <p:nvPr/>
            </p:nvSpPr>
            <p:spPr bwMode="auto">
              <a:xfrm flipH="1">
                <a:off x="1894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6976" name="Line 32"/>
              <p:cNvSpPr>
                <a:spLocks noChangeShapeType="1"/>
              </p:cNvSpPr>
              <p:nvPr/>
            </p:nvSpPr>
            <p:spPr bwMode="auto">
              <a:xfrm>
                <a:off x="1894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6977" name="Line 33"/>
              <p:cNvSpPr>
                <a:spLocks noChangeShapeType="1"/>
              </p:cNvSpPr>
              <p:nvPr/>
            </p:nvSpPr>
            <p:spPr bwMode="auto">
              <a:xfrm>
                <a:off x="1897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6978" name="Line 34"/>
              <p:cNvSpPr>
                <a:spLocks noChangeShapeType="1"/>
              </p:cNvSpPr>
              <p:nvPr/>
            </p:nvSpPr>
            <p:spPr bwMode="auto">
              <a:xfrm flipH="1">
                <a:off x="1897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6979" name="Line 35"/>
              <p:cNvSpPr>
                <a:spLocks noChangeShapeType="1"/>
              </p:cNvSpPr>
              <p:nvPr/>
            </p:nvSpPr>
            <p:spPr bwMode="auto">
              <a:xfrm>
                <a:off x="1897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6980" name="Line 36"/>
              <p:cNvSpPr>
                <a:spLocks noChangeShapeType="1"/>
              </p:cNvSpPr>
              <p:nvPr/>
            </p:nvSpPr>
            <p:spPr bwMode="auto">
              <a:xfrm flipH="1">
                <a:off x="1897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6981" name="Text Box 37"/>
            <p:cNvSpPr txBox="1">
              <a:spLocks noChangeArrowheads="1"/>
            </p:cNvSpPr>
            <p:nvPr/>
          </p:nvSpPr>
          <p:spPr bwMode="auto">
            <a:xfrm>
              <a:off x="3687" y="2777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endParaRPr lang="en-US" b="1" baseline="-25000"/>
            </a:p>
          </p:txBody>
        </p:sp>
        <p:sp>
          <p:nvSpPr>
            <p:cNvPr id="466984" name="Oval 40"/>
            <p:cNvSpPr>
              <a:spLocks noChangeArrowheads="1"/>
            </p:cNvSpPr>
            <p:nvPr/>
          </p:nvSpPr>
          <p:spPr bwMode="auto">
            <a:xfrm>
              <a:off x="3873" y="2331"/>
              <a:ext cx="99" cy="94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985" name="Oval 41"/>
            <p:cNvSpPr>
              <a:spLocks noChangeArrowheads="1"/>
            </p:cNvSpPr>
            <p:nvPr/>
          </p:nvSpPr>
          <p:spPr bwMode="auto">
            <a:xfrm>
              <a:off x="3886" y="3462"/>
              <a:ext cx="99" cy="94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66988" name="AutoShape 44"/>
            <p:cNvCxnSpPr>
              <a:cxnSpLocks noChangeShapeType="1"/>
              <a:stCxn id="466984" idx="4"/>
              <a:endCxn id="466976" idx="1"/>
            </p:cNvCxnSpPr>
            <p:nvPr/>
          </p:nvCxnSpPr>
          <p:spPr bwMode="auto">
            <a:xfrm>
              <a:off x="3923" y="2425"/>
              <a:ext cx="5" cy="37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66989" name="AutoShape 45"/>
            <p:cNvCxnSpPr>
              <a:cxnSpLocks noChangeShapeType="1"/>
              <a:stCxn id="466985" idx="0"/>
              <a:endCxn id="466974" idx="0"/>
            </p:cNvCxnSpPr>
            <p:nvPr/>
          </p:nvCxnSpPr>
          <p:spPr bwMode="auto">
            <a:xfrm flipV="1">
              <a:off x="3936" y="3012"/>
              <a:ext cx="1" cy="45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66993" name="AutoShape 49"/>
            <p:cNvCxnSpPr>
              <a:cxnSpLocks noChangeShapeType="1"/>
              <a:stCxn id="466957" idx="4"/>
              <a:endCxn id="466985" idx="2"/>
            </p:cNvCxnSpPr>
            <p:nvPr/>
          </p:nvCxnSpPr>
          <p:spPr bwMode="auto">
            <a:xfrm rot="16200000" flipH="1">
              <a:off x="3362" y="2986"/>
              <a:ext cx="329" cy="71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66994" name="AutoShape 50"/>
            <p:cNvCxnSpPr>
              <a:cxnSpLocks noChangeShapeType="1"/>
              <a:stCxn id="466957" idx="0"/>
              <a:endCxn id="466984" idx="2"/>
            </p:cNvCxnSpPr>
            <p:nvPr/>
          </p:nvCxnSpPr>
          <p:spPr bwMode="auto">
            <a:xfrm rot="16200000">
              <a:off x="3312" y="2234"/>
              <a:ext cx="418" cy="70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</p:grpSp>
      <p:sp>
        <p:nvSpPr>
          <p:cNvPr id="466996" name="Text Box 52"/>
          <p:cNvSpPr txBox="1">
            <a:spLocks noChangeArrowheads="1"/>
          </p:cNvSpPr>
          <p:nvPr/>
        </p:nvSpPr>
        <p:spPr bwMode="auto">
          <a:xfrm>
            <a:off x="2133600" y="4584700"/>
            <a:ext cx="1905000" cy="379413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Ohmmeter symbol</a:t>
            </a:r>
          </a:p>
        </p:txBody>
      </p:sp>
      <p:sp>
        <p:nvSpPr>
          <p:cNvPr id="466997" name="Text Box 53"/>
          <p:cNvSpPr txBox="1">
            <a:spLocks noChangeArrowheads="1"/>
          </p:cNvSpPr>
          <p:nvPr/>
        </p:nvSpPr>
        <p:spPr bwMode="auto">
          <a:xfrm>
            <a:off x="6461125" y="4152900"/>
            <a:ext cx="2530475" cy="928688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l"/>
            <a:r>
              <a:rPr lang="en-US"/>
              <a:t>Ohmmeter connection setup for circuit element resistance measurement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9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0D96E8E7-439E-4BE1-951F-E496A61FF0CE}" type="slidenum">
              <a:rPr lang="en-US"/>
              <a:pPr lvl="1"/>
              <a:t>37</a:t>
            </a:fld>
            <a:endParaRPr lang="en-US"/>
          </a:p>
        </p:txBody>
      </p:sp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Ammeter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u="sng"/>
              <a:t>Ammeter</a:t>
            </a:r>
            <a:r>
              <a:rPr lang="en-US"/>
              <a:t>: a device that can measure the current flowing though a circuit element when connected in </a:t>
            </a:r>
            <a:r>
              <a:rPr lang="en-US" b="1"/>
              <a:t>series</a:t>
            </a:r>
            <a:r>
              <a:rPr lang="en-US"/>
              <a:t> with that circuit element</a:t>
            </a:r>
          </a:p>
        </p:txBody>
      </p:sp>
      <p:sp>
        <p:nvSpPr>
          <p:cNvPr id="467972" name="Text Box 4"/>
          <p:cNvSpPr txBox="1">
            <a:spLocks noChangeArrowheads="1"/>
          </p:cNvSpPr>
          <p:nvPr/>
        </p:nvSpPr>
        <p:spPr bwMode="auto">
          <a:xfrm>
            <a:off x="762000" y="2849563"/>
            <a:ext cx="8001000" cy="928687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1. the ammeter must be connected in </a:t>
            </a:r>
            <a:r>
              <a:rPr lang="en-US" b="1"/>
              <a:t>series</a:t>
            </a:r>
            <a:r>
              <a:rPr lang="en-US"/>
              <a:t> with the circuit element</a:t>
            </a:r>
          </a:p>
          <a:p>
            <a:pPr algn="l"/>
            <a:r>
              <a:rPr lang="en-US"/>
              <a:t>       2. the ammeter should not restrict the flow of current (i.e. cause a voltage drop)</a:t>
            </a:r>
          </a:p>
          <a:p>
            <a:pPr algn="l"/>
            <a:r>
              <a:rPr lang="en-US"/>
              <a:t>           – an ideal ammeter has </a:t>
            </a:r>
            <a:r>
              <a:rPr lang="en-US" b="1"/>
              <a:t>zero </a:t>
            </a:r>
            <a:r>
              <a:rPr lang="en-US"/>
              <a:t>resistance</a:t>
            </a:r>
          </a:p>
        </p:txBody>
      </p:sp>
      <p:grpSp>
        <p:nvGrpSpPr>
          <p:cNvPr id="468076" name="Group 108"/>
          <p:cNvGrpSpPr>
            <a:grpSpLocks/>
          </p:cNvGrpSpPr>
          <p:nvPr/>
        </p:nvGrpSpPr>
        <p:grpSpPr bwMode="auto">
          <a:xfrm>
            <a:off x="719138" y="4183063"/>
            <a:ext cx="479425" cy="1841500"/>
            <a:chOff x="192" y="2484"/>
            <a:chExt cx="302" cy="1160"/>
          </a:xfrm>
        </p:grpSpPr>
        <p:grpSp>
          <p:nvGrpSpPr>
            <p:cNvPr id="468075" name="Group 107"/>
            <p:cNvGrpSpPr>
              <a:grpSpLocks/>
            </p:cNvGrpSpPr>
            <p:nvPr/>
          </p:nvGrpSpPr>
          <p:grpSpPr bwMode="auto">
            <a:xfrm>
              <a:off x="192" y="2902"/>
              <a:ext cx="302" cy="313"/>
              <a:chOff x="192" y="2902"/>
              <a:chExt cx="302" cy="313"/>
            </a:xfrm>
          </p:grpSpPr>
          <p:sp>
            <p:nvSpPr>
              <p:cNvPr id="467974" name="Oval 6"/>
              <p:cNvSpPr>
                <a:spLocks noChangeArrowheads="1"/>
              </p:cNvSpPr>
              <p:nvPr/>
            </p:nvSpPr>
            <p:spPr bwMode="auto">
              <a:xfrm>
                <a:off x="192" y="2902"/>
                <a:ext cx="302" cy="313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7975" name="Text Box 7"/>
              <p:cNvSpPr txBox="1">
                <a:spLocks noChangeArrowheads="1"/>
              </p:cNvSpPr>
              <p:nvPr/>
            </p:nvSpPr>
            <p:spPr bwMode="auto">
              <a:xfrm>
                <a:off x="233" y="2928"/>
                <a:ext cx="22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cs typeface="Times New Roman" pitchFamily="18" charset="0"/>
                  </a:rPr>
                  <a:t>A</a:t>
                </a:r>
                <a:endParaRPr lang="el-GR">
                  <a:cs typeface="Times New Roman" pitchFamily="18" charset="0"/>
                </a:endParaRPr>
              </a:p>
            </p:txBody>
          </p:sp>
        </p:grpSp>
        <p:sp>
          <p:nvSpPr>
            <p:cNvPr id="467976" name="Oval 8"/>
            <p:cNvSpPr>
              <a:spLocks noChangeArrowheads="1"/>
            </p:cNvSpPr>
            <p:nvPr/>
          </p:nvSpPr>
          <p:spPr bwMode="auto">
            <a:xfrm>
              <a:off x="299" y="2484"/>
              <a:ext cx="78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77" name="Oval 9"/>
            <p:cNvSpPr>
              <a:spLocks noChangeArrowheads="1"/>
            </p:cNvSpPr>
            <p:nvPr/>
          </p:nvSpPr>
          <p:spPr bwMode="auto">
            <a:xfrm>
              <a:off x="305" y="3567"/>
              <a:ext cx="78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67978" name="AutoShape 10"/>
            <p:cNvCxnSpPr>
              <a:cxnSpLocks noChangeShapeType="1"/>
              <a:stCxn id="467977" idx="0"/>
              <a:endCxn id="467974" idx="4"/>
            </p:cNvCxnSpPr>
            <p:nvPr/>
          </p:nvCxnSpPr>
          <p:spPr bwMode="auto">
            <a:xfrm flipH="1" flipV="1">
              <a:off x="343" y="3215"/>
              <a:ext cx="1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67979" name="AutoShape 11"/>
            <p:cNvCxnSpPr>
              <a:cxnSpLocks noChangeShapeType="1"/>
              <a:stCxn id="467976" idx="4"/>
              <a:endCxn id="467974" idx="0"/>
            </p:cNvCxnSpPr>
            <p:nvPr/>
          </p:nvCxnSpPr>
          <p:spPr bwMode="auto">
            <a:xfrm>
              <a:off x="338" y="2561"/>
              <a:ext cx="5" cy="34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</p:grpSp>
      <p:sp>
        <p:nvSpPr>
          <p:cNvPr id="467999" name="Text Box 31"/>
          <p:cNvSpPr txBox="1">
            <a:spLocks noChangeArrowheads="1"/>
          </p:cNvSpPr>
          <p:nvPr/>
        </p:nvSpPr>
        <p:spPr bwMode="auto">
          <a:xfrm>
            <a:off x="1343025" y="4776788"/>
            <a:ext cx="1117600" cy="654050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Ammeter </a:t>
            </a:r>
          </a:p>
          <a:p>
            <a:r>
              <a:rPr lang="en-US"/>
              <a:t>symbol</a:t>
            </a:r>
          </a:p>
        </p:txBody>
      </p:sp>
      <p:grpSp>
        <p:nvGrpSpPr>
          <p:cNvPr id="468074" name="Group 106"/>
          <p:cNvGrpSpPr>
            <a:grpSpLocks/>
          </p:cNvGrpSpPr>
          <p:nvPr/>
        </p:nvGrpSpPr>
        <p:grpSpPr bwMode="auto">
          <a:xfrm>
            <a:off x="2894013" y="3783013"/>
            <a:ext cx="2668587" cy="2389187"/>
            <a:chOff x="1995" y="2307"/>
            <a:chExt cx="1681" cy="1505"/>
          </a:xfrm>
        </p:grpSpPr>
        <p:sp>
          <p:nvSpPr>
            <p:cNvPr id="468002" name="Text Box 34"/>
            <p:cNvSpPr txBox="1">
              <a:spLocks noChangeArrowheads="1"/>
            </p:cNvSpPr>
            <p:nvPr/>
          </p:nvSpPr>
          <p:spPr bwMode="auto">
            <a:xfrm>
              <a:off x="2776" y="3216"/>
              <a:ext cx="16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  <a:endParaRPr lang="en-US" sz="2000" b="1" i="1" baseline="-25000"/>
            </a:p>
          </p:txBody>
        </p:sp>
        <p:sp>
          <p:nvSpPr>
            <p:cNvPr id="468003" name="Oval 35"/>
            <p:cNvSpPr>
              <a:spLocks noChangeArrowheads="1"/>
            </p:cNvSpPr>
            <p:nvPr/>
          </p:nvSpPr>
          <p:spPr bwMode="auto">
            <a:xfrm>
              <a:off x="2608" y="255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004" name="Oval 36"/>
            <p:cNvSpPr>
              <a:spLocks noChangeArrowheads="1"/>
            </p:cNvSpPr>
            <p:nvPr/>
          </p:nvSpPr>
          <p:spPr bwMode="auto">
            <a:xfrm>
              <a:off x="2601" y="373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68005" name="AutoShape 37"/>
            <p:cNvCxnSpPr>
              <a:cxnSpLocks noChangeShapeType="1"/>
              <a:stCxn id="468004" idx="2"/>
              <a:endCxn id="468010" idx="4"/>
            </p:cNvCxnSpPr>
            <p:nvPr/>
          </p:nvCxnSpPr>
          <p:spPr bwMode="auto">
            <a:xfrm rot="10800000">
              <a:off x="2442" y="3338"/>
              <a:ext cx="159" cy="43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68008" name="Text Box 40"/>
            <p:cNvSpPr txBox="1">
              <a:spLocks noChangeArrowheads="1"/>
            </p:cNvSpPr>
            <p:nvPr/>
          </p:nvSpPr>
          <p:spPr bwMode="auto">
            <a:xfrm>
              <a:off x="3408" y="303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  <a:endParaRPr lang="en-US" b="1"/>
            </a:p>
          </p:txBody>
        </p:sp>
        <p:sp>
          <p:nvSpPr>
            <p:cNvPr id="468009" name="Text Box 41"/>
            <p:cNvSpPr txBox="1">
              <a:spLocks noChangeArrowheads="1"/>
            </p:cNvSpPr>
            <p:nvPr/>
          </p:nvSpPr>
          <p:spPr bwMode="auto">
            <a:xfrm>
              <a:off x="1995" y="3076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468010" name="Oval 42"/>
            <p:cNvSpPr>
              <a:spLocks noChangeArrowheads="1"/>
            </p:cNvSpPr>
            <p:nvPr/>
          </p:nvSpPr>
          <p:spPr bwMode="auto">
            <a:xfrm>
              <a:off x="2276" y="3028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011" name="Text Box 43"/>
            <p:cNvSpPr txBox="1">
              <a:spLocks noChangeArrowheads="1"/>
            </p:cNvSpPr>
            <p:nvPr/>
          </p:nvSpPr>
          <p:spPr bwMode="auto">
            <a:xfrm>
              <a:off x="2345" y="3010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468012" name="Text Box 44"/>
            <p:cNvSpPr txBox="1">
              <a:spLocks noChangeArrowheads="1"/>
            </p:cNvSpPr>
            <p:nvPr/>
          </p:nvSpPr>
          <p:spPr bwMode="auto">
            <a:xfrm>
              <a:off x="2346" y="3072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  <p:grpSp>
          <p:nvGrpSpPr>
            <p:cNvPr id="468013" name="Group 45"/>
            <p:cNvGrpSpPr>
              <a:grpSpLocks/>
            </p:cNvGrpSpPr>
            <p:nvPr/>
          </p:nvGrpSpPr>
          <p:grpSpPr bwMode="auto">
            <a:xfrm>
              <a:off x="3303" y="3075"/>
              <a:ext cx="111" cy="216"/>
              <a:chOff x="1207" y="2603"/>
              <a:chExt cx="111" cy="216"/>
            </a:xfrm>
          </p:grpSpPr>
          <p:sp>
            <p:nvSpPr>
              <p:cNvPr id="468014" name="Line 46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015" name="Line 47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016" name="Line 48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017" name="Line 49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018" name="Line 50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019" name="Line 51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020" name="Line 52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8021" name="Group 53"/>
            <p:cNvGrpSpPr>
              <a:grpSpLocks/>
            </p:cNvGrpSpPr>
            <p:nvPr/>
          </p:nvGrpSpPr>
          <p:grpSpPr bwMode="auto">
            <a:xfrm rot="-5400000">
              <a:off x="2935" y="2480"/>
              <a:ext cx="111" cy="216"/>
              <a:chOff x="1207" y="2603"/>
              <a:chExt cx="111" cy="216"/>
            </a:xfrm>
          </p:grpSpPr>
          <p:sp>
            <p:nvSpPr>
              <p:cNvPr id="468022" name="Line 54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023" name="Line 55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024" name="Line 56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025" name="Line 57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026" name="Line 58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027" name="Line 59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028" name="Line 60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68029" name="AutoShape 61"/>
            <p:cNvCxnSpPr>
              <a:cxnSpLocks noChangeShapeType="1"/>
              <a:stCxn id="468011" idx="0"/>
              <a:endCxn id="468003" idx="2"/>
            </p:cNvCxnSpPr>
            <p:nvPr/>
          </p:nvCxnSpPr>
          <p:spPr bwMode="auto">
            <a:xfrm rot="16200000">
              <a:off x="2319" y="2722"/>
              <a:ext cx="413" cy="16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68031" name="Text Box 63"/>
            <p:cNvSpPr txBox="1">
              <a:spLocks noChangeArrowheads="1"/>
            </p:cNvSpPr>
            <p:nvPr/>
          </p:nvSpPr>
          <p:spPr bwMode="auto">
            <a:xfrm>
              <a:off x="2870" y="2307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 </a:t>
              </a:r>
              <a:endParaRPr lang="en-US" b="1"/>
            </a:p>
          </p:txBody>
        </p:sp>
        <p:sp>
          <p:nvSpPr>
            <p:cNvPr id="468032" name="Arc 64"/>
            <p:cNvSpPr>
              <a:spLocks/>
            </p:cNvSpPr>
            <p:nvPr/>
          </p:nvSpPr>
          <p:spPr bwMode="auto">
            <a:xfrm>
              <a:off x="2643" y="2849"/>
              <a:ext cx="592" cy="719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8459 w 43200"/>
                <a:gd name="T3" fmla="*/ 4457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68038" name="AutoShape 70"/>
            <p:cNvCxnSpPr>
              <a:cxnSpLocks noChangeShapeType="1"/>
              <a:stCxn id="468003" idx="6"/>
              <a:endCxn id="468022" idx="0"/>
            </p:cNvCxnSpPr>
            <p:nvPr/>
          </p:nvCxnSpPr>
          <p:spPr bwMode="auto">
            <a:xfrm>
              <a:off x="2691" y="2597"/>
              <a:ext cx="193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68039" name="AutoShape 71"/>
            <p:cNvCxnSpPr>
              <a:cxnSpLocks noChangeShapeType="1"/>
              <a:stCxn id="468004" idx="6"/>
              <a:endCxn id="468016" idx="1"/>
            </p:cNvCxnSpPr>
            <p:nvPr/>
          </p:nvCxnSpPr>
          <p:spPr bwMode="auto">
            <a:xfrm flipV="1">
              <a:off x="2684" y="3291"/>
              <a:ext cx="676" cy="48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68040" name="AutoShape 72"/>
            <p:cNvCxnSpPr>
              <a:cxnSpLocks noChangeShapeType="1"/>
              <a:stCxn id="468024" idx="1"/>
              <a:endCxn id="468014" idx="0"/>
            </p:cNvCxnSpPr>
            <p:nvPr/>
          </p:nvCxnSpPr>
          <p:spPr bwMode="auto">
            <a:xfrm>
              <a:off x="3100" y="2587"/>
              <a:ext cx="251" cy="48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</p:grpSp>
      <p:grpSp>
        <p:nvGrpSpPr>
          <p:cNvPr id="468090" name="Group 122"/>
          <p:cNvGrpSpPr>
            <a:grpSpLocks/>
          </p:cNvGrpSpPr>
          <p:nvPr/>
        </p:nvGrpSpPr>
        <p:grpSpPr bwMode="auto">
          <a:xfrm>
            <a:off x="6130925" y="3783013"/>
            <a:ext cx="2632075" cy="2389187"/>
            <a:chOff x="3766" y="2383"/>
            <a:chExt cx="1658" cy="1505"/>
          </a:xfrm>
        </p:grpSpPr>
        <p:sp>
          <p:nvSpPr>
            <p:cNvPr id="468068" name="Text Box 100"/>
            <p:cNvSpPr txBox="1">
              <a:spLocks noChangeArrowheads="1"/>
            </p:cNvSpPr>
            <p:nvPr/>
          </p:nvSpPr>
          <p:spPr bwMode="auto">
            <a:xfrm>
              <a:off x="4559" y="2383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 </a:t>
              </a:r>
              <a:endParaRPr lang="en-US" b="1"/>
            </a:p>
          </p:txBody>
        </p:sp>
        <p:grpSp>
          <p:nvGrpSpPr>
            <p:cNvPr id="468088" name="Group 120"/>
            <p:cNvGrpSpPr>
              <a:grpSpLocks/>
            </p:cNvGrpSpPr>
            <p:nvPr/>
          </p:nvGrpSpPr>
          <p:grpSpPr bwMode="auto">
            <a:xfrm>
              <a:off x="3766" y="2608"/>
              <a:ext cx="1658" cy="1280"/>
              <a:chOff x="3648" y="2608"/>
              <a:chExt cx="1658" cy="1280"/>
            </a:xfrm>
          </p:grpSpPr>
          <p:sp>
            <p:nvSpPr>
              <p:cNvPr id="468042" name="Text Box 74"/>
              <p:cNvSpPr txBox="1">
                <a:spLocks noChangeArrowheads="1"/>
              </p:cNvSpPr>
              <p:nvPr/>
            </p:nvSpPr>
            <p:spPr bwMode="auto">
              <a:xfrm>
                <a:off x="4369" y="3292"/>
                <a:ext cx="16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 i="1"/>
                  <a:t>i</a:t>
                </a:r>
                <a:endParaRPr lang="en-US" sz="2000" b="1" i="1" baseline="-25000"/>
              </a:p>
            </p:txBody>
          </p:sp>
          <p:sp>
            <p:nvSpPr>
              <p:cNvPr id="468043" name="Oval 75"/>
              <p:cNvSpPr>
                <a:spLocks noChangeArrowheads="1"/>
              </p:cNvSpPr>
              <p:nvPr/>
            </p:nvSpPr>
            <p:spPr bwMode="auto">
              <a:xfrm>
                <a:off x="4201" y="2634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8044" name="Oval 76"/>
              <p:cNvSpPr>
                <a:spLocks noChangeArrowheads="1"/>
              </p:cNvSpPr>
              <p:nvPr/>
            </p:nvSpPr>
            <p:spPr bwMode="auto">
              <a:xfrm>
                <a:off x="4194" y="3811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68045" name="AutoShape 77"/>
              <p:cNvCxnSpPr>
                <a:cxnSpLocks noChangeShapeType="1"/>
                <a:stCxn id="468044" idx="2"/>
                <a:endCxn id="468048" idx="4"/>
              </p:cNvCxnSpPr>
              <p:nvPr/>
            </p:nvCxnSpPr>
            <p:spPr bwMode="auto">
              <a:xfrm rot="10800000">
                <a:off x="4035" y="3414"/>
                <a:ext cx="159" cy="436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sp>
            <p:nvSpPr>
              <p:cNvPr id="468046" name="Text Box 78"/>
              <p:cNvSpPr txBox="1">
                <a:spLocks noChangeArrowheads="1"/>
              </p:cNvSpPr>
              <p:nvPr/>
            </p:nvSpPr>
            <p:spPr bwMode="auto">
              <a:xfrm>
                <a:off x="5038" y="3477"/>
                <a:ext cx="26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R</a:t>
                </a:r>
                <a:r>
                  <a:rPr lang="en-US" b="1" baseline="-25000"/>
                  <a:t>2</a:t>
                </a:r>
                <a:endParaRPr lang="en-US" b="1"/>
              </a:p>
            </p:txBody>
          </p:sp>
          <p:sp>
            <p:nvSpPr>
              <p:cNvPr id="468047" name="Text Box 79"/>
              <p:cNvSpPr txBox="1">
                <a:spLocks noChangeArrowheads="1"/>
              </p:cNvSpPr>
              <p:nvPr/>
            </p:nvSpPr>
            <p:spPr bwMode="auto">
              <a:xfrm>
                <a:off x="3648" y="3103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468048" name="Oval 80"/>
              <p:cNvSpPr>
                <a:spLocks noChangeArrowheads="1"/>
              </p:cNvSpPr>
              <p:nvPr/>
            </p:nvSpPr>
            <p:spPr bwMode="auto">
              <a:xfrm>
                <a:off x="3869" y="3104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8049" name="Text Box 81"/>
              <p:cNvSpPr txBox="1">
                <a:spLocks noChangeArrowheads="1"/>
              </p:cNvSpPr>
              <p:nvPr/>
            </p:nvSpPr>
            <p:spPr bwMode="auto">
              <a:xfrm>
                <a:off x="3938" y="3086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468050" name="Text Box 82"/>
              <p:cNvSpPr txBox="1">
                <a:spLocks noChangeArrowheads="1"/>
              </p:cNvSpPr>
              <p:nvPr/>
            </p:nvSpPr>
            <p:spPr bwMode="auto">
              <a:xfrm>
                <a:off x="3939" y="3148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  <p:grpSp>
            <p:nvGrpSpPr>
              <p:cNvPr id="468051" name="Group 83"/>
              <p:cNvGrpSpPr>
                <a:grpSpLocks/>
              </p:cNvGrpSpPr>
              <p:nvPr/>
            </p:nvGrpSpPr>
            <p:grpSpPr bwMode="auto">
              <a:xfrm>
                <a:off x="4936" y="3479"/>
                <a:ext cx="111" cy="216"/>
                <a:chOff x="1207" y="2603"/>
                <a:chExt cx="111" cy="216"/>
              </a:xfrm>
            </p:grpSpPr>
            <p:sp>
              <p:nvSpPr>
                <p:cNvPr id="468052" name="Line 84"/>
                <p:cNvSpPr>
                  <a:spLocks noChangeShapeType="1"/>
                </p:cNvSpPr>
                <p:nvPr/>
              </p:nvSpPr>
              <p:spPr bwMode="auto">
                <a:xfrm>
                  <a:off x="1255" y="260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8053" name="Line 85"/>
                <p:cNvSpPr>
                  <a:spLocks noChangeShapeType="1"/>
                </p:cNvSpPr>
                <p:nvPr/>
              </p:nvSpPr>
              <p:spPr bwMode="auto">
                <a:xfrm flipH="1">
                  <a:off x="1207" y="262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8054" name="Line 86"/>
                <p:cNvSpPr>
                  <a:spLocks noChangeShapeType="1"/>
                </p:cNvSpPr>
                <p:nvPr/>
              </p:nvSpPr>
              <p:spPr bwMode="auto">
                <a:xfrm>
                  <a:off x="1207" y="279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8055" name="Line 87"/>
                <p:cNvSpPr>
                  <a:spLocks noChangeShapeType="1"/>
                </p:cNvSpPr>
                <p:nvPr/>
              </p:nvSpPr>
              <p:spPr bwMode="auto">
                <a:xfrm>
                  <a:off x="1210" y="264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8056" name="Line 88"/>
                <p:cNvSpPr>
                  <a:spLocks noChangeShapeType="1"/>
                </p:cNvSpPr>
                <p:nvPr/>
              </p:nvSpPr>
              <p:spPr bwMode="auto">
                <a:xfrm flipH="1">
                  <a:off x="1210" y="269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8057" name="Line 89"/>
                <p:cNvSpPr>
                  <a:spLocks noChangeShapeType="1"/>
                </p:cNvSpPr>
                <p:nvPr/>
              </p:nvSpPr>
              <p:spPr bwMode="auto">
                <a:xfrm>
                  <a:off x="1210" y="271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8058" name="Line 90"/>
                <p:cNvSpPr>
                  <a:spLocks noChangeShapeType="1"/>
                </p:cNvSpPr>
                <p:nvPr/>
              </p:nvSpPr>
              <p:spPr bwMode="auto">
                <a:xfrm flipH="1">
                  <a:off x="1210" y="276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68059" name="Group 91"/>
              <p:cNvGrpSpPr>
                <a:grpSpLocks/>
              </p:cNvGrpSpPr>
              <p:nvPr/>
            </p:nvGrpSpPr>
            <p:grpSpPr bwMode="auto">
              <a:xfrm rot="-5400000">
                <a:off x="4528" y="2556"/>
                <a:ext cx="111" cy="216"/>
                <a:chOff x="1207" y="2603"/>
                <a:chExt cx="111" cy="216"/>
              </a:xfrm>
            </p:grpSpPr>
            <p:sp>
              <p:nvSpPr>
                <p:cNvPr id="468060" name="Line 92"/>
                <p:cNvSpPr>
                  <a:spLocks noChangeShapeType="1"/>
                </p:cNvSpPr>
                <p:nvPr/>
              </p:nvSpPr>
              <p:spPr bwMode="auto">
                <a:xfrm>
                  <a:off x="1255" y="260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8061" name="Line 93"/>
                <p:cNvSpPr>
                  <a:spLocks noChangeShapeType="1"/>
                </p:cNvSpPr>
                <p:nvPr/>
              </p:nvSpPr>
              <p:spPr bwMode="auto">
                <a:xfrm flipH="1">
                  <a:off x="1207" y="262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8062" name="Line 94"/>
                <p:cNvSpPr>
                  <a:spLocks noChangeShapeType="1"/>
                </p:cNvSpPr>
                <p:nvPr/>
              </p:nvSpPr>
              <p:spPr bwMode="auto">
                <a:xfrm>
                  <a:off x="1207" y="279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8063" name="Line 95"/>
                <p:cNvSpPr>
                  <a:spLocks noChangeShapeType="1"/>
                </p:cNvSpPr>
                <p:nvPr/>
              </p:nvSpPr>
              <p:spPr bwMode="auto">
                <a:xfrm>
                  <a:off x="1210" y="264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8064" name="Line 96"/>
                <p:cNvSpPr>
                  <a:spLocks noChangeShapeType="1"/>
                </p:cNvSpPr>
                <p:nvPr/>
              </p:nvSpPr>
              <p:spPr bwMode="auto">
                <a:xfrm flipH="1">
                  <a:off x="1210" y="269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8065" name="Line 97"/>
                <p:cNvSpPr>
                  <a:spLocks noChangeShapeType="1"/>
                </p:cNvSpPr>
                <p:nvPr/>
              </p:nvSpPr>
              <p:spPr bwMode="auto">
                <a:xfrm>
                  <a:off x="1210" y="271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8066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1210" y="276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68067" name="AutoShape 99"/>
              <p:cNvCxnSpPr>
                <a:cxnSpLocks noChangeShapeType="1"/>
                <a:stCxn id="468049" idx="0"/>
                <a:endCxn id="468043" idx="2"/>
              </p:cNvCxnSpPr>
              <p:nvPr/>
            </p:nvCxnSpPr>
            <p:spPr bwMode="auto">
              <a:xfrm rot="16200000">
                <a:off x="3912" y="2798"/>
                <a:ext cx="413" cy="164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sp>
            <p:nvSpPr>
              <p:cNvPr id="468069" name="Arc 101"/>
              <p:cNvSpPr>
                <a:spLocks/>
              </p:cNvSpPr>
              <p:nvPr/>
            </p:nvSpPr>
            <p:spPr bwMode="auto">
              <a:xfrm>
                <a:off x="4236" y="2925"/>
                <a:ext cx="592" cy="719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1600 w 43200"/>
                  <a:gd name="T1" fmla="*/ 0 h 43200"/>
                  <a:gd name="T2" fmla="*/ 8459 w 43200"/>
                  <a:gd name="T3" fmla="*/ 4457 h 43200"/>
                  <a:gd name="T4" fmla="*/ 21600 w 43200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43200" fill="none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4881"/>
                      <a:pt x="3126" y="8544"/>
                      <a:pt x="8459" y="4457"/>
                    </a:cubicBezTo>
                  </a:path>
                  <a:path w="43200" h="43200" stroke="0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4881"/>
                      <a:pt x="3126" y="8544"/>
                      <a:pt x="8459" y="4457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 type="none" w="lg" len="lg"/>
                <a:tailEnd type="stealth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68070" name="AutoShape 102"/>
              <p:cNvCxnSpPr>
                <a:cxnSpLocks noChangeShapeType="1"/>
                <a:stCxn id="468043" idx="6"/>
                <a:endCxn id="468060" idx="0"/>
              </p:cNvCxnSpPr>
              <p:nvPr/>
            </p:nvCxnSpPr>
            <p:spPr bwMode="auto">
              <a:xfrm>
                <a:off x="4284" y="2673"/>
                <a:ext cx="193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68071" name="AutoShape 103"/>
              <p:cNvCxnSpPr>
                <a:cxnSpLocks noChangeShapeType="1"/>
                <a:stCxn id="468044" idx="6"/>
                <a:endCxn id="468054" idx="1"/>
              </p:cNvCxnSpPr>
              <p:nvPr/>
            </p:nvCxnSpPr>
            <p:spPr bwMode="auto">
              <a:xfrm flipV="1">
                <a:off x="4277" y="3695"/>
                <a:ext cx="716" cy="155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grpSp>
            <p:nvGrpSpPr>
              <p:cNvPr id="468085" name="Group 117"/>
              <p:cNvGrpSpPr>
                <a:grpSpLocks/>
              </p:cNvGrpSpPr>
              <p:nvPr/>
            </p:nvGrpSpPr>
            <p:grpSpPr bwMode="auto">
              <a:xfrm>
                <a:off x="4828" y="2727"/>
                <a:ext cx="302" cy="590"/>
                <a:chOff x="5256" y="2797"/>
                <a:chExt cx="302" cy="590"/>
              </a:xfrm>
            </p:grpSpPr>
            <p:grpSp>
              <p:nvGrpSpPr>
                <p:cNvPr id="468078" name="Group 110"/>
                <p:cNvGrpSpPr>
                  <a:grpSpLocks/>
                </p:cNvGrpSpPr>
                <p:nvPr/>
              </p:nvGrpSpPr>
              <p:grpSpPr bwMode="auto">
                <a:xfrm>
                  <a:off x="5256" y="2935"/>
                  <a:ext cx="302" cy="313"/>
                  <a:chOff x="192" y="2902"/>
                  <a:chExt cx="302" cy="313"/>
                </a:xfrm>
              </p:grpSpPr>
              <p:sp>
                <p:nvSpPr>
                  <p:cNvPr id="468079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192" y="2902"/>
                    <a:ext cx="302" cy="313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8080" name="Text Box 1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3" y="2928"/>
                    <a:ext cx="220" cy="231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lg" len="lg"/>
                    <a:tailEnd type="none" w="lg" len="lg"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cs typeface="Times New Roman" pitchFamily="18" charset="0"/>
                      </a:rPr>
                      <a:t>A</a:t>
                    </a:r>
                    <a:endParaRPr lang="el-GR"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468081" name="Oval 113"/>
                <p:cNvSpPr>
                  <a:spLocks noChangeArrowheads="1"/>
                </p:cNvSpPr>
                <p:nvPr/>
              </p:nvSpPr>
              <p:spPr bwMode="auto">
                <a:xfrm>
                  <a:off x="5363" y="2797"/>
                  <a:ext cx="78" cy="77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8082" name="Oval 114"/>
                <p:cNvSpPr>
                  <a:spLocks noChangeArrowheads="1"/>
                </p:cNvSpPr>
                <p:nvPr/>
              </p:nvSpPr>
              <p:spPr bwMode="auto">
                <a:xfrm>
                  <a:off x="5369" y="3310"/>
                  <a:ext cx="78" cy="77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cxnSp>
              <p:nvCxnSpPr>
                <p:cNvPr id="468083" name="AutoShape 115"/>
                <p:cNvCxnSpPr>
                  <a:cxnSpLocks noChangeShapeType="1"/>
                  <a:stCxn id="468082" idx="0"/>
                  <a:endCxn id="468079" idx="4"/>
                </p:cNvCxnSpPr>
                <p:nvPr/>
              </p:nvCxnSpPr>
              <p:spPr bwMode="auto">
                <a:xfrm flipH="1" flipV="1">
                  <a:off x="5407" y="3248"/>
                  <a:ext cx="1" cy="62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468084" name="AutoShape 116"/>
                <p:cNvCxnSpPr>
                  <a:cxnSpLocks noChangeShapeType="1"/>
                  <a:stCxn id="468081" idx="4"/>
                  <a:endCxn id="468079" idx="0"/>
                </p:cNvCxnSpPr>
                <p:nvPr/>
              </p:nvCxnSpPr>
              <p:spPr bwMode="auto">
                <a:xfrm>
                  <a:off x="5402" y="2874"/>
                  <a:ext cx="5" cy="61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</p:cxnSp>
          </p:grpSp>
          <p:cxnSp>
            <p:nvCxnSpPr>
              <p:cNvPr id="468086" name="AutoShape 118"/>
              <p:cNvCxnSpPr>
                <a:cxnSpLocks noChangeShapeType="1"/>
                <a:stCxn id="468082" idx="4"/>
                <a:endCxn id="468052" idx="0"/>
              </p:cNvCxnSpPr>
              <p:nvPr/>
            </p:nvCxnSpPr>
            <p:spPr bwMode="auto">
              <a:xfrm>
                <a:off x="4980" y="3317"/>
                <a:ext cx="4" cy="16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68087" name="AutoShape 119"/>
              <p:cNvCxnSpPr>
                <a:cxnSpLocks noChangeShapeType="1"/>
                <a:stCxn id="468081" idx="0"/>
                <a:endCxn id="468062" idx="1"/>
              </p:cNvCxnSpPr>
              <p:nvPr/>
            </p:nvCxnSpPr>
            <p:spPr bwMode="auto">
              <a:xfrm rot="5400000" flipH="1">
                <a:off x="4802" y="2554"/>
                <a:ext cx="64" cy="281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</p:grpSp>
      </p:grpSp>
      <p:sp>
        <p:nvSpPr>
          <p:cNvPr id="468091" name="AutoShape 123"/>
          <p:cNvSpPr>
            <a:spLocks noChangeArrowheads="1"/>
          </p:cNvSpPr>
          <p:nvPr/>
        </p:nvSpPr>
        <p:spPr bwMode="auto">
          <a:xfrm>
            <a:off x="5562600" y="4899025"/>
            <a:ext cx="533400" cy="465138"/>
          </a:xfrm>
          <a:prstGeom prst="rightArrow">
            <a:avLst>
              <a:gd name="adj1" fmla="val 50000"/>
              <a:gd name="adj2" fmla="val 28669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8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8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168F4A2F-1CDA-46C7-985E-BB0333D6EC3E}" type="slidenum">
              <a:rPr lang="en-US"/>
              <a:pPr lvl="1"/>
              <a:t>38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Voltmeter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u="sng"/>
              <a:t>Voltmeter</a:t>
            </a:r>
            <a:r>
              <a:rPr lang="en-US"/>
              <a:t>: a device that can measure the voltage across a circuit element when connected in </a:t>
            </a:r>
            <a:r>
              <a:rPr lang="en-US" b="1"/>
              <a:t>parallel</a:t>
            </a:r>
            <a:r>
              <a:rPr lang="en-US"/>
              <a:t> with that circuit element</a:t>
            </a:r>
          </a:p>
        </p:txBody>
      </p:sp>
      <p:sp>
        <p:nvSpPr>
          <p:cNvPr id="468996" name="Text Box 4"/>
          <p:cNvSpPr txBox="1">
            <a:spLocks noChangeArrowheads="1"/>
          </p:cNvSpPr>
          <p:nvPr/>
        </p:nvSpPr>
        <p:spPr bwMode="auto">
          <a:xfrm>
            <a:off x="974725" y="2849563"/>
            <a:ext cx="7199313" cy="928687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1. the voltmeter must be connected in </a:t>
            </a:r>
            <a:r>
              <a:rPr lang="en-US" b="1"/>
              <a:t>parallel</a:t>
            </a:r>
            <a:r>
              <a:rPr lang="en-US"/>
              <a:t> with the circuit element</a:t>
            </a:r>
          </a:p>
          <a:p>
            <a:pPr algn="l"/>
            <a:r>
              <a:rPr lang="en-US"/>
              <a:t>       2. the voltmeter should not draw any current away from the element</a:t>
            </a:r>
          </a:p>
          <a:p>
            <a:pPr algn="l"/>
            <a:r>
              <a:rPr lang="en-US"/>
              <a:t>           – an ideal voltmeter has </a:t>
            </a:r>
            <a:r>
              <a:rPr lang="en-US" b="1"/>
              <a:t>infinite</a:t>
            </a:r>
            <a:r>
              <a:rPr lang="en-US"/>
              <a:t> resistance</a:t>
            </a:r>
          </a:p>
        </p:txBody>
      </p:sp>
      <p:grpSp>
        <p:nvGrpSpPr>
          <p:cNvPr id="468997" name="Group 5"/>
          <p:cNvGrpSpPr>
            <a:grpSpLocks/>
          </p:cNvGrpSpPr>
          <p:nvPr/>
        </p:nvGrpSpPr>
        <p:grpSpPr bwMode="auto">
          <a:xfrm>
            <a:off x="228600" y="4183063"/>
            <a:ext cx="479425" cy="1841500"/>
            <a:chOff x="192" y="2484"/>
            <a:chExt cx="302" cy="1160"/>
          </a:xfrm>
        </p:grpSpPr>
        <p:grpSp>
          <p:nvGrpSpPr>
            <p:cNvPr id="468998" name="Group 6"/>
            <p:cNvGrpSpPr>
              <a:grpSpLocks/>
            </p:cNvGrpSpPr>
            <p:nvPr/>
          </p:nvGrpSpPr>
          <p:grpSpPr bwMode="auto">
            <a:xfrm>
              <a:off x="192" y="2902"/>
              <a:ext cx="302" cy="313"/>
              <a:chOff x="192" y="2902"/>
              <a:chExt cx="302" cy="313"/>
            </a:xfrm>
          </p:grpSpPr>
          <p:sp>
            <p:nvSpPr>
              <p:cNvPr id="468999" name="Oval 7"/>
              <p:cNvSpPr>
                <a:spLocks noChangeArrowheads="1"/>
              </p:cNvSpPr>
              <p:nvPr/>
            </p:nvSpPr>
            <p:spPr bwMode="auto">
              <a:xfrm>
                <a:off x="192" y="2902"/>
                <a:ext cx="302" cy="313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9000" name="Text Box 8"/>
              <p:cNvSpPr txBox="1">
                <a:spLocks noChangeArrowheads="1"/>
              </p:cNvSpPr>
              <p:nvPr/>
            </p:nvSpPr>
            <p:spPr bwMode="auto">
              <a:xfrm>
                <a:off x="233" y="2928"/>
                <a:ext cx="22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cs typeface="Times New Roman" pitchFamily="18" charset="0"/>
                  </a:rPr>
                  <a:t>V</a:t>
                </a:r>
                <a:endParaRPr lang="el-GR">
                  <a:cs typeface="Times New Roman" pitchFamily="18" charset="0"/>
                </a:endParaRPr>
              </a:p>
            </p:txBody>
          </p:sp>
        </p:grpSp>
        <p:sp>
          <p:nvSpPr>
            <p:cNvPr id="469001" name="Oval 9"/>
            <p:cNvSpPr>
              <a:spLocks noChangeArrowheads="1"/>
            </p:cNvSpPr>
            <p:nvPr/>
          </p:nvSpPr>
          <p:spPr bwMode="auto">
            <a:xfrm>
              <a:off x="299" y="2484"/>
              <a:ext cx="78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02" name="Oval 10"/>
            <p:cNvSpPr>
              <a:spLocks noChangeArrowheads="1"/>
            </p:cNvSpPr>
            <p:nvPr/>
          </p:nvSpPr>
          <p:spPr bwMode="auto">
            <a:xfrm>
              <a:off x="305" y="3567"/>
              <a:ext cx="78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69003" name="AutoShape 11"/>
            <p:cNvCxnSpPr>
              <a:cxnSpLocks noChangeShapeType="1"/>
              <a:stCxn id="469002" idx="0"/>
              <a:endCxn id="468999" idx="4"/>
            </p:cNvCxnSpPr>
            <p:nvPr/>
          </p:nvCxnSpPr>
          <p:spPr bwMode="auto">
            <a:xfrm flipH="1" flipV="1">
              <a:off x="343" y="3215"/>
              <a:ext cx="1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69004" name="AutoShape 12"/>
            <p:cNvCxnSpPr>
              <a:cxnSpLocks noChangeShapeType="1"/>
              <a:stCxn id="469001" idx="4"/>
              <a:endCxn id="468999" idx="0"/>
            </p:cNvCxnSpPr>
            <p:nvPr/>
          </p:nvCxnSpPr>
          <p:spPr bwMode="auto">
            <a:xfrm>
              <a:off x="338" y="2561"/>
              <a:ext cx="5" cy="34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</p:grpSp>
      <p:sp>
        <p:nvSpPr>
          <p:cNvPr id="469005" name="Text Box 13"/>
          <p:cNvSpPr txBox="1">
            <a:spLocks noChangeArrowheads="1"/>
          </p:cNvSpPr>
          <p:nvPr/>
        </p:nvSpPr>
        <p:spPr bwMode="auto">
          <a:xfrm>
            <a:off x="820738" y="4776788"/>
            <a:ext cx="1181100" cy="654050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Voltmeter </a:t>
            </a:r>
          </a:p>
          <a:p>
            <a:r>
              <a:rPr lang="en-US"/>
              <a:t>symbol</a:t>
            </a:r>
          </a:p>
        </p:txBody>
      </p:sp>
      <p:grpSp>
        <p:nvGrpSpPr>
          <p:cNvPr id="469082" name="Group 90"/>
          <p:cNvGrpSpPr>
            <a:grpSpLocks/>
          </p:cNvGrpSpPr>
          <p:nvPr/>
        </p:nvGrpSpPr>
        <p:grpSpPr bwMode="auto">
          <a:xfrm>
            <a:off x="2209800" y="3733800"/>
            <a:ext cx="2573338" cy="2389188"/>
            <a:chOff x="1823" y="2431"/>
            <a:chExt cx="1621" cy="1505"/>
          </a:xfrm>
        </p:grpSpPr>
        <p:sp>
          <p:nvSpPr>
            <p:cNvPr id="469012" name="Text Box 20"/>
            <p:cNvSpPr txBox="1">
              <a:spLocks noChangeArrowheads="1"/>
            </p:cNvSpPr>
            <p:nvPr/>
          </p:nvSpPr>
          <p:spPr bwMode="auto">
            <a:xfrm>
              <a:off x="1823" y="3152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grpSp>
          <p:nvGrpSpPr>
            <p:cNvPr id="469081" name="Group 89"/>
            <p:cNvGrpSpPr>
              <a:grpSpLocks/>
            </p:cNvGrpSpPr>
            <p:nvPr/>
          </p:nvGrpSpPr>
          <p:grpSpPr bwMode="auto">
            <a:xfrm>
              <a:off x="2064" y="2431"/>
              <a:ext cx="1380" cy="1505"/>
              <a:chOff x="2104" y="2383"/>
              <a:chExt cx="1380" cy="1505"/>
            </a:xfrm>
          </p:grpSpPr>
          <p:sp>
            <p:nvSpPr>
              <p:cNvPr id="469007" name="Text Box 15"/>
              <p:cNvSpPr txBox="1">
                <a:spLocks noChangeArrowheads="1"/>
              </p:cNvSpPr>
              <p:nvPr/>
            </p:nvSpPr>
            <p:spPr bwMode="auto">
              <a:xfrm>
                <a:off x="2604" y="3292"/>
                <a:ext cx="16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 i="1"/>
                  <a:t>i</a:t>
                </a:r>
                <a:endParaRPr lang="en-US" sz="2000" b="1" i="1" baseline="-25000"/>
              </a:p>
            </p:txBody>
          </p:sp>
          <p:sp>
            <p:nvSpPr>
              <p:cNvPr id="469008" name="Oval 16"/>
              <p:cNvSpPr>
                <a:spLocks noChangeArrowheads="1"/>
              </p:cNvSpPr>
              <p:nvPr/>
            </p:nvSpPr>
            <p:spPr bwMode="auto">
              <a:xfrm>
                <a:off x="2436" y="2634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9009" name="Oval 17"/>
              <p:cNvSpPr>
                <a:spLocks noChangeArrowheads="1"/>
              </p:cNvSpPr>
              <p:nvPr/>
            </p:nvSpPr>
            <p:spPr bwMode="auto">
              <a:xfrm>
                <a:off x="2429" y="3811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69010" name="AutoShape 18"/>
              <p:cNvCxnSpPr>
                <a:cxnSpLocks noChangeShapeType="1"/>
                <a:stCxn id="469009" idx="2"/>
                <a:endCxn id="469013" idx="4"/>
              </p:cNvCxnSpPr>
              <p:nvPr/>
            </p:nvCxnSpPr>
            <p:spPr bwMode="auto">
              <a:xfrm rot="10800000">
                <a:off x="2270" y="3414"/>
                <a:ext cx="159" cy="436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sp>
            <p:nvSpPr>
              <p:cNvPr id="469011" name="Text Box 19"/>
              <p:cNvSpPr txBox="1">
                <a:spLocks noChangeArrowheads="1"/>
              </p:cNvSpPr>
              <p:nvPr/>
            </p:nvSpPr>
            <p:spPr bwMode="auto">
              <a:xfrm>
                <a:off x="3216" y="2952"/>
                <a:ext cx="268" cy="5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</a:p>
              <a:p>
                <a:r>
                  <a:rPr lang="en-US" b="1"/>
                  <a:t>R</a:t>
                </a:r>
                <a:r>
                  <a:rPr lang="en-US" b="1" baseline="-25000"/>
                  <a:t>2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469013" name="Oval 21"/>
              <p:cNvSpPr>
                <a:spLocks noChangeArrowheads="1"/>
              </p:cNvSpPr>
              <p:nvPr/>
            </p:nvSpPr>
            <p:spPr bwMode="auto">
              <a:xfrm>
                <a:off x="2104" y="3104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9014" name="Text Box 22"/>
              <p:cNvSpPr txBox="1">
                <a:spLocks noChangeArrowheads="1"/>
              </p:cNvSpPr>
              <p:nvPr/>
            </p:nvSpPr>
            <p:spPr bwMode="auto">
              <a:xfrm>
                <a:off x="2173" y="3086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469015" name="Text Box 23"/>
              <p:cNvSpPr txBox="1">
                <a:spLocks noChangeArrowheads="1"/>
              </p:cNvSpPr>
              <p:nvPr/>
            </p:nvSpPr>
            <p:spPr bwMode="auto">
              <a:xfrm>
                <a:off x="2174" y="3148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  <p:grpSp>
            <p:nvGrpSpPr>
              <p:cNvPr id="469016" name="Group 24"/>
              <p:cNvGrpSpPr>
                <a:grpSpLocks/>
              </p:cNvGrpSpPr>
              <p:nvPr/>
            </p:nvGrpSpPr>
            <p:grpSpPr bwMode="auto">
              <a:xfrm>
                <a:off x="3131" y="3151"/>
                <a:ext cx="111" cy="216"/>
                <a:chOff x="1207" y="2603"/>
                <a:chExt cx="111" cy="216"/>
              </a:xfrm>
            </p:grpSpPr>
            <p:sp>
              <p:nvSpPr>
                <p:cNvPr id="469017" name="Line 25"/>
                <p:cNvSpPr>
                  <a:spLocks noChangeShapeType="1"/>
                </p:cNvSpPr>
                <p:nvPr/>
              </p:nvSpPr>
              <p:spPr bwMode="auto">
                <a:xfrm>
                  <a:off x="1255" y="260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9018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1207" y="262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9019" name="Line 27"/>
                <p:cNvSpPr>
                  <a:spLocks noChangeShapeType="1"/>
                </p:cNvSpPr>
                <p:nvPr/>
              </p:nvSpPr>
              <p:spPr bwMode="auto">
                <a:xfrm>
                  <a:off x="1207" y="279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9020" name="Line 28"/>
                <p:cNvSpPr>
                  <a:spLocks noChangeShapeType="1"/>
                </p:cNvSpPr>
                <p:nvPr/>
              </p:nvSpPr>
              <p:spPr bwMode="auto">
                <a:xfrm>
                  <a:off x="1210" y="264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9021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1210" y="269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9022" name="Line 30"/>
                <p:cNvSpPr>
                  <a:spLocks noChangeShapeType="1"/>
                </p:cNvSpPr>
                <p:nvPr/>
              </p:nvSpPr>
              <p:spPr bwMode="auto">
                <a:xfrm>
                  <a:off x="1210" y="271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9023" name="Line 31"/>
                <p:cNvSpPr>
                  <a:spLocks noChangeShapeType="1"/>
                </p:cNvSpPr>
                <p:nvPr/>
              </p:nvSpPr>
              <p:spPr bwMode="auto">
                <a:xfrm flipH="1">
                  <a:off x="1210" y="276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69024" name="Group 32"/>
              <p:cNvGrpSpPr>
                <a:grpSpLocks/>
              </p:cNvGrpSpPr>
              <p:nvPr/>
            </p:nvGrpSpPr>
            <p:grpSpPr bwMode="auto">
              <a:xfrm rot="-5400000">
                <a:off x="2763" y="2556"/>
                <a:ext cx="111" cy="216"/>
                <a:chOff x="1207" y="2603"/>
                <a:chExt cx="111" cy="216"/>
              </a:xfrm>
            </p:grpSpPr>
            <p:sp>
              <p:nvSpPr>
                <p:cNvPr id="469025" name="Line 33"/>
                <p:cNvSpPr>
                  <a:spLocks noChangeShapeType="1"/>
                </p:cNvSpPr>
                <p:nvPr/>
              </p:nvSpPr>
              <p:spPr bwMode="auto">
                <a:xfrm>
                  <a:off x="1255" y="260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9026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1207" y="262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9027" name="Line 35"/>
                <p:cNvSpPr>
                  <a:spLocks noChangeShapeType="1"/>
                </p:cNvSpPr>
                <p:nvPr/>
              </p:nvSpPr>
              <p:spPr bwMode="auto">
                <a:xfrm>
                  <a:off x="1207" y="279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9028" name="Line 36"/>
                <p:cNvSpPr>
                  <a:spLocks noChangeShapeType="1"/>
                </p:cNvSpPr>
                <p:nvPr/>
              </p:nvSpPr>
              <p:spPr bwMode="auto">
                <a:xfrm>
                  <a:off x="1210" y="264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9029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1210" y="269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9030" name="Line 38"/>
                <p:cNvSpPr>
                  <a:spLocks noChangeShapeType="1"/>
                </p:cNvSpPr>
                <p:nvPr/>
              </p:nvSpPr>
              <p:spPr bwMode="auto">
                <a:xfrm>
                  <a:off x="1210" y="271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9031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1210" y="276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69032" name="AutoShape 40"/>
              <p:cNvCxnSpPr>
                <a:cxnSpLocks noChangeShapeType="1"/>
                <a:stCxn id="469014" idx="0"/>
                <a:endCxn id="469008" idx="2"/>
              </p:cNvCxnSpPr>
              <p:nvPr/>
            </p:nvCxnSpPr>
            <p:spPr bwMode="auto">
              <a:xfrm rot="16200000">
                <a:off x="2147" y="2798"/>
                <a:ext cx="413" cy="164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sp>
            <p:nvSpPr>
              <p:cNvPr id="469033" name="Text Box 41"/>
              <p:cNvSpPr txBox="1">
                <a:spLocks noChangeArrowheads="1"/>
              </p:cNvSpPr>
              <p:nvPr/>
            </p:nvSpPr>
            <p:spPr bwMode="auto">
              <a:xfrm>
                <a:off x="2698" y="2383"/>
                <a:ext cx="29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R</a:t>
                </a:r>
                <a:r>
                  <a:rPr lang="en-US" b="1" baseline="-25000"/>
                  <a:t>1 </a:t>
                </a:r>
                <a:endParaRPr lang="en-US" b="1"/>
              </a:p>
            </p:txBody>
          </p:sp>
          <p:sp>
            <p:nvSpPr>
              <p:cNvPr id="469034" name="Arc 42"/>
              <p:cNvSpPr>
                <a:spLocks/>
              </p:cNvSpPr>
              <p:nvPr/>
            </p:nvSpPr>
            <p:spPr bwMode="auto">
              <a:xfrm>
                <a:off x="2471" y="2925"/>
                <a:ext cx="592" cy="719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1600 w 43200"/>
                  <a:gd name="T1" fmla="*/ 0 h 43200"/>
                  <a:gd name="T2" fmla="*/ 8459 w 43200"/>
                  <a:gd name="T3" fmla="*/ 4457 h 43200"/>
                  <a:gd name="T4" fmla="*/ 21600 w 43200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43200" fill="none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4881"/>
                      <a:pt x="3126" y="8544"/>
                      <a:pt x="8459" y="4457"/>
                    </a:cubicBezTo>
                  </a:path>
                  <a:path w="43200" h="43200" stroke="0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4881"/>
                      <a:pt x="3126" y="8544"/>
                      <a:pt x="8459" y="4457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 type="none" w="lg" len="lg"/>
                <a:tailEnd type="stealth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69035" name="AutoShape 43"/>
              <p:cNvCxnSpPr>
                <a:cxnSpLocks noChangeShapeType="1"/>
                <a:stCxn id="469008" idx="6"/>
                <a:endCxn id="469025" idx="0"/>
              </p:cNvCxnSpPr>
              <p:nvPr/>
            </p:nvCxnSpPr>
            <p:spPr bwMode="auto">
              <a:xfrm>
                <a:off x="2519" y="2673"/>
                <a:ext cx="193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69036" name="AutoShape 44"/>
              <p:cNvCxnSpPr>
                <a:cxnSpLocks noChangeShapeType="1"/>
                <a:stCxn id="469009" idx="6"/>
                <a:endCxn id="469019" idx="1"/>
              </p:cNvCxnSpPr>
              <p:nvPr/>
            </p:nvCxnSpPr>
            <p:spPr bwMode="auto">
              <a:xfrm flipV="1">
                <a:off x="2512" y="3367"/>
                <a:ext cx="676" cy="483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69037" name="AutoShape 45"/>
              <p:cNvCxnSpPr>
                <a:cxnSpLocks noChangeShapeType="1"/>
                <a:stCxn id="469027" idx="1"/>
                <a:endCxn id="469017" idx="0"/>
              </p:cNvCxnSpPr>
              <p:nvPr/>
            </p:nvCxnSpPr>
            <p:spPr bwMode="auto">
              <a:xfrm>
                <a:off x="2928" y="2663"/>
                <a:ext cx="251" cy="488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</p:grpSp>
      </p:grpSp>
      <p:sp>
        <p:nvSpPr>
          <p:cNvPr id="469039" name="Text Box 47"/>
          <p:cNvSpPr txBox="1">
            <a:spLocks noChangeArrowheads="1"/>
          </p:cNvSpPr>
          <p:nvPr/>
        </p:nvSpPr>
        <p:spPr bwMode="auto">
          <a:xfrm>
            <a:off x="6745288" y="3733800"/>
            <a:ext cx="4635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R</a:t>
            </a:r>
            <a:r>
              <a:rPr lang="en-US" b="1" baseline="-25000"/>
              <a:t>1 </a:t>
            </a:r>
            <a:endParaRPr lang="en-US" b="1"/>
          </a:p>
        </p:txBody>
      </p:sp>
      <p:grpSp>
        <p:nvGrpSpPr>
          <p:cNvPr id="469091" name="Group 99"/>
          <p:cNvGrpSpPr>
            <a:grpSpLocks/>
          </p:cNvGrpSpPr>
          <p:nvPr/>
        </p:nvGrpSpPr>
        <p:grpSpPr bwMode="auto">
          <a:xfrm>
            <a:off x="5486400" y="4090988"/>
            <a:ext cx="3484563" cy="2043112"/>
            <a:chOff x="3456" y="2577"/>
            <a:chExt cx="2195" cy="1287"/>
          </a:xfrm>
        </p:grpSpPr>
        <p:sp>
          <p:nvSpPr>
            <p:cNvPr id="469041" name="Text Box 49"/>
            <p:cNvSpPr txBox="1">
              <a:spLocks noChangeArrowheads="1"/>
            </p:cNvSpPr>
            <p:nvPr/>
          </p:nvSpPr>
          <p:spPr bwMode="auto">
            <a:xfrm>
              <a:off x="4177" y="3261"/>
              <a:ext cx="16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  <a:endParaRPr lang="en-US" sz="2000" b="1" i="1" baseline="-25000"/>
            </a:p>
          </p:txBody>
        </p:sp>
        <p:sp>
          <p:nvSpPr>
            <p:cNvPr id="469043" name="Oval 51"/>
            <p:cNvSpPr>
              <a:spLocks noChangeArrowheads="1"/>
            </p:cNvSpPr>
            <p:nvPr/>
          </p:nvSpPr>
          <p:spPr bwMode="auto">
            <a:xfrm>
              <a:off x="4690" y="378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69044" name="AutoShape 52"/>
            <p:cNvCxnSpPr>
              <a:cxnSpLocks noChangeShapeType="1"/>
              <a:stCxn id="469043" idx="2"/>
              <a:endCxn id="469047" idx="4"/>
            </p:cNvCxnSpPr>
            <p:nvPr/>
          </p:nvCxnSpPr>
          <p:spPr bwMode="auto">
            <a:xfrm rot="10800000">
              <a:off x="3843" y="3383"/>
              <a:ext cx="847" cy="4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69045" name="Text Box 53"/>
            <p:cNvSpPr txBox="1">
              <a:spLocks noChangeArrowheads="1"/>
            </p:cNvSpPr>
            <p:nvPr/>
          </p:nvSpPr>
          <p:spPr bwMode="auto">
            <a:xfrm>
              <a:off x="4752" y="2897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469046" name="Text Box 54"/>
            <p:cNvSpPr txBox="1">
              <a:spLocks noChangeArrowheads="1"/>
            </p:cNvSpPr>
            <p:nvPr/>
          </p:nvSpPr>
          <p:spPr bwMode="auto">
            <a:xfrm>
              <a:off x="3456" y="3072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469047" name="Oval 55"/>
            <p:cNvSpPr>
              <a:spLocks noChangeArrowheads="1"/>
            </p:cNvSpPr>
            <p:nvPr/>
          </p:nvSpPr>
          <p:spPr bwMode="auto">
            <a:xfrm>
              <a:off x="3677" y="3073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48" name="Text Box 56"/>
            <p:cNvSpPr txBox="1">
              <a:spLocks noChangeArrowheads="1"/>
            </p:cNvSpPr>
            <p:nvPr/>
          </p:nvSpPr>
          <p:spPr bwMode="auto">
            <a:xfrm>
              <a:off x="3746" y="3055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469049" name="Text Box 57"/>
            <p:cNvSpPr txBox="1">
              <a:spLocks noChangeArrowheads="1"/>
            </p:cNvSpPr>
            <p:nvPr/>
          </p:nvSpPr>
          <p:spPr bwMode="auto">
            <a:xfrm>
              <a:off x="3747" y="3117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  <p:grpSp>
          <p:nvGrpSpPr>
            <p:cNvPr id="469050" name="Group 58"/>
            <p:cNvGrpSpPr>
              <a:grpSpLocks/>
            </p:cNvGrpSpPr>
            <p:nvPr/>
          </p:nvGrpSpPr>
          <p:grpSpPr bwMode="auto">
            <a:xfrm>
              <a:off x="4684" y="3117"/>
              <a:ext cx="111" cy="216"/>
              <a:chOff x="1207" y="2603"/>
              <a:chExt cx="111" cy="216"/>
            </a:xfrm>
          </p:grpSpPr>
          <p:sp>
            <p:nvSpPr>
              <p:cNvPr id="469051" name="Line 59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052" name="Line 60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053" name="Line 61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054" name="Line 62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055" name="Line 63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056" name="Line 64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057" name="Line 65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9058" name="Group 66"/>
            <p:cNvGrpSpPr>
              <a:grpSpLocks/>
            </p:cNvGrpSpPr>
            <p:nvPr/>
          </p:nvGrpSpPr>
          <p:grpSpPr bwMode="auto">
            <a:xfrm rot="-5400000">
              <a:off x="4336" y="2525"/>
              <a:ext cx="111" cy="216"/>
              <a:chOff x="1207" y="2603"/>
              <a:chExt cx="111" cy="216"/>
            </a:xfrm>
          </p:grpSpPr>
          <p:sp>
            <p:nvSpPr>
              <p:cNvPr id="469059" name="Line 67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060" name="Line 68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061" name="Line 69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062" name="Line 70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063" name="Line 71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064" name="Line 72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065" name="Line 73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69066" name="AutoShape 74"/>
            <p:cNvCxnSpPr>
              <a:cxnSpLocks noChangeShapeType="1"/>
              <a:stCxn id="469048" idx="0"/>
            </p:cNvCxnSpPr>
            <p:nvPr/>
          </p:nvCxnSpPr>
          <p:spPr bwMode="auto">
            <a:xfrm rot="16200000">
              <a:off x="3857" y="2628"/>
              <a:ext cx="415" cy="43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69067" name="Arc 75"/>
            <p:cNvSpPr>
              <a:spLocks/>
            </p:cNvSpPr>
            <p:nvPr/>
          </p:nvSpPr>
          <p:spPr bwMode="auto">
            <a:xfrm>
              <a:off x="4044" y="2894"/>
              <a:ext cx="592" cy="719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8459 w 43200"/>
                <a:gd name="T3" fmla="*/ 4457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9071" name="Group 79"/>
            <p:cNvGrpSpPr>
              <a:grpSpLocks/>
            </p:cNvGrpSpPr>
            <p:nvPr/>
          </p:nvGrpSpPr>
          <p:grpSpPr bwMode="auto">
            <a:xfrm>
              <a:off x="5349" y="3070"/>
              <a:ext cx="302" cy="313"/>
              <a:chOff x="192" y="2902"/>
              <a:chExt cx="302" cy="313"/>
            </a:xfrm>
          </p:grpSpPr>
          <p:sp>
            <p:nvSpPr>
              <p:cNvPr id="469072" name="Oval 80"/>
              <p:cNvSpPr>
                <a:spLocks noChangeArrowheads="1"/>
              </p:cNvSpPr>
              <p:nvPr/>
            </p:nvSpPr>
            <p:spPr bwMode="auto">
              <a:xfrm>
                <a:off x="192" y="2902"/>
                <a:ext cx="302" cy="313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9073" name="Text Box 81"/>
              <p:cNvSpPr txBox="1">
                <a:spLocks noChangeArrowheads="1"/>
              </p:cNvSpPr>
              <p:nvPr/>
            </p:nvSpPr>
            <p:spPr bwMode="auto">
              <a:xfrm>
                <a:off x="233" y="2928"/>
                <a:ext cx="22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cs typeface="Times New Roman" pitchFamily="18" charset="0"/>
                  </a:rPr>
                  <a:t>V</a:t>
                </a:r>
                <a:endParaRPr lang="el-GR">
                  <a:cs typeface="Times New Roman" pitchFamily="18" charset="0"/>
                </a:endParaRPr>
              </a:p>
            </p:txBody>
          </p:sp>
        </p:grpSp>
        <p:sp>
          <p:nvSpPr>
            <p:cNvPr id="469074" name="Oval 82"/>
            <p:cNvSpPr>
              <a:spLocks noChangeArrowheads="1"/>
            </p:cNvSpPr>
            <p:nvPr/>
          </p:nvSpPr>
          <p:spPr bwMode="auto">
            <a:xfrm>
              <a:off x="4687" y="2592"/>
              <a:ext cx="78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69084" name="AutoShape 92"/>
            <p:cNvCxnSpPr>
              <a:cxnSpLocks noChangeShapeType="1"/>
              <a:stCxn id="469061" idx="1"/>
              <a:endCxn id="469074" idx="2"/>
            </p:cNvCxnSpPr>
            <p:nvPr/>
          </p:nvCxnSpPr>
          <p:spPr bwMode="auto">
            <a:xfrm flipV="1">
              <a:off x="4501" y="2631"/>
              <a:ext cx="186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69085" name="AutoShape 93"/>
            <p:cNvCxnSpPr>
              <a:cxnSpLocks noChangeShapeType="1"/>
              <a:stCxn id="469043" idx="0"/>
              <a:endCxn id="469053" idx="1"/>
            </p:cNvCxnSpPr>
            <p:nvPr/>
          </p:nvCxnSpPr>
          <p:spPr bwMode="auto">
            <a:xfrm flipV="1">
              <a:off x="4732" y="3333"/>
              <a:ext cx="9" cy="45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69086" name="AutoShape 94"/>
            <p:cNvCxnSpPr>
              <a:cxnSpLocks noChangeShapeType="1"/>
              <a:stCxn id="469074" idx="4"/>
              <a:endCxn id="469051" idx="0"/>
            </p:cNvCxnSpPr>
            <p:nvPr/>
          </p:nvCxnSpPr>
          <p:spPr bwMode="auto">
            <a:xfrm>
              <a:off x="4726" y="2669"/>
              <a:ext cx="6" cy="44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69087" name="AutoShape 95"/>
            <p:cNvCxnSpPr>
              <a:cxnSpLocks noChangeShapeType="1"/>
              <a:stCxn id="469072" idx="4"/>
              <a:endCxn id="469043" idx="6"/>
            </p:cNvCxnSpPr>
            <p:nvPr/>
          </p:nvCxnSpPr>
          <p:spPr bwMode="auto">
            <a:xfrm rot="5400000">
              <a:off x="4915" y="3241"/>
              <a:ext cx="443" cy="72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69088" name="AutoShape 96"/>
            <p:cNvCxnSpPr>
              <a:cxnSpLocks noChangeShapeType="1"/>
              <a:stCxn id="469072" idx="0"/>
              <a:endCxn id="469074" idx="6"/>
            </p:cNvCxnSpPr>
            <p:nvPr/>
          </p:nvCxnSpPr>
          <p:spPr bwMode="auto">
            <a:xfrm rot="5400000" flipH="1">
              <a:off x="4913" y="2483"/>
              <a:ext cx="439" cy="7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69090" name="Text Box 98"/>
            <p:cNvSpPr txBox="1">
              <a:spLocks noChangeArrowheads="1"/>
            </p:cNvSpPr>
            <p:nvPr/>
          </p:nvSpPr>
          <p:spPr bwMode="auto">
            <a:xfrm>
              <a:off x="5144" y="2897"/>
              <a:ext cx="236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2</a:t>
              </a:r>
            </a:p>
            <a:p>
              <a:r>
                <a:rPr lang="en-US"/>
                <a:t>–</a:t>
              </a:r>
            </a:p>
          </p:txBody>
        </p:sp>
      </p:grpSp>
      <p:sp>
        <p:nvSpPr>
          <p:cNvPr id="469092" name="AutoShape 100"/>
          <p:cNvSpPr>
            <a:spLocks noChangeArrowheads="1"/>
          </p:cNvSpPr>
          <p:nvPr/>
        </p:nvSpPr>
        <p:spPr bwMode="auto">
          <a:xfrm>
            <a:off x="4876800" y="4899025"/>
            <a:ext cx="533400" cy="465138"/>
          </a:xfrm>
          <a:prstGeom prst="rightArrow">
            <a:avLst>
              <a:gd name="adj1" fmla="val 50000"/>
              <a:gd name="adj2" fmla="val 28669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8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DEC3E25F-285B-4A19-A050-9213226243DD}" type="slidenum">
              <a:rPr lang="en-US"/>
              <a:pPr lvl="1"/>
              <a:t>39</a:t>
            </a:fld>
            <a:endParaRPr lang="en-US"/>
          </a:p>
        </p:txBody>
      </p:sp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Wattmeter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u="sng"/>
              <a:t>Wattmeter</a:t>
            </a:r>
            <a:r>
              <a:rPr lang="en-US"/>
              <a:t>: a device that can measure the power dissipated by a circuit element</a:t>
            </a:r>
          </a:p>
        </p:txBody>
      </p:sp>
      <p:sp>
        <p:nvSpPr>
          <p:cNvPr id="471044" name="Text Box 4"/>
          <p:cNvSpPr txBox="1">
            <a:spLocks noChangeArrowheads="1"/>
          </p:cNvSpPr>
          <p:nvPr/>
        </p:nvSpPr>
        <p:spPr bwMode="auto">
          <a:xfrm>
            <a:off x="974725" y="2652713"/>
            <a:ext cx="7407275" cy="928687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1. the wattmeter must be connected in </a:t>
            </a:r>
            <a:r>
              <a:rPr lang="en-US" b="1"/>
              <a:t>parallel</a:t>
            </a:r>
            <a:r>
              <a:rPr lang="en-US"/>
              <a:t> with the circuit element,</a:t>
            </a:r>
          </a:p>
          <a:p>
            <a:pPr algn="l"/>
            <a:r>
              <a:rPr lang="en-US"/>
              <a:t>           but also in </a:t>
            </a:r>
            <a:r>
              <a:rPr lang="en-US" b="1"/>
              <a:t>series</a:t>
            </a:r>
            <a:r>
              <a:rPr lang="en-US"/>
              <a:t> with the circuit. </a:t>
            </a:r>
          </a:p>
          <a:p>
            <a:pPr algn="l"/>
            <a:r>
              <a:rPr lang="en-US"/>
              <a:t>           – a wattmeter is simply the combination of a voltmeter and an ammeter</a:t>
            </a:r>
          </a:p>
        </p:txBody>
      </p:sp>
      <p:grpSp>
        <p:nvGrpSpPr>
          <p:cNvPr id="471045" name="Group 5"/>
          <p:cNvGrpSpPr>
            <a:grpSpLocks/>
          </p:cNvGrpSpPr>
          <p:nvPr/>
        </p:nvGrpSpPr>
        <p:grpSpPr bwMode="auto">
          <a:xfrm>
            <a:off x="228600" y="4183063"/>
            <a:ext cx="479425" cy="1841500"/>
            <a:chOff x="192" y="2484"/>
            <a:chExt cx="302" cy="1160"/>
          </a:xfrm>
        </p:grpSpPr>
        <p:grpSp>
          <p:nvGrpSpPr>
            <p:cNvPr id="471046" name="Group 6"/>
            <p:cNvGrpSpPr>
              <a:grpSpLocks/>
            </p:cNvGrpSpPr>
            <p:nvPr/>
          </p:nvGrpSpPr>
          <p:grpSpPr bwMode="auto">
            <a:xfrm>
              <a:off x="192" y="2902"/>
              <a:ext cx="302" cy="313"/>
              <a:chOff x="192" y="2902"/>
              <a:chExt cx="302" cy="313"/>
            </a:xfrm>
          </p:grpSpPr>
          <p:sp>
            <p:nvSpPr>
              <p:cNvPr id="471047" name="Oval 7"/>
              <p:cNvSpPr>
                <a:spLocks noChangeArrowheads="1"/>
              </p:cNvSpPr>
              <p:nvPr/>
            </p:nvSpPr>
            <p:spPr bwMode="auto">
              <a:xfrm>
                <a:off x="192" y="2902"/>
                <a:ext cx="302" cy="313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048" name="Text Box 8"/>
              <p:cNvSpPr txBox="1">
                <a:spLocks noChangeArrowheads="1"/>
              </p:cNvSpPr>
              <p:nvPr/>
            </p:nvSpPr>
            <p:spPr bwMode="auto">
              <a:xfrm>
                <a:off x="217" y="2928"/>
                <a:ext cx="25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cs typeface="Times New Roman" pitchFamily="18" charset="0"/>
                  </a:rPr>
                  <a:t>W</a:t>
                </a:r>
                <a:endParaRPr lang="el-GR">
                  <a:cs typeface="Times New Roman" pitchFamily="18" charset="0"/>
                </a:endParaRPr>
              </a:p>
            </p:txBody>
          </p:sp>
        </p:grpSp>
        <p:sp>
          <p:nvSpPr>
            <p:cNvPr id="471049" name="Oval 9"/>
            <p:cNvSpPr>
              <a:spLocks noChangeArrowheads="1"/>
            </p:cNvSpPr>
            <p:nvPr/>
          </p:nvSpPr>
          <p:spPr bwMode="auto">
            <a:xfrm>
              <a:off x="299" y="2484"/>
              <a:ext cx="78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050" name="Oval 10"/>
            <p:cNvSpPr>
              <a:spLocks noChangeArrowheads="1"/>
            </p:cNvSpPr>
            <p:nvPr/>
          </p:nvSpPr>
          <p:spPr bwMode="auto">
            <a:xfrm>
              <a:off x="305" y="3567"/>
              <a:ext cx="78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71051" name="AutoShape 11"/>
            <p:cNvCxnSpPr>
              <a:cxnSpLocks noChangeShapeType="1"/>
              <a:stCxn id="471050" idx="0"/>
              <a:endCxn id="471047" idx="4"/>
            </p:cNvCxnSpPr>
            <p:nvPr/>
          </p:nvCxnSpPr>
          <p:spPr bwMode="auto">
            <a:xfrm flipH="1" flipV="1">
              <a:off x="343" y="3215"/>
              <a:ext cx="1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71052" name="AutoShape 12"/>
            <p:cNvCxnSpPr>
              <a:cxnSpLocks noChangeShapeType="1"/>
              <a:stCxn id="471049" idx="4"/>
              <a:endCxn id="471047" idx="0"/>
            </p:cNvCxnSpPr>
            <p:nvPr/>
          </p:nvCxnSpPr>
          <p:spPr bwMode="auto">
            <a:xfrm>
              <a:off x="338" y="2561"/>
              <a:ext cx="5" cy="34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</p:grpSp>
      <p:sp>
        <p:nvSpPr>
          <p:cNvPr id="471053" name="Text Box 13"/>
          <p:cNvSpPr txBox="1">
            <a:spLocks noChangeArrowheads="1"/>
          </p:cNvSpPr>
          <p:nvPr/>
        </p:nvSpPr>
        <p:spPr bwMode="auto">
          <a:xfrm>
            <a:off x="801688" y="4776788"/>
            <a:ext cx="1219200" cy="654050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Wattmeter </a:t>
            </a:r>
          </a:p>
          <a:p>
            <a:r>
              <a:rPr lang="en-US"/>
              <a:t>symbol</a:t>
            </a:r>
          </a:p>
        </p:txBody>
      </p:sp>
      <p:grpSp>
        <p:nvGrpSpPr>
          <p:cNvPr id="471054" name="Group 14"/>
          <p:cNvGrpSpPr>
            <a:grpSpLocks/>
          </p:cNvGrpSpPr>
          <p:nvPr/>
        </p:nvGrpSpPr>
        <p:grpSpPr bwMode="auto">
          <a:xfrm>
            <a:off x="2209800" y="3733800"/>
            <a:ext cx="2573338" cy="2389188"/>
            <a:chOff x="1823" y="2431"/>
            <a:chExt cx="1621" cy="1505"/>
          </a:xfrm>
        </p:grpSpPr>
        <p:sp>
          <p:nvSpPr>
            <p:cNvPr id="471055" name="Text Box 15"/>
            <p:cNvSpPr txBox="1">
              <a:spLocks noChangeArrowheads="1"/>
            </p:cNvSpPr>
            <p:nvPr/>
          </p:nvSpPr>
          <p:spPr bwMode="auto">
            <a:xfrm>
              <a:off x="1823" y="3152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grpSp>
          <p:nvGrpSpPr>
            <p:cNvPr id="471056" name="Group 16"/>
            <p:cNvGrpSpPr>
              <a:grpSpLocks/>
            </p:cNvGrpSpPr>
            <p:nvPr/>
          </p:nvGrpSpPr>
          <p:grpSpPr bwMode="auto">
            <a:xfrm>
              <a:off x="2064" y="2431"/>
              <a:ext cx="1380" cy="1505"/>
              <a:chOff x="2104" y="2383"/>
              <a:chExt cx="1380" cy="1505"/>
            </a:xfrm>
          </p:grpSpPr>
          <p:sp>
            <p:nvSpPr>
              <p:cNvPr id="471057" name="Text Box 17"/>
              <p:cNvSpPr txBox="1">
                <a:spLocks noChangeArrowheads="1"/>
              </p:cNvSpPr>
              <p:nvPr/>
            </p:nvSpPr>
            <p:spPr bwMode="auto">
              <a:xfrm>
                <a:off x="2604" y="3292"/>
                <a:ext cx="16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 i="1"/>
                  <a:t>i</a:t>
                </a:r>
                <a:endParaRPr lang="en-US" sz="2000" b="1" i="1" baseline="-25000"/>
              </a:p>
            </p:txBody>
          </p:sp>
          <p:sp>
            <p:nvSpPr>
              <p:cNvPr id="471058" name="Oval 18"/>
              <p:cNvSpPr>
                <a:spLocks noChangeArrowheads="1"/>
              </p:cNvSpPr>
              <p:nvPr/>
            </p:nvSpPr>
            <p:spPr bwMode="auto">
              <a:xfrm>
                <a:off x="2436" y="2634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059" name="Oval 19"/>
              <p:cNvSpPr>
                <a:spLocks noChangeArrowheads="1"/>
              </p:cNvSpPr>
              <p:nvPr/>
            </p:nvSpPr>
            <p:spPr bwMode="auto">
              <a:xfrm>
                <a:off x="2429" y="3811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71060" name="AutoShape 20"/>
              <p:cNvCxnSpPr>
                <a:cxnSpLocks noChangeShapeType="1"/>
                <a:stCxn id="471059" idx="2"/>
                <a:endCxn id="471062" idx="4"/>
              </p:cNvCxnSpPr>
              <p:nvPr/>
            </p:nvCxnSpPr>
            <p:spPr bwMode="auto">
              <a:xfrm rot="10800000">
                <a:off x="2270" y="3414"/>
                <a:ext cx="159" cy="436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sp>
            <p:nvSpPr>
              <p:cNvPr id="471061" name="Text Box 21"/>
              <p:cNvSpPr txBox="1">
                <a:spLocks noChangeArrowheads="1"/>
              </p:cNvSpPr>
              <p:nvPr/>
            </p:nvSpPr>
            <p:spPr bwMode="auto">
              <a:xfrm>
                <a:off x="3216" y="2952"/>
                <a:ext cx="268" cy="5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</a:p>
              <a:p>
                <a:r>
                  <a:rPr lang="en-US" b="1"/>
                  <a:t>R</a:t>
                </a:r>
                <a:r>
                  <a:rPr lang="en-US" b="1" baseline="-25000"/>
                  <a:t>2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471062" name="Oval 22"/>
              <p:cNvSpPr>
                <a:spLocks noChangeArrowheads="1"/>
              </p:cNvSpPr>
              <p:nvPr/>
            </p:nvSpPr>
            <p:spPr bwMode="auto">
              <a:xfrm>
                <a:off x="2104" y="3104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063" name="Text Box 23"/>
              <p:cNvSpPr txBox="1">
                <a:spLocks noChangeArrowheads="1"/>
              </p:cNvSpPr>
              <p:nvPr/>
            </p:nvSpPr>
            <p:spPr bwMode="auto">
              <a:xfrm>
                <a:off x="2173" y="3086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471064" name="Text Box 24"/>
              <p:cNvSpPr txBox="1">
                <a:spLocks noChangeArrowheads="1"/>
              </p:cNvSpPr>
              <p:nvPr/>
            </p:nvSpPr>
            <p:spPr bwMode="auto">
              <a:xfrm>
                <a:off x="2174" y="3148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  <p:grpSp>
            <p:nvGrpSpPr>
              <p:cNvPr id="471065" name="Group 25"/>
              <p:cNvGrpSpPr>
                <a:grpSpLocks/>
              </p:cNvGrpSpPr>
              <p:nvPr/>
            </p:nvGrpSpPr>
            <p:grpSpPr bwMode="auto">
              <a:xfrm>
                <a:off x="3131" y="3151"/>
                <a:ext cx="111" cy="216"/>
                <a:chOff x="1207" y="2603"/>
                <a:chExt cx="111" cy="216"/>
              </a:xfrm>
            </p:grpSpPr>
            <p:sp>
              <p:nvSpPr>
                <p:cNvPr id="471066" name="Line 26"/>
                <p:cNvSpPr>
                  <a:spLocks noChangeShapeType="1"/>
                </p:cNvSpPr>
                <p:nvPr/>
              </p:nvSpPr>
              <p:spPr bwMode="auto">
                <a:xfrm>
                  <a:off x="1255" y="260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067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1207" y="262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068" name="Line 28"/>
                <p:cNvSpPr>
                  <a:spLocks noChangeShapeType="1"/>
                </p:cNvSpPr>
                <p:nvPr/>
              </p:nvSpPr>
              <p:spPr bwMode="auto">
                <a:xfrm>
                  <a:off x="1207" y="279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069" name="Line 29"/>
                <p:cNvSpPr>
                  <a:spLocks noChangeShapeType="1"/>
                </p:cNvSpPr>
                <p:nvPr/>
              </p:nvSpPr>
              <p:spPr bwMode="auto">
                <a:xfrm>
                  <a:off x="1210" y="264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070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1210" y="269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071" name="Line 31"/>
                <p:cNvSpPr>
                  <a:spLocks noChangeShapeType="1"/>
                </p:cNvSpPr>
                <p:nvPr/>
              </p:nvSpPr>
              <p:spPr bwMode="auto">
                <a:xfrm>
                  <a:off x="1210" y="271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072" name="Line 32"/>
                <p:cNvSpPr>
                  <a:spLocks noChangeShapeType="1"/>
                </p:cNvSpPr>
                <p:nvPr/>
              </p:nvSpPr>
              <p:spPr bwMode="auto">
                <a:xfrm flipH="1">
                  <a:off x="1210" y="276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073" name="Group 33"/>
              <p:cNvGrpSpPr>
                <a:grpSpLocks/>
              </p:cNvGrpSpPr>
              <p:nvPr/>
            </p:nvGrpSpPr>
            <p:grpSpPr bwMode="auto">
              <a:xfrm rot="-5400000">
                <a:off x="2763" y="2556"/>
                <a:ext cx="111" cy="216"/>
                <a:chOff x="1207" y="2603"/>
                <a:chExt cx="111" cy="216"/>
              </a:xfrm>
            </p:grpSpPr>
            <p:sp>
              <p:nvSpPr>
                <p:cNvPr id="471074" name="Line 34"/>
                <p:cNvSpPr>
                  <a:spLocks noChangeShapeType="1"/>
                </p:cNvSpPr>
                <p:nvPr/>
              </p:nvSpPr>
              <p:spPr bwMode="auto">
                <a:xfrm>
                  <a:off x="1255" y="260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075" name="Line 35"/>
                <p:cNvSpPr>
                  <a:spLocks noChangeShapeType="1"/>
                </p:cNvSpPr>
                <p:nvPr/>
              </p:nvSpPr>
              <p:spPr bwMode="auto">
                <a:xfrm flipH="1">
                  <a:off x="1207" y="262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076" name="Line 36"/>
                <p:cNvSpPr>
                  <a:spLocks noChangeShapeType="1"/>
                </p:cNvSpPr>
                <p:nvPr/>
              </p:nvSpPr>
              <p:spPr bwMode="auto">
                <a:xfrm>
                  <a:off x="1207" y="279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077" name="Line 37"/>
                <p:cNvSpPr>
                  <a:spLocks noChangeShapeType="1"/>
                </p:cNvSpPr>
                <p:nvPr/>
              </p:nvSpPr>
              <p:spPr bwMode="auto">
                <a:xfrm>
                  <a:off x="1210" y="264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078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1210" y="269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079" name="Line 39"/>
                <p:cNvSpPr>
                  <a:spLocks noChangeShapeType="1"/>
                </p:cNvSpPr>
                <p:nvPr/>
              </p:nvSpPr>
              <p:spPr bwMode="auto">
                <a:xfrm>
                  <a:off x="1210" y="271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080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1210" y="276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71081" name="AutoShape 41"/>
              <p:cNvCxnSpPr>
                <a:cxnSpLocks noChangeShapeType="1"/>
                <a:stCxn id="471063" idx="0"/>
                <a:endCxn id="471058" idx="2"/>
              </p:cNvCxnSpPr>
              <p:nvPr/>
            </p:nvCxnSpPr>
            <p:spPr bwMode="auto">
              <a:xfrm rot="16200000">
                <a:off x="2147" y="2798"/>
                <a:ext cx="413" cy="164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sp>
            <p:nvSpPr>
              <p:cNvPr id="471082" name="Text Box 42"/>
              <p:cNvSpPr txBox="1">
                <a:spLocks noChangeArrowheads="1"/>
              </p:cNvSpPr>
              <p:nvPr/>
            </p:nvSpPr>
            <p:spPr bwMode="auto">
              <a:xfrm>
                <a:off x="2698" y="2383"/>
                <a:ext cx="29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R</a:t>
                </a:r>
                <a:r>
                  <a:rPr lang="en-US" b="1" baseline="-25000"/>
                  <a:t>1 </a:t>
                </a:r>
                <a:endParaRPr lang="en-US" b="1"/>
              </a:p>
            </p:txBody>
          </p:sp>
          <p:sp>
            <p:nvSpPr>
              <p:cNvPr id="471083" name="Arc 43"/>
              <p:cNvSpPr>
                <a:spLocks/>
              </p:cNvSpPr>
              <p:nvPr/>
            </p:nvSpPr>
            <p:spPr bwMode="auto">
              <a:xfrm>
                <a:off x="2471" y="2925"/>
                <a:ext cx="592" cy="719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1600 w 43200"/>
                  <a:gd name="T1" fmla="*/ 0 h 43200"/>
                  <a:gd name="T2" fmla="*/ 8459 w 43200"/>
                  <a:gd name="T3" fmla="*/ 4457 h 43200"/>
                  <a:gd name="T4" fmla="*/ 21600 w 43200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43200" fill="none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4881"/>
                      <a:pt x="3126" y="8544"/>
                      <a:pt x="8459" y="4457"/>
                    </a:cubicBezTo>
                  </a:path>
                  <a:path w="43200" h="43200" stroke="0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4881"/>
                      <a:pt x="3126" y="8544"/>
                      <a:pt x="8459" y="4457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 type="none" w="lg" len="lg"/>
                <a:tailEnd type="stealth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71084" name="AutoShape 44"/>
              <p:cNvCxnSpPr>
                <a:cxnSpLocks noChangeShapeType="1"/>
                <a:stCxn id="471058" idx="6"/>
                <a:endCxn id="471074" idx="0"/>
              </p:cNvCxnSpPr>
              <p:nvPr/>
            </p:nvCxnSpPr>
            <p:spPr bwMode="auto">
              <a:xfrm>
                <a:off x="2519" y="2673"/>
                <a:ext cx="193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71085" name="AutoShape 45"/>
              <p:cNvCxnSpPr>
                <a:cxnSpLocks noChangeShapeType="1"/>
                <a:stCxn id="471059" idx="6"/>
                <a:endCxn id="471068" idx="1"/>
              </p:cNvCxnSpPr>
              <p:nvPr/>
            </p:nvCxnSpPr>
            <p:spPr bwMode="auto">
              <a:xfrm flipV="1">
                <a:off x="2512" y="3367"/>
                <a:ext cx="676" cy="483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71086" name="AutoShape 46"/>
              <p:cNvCxnSpPr>
                <a:cxnSpLocks noChangeShapeType="1"/>
                <a:stCxn id="471076" idx="1"/>
                <a:endCxn id="471066" idx="0"/>
              </p:cNvCxnSpPr>
              <p:nvPr/>
            </p:nvCxnSpPr>
            <p:spPr bwMode="auto">
              <a:xfrm>
                <a:off x="2928" y="2663"/>
                <a:ext cx="251" cy="488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</p:grpSp>
      </p:grpSp>
      <p:sp>
        <p:nvSpPr>
          <p:cNvPr id="471087" name="Text Box 47"/>
          <p:cNvSpPr txBox="1">
            <a:spLocks noChangeArrowheads="1"/>
          </p:cNvSpPr>
          <p:nvPr/>
        </p:nvSpPr>
        <p:spPr bwMode="auto">
          <a:xfrm>
            <a:off x="6745288" y="3733800"/>
            <a:ext cx="4635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R</a:t>
            </a:r>
            <a:r>
              <a:rPr lang="en-US" b="1" baseline="-25000"/>
              <a:t>1 </a:t>
            </a:r>
            <a:endParaRPr lang="en-US" b="1"/>
          </a:p>
        </p:txBody>
      </p:sp>
      <p:sp>
        <p:nvSpPr>
          <p:cNvPr id="471089" name="Text Box 49"/>
          <p:cNvSpPr txBox="1">
            <a:spLocks noChangeArrowheads="1"/>
          </p:cNvSpPr>
          <p:nvPr/>
        </p:nvSpPr>
        <p:spPr bwMode="auto">
          <a:xfrm>
            <a:off x="6630988" y="5176838"/>
            <a:ext cx="25400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 i="1"/>
              <a:t>i</a:t>
            </a:r>
            <a:endParaRPr lang="en-US" sz="2000" b="1" i="1" baseline="-25000"/>
          </a:p>
        </p:txBody>
      </p:sp>
      <p:sp>
        <p:nvSpPr>
          <p:cNvPr id="471090" name="Oval 50"/>
          <p:cNvSpPr>
            <a:spLocks noChangeArrowheads="1"/>
          </p:cNvSpPr>
          <p:nvPr/>
        </p:nvSpPr>
        <p:spPr bwMode="auto">
          <a:xfrm>
            <a:off x="7754938" y="5973763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71091" name="AutoShape 51"/>
          <p:cNvCxnSpPr>
            <a:cxnSpLocks noChangeShapeType="1"/>
            <a:stCxn id="471090" idx="2"/>
            <a:endCxn id="471094" idx="4"/>
          </p:cNvCxnSpPr>
          <p:nvPr/>
        </p:nvCxnSpPr>
        <p:spPr bwMode="auto">
          <a:xfrm rot="10800000">
            <a:off x="6100763" y="5370513"/>
            <a:ext cx="1654175" cy="66516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sp>
        <p:nvSpPr>
          <p:cNvPr id="471092" name="Text Box 52"/>
          <p:cNvSpPr txBox="1">
            <a:spLocks noChangeArrowheads="1"/>
          </p:cNvSpPr>
          <p:nvPr/>
        </p:nvSpPr>
        <p:spPr bwMode="auto">
          <a:xfrm>
            <a:off x="8509000" y="461168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R</a:t>
            </a:r>
            <a:r>
              <a:rPr lang="en-US" b="1" baseline="-25000"/>
              <a:t>2</a:t>
            </a:r>
          </a:p>
          <a:p>
            <a:r>
              <a:rPr lang="en-US"/>
              <a:t>–</a:t>
            </a:r>
          </a:p>
        </p:txBody>
      </p:sp>
      <p:sp>
        <p:nvSpPr>
          <p:cNvPr id="471093" name="Text Box 53"/>
          <p:cNvSpPr txBox="1">
            <a:spLocks noChangeArrowheads="1"/>
          </p:cNvSpPr>
          <p:nvPr/>
        </p:nvSpPr>
        <p:spPr bwMode="auto">
          <a:xfrm>
            <a:off x="5486400" y="4876800"/>
            <a:ext cx="3746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v</a:t>
            </a:r>
            <a:r>
              <a:rPr lang="en-US" sz="2000" b="1" baseline="-25000"/>
              <a:t>s</a:t>
            </a:r>
            <a:endParaRPr lang="en-US" sz="2000" b="1"/>
          </a:p>
        </p:txBody>
      </p:sp>
      <p:sp>
        <p:nvSpPr>
          <p:cNvPr id="471094" name="Oval 54"/>
          <p:cNvSpPr>
            <a:spLocks noChangeArrowheads="1"/>
          </p:cNvSpPr>
          <p:nvPr/>
        </p:nvSpPr>
        <p:spPr bwMode="auto">
          <a:xfrm>
            <a:off x="5837238" y="4878388"/>
            <a:ext cx="527050" cy="4921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095" name="Text Box 55"/>
          <p:cNvSpPr txBox="1">
            <a:spLocks noChangeArrowheads="1"/>
          </p:cNvSpPr>
          <p:nvPr/>
        </p:nvSpPr>
        <p:spPr bwMode="auto">
          <a:xfrm>
            <a:off x="5946775" y="4849813"/>
            <a:ext cx="312738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471096" name="Text Box 56"/>
          <p:cNvSpPr txBox="1">
            <a:spLocks noChangeArrowheads="1"/>
          </p:cNvSpPr>
          <p:nvPr/>
        </p:nvSpPr>
        <p:spPr bwMode="auto">
          <a:xfrm>
            <a:off x="5948363" y="4948238"/>
            <a:ext cx="2984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_</a:t>
            </a:r>
          </a:p>
        </p:txBody>
      </p:sp>
      <p:grpSp>
        <p:nvGrpSpPr>
          <p:cNvPr id="471097" name="Group 57"/>
          <p:cNvGrpSpPr>
            <a:grpSpLocks/>
          </p:cNvGrpSpPr>
          <p:nvPr/>
        </p:nvGrpSpPr>
        <p:grpSpPr bwMode="auto">
          <a:xfrm>
            <a:off x="8382000" y="4948238"/>
            <a:ext cx="176213" cy="342900"/>
            <a:chOff x="1207" y="2603"/>
            <a:chExt cx="111" cy="216"/>
          </a:xfrm>
        </p:grpSpPr>
        <p:sp>
          <p:nvSpPr>
            <p:cNvPr id="471098" name="Line 58"/>
            <p:cNvSpPr>
              <a:spLocks noChangeShapeType="1"/>
            </p:cNvSpPr>
            <p:nvPr/>
          </p:nvSpPr>
          <p:spPr bwMode="auto">
            <a:xfrm>
              <a:off x="1255" y="260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099" name="Line 59"/>
            <p:cNvSpPr>
              <a:spLocks noChangeShapeType="1"/>
            </p:cNvSpPr>
            <p:nvPr/>
          </p:nvSpPr>
          <p:spPr bwMode="auto">
            <a:xfrm flipH="1">
              <a:off x="1207" y="262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100" name="Line 60"/>
            <p:cNvSpPr>
              <a:spLocks noChangeShapeType="1"/>
            </p:cNvSpPr>
            <p:nvPr/>
          </p:nvSpPr>
          <p:spPr bwMode="auto">
            <a:xfrm>
              <a:off x="1207" y="279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101" name="Line 61"/>
            <p:cNvSpPr>
              <a:spLocks noChangeShapeType="1"/>
            </p:cNvSpPr>
            <p:nvPr/>
          </p:nvSpPr>
          <p:spPr bwMode="auto">
            <a:xfrm>
              <a:off x="1210" y="264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102" name="Line 62"/>
            <p:cNvSpPr>
              <a:spLocks noChangeShapeType="1"/>
            </p:cNvSpPr>
            <p:nvPr/>
          </p:nvSpPr>
          <p:spPr bwMode="auto">
            <a:xfrm flipH="1">
              <a:off x="1210" y="269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103" name="Line 63"/>
            <p:cNvSpPr>
              <a:spLocks noChangeShapeType="1"/>
            </p:cNvSpPr>
            <p:nvPr/>
          </p:nvSpPr>
          <p:spPr bwMode="auto">
            <a:xfrm>
              <a:off x="1210" y="271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104" name="Line 64"/>
            <p:cNvSpPr>
              <a:spLocks noChangeShapeType="1"/>
            </p:cNvSpPr>
            <p:nvPr/>
          </p:nvSpPr>
          <p:spPr bwMode="auto">
            <a:xfrm flipH="1">
              <a:off x="1210" y="276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105" name="Group 65"/>
          <p:cNvGrpSpPr>
            <a:grpSpLocks/>
          </p:cNvGrpSpPr>
          <p:nvPr/>
        </p:nvGrpSpPr>
        <p:grpSpPr bwMode="auto">
          <a:xfrm rot="-5400000">
            <a:off x="6884194" y="4007644"/>
            <a:ext cx="176212" cy="342900"/>
            <a:chOff x="1207" y="2603"/>
            <a:chExt cx="111" cy="216"/>
          </a:xfrm>
        </p:grpSpPr>
        <p:sp>
          <p:nvSpPr>
            <p:cNvPr id="471106" name="Line 66"/>
            <p:cNvSpPr>
              <a:spLocks noChangeShapeType="1"/>
            </p:cNvSpPr>
            <p:nvPr/>
          </p:nvSpPr>
          <p:spPr bwMode="auto">
            <a:xfrm>
              <a:off x="1255" y="260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107" name="Line 67"/>
            <p:cNvSpPr>
              <a:spLocks noChangeShapeType="1"/>
            </p:cNvSpPr>
            <p:nvPr/>
          </p:nvSpPr>
          <p:spPr bwMode="auto">
            <a:xfrm flipH="1">
              <a:off x="1207" y="262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108" name="Line 68"/>
            <p:cNvSpPr>
              <a:spLocks noChangeShapeType="1"/>
            </p:cNvSpPr>
            <p:nvPr/>
          </p:nvSpPr>
          <p:spPr bwMode="auto">
            <a:xfrm>
              <a:off x="1207" y="279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109" name="Line 69"/>
            <p:cNvSpPr>
              <a:spLocks noChangeShapeType="1"/>
            </p:cNvSpPr>
            <p:nvPr/>
          </p:nvSpPr>
          <p:spPr bwMode="auto">
            <a:xfrm>
              <a:off x="1210" y="264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110" name="Line 70"/>
            <p:cNvSpPr>
              <a:spLocks noChangeShapeType="1"/>
            </p:cNvSpPr>
            <p:nvPr/>
          </p:nvSpPr>
          <p:spPr bwMode="auto">
            <a:xfrm flipH="1">
              <a:off x="1210" y="269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111" name="Line 71"/>
            <p:cNvSpPr>
              <a:spLocks noChangeShapeType="1"/>
            </p:cNvSpPr>
            <p:nvPr/>
          </p:nvSpPr>
          <p:spPr bwMode="auto">
            <a:xfrm>
              <a:off x="1210" y="271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112" name="Line 72"/>
            <p:cNvSpPr>
              <a:spLocks noChangeShapeType="1"/>
            </p:cNvSpPr>
            <p:nvPr/>
          </p:nvSpPr>
          <p:spPr bwMode="auto">
            <a:xfrm flipH="1">
              <a:off x="1210" y="276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71113" name="AutoShape 73"/>
          <p:cNvCxnSpPr>
            <a:cxnSpLocks noChangeShapeType="1"/>
            <a:stCxn id="471095" idx="0"/>
          </p:cNvCxnSpPr>
          <p:nvPr/>
        </p:nvCxnSpPr>
        <p:spPr bwMode="auto">
          <a:xfrm rot="16200000">
            <a:off x="6122987" y="4171951"/>
            <a:ext cx="658813" cy="69691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sp>
        <p:nvSpPr>
          <p:cNvPr id="471114" name="Arc 74"/>
          <p:cNvSpPr>
            <a:spLocks/>
          </p:cNvSpPr>
          <p:nvPr/>
        </p:nvSpPr>
        <p:spPr bwMode="auto">
          <a:xfrm>
            <a:off x="6419850" y="4594225"/>
            <a:ext cx="939800" cy="114141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1600 w 43200"/>
              <a:gd name="T1" fmla="*/ 0 h 43200"/>
              <a:gd name="T2" fmla="*/ 8459 w 43200"/>
              <a:gd name="T3" fmla="*/ 4457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4881"/>
                  <a:pt x="3126" y="8544"/>
                  <a:pt x="8459" y="4457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4881"/>
                  <a:pt x="3126" y="8544"/>
                  <a:pt x="8459" y="4457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71115" name="Group 75"/>
          <p:cNvGrpSpPr>
            <a:grpSpLocks/>
          </p:cNvGrpSpPr>
          <p:nvPr/>
        </p:nvGrpSpPr>
        <p:grpSpPr bwMode="auto">
          <a:xfrm>
            <a:off x="7577138" y="3924300"/>
            <a:ext cx="479425" cy="496888"/>
            <a:chOff x="192" y="2902"/>
            <a:chExt cx="302" cy="313"/>
          </a:xfrm>
        </p:grpSpPr>
        <p:sp>
          <p:nvSpPr>
            <p:cNvPr id="471116" name="Oval 76"/>
            <p:cNvSpPr>
              <a:spLocks noChangeArrowheads="1"/>
            </p:cNvSpPr>
            <p:nvPr/>
          </p:nvSpPr>
          <p:spPr bwMode="auto">
            <a:xfrm>
              <a:off x="192" y="2902"/>
              <a:ext cx="302" cy="31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17" name="Text Box 77"/>
            <p:cNvSpPr txBox="1">
              <a:spLocks noChangeArrowheads="1"/>
            </p:cNvSpPr>
            <p:nvPr/>
          </p:nvSpPr>
          <p:spPr bwMode="auto">
            <a:xfrm>
              <a:off x="217" y="2928"/>
              <a:ext cx="25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cs typeface="Times New Roman" pitchFamily="18" charset="0"/>
                </a:rPr>
                <a:t>W</a:t>
              </a:r>
              <a:endParaRPr lang="el-GR">
                <a:cs typeface="Times New Roman" pitchFamily="18" charset="0"/>
              </a:endParaRPr>
            </a:p>
          </p:txBody>
        </p:sp>
      </p:grpSp>
      <p:cxnSp>
        <p:nvCxnSpPr>
          <p:cNvPr id="471119" name="AutoShape 79"/>
          <p:cNvCxnSpPr>
            <a:cxnSpLocks noChangeShapeType="1"/>
            <a:stCxn id="471108" idx="1"/>
            <a:endCxn id="471116" idx="2"/>
          </p:cNvCxnSpPr>
          <p:nvPr/>
        </p:nvCxnSpPr>
        <p:spPr bwMode="auto">
          <a:xfrm flipV="1">
            <a:off x="7145338" y="4173538"/>
            <a:ext cx="431800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471125" name="AutoShape 85"/>
          <p:cNvSpPr>
            <a:spLocks noChangeArrowheads="1"/>
          </p:cNvSpPr>
          <p:nvPr/>
        </p:nvSpPr>
        <p:spPr bwMode="auto">
          <a:xfrm>
            <a:off x="4876800" y="4899025"/>
            <a:ext cx="533400" cy="465138"/>
          </a:xfrm>
          <a:prstGeom prst="rightArrow">
            <a:avLst>
              <a:gd name="adj1" fmla="val 50000"/>
              <a:gd name="adj2" fmla="val 28669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71127" name="AutoShape 87"/>
          <p:cNvCxnSpPr>
            <a:cxnSpLocks noChangeShapeType="1"/>
            <a:stCxn id="471116" idx="6"/>
            <a:endCxn id="471098" idx="0"/>
          </p:cNvCxnSpPr>
          <p:nvPr/>
        </p:nvCxnSpPr>
        <p:spPr bwMode="auto">
          <a:xfrm>
            <a:off x="8056563" y="4173538"/>
            <a:ext cx="401637" cy="7747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cxnSp>
        <p:nvCxnSpPr>
          <p:cNvPr id="471128" name="AutoShape 88"/>
          <p:cNvCxnSpPr>
            <a:cxnSpLocks noChangeShapeType="1"/>
            <a:stCxn id="471090" idx="6"/>
            <a:endCxn id="471100" idx="1"/>
          </p:cNvCxnSpPr>
          <p:nvPr/>
        </p:nvCxnSpPr>
        <p:spPr bwMode="auto">
          <a:xfrm flipV="1">
            <a:off x="7886700" y="5291138"/>
            <a:ext cx="585788" cy="74453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cxnSp>
        <p:nvCxnSpPr>
          <p:cNvPr id="471129" name="AutoShape 89"/>
          <p:cNvCxnSpPr>
            <a:cxnSpLocks noChangeShapeType="1"/>
            <a:stCxn id="471116" idx="4"/>
            <a:endCxn id="471090" idx="0"/>
          </p:cNvCxnSpPr>
          <p:nvPr/>
        </p:nvCxnSpPr>
        <p:spPr bwMode="auto">
          <a:xfrm>
            <a:off x="7816850" y="4421188"/>
            <a:ext cx="4763" cy="15525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1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64A0ED99-60B6-4A61-8D63-55B5F39B7BA5}" type="slidenum">
              <a:rPr lang="en-US"/>
              <a:pPr lvl="1"/>
              <a:t>4</a:t>
            </a:fld>
            <a:endParaRPr lang="en-US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Wheatstone Bridge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 smtClean="0"/>
              <a:t>A circuit used to find:</a:t>
            </a:r>
          </a:p>
          <a:p>
            <a:r>
              <a:rPr lang="en-US" sz="2400" dirty="0" smtClean="0"/>
              <a:t>An unknown resistance </a:t>
            </a:r>
            <a:r>
              <a:rPr lang="en-US" sz="2400" b="1" dirty="0" smtClean="0"/>
              <a:t>R</a:t>
            </a:r>
            <a:r>
              <a:rPr lang="en-US" sz="2400" b="1" baseline="-25000" dirty="0" smtClean="0"/>
              <a:t>x</a:t>
            </a:r>
            <a:endParaRPr lang="en-US" sz="2400" dirty="0" smtClean="0"/>
          </a:p>
          <a:p>
            <a:r>
              <a:rPr lang="en-US" sz="2400" dirty="0" smtClean="0"/>
              <a:t>The unknown voltage </a:t>
            </a:r>
            <a:r>
              <a:rPr lang="en-US" sz="2400" b="1" dirty="0" err="1" smtClean="0"/>
              <a:t>v</a:t>
            </a:r>
            <a:r>
              <a:rPr lang="en-US" sz="2400" b="1" baseline="-25000" dirty="0" err="1" smtClean="0"/>
              <a:t>ab</a:t>
            </a:r>
            <a:r>
              <a:rPr lang="en-US" sz="2400" b="1" dirty="0" smtClean="0"/>
              <a:t>  </a:t>
            </a:r>
          </a:p>
          <a:p>
            <a:r>
              <a:rPr lang="en-US" sz="2400" dirty="0" smtClean="0"/>
              <a:t>Another unknown value (such as a force)</a:t>
            </a:r>
            <a:endParaRPr lang="en-US" sz="2400" dirty="0"/>
          </a:p>
        </p:txBody>
      </p:sp>
      <p:grpSp>
        <p:nvGrpSpPr>
          <p:cNvPr id="421990" name="Group 102"/>
          <p:cNvGrpSpPr>
            <a:grpSpLocks/>
          </p:cNvGrpSpPr>
          <p:nvPr/>
        </p:nvGrpSpPr>
        <p:grpSpPr bwMode="auto">
          <a:xfrm>
            <a:off x="655638" y="3594100"/>
            <a:ext cx="3529012" cy="2022475"/>
            <a:chOff x="473" y="2077"/>
            <a:chExt cx="2223" cy="1274"/>
          </a:xfrm>
        </p:grpSpPr>
        <p:grpSp>
          <p:nvGrpSpPr>
            <p:cNvPr id="421984" name="Group 96"/>
            <p:cNvGrpSpPr>
              <a:grpSpLocks/>
            </p:cNvGrpSpPr>
            <p:nvPr/>
          </p:nvGrpSpPr>
          <p:grpSpPr bwMode="auto">
            <a:xfrm>
              <a:off x="473" y="2507"/>
              <a:ext cx="613" cy="328"/>
              <a:chOff x="557" y="2893"/>
              <a:chExt cx="613" cy="328"/>
            </a:xfrm>
          </p:grpSpPr>
          <p:sp>
            <p:nvSpPr>
              <p:cNvPr id="421900" name="Text Box 12"/>
              <p:cNvSpPr txBox="1">
                <a:spLocks noChangeArrowheads="1"/>
              </p:cNvSpPr>
              <p:nvPr/>
            </p:nvSpPr>
            <p:spPr bwMode="auto">
              <a:xfrm>
                <a:off x="557" y="2918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421901" name="Oval 13"/>
              <p:cNvSpPr>
                <a:spLocks noChangeArrowheads="1"/>
              </p:cNvSpPr>
              <p:nvPr/>
            </p:nvSpPr>
            <p:spPr bwMode="auto">
              <a:xfrm>
                <a:off x="838" y="2911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902" name="Text Box 14"/>
              <p:cNvSpPr txBox="1">
                <a:spLocks noChangeArrowheads="1"/>
              </p:cNvSpPr>
              <p:nvPr/>
            </p:nvSpPr>
            <p:spPr bwMode="auto">
              <a:xfrm>
                <a:off x="907" y="2893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421903" name="Text Box 15"/>
              <p:cNvSpPr txBox="1">
                <a:spLocks noChangeArrowheads="1"/>
              </p:cNvSpPr>
              <p:nvPr/>
            </p:nvSpPr>
            <p:spPr bwMode="auto">
              <a:xfrm>
                <a:off x="908" y="2955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sp>
          <p:nvSpPr>
            <p:cNvPr id="421899" name="Text Box 11"/>
            <p:cNvSpPr txBox="1">
              <a:spLocks noChangeArrowheads="1"/>
            </p:cNvSpPr>
            <p:nvPr/>
          </p:nvSpPr>
          <p:spPr bwMode="auto">
            <a:xfrm>
              <a:off x="1514" y="292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  <a:endParaRPr lang="en-US" b="1"/>
            </a:p>
          </p:txBody>
        </p:sp>
        <p:grpSp>
          <p:nvGrpSpPr>
            <p:cNvPr id="421974" name="Group 86"/>
            <p:cNvGrpSpPr>
              <a:grpSpLocks/>
            </p:cNvGrpSpPr>
            <p:nvPr/>
          </p:nvGrpSpPr>
          <p:grpSpPr bwMode="auto">
            <a:xfrm>
              <a:off x="1551" y="2212"/>
              <a:ext cx="913" cy="1023"/>
              <a:chOff x="1747" y="1887"/>
              <a:chExt cx="913" cy="1023"/>
            </a:xfrm>
          </p:grpSpPr>
          <p:sp>
            <p:nvSpPr>
              <p:cNvPr id="421894" name="Oval 6"/>
              <p:cNvSpPr>
                <a:spLocks noChangeArrowheads="1"/>
              </p:cNvSpPr>
              <p:nvPr/>
            </p:nvSpPr>
            <p:spPr bwMode="auto">
              <a:xfrm>
                <a:off x="2148" y="188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895" name="Oval 7"/>
              <p:cNvSpPr>
                <a:spLocks noChangeArrowheads="1"/>
              </p:cNvSpPr>
              <p:nvPr/>
            </p:nvSpPr>
            <p:spPr bwMode="auto">
              <a:xfrm>
                <a:off x="2153" y="2833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1929" name="Group 41"/>
              <p:cNvGrpSpPr>
                <a:grpSpLocks/>
              </p:cNvGrpSpPr>
              <p:nvPr/>
            </p:nvGrpSpPr>
            <p:grpSpPr bwMode="auto">
              <a:xfrm rot="3310530" flipV="1">
                <a:off x="2307" y="2126"/>
                <a:ext cx="216" cy="112"/>
                <a:chOff x="2099" y="2315"/>
                <a:chExt cx="216" cy="112"/>
              </a:xfrm>
            </p:grpSpPr>
            <p:sp>
              <p:nvSpPr>
                <p:cNvPr id="421913" name="Line 25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14" name="Line 2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15" name="Line 27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16" name="Line 28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17" name="Line 29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18" name="Line 30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19" name="Line 31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1924" name="Oval 36"/>
              <p:cNvSpPr>
                <a:spLocks noChangeArrowheads="1"/>
              </p:cNvSpPr>
              <p:nvPr/>
            </p:nvSpPr>
            <p:spPr bwMode="auto">
              <a:xfrm>
                <a:off x="2023" y="235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925" name="Oval 37"/>
              <p:cNvSpPr>
                <a:spLocks noChangeArrowheads="1"/>
              </p:cNvSpPr>
              <p:nvPr/>
            </p:nvSpPr>
            <p:spPr bwMode="auto">
              <a:xfrm>
                <a:off x="2307" y="234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1938" name="Group 50"/>
              <p:cNvGrpSpPr>
                <a:grpSpLocks/>
              </p:cNvGrpSpPr>
              <p:nvPr/>
            </p:nvGrpSpPr>
            <p:grpSpPr bwMode="auto">
              <a:xfrm rot="-3310530">
                <a:off x="1868" y="2111"/>
                <a:ext cx="216" cy="112"/>
                <a:chOff x="2099" y="2315"/>
                <a:chExt cx="216" cy="112"/>
              </a:xfrm>
            </p:grpSpPr>
            <p:sp>
              <p:nvSpPr>
                <p:cNvPr id="421939" name="Line 51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40" name="Line 52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41" name="Line 53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42" name="Line 54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43" name="Line 55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44" name="Line 56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45" name="Line 5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21946" name="Group 58"/>
              <p:cNvGrpSpPr>
                <a:grpSpLocks/>
              </p:cNvGrpSpPr>
              <p:nvPr/>
            </p:nvGrpSpPr>
            <p:grpSpPr bwMode="auto">
              <a:xfrm rot="-3310530">
                <a:off x="2307" y="2578"/>
                <a:ext cx="216" cy="112"/>
                <a:chOff x="2099" y="2315"/>
                <a:chExt cx="216" cy="112"/>
              </a:xfrm>
            </p:grpSpPr>
            <p:sp>
              <p:nvSpPr>
                <p:cNvPr id="421947" name="Line 59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48" name="Line 6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49" name="Line 61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50" name="Line 62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51" name="Line 63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52" name="Line 64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53" name="Line 65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1954" name="Oval 66"/>
              <p:cNvSpPr>
                <a:spLocks noChangeArrowheads="1"/>
              </p:cNvSpPr>
              <p:nvPr/>
            </p:nvSpPr>
            <p:spPr bwMode="auto">
              <a:xfrm>
                <a:off x="2577" y="234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955" name="Oval 67"/>
              <p:cNvSpPr>
                <a:spLocks noChangeArrowheads="1"/>
              </p:cNvSpPr>
              <p:nvPr/>
            </p:nvSpPr>
            <p:spPr bwMode="auto">
              <a:xfrm>
                <a:off x="1747" y="235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21956" name="AutoShape 68"/>
              <p:cNvCxnSpPr>
                <a:cxnSpLocks noChangeShapeType="1"/>
                <a:stCxn id="421955" idx="7"/>
              </p:cNvCxnSpPr>
              <p:nvPr/>
            </p:nvCxnSpPr>
            <p:spPr bwMode="auto">
              <a:xfrm flipV="1">
                <a:off x="1818" y="2256"/>
                <a:ext cx="95" cy="11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1957" name="AutoShape 69"/>
              <p:cNvCxnSpPr>
                <a:cxnSpLocks noChangeShapeType="1"/>
                <a:stCxn id="421894" idx="3"/>
              </p:cNvCxnSpPr>
              <p:nvPr/>
            </p:nvCxnSpPr>
            <p:spPr bwMode="auto">
              <a:xfrm flipH="1">
                <a:off x="2039" y="1953"/>
                <a:ext cx="121" cy="12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1958" name="AutoShape 70"/>
              <p:cNvCxnSpPr>
                <a:cxnSpLocks noChangeShapeType="1"/>
                <a:stCxn id="421894" idx="5"/>
              </p:cNvCxnSpPr>
              <p:nvPr/>
            </p:nvCxnSpPr>
            <p:spPr bwMode="auto">
              <a:xfrm>
                <a:off x="2219" y="1953"/>
                <a:ext cx="137" cy="14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1959" name="AutoShape 71"/>
              <p:cNvCxnSpPr>
                <a:cxnSpLocks noChangeShapeType="1"/>
                <a:stCxn id="421954" idx="1"/>
              </p:cNvCxnSpPr>
              <p:nvPr/>
            </p:nvCxnSpPr>
            <p:spPr bwMode="auto">
              <a:xfrm flipH="1" flipV="1">
                <a:off x="2478" y="2265"/>
                <a:ext cx="111" cy="9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1960" name="AutoShape 72"/>
              <p:cNvCxnSpPr>
                <a:cxnSpLocks noChangeShapeType="1"/>
                <a:stCxn id="421955" idx="6"/>
                <a:endCxn id="421924" idx="2"/>
              </p:cNvCxnSpPr>
              <p:nvPr/>
            </p:nvCxnSpPr>
            <p:spPr bwMode="auto">
              <a:xfrm>
                <a:off x="1830" y="2398"/>
                <a:ext cx="193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1961" name="AutoShape 73"/>
              <p:cNvCxnSpPr>
                <a:cxnSpLocks noChangeShapeType="1"/>
                <a:stCxn id="421954" idx="2"/>
                <a:endCxn id="421925" idx="6"/>
              </p:cNvCxnSpPr>
              <p:nvPr/>
            </p:nvCxnSpPr>
            <p:spPr bwMode="auto">
              <a:xfrm flipH="1">
                <a:off x="2390" y="2388"/>
                <a:ext cx="18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grpSp>
            <p:nvGrpSpPr>
              <p:cNvPr id="421962" name="Group 74"/>
              <p:cNvGrpSpPr>
                <a:grpSpLocks/>
              </p:cNvGrpSpPr>
              <p:nvPr/>
            </p:nvGrpSpPr>
            <p:grpSpPr bwMode="auto">
              <a:xfrm rot="3310530" flipV="1">
                <a:off x="1881" y="2583"/>
                <a:ext cx="216" cy="112"/>
                <a:chOff x="2099" y="2315"/>
                <a:chExt cx="216" cy="112"/>
              </a:xfrm>
            </p:grpSpPr>
            <p:sp>
              <p:nvSpPr>
                <p:cNvPr id="421963" name="Line 75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64" name="Line 7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65" name="Line 77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66" name="Line 78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67" name="Line 79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68" name="Line 80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969" name="Line 81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21970" name="AutoShape 82"/>
              <p:cNvCxnSpPr>
                <a:cxnSpLocks noChangeShapeType="1"/>
                <a:stCxn id="421954" idx="3"/>
              </p:cNvCxnSpPr>
              <p:nvPr/>
            </p:nvCxnSpPr>
            <p:spPr bwMode="auto">
              <a:xfrm flipH="1">
                <a:off x="2478" y="2415"/>
                <a:ext cx="111" cy="13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1971" name="AutoShape 83"/>
              <p:cNvCxnSpPr>
                <a:cxnSpLocks noChangeShapeType="1"/>
                <a:stCxn id="421955" idx="5"/>
              </p:cNvCxnSpPr>
              <p:nvPr/>
            </p:nvCxnSpPr>
            <p:spPr bwMode="auto">
              <a:xfrm>
                <a:off x="1818" y="2425"/>
                <a:ext cx="114" cy="12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1972" name="AutoShape 84"/>
              <p:cNvCxnSpPr>
                <a:cxnSpLocks noChangeShapeType="1"/>
                <a:stCxn id="421895" idx="1"/>
              </p:cNvCxnSpPr>
              <p:nvPr/>
            </p:nvCxnSpPr>
            <p:spPr bwMode="auto">
              <a:xfrm flipH="1" flipV="1">
                <a:off x="2040" y="2729"/>
                <a:ext cx="125" cy="11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1973" name="AutoShape 85"/>
              <p:cNvCxnSpPr>
                <a:cxnSpLocks noChangeShapeType="1"/>
                <a:stCxn id="421895" idx="7"/>
              </p:cNvCxnSpPr>
              <p:nvPr/>
            </p:nvCxnSpPr>
            <p:spPr bwMode="auto">
              <a:xfrm flipV="1">
                <a:off x="2224" y="2727"/>
                <a:ext cx="131" cy="11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sp>
          <p:nvSpPr>
            <p:cNvPr id="421975" name="Text Box 87"/>
            <p:cNvSpPr txBox="1">
              <a:spLocks noChangeArrowheads="1"/>
            </p:cNvSpPr>
            <p:nvPr/>
          </p:nvSpPr>
          <p:spPr bwMode="auto">
            <a:xfrm>
              <a:off x="1504" y="2300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  <a:endParaRPr lang="en-US" b="1"/>
            </a:p>
          </p:txBody>
        </p:sp>
        <p:sp>
          <p:nvSpPr>
            <p:cNvPr id="421976" name="Text Box 88"/>
            <p:cNvSpPr txBox="1">
              <a:spLocks noChangeArrowheads="1"/>
            </p:cNvSpPr>
            <p:nvPr/>
          </p:nvSpPr>
          <p:spPr bwMode="auto">
            <a:xfrm>
              <a:off x="2230" y="230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3</a:t>
              </a:r>
              <a:endParaRPr lang="en-US" b="1"/>
            </a:p>
          </p:txBody>
        </p:sp>
        <p:sp>
          <p:nvSpPr>
            <p:cNvPr id="421977" name="Text Box 89"/>
            <p:cNvSpPr txBox="1">
              <a:spLocks noChangeArrowheads="1"/>
            </p:cNvSpPr>
            <p:nvPr/>
          </p:nvSpPr>
          <p:spPr bwMode="auto">
            <a:xfrm>
              <a:off x="2201" y="2929"/>
              <a:ext cx="28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800000"/>
                  </a:solidFill>
                </a:rPr>
                <a:t>R</a:t>
              </a:r>
              <a:r>
                <a:rPr lang="en-US" sz="2000" b="1" baseline="-25000">
                  <a:solidFill>
                    <a:srgbClr val="800000"/>
                  </a:solidFill>
                </a:rPr>
                <a:t>x</a:t>
              </a:r>
              <a:endParaRPr lang="en-US" sz="2000" b="1">
                <a:solidFill>
                  <a:srgbClr val="800000"/>
                </a:solidFill>
              </a:endParaRPr>
            </a:p>
          </p:txBody>
        </p:sp>
        <p:sp>
          <p:nvSpPr>
            <p:cNvPr id="421978" name="Text Box 90"/>
            <p:cNvSpPr txBox="1">
              <a:spLocks noChangeArrowheads="1"/>
            </p:cNvSpPr>
            <p:nvPr/>
          </p:nvSpPr>
          <p:spPr bwMode="auto">
            <a:xfrm>
              <a:off x="2500" y="259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421979" name="Text Box 91"/>
            <p:cNvSpPr txBox="1">
              <a:spLocks noChangeArrowheads="1"/>
            </p:cNvSpPr>
            <p:nvPr/>
          </p:nvSpPr>
          <p:spPr bwMode="auto">
            <a:xfrm>
              <a:off x="1312" y="2590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421980" name="Text Box 92"/>
            <p:cNvSpPr txBox="1">
              <a:spLocks noChangeArrowheads="1"/>
            </p:cNvSpPr>
            <p:nvPr/>
          </p:nvSpPr>
          <p:spPr bwMode="auto">
            <a:xfrm>
              <a:off x="1740" y="2483"/>
              <a:ext cx="22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</a:p>
          </p:txBody>
        </p:sp>
        <p:sp>
          <p:nvSpPr>
            <p:cNvPr id="421981" name="Text Box 93"/>
            <p:cNvSpPr txBox="1">
              <a:spLocks noChangeArrowheads="1"/>
            </p:cNvSpPr>
            <p:nvPr/>
          </p:nvSpPr>
          <p:spPr bwMode="auto">
            <a:xfrm>
              <a:off x="2026" y="2483"/>
              <a:ext cx="229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b</a:t>
              </a:r>
            </a:p>
          </p:txBody>
        </p:sp>
        <p:cxnSp>
          <p:nvCxnSpPr>
            <p:cNvPr id="421985" name="AutoShape 97"/>
            <p:cNvCxnSpPr>
              <a:cxnSpLocks noChangeShapeType="1"/>
              <a:stCxn id="421901" idx="4"/>
              <a:endCxn id="421895" idx="4"/>
            </p:cNvCxnSpPr>
            <p:nvPr/>
          </p:nvCxnSpPr>
          <p:spPr bwMode="auto">
            <a:xfrm rot="16200000" flipH="1">
              <a:off x="1260" y="2495"/>
              <a:ext cx="400" cy="1079"/>
            </a:xfrm>
            <a:prstGeom prst="bentConnector3">
              <a:avLst>
                <a:gd name="adj1" fmla="val 13575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21986" name="AutoShape 98"/>
            <p:cNvCxnSpPr>
              <a:cxnSpLocks noChangeShapeType="1"/>
              <a:stCxn id="421902" idx="0"/>
              <a:endCxn id="421894" idx="0"/>
            </p:cNvCxnSpPr>
            <p:nvPr/>
          </p:nvCxnSpPr>
          <p:spPr bwMode="auto">
            <a:xfrm rot="16200000">
              <a:off x="1310" y="1824"/>
              <a:ext cx="295" cy="1072"/>
            </a:xfrm>
            <a:prstGeom prst="bentConnector3">
              <a:avLst>
                <a:gd name="adj1" fmla="val 148815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21988" name="Text Box 100"/>
            <p:cNvSpPr txBox="1">
              <a:spLocks noChangeArrowheads="1"/>
            </p:cNvSpPr>
            <p:nvPr/>
          </p:nvSpPr>
          <p:spPr bwMode="auto">
            <a:xfrm>
              <a:off x="2016" y="2077"/>
              <a:ext cx="1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421989" name="Text Box 101"/>
            <p:cNvSpPr txBox="1">
              <a:spLocks noChangeArrowheads="1"/>
            </p:cNvSpPr>
            <p:nvPr/>
          </p:nvSpPr>
          <p:spPr bwMode="auto">
            <a:xfrm>
              <a:off x="2012" y="312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d</a:t>
              </a: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5133975" y="3525838"/>
            <a:ext cx="3165475" cy="2265362"/>
            <a:chOff x="5133975" y="2928938"/>
            <a:chExt cx="3165475" cy="2265362"/>
          </a:xfrm>
        </p:grpSpPr>
        <p:sp>
          <p:nvSpPr>
            <p:cNvPr id="422067" name="Text Box 179"/>
            <p:cNvSpPr txBox="1">
              <a:spLocks noChangeArrowheads="1"/>
            </p:cNvSpPr>
            <p:nvPr/>
          </p:nvSpPr>
          <p:spPr bwMode="auto">
            <a:xfrm>
              <a:off x="5919788" y="3138488"/>
              <a:ext cx="285750" cy="3667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421993" name="Oval 105"/>
            <p:cNvSpPr>
              <a:spLocks noChangeArrowheads="1"/>
            </p:cNvSpPr>
            <p:nvPr/>
          </p:nvSpPr>
          <p:spPr bwMode="auto">
            <a:xfrm>
              <a:off x="6781800" y="2928938"/>
              <a:ext cx="131763" cy="12223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994" name="Oval 106"/>
            <p:cNvSpPr>
              <a:spLocks noChangeArrowheads="1"/>
            </p:cNvSpPr>
            <p:nvPr/>
          </p:nvSpPr>
          <p:spPr bwMode="auto">
            <a:xfrm>
              <a:off x="6797675" y="4775200"/>
              <a:ext cx="131763" cy="12223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21995" name="AutoShape 107"/>
            <p:cNvCxnSpPr>
              <a:cxnSpLocks noChangeShapeType="1"/>
              <a:stCxn id="421994" idx="2"/>
              <a:endCxn id="422000" idx="4"/>
            </p:cNvCxnSpPr>
            <p:nvPr/>
          </p:nvCxnSpPr>
          <p:spPr bwMode="auto">
            <a:xfrm rot="10800000">
              <a:off x="5843588" y="4165600"/>
              <a:ext cx="954087" cy="67151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21996" name="AutoShape 108"/>
            <p:cNvCxnSpPr>
              <a:cxnSpLocks noChangeShapeType="1"/>
              <a:stCxn id="421994" idx="0"/>
              <a:endCxn id="422046" idx="1"/>
            </p:cNvCxnSpPr>
            <p:nvPr/>
          </p:nvCxnSpPr>
          <p:spPr bwMode="auto">
            <a:xfrm flipH="1" flipV="1">
              <a:off x="6862763" y="4487863"/>
              <a:ext cx="1587" cy="28733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21997" name="AutoShape 109"/>
            <p:cNvCxnSpPr>
              <a:cxnSpLocks noChangeShapeType="1"/>
              <a:stCxn id="421993" idx="4"/>
              <a:endCxn id="422004" idx="0"/>
            </p:cNvCxnSpPr>
            <p:nvPr/>
          </p:nvCxnSpPr>
          <p:spPr bwMode="auto">
            <a:xfrm>
              <a:off x="6848475" y="3051175"/>
              <a:ext cx="0" cy="2174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21998" name="Text Box 110"/>
            <p:cNvSpPr txBox="1">
              <a:spLocks noChangeArrowheads="1"/>
            </p:cNvSpPr>
            <p:nvPr/>
          </p:nvSpPr>
          <p:spPr bwMode="auto">
            <a:xfrm>
              <a:off x="6413500" y="3268663"/>
              <a:ext cx="425450" cy="3667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  <a:endParaRPr lang="en-US" b="1"/>
            </a:p>
          </p:txBody>
        </p:sp>
        <p:grpSp>
          <p:nvGrpSpPr>
            <p:cNvPr id="422075" name="Group 187"/>
            <p:cNvGrpSpPr>
              <a:grpSpLocks/>
            </p:cNvGrpSpPr>
            <p:nvPr/>
          </p:nvGrpSpPr>
          <p:grpSpPr bwMode="auto">
            <a:xfrm>
              <a:off x="5133975" y="3644900"/>
              <a:ext cx="973138" cy="520700"/>
              <a:chOff x="2470" y="2624"/>
              <a:chExt cx="613" cy="328"/>
            </a:xfrm>
          </p:grpSpPr>
          <p:sp>
            <p:nvSpPr>
              <p:cNvPr id="421999" name="Text Box 111"/>
              <p:cNvSpPr txBox="1">
                <a:spLocks noChangeArrowheads="1"/>
              </p:cNvSpPr>
              <p:nvPr/>
            </p:nvSpPr>
            <p:spPr bwMode="auto">
              <a:xfrm>
                <a:off x="2470" y="2690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422000" name="Oval 112"/>
              <p:cNvSpPr>
                <a:spLocks noChangeArrowheads="1"/>
              </p:cNvSpPr>
              <p:nvPr/>
            </p:nvSpPr>
            <p:spPr bwMode="auto">
              <a:xfrm>
                <a:off x="2751" y="2642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001" name="Text Box 113"/>
              <p:cNvSpPr txBox="1">
                <a:spLocks noChangeArrowheads="1"/>
              </p:cNvSpPr>
              <p:nvPr/>
            </p:nvSpPr>
            <p:spPr bwMode="auto">
              <a:xfrm>
                <a:off x="2820" y="2624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422002" name="Text Box 114"/>
              <p:cNvSpPr txBox="1">
                <a:spLocks noChangeArrowheads="1"/>
              </p:cNvSpPr>
              <p:nvPr/>
            </p:nvSpPr>
            <p:spPr bwMode="auto">
              <a:xfrm>
                <a:off x="2821" y="2686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grpSp>
          <p:nvGrpSpPr>
            <p:cNvPr id="422003" name="Group 115"/>
            <p:cNvGrpSpPr>
              <a:grpSpLocks/>
            </p:cNvGrpSpPr>
            <p:nvPr/>
          </p:nvGrpSpPr>
          <p:grpSpPr bwMode="auto">
            <a:xfrm>
              <a:off x="6772275" y="3268663"/>
              <a:ext cx="176213" cy="342900"/>
              <a:chOff x="1207" y="2603"/>
              <a:chExt cx="111" cy="216"/>
            </a:xfrm>
          </p:grpSpPr>
          <p:sp>
            <p:nvSpPr>
              <p:cNvPr id="422004" name="Line 116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05" name="Line 117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06" name="Line 118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07" name="Line 119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08" name="Line 120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09" name="Line 121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10" name="Line 122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2011" name="Group 123"/>
            <p:cNvGrpSpPr>
              <a:grpSpLocks/>
            </p:cNvGrpSpPr>
            <p:nvPr/>
          </p:nvGrpSpPr>
          <p:grpSpPr bwMode="auto">
            <a:xfrm>
              <a:off x="7867650" y="3306763"/>
              <a:ext cx="176213" cy="342900"/>
              <a:chOff x="1894" y="2603"/>
              <a:chExt cx="111" cy="216"/>
            </a:xfrm>
          </p:grpSpPr>
          <p:sp>
            <p:nvSpPr>
              <p:cNvPr id="422012" name="Line 124"/>
              <p:cNvSpPr>
                <a:spLocks noChangeShapeType="1"/>
              </p:cNvSpPr>
              <p:nvPr/>
            </p:nvSpPr>
            <p:spPr bwMode="auto">
              <a:xfrm>
                <a:off x="1942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13" name="Line 125"/>
              <p:cNvSpPr>
                <a:spLocks noChangeShapeType="1"/>
              </p:cNvSpPr>
              <p:nvPr/>
            </p:nvSpPr>
            <p:spPr bwMode="auto">
              <a:xfrm flipH="1">
                <a:off x="1894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14" name="Line 126"/>
              <p:cNvSpPr>
                <a:spLocks noChangeShapeType="1"/>
              </p:cNvSpPr>
              <p:nvPr/>
            </p:nvSpPr>
            <p:spPr bwMode="auto">
              <a:xfrm>
                <a:off x="1894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15" name="Line 127"/>
              <p:cNvSpPr>
                <a:spLocks noChangeShapeType="1"/>
              </p:cNvSpPr>
              <p:nvPr/>
            </p:nvSpPr>
            <p:spPr bwMode="auto">
              <a:xfrm>
                <a:off x="1897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16" name="Line 128"/>
              <p:cNvSpPr>
                <a:spLocks noChangeShapeType="1"/>
              </p:cNvSpPr>
              <p:nvPr/>
            </p:nvSpPr>
            <p:spPr bwMode="auto">
              <a:xfrm flipH="1">
                <a:off x="1897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17" name="Line 129"/>
              <p:cNvSpPr>
                <a:spLocks noChangeShapeType="1"/>
              </p:cNvSpPr>
              <p:nvPr/>
            </p:nvSpPr>
            <p:spPr bwMode="auto">
              <a:xfrm>
                <a:off x="1897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18" name="Line 130"/>
              <p:cNvSpPr>
                <a:spLocks noChangeShapeType="1"/>
              </p:cNvSpPr>
              <p:nvPr/>
            </p:nvSpPr>
            <p:spPr bwMode="auto">
              <a:xfrm flipH="1">
                <a:off x="1897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2019" name="Text Box 131"/>
            <p:cNvSpPr txBox="1">
              <a:spLocks noChangeArrowheads="1"/>
            </p:cNvSpPr>
            <p:nvPr/>
          </p:nvSpPr>
          <p:spPr bwMode="auto">
            <a:xfrm>
              <a:off x="7512050" y="3282950"/>
              <a:ext cx="425450" cy="36671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3</a:t>
              </a:r>
              <a:endParaRPr lang="en-US" b="1"/>
            </a:p>
          </p:txBody>
        </p:sp>
        <p:cxnSp>
          <p:nvCxnSpPr>
            <p:cNvPr id="422028" name="AutoShape 140"/>
            <p:cNvCxnSpPr>
              <a:cxnSpLocks noChangeShapeType="1"/>
              <a:stCxn id="422001" idx="0"/>
              <a:endCxn id="421993" idx="2"/>
            </p:cNvCxnSpPr>
            <p:nvPr/>
          </p:nvCxnSpPr>
          <p:spPr bwMode="auto">
            <a:xfrm rot="16200000">
              <a:off x="5987257" y="2850356"/>
              <a:ext cx="654050" cy="93503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grpSp>
          <p:nvGrpSpPr>
            <p:cNvPr id="422043" name="Group 155"/>
            <p:cNvGrpSpPr>
              <a:grpSpLocks/>
            </p:cNvGrpSpPr>
            <p:nvPr/>
          </p:nvGrpSpPr>
          <p:grpSpPr bwMode="auto">
            <a:xfrm>
              <a:off x="6772275" y="4144963"/>
              <a:ext cx="176213" cy="342900"/>
              <a:chOff x="1207" y="2603"/>
              <a:chExt cx="111" cy="216"/>
            </a:xfrm>
          </p:grpSpPr>
          <p:sp>
            <p:nvSpPr>
              <p:cNvPr id="422044" name="Line 156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45" name="Line 157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46" name="Line 158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47" name="Line 159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48" name="Line 160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49" name="Line 161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50" name="Line 162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2051" name="Oval 163"/>
            <p:cNvSpPr>
              <a:spLocks noChangeArrowheads="1"/>
            </p:cNvSpPr>
            <p:nvPr/>
          </p:nvSpPr>
          <p:spPr bwMode="auto">
            <a:xfrm>
              <a:off x="6786563" y="3832225"/>
              <a:ext cx="131762" cy="12223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22052" name="Group 164"/>
            <p:cNvGrpSpPr>
              <a:grpSpLocks/>
            </p:cNvGrpSpPr>
            <p:nvPr/>
          </p:nvGrpSpPr>
          <p:grpSpPr bwMode="auto">
            <a:xfrm>
              <a:off x="7872413" y="4119563"/>
              <a:ext cx="176212" cy="342900"/>
              <a:chOff x="1207" y="2603"/>
              <a:chExt cx="111" cy="216"/>
            </a:xfrm>
          </p:grpSpPr>
          <p:sp>
            <p:nvSpPr>
              <p:cNvPr id="422053" name="Line 165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54" name="Line 166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55" name="Line 167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56" name="Line 168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57" name="Line 169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58" name="Line 170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59" name="Line 171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2060" name="Oval 172"/>
            <p:cNvSpPr>
              <a:spLocks noChangeArrowheads="1"/>
            </p:cNvSpPr>
            <p:nvPr/>
          </p:nvSpPr>
          <p:spPr bwMode="auto">
            <a:xfrm>
              <a:off x="7886700" y="3827463"/>
              <a:ext cx="131763" cy="12223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22061" name="AutoShape 173"/>
            <p:cNvCxnSpPr>
              <a:cxnSpLocks noChangeShapeType="1"/>
              <a:stCxn id="422051" idx="0"/>
              <a:endCxn id="422006" idx="1"/>
            </p:cNvCxnSpPr>
            <p:nvPr/>
          </p:nvCxnSpPr>
          <p:spPr bwMode="auto">
            <a:xfrm flipV="1">
              <a:off x="6853238" y="3611563"/>
              <a:ext cx="9525" cy="22066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22062" name="AutoShape 174"/>
            <p:cNvCxnSpPr>
              <a:cxnSpLocks noChangeShapeType="1"/>
              <a:stCxn id="422051" idx="4"/>
              <a:endCxn id="422044" idx="0"/>
            </p:cNvCxnSpPr>
            <p:nvPr/>
          </p:nvCxnSpPr>
          <p:spPr bwMode="auto">
            <a:xfrm flipH="1">
              <a:off x="6848475" y="3954463"/>
              <a:ext cx="4763" cy="190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22063" name="AutoShape 175"/>
            <p:cNvCxnSpPr>
              <a:cxnSpLocks noChangeShapeType="1"/>
              <a:stCxn id="422060" idx="4"/>
              <a:endCxn id="422053" idx="0"/>
            </p:cNvCxnSpPr>
            <p:nvPr/>
          </p:nvCxnSpPr>
          <p:spPr bwMode="auto">
            <a:xfrm flipH="1">
              <a:off x="7948613" y="3949700"/>
              <a:ext cx="4762" cy="16986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22064" name="AutoShape 176"/>
            <p:cNvCxnSpPr>
              <a:cxnSpLocks noChangeShapeType="1"/>
              <a:stCxn id="422060" idx="0"/>
              <a:endCxn id="422014" idx="1"/>
            </p:cNvCxnSpPr>
            <p:nvPr/>
          </p:nvCxnSpPr>
          <p:spPr bwMode="auto">
            <a:xfrm flipV="1">
              <a:off x="7953375" y="3649663"/>
              <a:ext cx="4763" cy="1778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22065" name="Text Box 177"/>
            <p:cNvSpPr txBox="1">
              <a:spLocks noChangeArrowheads="1"/>
            </p:cNvSpPr>
            <p:nvPr/>
          </p:nvSpPr>
          <p:spPr bwMode="auto">
            <a:xfrm>
              <a:off x="6423025" y="4111625"/>
              <a:ext cx="425450" cy="36671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  <a:endParaRPr lang="en-US" b="1"/>
            </a:p>
          </p:txBody>
        </p:sp>
        <p:sp>
          <p:nvSpPr>
            <p:cNvPr id="422066" name="Text Box 178"/>
            <p:cNvSpPr txBox="1">
              <a:spLocks noChangeArrowheads="1"/>
            </p:cNvSpPr>
            <p:nvPr/>
          </p:nvSpPr>
          <p:spPr bwMode="auto">
            <a:xfrm>
              <a:off x="7499350" y="4102100"/>
              <a:ext cx="450850" cy="396875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800000"/>
                  </a:solidFill>
                </a:rPr>
                <a:t>R</a:t>
              </a:r>
              <a:r>
                <a:rPr lang="en-US" sz="2000" b="1" baseline="-25000">
                  <a:solidFill>
                    <a:srgbClr val="800000"/>
                  </a:solidFill>
                </a:rPr>
                <a:t>x</a:t>
              </a:r>
              <a:endParaRPr lang="en-US" sz="2000" b="1">
                <a:solidFill>
                  <a:srgbClr val="800000"/>
                </a:solidFill>
              </a:endParaRPr>
            </a:p>
          </p:txBody>
        </p:sp>
        <p:cxnSp>
          <p:nvCxnSpPr>
            <p:cNvPr id="422068" name="AutoShape 180"/>
            <p:cNvCxnSpPr>
              <a:cxnSpLocks noChangeShapeType="1"/>
              <a:stCxn id="421994" idx="6"/>
              <a:endCxn id="422055" idx="1"/>
            </p:cNvCxnSpPr>
            <p:nvPr/>
          </p:nvCxnSpPr>
          <p:spPr bwMode="auto">
            <a:xfrm flipV="1">
              <a:off x="6929438" y="4462463"/>
              <a:ext cx="1033462" cy="37465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22069" name="AutoShape 181"/>
            <p:cNvCxnSpPr>
              <a:cxnSpLocks noChangeShapeType="1"/>
              <a:stCxn id="421993" idx="6"/>
              <a:endCxn id="422012" idx="0"/>
            </p:cNvCxnSpPr>
            <p:nvPr/>
          </p:nvCxnSpPr>
          <p:spPr bwMode="auto">
            <a:xfrm>
              <a:off x="6913563" y="2990850"/>
              <a:ext cx="1030287" cy="31591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22070" name="Text Box 182"/>
            <p:cNvSpPr txBox="1">
              <a:spLocks noChangeArrowheads="1"/>
            </p:cNvSpPr>
            <p:nvPr/>
          </p:nvSpPr>
          <p:spPr bwMode="auto">
            <a:xfrm>
              <a:off x="6700838" y="4827588"/>
              <a:ext cx="311150" cy="3667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d</a:t>
              </a:r>
            </a:p>
          </p:txBody>
        </p:sp>
        <p:sp>
          <p:nvSpPr>
            <p:cNvPr id="422071" name="Text Box 183"/>
            <p:cNvSpPr txBox="1">
              <a:spLocks noChangeArrowheads="1"/>
            </p:cNvSpPr>
            <p:nvPr/>
          </p:nvSpPr>
          <p:spPr bwMode="auto">
            <a:xfrm>
              <a:off x="6515100" y="3675063"/>
              <a:ext cx="298450" cy="3667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422072" name="Text Box 184"/>
            <p:cNvSpPr txBox="1">
              <a:spLocks noChangeArrowheads="1"/>
            </p:cNvSpPr>
            <p:nvPr/>
          </p:nvSpPr>
          <p:spPr bwMode="auto">
            <a:xfrm>
              <a:off x="7988300" y="3681413"/>
              <a:ext cx="311150" cy="3667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422073" name="Text Box 185"/>
            <p:cNvSpPr txBox="1">
              <a:spLocks noChangeArrowheads="1"/>
            </p:cNvSpPr>
            <p:nvPr/>
          </p:nvSpPr>
          <p:spPr bwMode="auto">
            <a:xfrm>
              <a:off x="6864350" y="3702050"/>
              <a:ext cx="355600" cy="3365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</a:p>
          </p:txBody>
        </p:sp>
        <p:sp>
          <p:nvSpPr>
            <p:cNvPr id="422074" name="Text Box 186"/>
            <p:cNvSpPr txBox="1">
              <a:spLocks noChangeArrowheads="1"/>
            </p:cNvSpPr>
            <p:nvPr/>
          </p:nvSpPr>
          <p:spPr bwMode="auto">
            <a:xfrm>
              <a:off x="7585075" y="3681413"/>
              <a:ext cx="363538" cy="3365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b</a:t>
              </a:r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6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CAD0E1AF-B4C7-4C13-BBB7-47FF349AA405}" type="slidenum">
              <a:rPr lang="en-US"/>
              <a:pPr lvl="1"/>
              <a:t>40</a:t>
            </a:fld>
            <a:endParaRPr lang="en-US"/>
          </a:p>
        </p:txBody>
      </p:sp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Practical Voltmeters and Ammeters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6383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In reality, voltmeters and ammeters have internal resistances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Practical ammeters will always add some resistance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Practical voltmeters will always draw some current</a:t>
            </a:r>
          </a:p>
        </p:txBody>
      </p:sp>
      <p:grpSp>
        <p:nvGrpSpPr>
          <p:cNvPr id="470020" name="Group 4"/>
          <p:cNvGrpSpPr>
            <a:grpSpLocks/>
          </p:cNvGrpSpPr>
          <p:nvPr/>
        </p:nvGrpSpPr>
        <p:grpSpPr bwMode="auto">
          <a:xfrm>
            <a:off x="836613" y="3348038"/>
            <a:ext cx="479425" cy="1841500"/>
            <a:chOff x="192" y="2484"/>
            <a:chExt cx="302" cy="1160"/>
          </a:xfrm>
        </p:grpSpPr>
        <p:grpSp>
          <p:nvGrpSpPr>
            <p:cNvPr id="470021" name="Group 5"/>
            <p:cNvGrpSpPr>
              <a:grpSpLocks/>
            </p:cNvGrpSpPr>
            <p:nvPr/>
          </p:nvGrpSpPr>
          <p:grpSpPr bwMode="auto">
            <a:xfrm>
              <a:off x="192" y="2902"/>
              <a:ext cx="302" cy="313"/>
              <a:chOff x="192" y="2902"/>
              <a:chExt cx="302" cy="313"/>
            </a:xfrm>
          </p:grpSpPr>
          <p:sp>
            <p:nvSpPr>
              <p:cNvPr id="470022" name="Oval 6"/>
              <p:cNvSpPr>
                <a:spLocks noChangeArrowheads="1"/>
              </p:cNvSpPr>
              <p:nvPr/>
            </p:nvSpPr>
            <p:spPr bwMode="auto">
              <a:xfrm>
                <a:off x="192" y="2902"/>
                <a:ext cx="302" cy="313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0023" name="Text Box 7"/>
              <p:cNvSpPr txBox="1">
                <a:spLocks noChangeArrowheads="1"/>
              </p:cNvSpPr>
              <p:nvPr/>
            </p:nvSpPr>
            <p:spPr bwMode="auto">
              <a:xfrm>
                <a:off x="233" y="2928"/>
                <a:ext cx="22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cs typeface="Times New Roman" pitchFamily="18" charset="0"/>
                  </a:rPr>
                  <a:t>V</a:t>
                </a:r>
                <a:endParaRPr lang="el-GR">
                  <a:cs typeface="Times New Roman" pitchFamily="18" charset="0"/>
                </a:endParaRPr>
              </a:p>
            </p:txBody>
          </p:sp>
        </p:grpSp>
        <p:sp>
          <p:nvSpPr>
            <p:cNvPr id="470024" name="Oval 8"/>
            <p:cNvSpPr>
              <a:spLocks noChangeArrowheads="1"/>
            </p:cNvSpPr>
            <p:nvPr/>
          </p:nvSpPr>
          <p:spPr bwMode="auto">
            <a:xfrm>
              <a:off x="299" y="2484"/>
              <a:ext cx="78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25" name="Oval 9"/>
            <p:cNvSpPr>
              <a:spLocks noChangeArrowheads="1"/>
            </p:cNvSpPr>
            <p:nvPr/>
          </p:nvSpPr>
          <p:spPr bwMode="auto">
            <a:xfrm>
              <a:off x="305" y="3567"/>
              <a:ext cx="78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70026" name="AutoShape 10"/>
            <p:cNvCxnSpPr>
              <a:cxnSpLocks noChangeShapeType="1"/>
              <a:stCxn id="470025" idx="0"/>
              <a:endCxn id="470022" idx="4"/>
            </p:cNvCxnSpPr>
            <p:nvPr/>
          </p:nvCxnSpPr>
          <p:spPr bwMode="auto">
            <a:xfrm flipH="1" flipV="1">
              <a:off x="343" y="3215"/>
              <a:ext cx="1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70027" name="AutoShape 11"/>
            <p:cNvCxnSpPr>
              <a:cxnSpLocks noChangeShapeType="1"/>
              <a:stCxn id="470024" idx="4"/>
              <a:endCxn id="470022" idx="0"/>
            </p:cNvCxnSpPr>
            <p:nvPr/>
          </p:nvCxnSpPr>
          <p:spPr bwMode="auto">
            <a:xfrm>
              <a:off x="338" y="2561"/>
              <a:ext cx="5" cy="34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</p:grpSp>
      <p:sp>
        <p:nvSpPr>
          <p:cNvPr id="470028" name="Text Box 12"/>
          <p:cNvSpPr txBox="1">
            <a:spLocks noChangeArrowheads="1"/>
          </p:cNvSpPr>
          <p:nvPr/>
        </p:nvSpPr>
        <p:spPr bwMode="auto">
          <a:xfrm>
            <a:off x="558800" y="5365750"/>
            <a:ext cx="1181100" cy="654050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Ideal</a:t>
            </a:r>
          </a:p>
          <a:p>
            <a:r>
              <a:rPr lang="en-US"/>
              <a:t>Voltmeter </a:t>
            </a:r>
          </a:p>
        </p:txBody>
      </p:sp>
      <p:grpSp>
        <p:nvGrpSpPr>
          <p:cNvPr id="470073" name="Group 57"/>
          <p:cNvGrpSpPr>
            <a:grpSpLocks/>
          </p:cNvGrpSpPr>
          <p:nvPr/>
        </p:nvGrpSpPr>
        <p:grpSpPr bwMode="auto">
          <a:xfrm>
            <a:off x="2187575" y="3348038"/>
            <a:ext cx="1317625" cy="1841500"/>
            <a:chOff x="1296" y="1945"/>
            <a:chExt cx="830" cy="1160"/>
          </a:xfrm>
        </p:grpSpPr>
        <p:grpSp>
          <p:nvGrpSpPr>
            <p:cNvPr id="470030" name="Group 14"/>
            <p:cNvGrpSpPr>
              <a:grpSpLocks/>
            </p:cNvGrpSpPr>
            <p:nvPr/>
          </p:nvGrpSpPr>
          <p:grpSpPr bwMode="auto">
            <a:xfrm>
              <a:off x="1824" y="2363"/>
              <a:ext cx="302" cy="313"/>
              <a:chOff x="192" y="2902"/>
              <a:chExt cx="302" cy="313"/>
            </a:xfrm>
          </p:grpSpPr>
          <p:sp>
            <p:nvSpPr>
              <p:cNvPr id="470031" name="Oval 15"/>
              <p:cNvSpPr>
                <a:spLocks noChangeArrowheads="1"/>
              </p:cNvSpPr>
              <p:nvPr/>
            </p:nvSpPr>
            <p:spPr bwMode="auto">
              <a:xfrm>
                <a:off x="192" y="2902"/>
                <a:ext cx="302" cy="313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0032" name="Text Box 16"/>
              <p:cNvSpPr txBox="1">
                <a:spLocks noChangeArrowheads="1"/>
              </p:cNvSpPr>
              <p:nvPr/>
            </p:nvSpPr>
            <p:spPr bwMode="auto">
              <a:xfrm>
                <a:off x="233" y="2928"/>
                <a:ext cx="22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cs typeface="Times New Roman" pitchFamily="18" charset="0"/>
                  </a:rPr>
                  <a:t>V</a:t>
                </a:r>
                <a:endParaRPr lang="el-GR">
                  <a:cs typeface="Times New Roman" pitchFamily="18" charset="0"/>
                </a:endParaRPr>
              </a:p>
            </p:txBody>
          </p:sp>
        </p:grpSp>
        <p:sp>
          <p:nvSpPr>
            <p:cNvPr id="470033" name="Oval 17"/>
            <p:cNvSpPr>
              <a:spLocks noChangeArrowheads="1"/>
            </p:cNvSpPr>
            <p:nvPr/>
          </p:nvSpPr>
          <p:spPr bwMode="auto">
            <a:xfrm>
              <a:off x="1931" y="1945"/>
              <a:ext cx="78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34" name="Oval 18"/>
            <p:cNvSpPr>
              <a:spLocks noChangeArrowheads="1"/>
            </p:cNvSpPr>
            <p:nvPr/>
          </p:nvSpPr>
          <p:spPr bwMode="auto">
            <a:xfrm>
              <a:off x="1937" y="3028"/>
              <a:ext cx="78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70035" name="AutoShape 19"/>
            <p:cNvCxnSpPr>
              <a:cxnSpLocks noChangeShapeType="1"/>
              <a:stCxn id="470069" idx="0"/>
              <a:endCxn id="470031" idx="4"/>
            </p:cNvCxnSpPr>
            <p:nvPr/>
          </p:nvCxnSpPr>
          <p:spPr bwMode="auto">
            <a:xfrm flipH="1" flipV="1">
              <a:off x="1975" y="2676"/>
              <a:ext cx="2" cy="15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70036" name="AutoShape 20"/>
            <p:cNvCxnSpPr>
              <a:cxnSpLocks noChangeShapeType="1"/>
              <a:stCxn id="470070" idx="4"/>
              <a:endCxn id="470031" idx="0"/>
            </p:cNvCxnSpPr>
            <p:nvPr/>
          </p:nvCxnSpPr>
          <p:spPr bwMode="auto">
            <a:xfrm>
              <a:off x="1970" y="2208"/>
              <a:ext cx="5" cy="15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grpSp>
          <p:nvGrpSpPr>
            <p:cNvPr id="470047" name="Group 31"/>
            <p:cNvGrpSpPr>
              <a:grpSpLocks/>
            </p:cNvGrpSpPr>
            <p:nvPr/>
          </p:nvGrpSpPr>
          <p:grpSpPr bwMode="auto">
            <a:xfrm rot="-10800000">
              <a:off x="1544" y="2424"/>
              <a:ext cx="111" cy="216"/>
              <a:chOff x="1894" y="2603"/>
              <a:chExt cx="111" cy="216"/>
            </a:xfrm>
          </p:grpSpPr>
          <p:sp>
            <p:nvSpPr>
              <p:cNvPr id="470048" name="Line 32"/>
              <p:cNvSpPr>
                <a:spLocks noChangeShapeType="1"/>
              </p:cNvSpPr>
              <p:nvPr/>
            </p:nvSpPr>
            <p:spPr bwMode="auto">
              <a:xfrm>
                <a:off x="1942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049" name="Line 33"/>
              <p:cNvSpPr>
                <a:spLocks noChangeShapeType="1"/>
              </p:cNvSpPr>
              <p:nvPr/>
            </p:nvSpPr>
            <p:spPr bwMode="auto">
              <a:xfrm flipH="1">
                <a:off x="1894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050" name="Line 34"/>
              <p:cNvSpPr>
                <a:spLocks noChangeShapeType="1"/>
              </p:cNvSpPr>
              <p:nvPr/>
            </p:nvSpPr>
            <p:spPr bwMode="auto">
              <a:xfrm>
                <a:off x="1894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051" name="Line 35"/>
              <p:cNvSpPr>
                <a:spLocks noChangeShapeType="1"/>
              </p:cNvSpPr>
              <p:nvPr/>
            </p:nvSpPr>
            <p:spPr bwMode="auto">
              <a:xfrm>
                <a:off x="1897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052" name="Line 36"/>
              <p:cNvSpPr>
                <a:spLocks noChangeShapeType="1"/>
              </p:cNvSpPr>
              <p:nvPr/>
            </p:nvSpPr>
            <p:spPr bwMode="auto">
              <a:xfrm flipH="1">
                <a:off x="1897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053" name="Line 37"/>
              <p:cNvSpPr>
                <a:spLocks noChangeShapeType="1"/>
              </p:cNvSpPr>
              <p:nvPr/>
            </p:nvSpPr>
            <p:spPr bwMode="auto">
              <a:xfrm>
                <a:off x="1897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054" name="Line 38"/>
              <p:cNvSpPr>
                <a:spLocks noChangeShapeType="1"/>
              </p:cNvSpPr>
              <p:nvPr/>
            </p:nvSpPr>
            <p:spPr bwMode="auto">
              <a:xfrm flipH="1">
                <a:off x="1897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0055" name="Text Box 39"/>
            <p:cNvSpPr txBox="1">
              <a:spLocks noChangeArrowheads="1"/>
            </p:cNvSpPr>
            <p:nvPr/>
          </p:nvSpPr>
          <p:spPr bwMode="auto">
            <a:xfrm>
              <a:off x="1296" y="2389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m</a:t>
              </a:r>
            </a:p>
          </p:txBody>
        </p:sp>
        <p:cxnSp>
          <p:nvCxnSpPr>
            <p:cNvPr id="470067" name="AutoShape 51"/>
            <p:cNvCxnSpPr>
              <a:cxnSpLocks noChangeShapeType="1"/>
              <a:stCxn id="470069" idx="2"/>
              <a:endCxn id="470048" idx="0"/>
            </p:cNvCxnSpPr>
            <p:nvPr/>
          </p:nvCxnSpPr>
          <p:spPr bwMode="auto">
            <a:xfrm rot="10800000">
              <a:off x="1608" y="2640"/>
              <a:ext cx="330" cy="23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70068" name="AutoShape 52"/>
            <p:cNvCxnSpPr>
              <a:cxnSpLocks noChangeShapeType="1"/>
              <a:stCxn id="470070" idx="2"/>
              <a:endCxn id="470050" idx="1"/>
            </p:cNvCxnSpPr>
            <p:nvPr/>
          </p:nvCxnSpPr>
          <p:spPr bwMode="auto">
            <a:xfrm rot="10800000" flipV="1">
              <a:off x="1599" y="2170"/>
              <a:ext cx="332" cy="25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70069" name="Oval 53"/>
            <p:cNvSpPr>
              <a:spLocks noChangeArrowheads="1"/>
            </p:cNvSpPr>
            <p:nvPr/>
          </p:nvSpPr>
          <p:spPr bwMode="auto">
            <a:xfrm>
              <a:off x="1938" y="2832"/>
              <a:ext cx="78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70" name="Oval 54"/>
            <p:cNvSpPr>
              <a:spLocks noChangeArrowheads="1"/>
            </p:cNvSpPr>
            <p:nvPr/>
          </p:nvSpPr>
          <p:spPr bwMode="auto">
            <a:xfrm>
              <a:off x="1931" y="2131"/>
              <a:ext cx="78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70071" name="AutoShape 55"/>
            <p:cNvCxnSpPr>
              <a:cxnSpLocks noChangeShapeType="1"/>
              <a:stCxn id="470034" idx="0"/>
              <a:endCxn id="470069" idx="4"/>
            </p:cNvCxnSpPr>
            <p:nvPr/>
          </p:nvCxnSpPr>
          <p:spPr bwMode="auto">
            <a:xfrm flipV="1">
              <a:off x="1976" y="2909"/>
              <a:ext cx="1" cy="11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70072" name="AutoShape 56"/>
            <p:cNvCxnSpPr>
              <a:cxnSpLocks noChangeShapeType="1"/>
              <a:stCxn id="470033" idx="4"/>
              <a:endCxn id="470070" idx="0"/>
            </p:cNvCxnSpPr>
            <p:nvPr/>
          </p:nvCxnSpPr>
          <p:spPr bwMode="auto">
            <a:xfrm>
              <a:off x="1970" y="2022"/>
              <a:ext cx="0" cy="10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</p:grpSp>
      <p:sp>
        <p:nvSpPr>
          <p:cNvPr id="470074" name="Text Box 58"/>
          <p:cNvSpPr txBox="1">
            <a:spLocks noChangeArrowheads="1"/>
          </p:cNvSpPr>
          <p:nvPr/>
        </p:nvSpPr>
        <p:spPr bwMode="auto">
          <a:xfrm>
            <a:off x="2476500" y="5365750"/>
            <a:ext cx="1181100" cy="654050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Practical</a:t>
            </a:r>
          </a:p>
          <a:p>
            <a:r>
              <a:rPr lang="en-US"/>
              <a:t>Voltmeter </a:t>
            </a:r>
          </a:p>
        </p:txBody>
      </p:sp>
      <p:grpSp>
        <p:nvGrpSpPr>
          <p:cNvPr id="470075" name="Group 59"/>
          <p:cNvGrpSpPr>
            <a:grpSpLocks/>
          </p:cNvGrpSpPr>
          <p:nvPr/>
        </p:nvGrpSpPr>
        <p:grpSpPr bwMode="auto">
          <a:xfrm>
            <a:off x="5364163" y="3348038"/>
            <a:ext cx="479425" cy="1841500"/>
            <a:chOff x="192" y="2484"/>
            <a:chExt cx="302" cy="1160"/>
          </a:xfrm>
        </p:grpSpPr>
        <p:grpSp>
          <p:nvGrpSpPr>
            <p:cNvPr id="470076" name="Group 60"/>
            <p:cNvGrpSpPr>
              <a:grpSpLocks/>
            </p:cNvGrpSpPr>
            <p:nvPr/>
          </p:nvGrpSpPr>
          <p:grpSpPr bwMode="auto">
            <a:xfrm>
              <a:off x="192" y="2902"/>
              <a:ext cx="302" cy="313"/>
              <a:chOff x="192" y="2902"/>
              <a:chExt cx="302" cy="313"/>
            </a:xfrm>
          </p:grpSpPr>
          <p:sp>
            <p:nvSpPr>
              <p:cNvPr id="470077" name="Oval 61"/>
              <p:cNvSpPr>
                <a:spLocks noChangeArrowheads="1"/>
              </p:cNvSpPr>
              <p:nvPr/>
            </p:nvSpPr>
            <p:spPr bwMode="auto">
              <a:xfrm>
                <a:off x="192" y="2902"/>
                <a:ext cx="302" cy="313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0078" name="Text Box 62"/>
              <p:cNvSpPr txBox="1">
                <a:spLocks noChangeArrowheads="1"/>
              </p:cNvSpPr>
              <p:nvPr/>
            </p:nvSpPr>
            <p:spPr bwMode="auto">
              <a:xfrm>
                <a:off x="233" y="2928"/>
                <a:ext cx="22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cs typeface="Times New Roman" pitchFamily="18" charset="0"/>
                  </a:rPr>
                  <a:t>A</a:t>
                </a:r>
                <a:endParaRPr lang="el-GR">
                  <a:cs typeface="Times New Roman" pitchFamily="18" charset="0"/>
                </a:endParaRPr>
              </a:p>
            </p:txBody>
          </p:sp>
        </p:grpSp>
        <p:sp>
          <p:nvSpPr>
            <p:cNvPr id="470079" name="Oval 63"/>
            <p:cNvSpPr>
              <a:spLocks noChangeArrowheads="1"/>
            </p:cNvSpPr>
            <p:nvPr/>
          </p:nvSpPr>
          <p:spPr bwMode="auto">
            <a:xfrm>
              <a:off x="299" y="2484"/>
              <a:ext cx="78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80" name="Oval 64"/>
            <p:cNvSpPr>
              <a:spLocks noChangeArrowheads="1"/>
            </p:cNvSpPr>
            <p:nvPr/>
          </p:nvSpPr>
          <p:spPr bwMode="auto">
            <a:xfrm>
              <a:off x="305" y="3567"/>
              <a:ext cx="78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70081" name="AutoShape 65"/>
            <p:cNvCxnSpPr>
              <a:cxnSpLocks noChangeShapeType="1"/>
              <a:stCxn id="470080" idx="0"/>
              <a:endCxn id="470077" idx="4"/>
            </p:cNvCxnSpPr>
            <p:nvPr/>
          </p:nvCxnSpPr>
          <p:spPr bwMode="auto">
            <a:xfrm flipH="1" flipV="1">
              <a:off x="343" y="3215"/>
              <a:ext cx="1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70082" name="AutoShape 66"/>
            <p:cNvCxnSpPr>
              <a:cxnSpLocks noChangeShapeType="1"/>
              <a:stCxn id="470079" idx="4"/>
              <a:endCxn id="470077" idx="0"/>
            </p:cNvCxnSpPr>
            <p:nvPr/>
          </p:nvCxnSpPr>
          <p:spPr bwMode="auto">
            <a:xfrm>
              <a:off x="338" y="2561"/>
              <a:ext cx="5" cy="34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</p:grpSp>
      <p:sp>
        <p:nvSpPr>
          <p:cNvPr id="470083" name="Text Box 67"/>
          <p:cNvSpPr txBox="1">
            <a:spLocks noChangeArrowheads="1"/>
          </p:cNvSpPr>
          <p:nvPr/>
        </p:nvSpPr>
        <p:spPr bwMode="auto">
          <a:xfrm>
            <a:off x="5118100" y="5365750"/>
            <a:ext cx="1117600" cy="654050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Ideal</a:t>
            </a:r>
          </a:p>
          <a:p>
            <a:r>
              <a:rPr lang="en-US"/>
              <a:t>Ammeter </a:t>
            </a:r>
          </a:p>
        </p:txBody>
      </p:sp>
      <p:sp>
        <p:nvSpPr>
          <p:cNvPr id="470107" name="Text Box 91"/>
          <p:cNvSpPr txBox="1">
            <a:spLocks noChangeArrowheads="1"/>
          </p:cNvSpPr>
          <p:nvPr/>
        </p:nvSpPr>
        <p:spPr bwMode="auto">
          <a:xfrm>
            <a:off x="7035800" y="5365750"/>
            <a:ext cx="1117600" cy="654050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Practical</a:t>
            </a:r>
          </a:p>
          <a:p>
            <a:r>
              <a:rPr lang="en-US"/>
              <a:t>Ammeter </a:t>
            </a:r>
          </a:p>
        </p:txBody>
      </p:sp>
      <p:grpSp>
        <p:nvGrpSpPr>
          <p:cNvPr id="470109" name="Group 93"/>
          <p:cNvGrpSpPr>
            <a:grpSpLocks/>
          </p:cNvGrpSpPr>
          <p:nvPr/>
        </p:nvGrpSpPr>
        <p:grpSpPr bwMode="auto">
          <a:xfrm>
            <a:off x="7143750" y="3348038"/>
            <a:ext cx="692150" cy="1841500"/>
            <a:chOff x="4444" y="1917"/>
            <a:chExt cx="436" cy="1160"/>
          </a:xfrm>
        </p:grpSpPr>
        <p:grpSp>
          <p:nvGrpSpPr>
            <p:cNvPr id="470085" name="Group 69"/>
            <p:cNvGrpSpPr>
              <a:grpSpLocks/>
            </p:cNvGrpSpPr>
            <p:nvPr/>
          </p:nvGrpSpPr>
          <p:grpSpPr bwMode="auto">
            <a:xfrm>
              <a:off x="4578" y="2160"/>
              <a:ext cx="302" cy="313"/>
              <a:chOff x="192" y="2902"/>
              <a:chExt cx="302" cy="313"/>
            </a:xfrm>
          </p:grpSpPr>
          <p:sp>
            <p:nvSpPr>
              <p:cNvPr id="470086" name="Oval 70"/>
              <p:cNvSpPr>
                <a:spLocks noChangeArrowheads="1"/>
              </p:cNvSpPr>
              <p:nvPr/>
            </p:nvSpPr>
            <p:spPr bwMode="auto">
              <a:xfrm>
                <a:off x="192" y="2902"/>
                <a:ext cx="302" cy="313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0087" name="Text Box 71"/>
              <p:cNvSpPr txBox="1">
                <a:spLocks noChangeArrowheads="1"/>
              </p:cNvSpPr>
              <p:nvPr/>
            </p:nvSpPr>
            <p:spPr bwMode="auto">
              <a:xfrm>
                <a:off x="233" y="2928"/>
                <a:ext cx="22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cs typeface="Times New Roman" pitchFamily="18" charset="0"/>
                  </a:rPr>
                  <a:t>A</a:t>
                </a:r>
                <a:endParaRPr lang="el-GR">
                  <a:cs typeface="Times New Roman" pitchFamily="18" charset="0"/>
                </a:endParaRPr>
              </a:p>
            </p:txBody>
          </p:sp>
        </p:grpSp>
        <p:sp>
          <p:nvSpPr>
            <p:cNvPr id="470088" name="Oval 72"/>
            <p:cNvSpPr>
              <a:spLocks noChangeArrowheads="1"/>
            </p:cNvSpPr>
            <p:nvPr/>
          </p:nvSpPr>
          <p:spPr bwMode="auto">
            <a:xfrm>
              <a:off x="4685" y="1917"/>
              <a:ext cx="78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89" name="Oval 73"/>
            <p:cNvSpPr>
              <a:spLocks noChangeArrowheads="1"/>
            </p:cNvSpPr>
            <p:nvPr/>
          </p:nvSpPr>
          <p:spPr bwMode="auto">
            <a:xfrm>
              <a:off x="4696" y="3000"/>
              <a:ext cx="78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70090" name="AutoShape 74"/>
            <p:cNvCxnSpPr>
              <a:cxnSpLocks noChangeShapeType="1"/>
              <a:stCxn id="470095" idx="1"/>
              <a:endCxn id="470086" idx="4"/>
            </p:cNvCxnSpPr>
            <p:nvPr/>
          </p:nvCxnSpPr>
          <p:spPr bwMode="auto">
            <a:xfrm flipV="1">
              <a:off x="4728" y="2473"/>
              <a:ext cx="1" cy="16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70091" name="AutoShape 75"/>
            <p:cNvCxnSpPr>
              <a:cxnSpLocks noChangeShapeType="1"/>
              <a:stCxn id="470088" idx="4"/>
              <a:endCxn id="470086" idx="0"/>
            </p:cNvCxnSpPr>
            <p:nvPr/>
          </p:nvCxnSpPr>
          <p:spPr bwMode="auto">
            <a:xfrm>
              <a:off x="4724" y="1994"/>
              <a:ext cx="5" cy="16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grpSp>
          <p:nvGrpSpPr>
            <p:cNvPr id="470092" name="Group 76"/>
            <p:cNvGrpSpPr>
              <a:grpSpLocks/>
            </p:cNvGrpSpPr>
            <p:nvPr/>
          </p:nvGrpSpPr>
          <p:grpSpPr bwMode="auto">
            <a:xfrm rot="-10800000">
              <a:off x="4673" y="2640"/>
              <a:ext cx="111" cy="216"/>
              <a:chOff x="1894" y="2603"/>
              <a:chExt cx="111" cy="216"/>
            </a:xfrm>
          </p:grpSpPr>
          <p:sp>
            <p:nvSpPr>
              <p:cNvPr id="470093" name="Line 77"/>
              <p:cNvSpPr>
                <a:spLocks noChangeShapeType="1"/>
              </p:cNvSpPr>
              <p:nvPr/>
            </p:nvSpPr>
            <p:spPr bwMode="auto">
              <a:xfrm>
                <a:off x="1942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094" name="Line 78"/>
              <p:cNvSpPr>
                <a:spLocks noChangeShapeType="1"/>
              </p:cNvSpPr>
              <p:nvPr/>
            </p:nvSpPr>
            <p:spPr bwMode="auto">
              <a:xfrm flipH="1">
                <a:off x="1894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095" name="Line 79"/>
              <p:cNvSpPr>
                <a:spLocks noChangeShapeType="1"/>
              </p:cNvSpPr>
              <p:nvPr/>
            </p:nvSpPr>
            <p:spPr bwMode="auto">
              <a:xfrm>
                <a:off x="1894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096" name="Line 80"/>
              <p:cNvSpPr>
                <a:spLocks noChangeShapeType="1"/>
              </p:cNvSpPr>
              <p:nvPr/>
            </p:nvSpPr>
            <p:spPr bwMode="auto">
              <a:xfrm>
                <a:off x="1897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097" name="Line 81"/>
              <p:cNvSpPr>
                <a:spLocks noChangeShapeType="1"/>
              </p:cNvSpPr>
              <p:nvPr/>
            </p:nvSpPr>
            <p:spPr bwMode="auto">
              <a:xfrm flipH="1">
                <a:off x="1897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098" name="Line 82"/>
              <p:cNvSpPr>
                <a:spLocks noChangeShapeType="1"/>
              </p:cNvSpPr>
              <p:nvPr/>
            </p:nvSpPr>
            <p:spPr bwMode="auto">
              <a:xfrm>
                <a:off x="1897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099" name="Line 83"/>
              <p:cNvSpPr>
                <a:spLocks noChangeShapeType="1"/>
              </p:cNvSpPr>
              <p:nvPr/>
            </p:nvSpPr>
            <p:spPr bwMode="auto">
              <a:xfrm flipH="1">
                <a:off x="1897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0100" name="Text Box 84"/>
            <p:cNvSpPr txBox="1">
              <a:spLocks noChangeArrowheads="1"/>
            </p:cNvSpPr>
            <p:nvPr/>
          </p:nvSpPr>
          <p:spPr bwMode="auto">
            <a:xfrm>
              <a:off x="4444" y="2592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m</a:t>
              </a:r>
            </a:p>
          </p:txBody>
        </p:sp>
        <p:cxnSp>
          <p:nvCxnSpPr>
            <p:cNvPr id="470108" name="AutoShape 92"/>
            <p:cNvCxnSpPr>
              <a:cxnSpLocks noChangeShapeType="1"/>
              <a:stCxn id="470089" idx="0"/>
              <a:endCxn id="470093" idx="0"/>
            </p:cNvCxnSpPr>
            <p:nvPr/>
          </p:nvCxnSpPr>
          <p:spPr bwMode="auto">
            <a:xfrm flipV="1">
              <a:off x="4735" y="2855"/>
              <a:ext cx="2" cy="14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</p:grpSp>
      <p:sp>
        <p:nvSpPr>
          <p:cNvPr id="470110" name="AutoShape 94"/>
          <p:cNvSpPr>
            <a:spLocks noChangeArrowheads="1"/>
          </p:cNvSpPr>
          <p:nvPr/>
        </p:nvSpPr>
        <p:spPr bwMode="auto">
          <a:xfrm>
            <a:off x="1600200" y="4159250"/>
            <a:ext cx="447675" cy="331788"/>
          </a:xfrm>
          <a:prstGeom prst="rightArrow">
            <a:avLst>
              <a:gd name="adj1" fmla="val 50000"/>
              <a:gd name="adj2" fmla="val 33732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0111" name="AutoShape 95"/>
          <p:cNvSpPr>
            <a:spLocks noChangeArrowheads="1"/>
          </p:cNvSpPr>
          <p:nvPr/>
        </p:nvSpPr>
        <p:spPr bwMode="auto">
          <a:xfrm>
            <a:off x="6400800" y="4159250"/>
            <a:ext cx="447675" cy="331788"/>
          </a:xfrm>
          <a:prstGeom prst="rightArrow">
            <a:avLst>
              <a:gd name="adj1" fmla="val 50000"/>
              <a:gd name="adj2" fmla="val 33732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7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75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958BC04B-693E-42B4-B135-9037F524EDF4}" type="slidenum">
              <a:rPr lang="en-US"/>
              <a:pPr lvl="1"/>
              <a:t>5</a:t>
            </a:fld>
            <a:endParaRPr lang="en-US"/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Wheatstone Bridge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3325813"/>
          </a:xfrm>
        </p:spPr>
        <p:txBody>
          <a:bodyPr/>
          <a:lstStyle/>
          <a:p>
            <a:pPr marL="457200" indent="-457200">
              <a:lnSpc>
                <a:spcPct val="80000"/>
              </a:lnSpc>
            </a:pPr>
            <a:r>
              <a:rPr lang="en-US" sz="2400">
                <a:solidFill>
                  <a:schemeClr val="tx1"/>
                </a:solidFill>
              </a:rPr>
              <a:t>The circuit consists of the parallel combination of 3 subcircuits with the same voltage:</a:t>
            </a:r>
          </a:p>
          <a:p>
            <a:pPr marL="838200" lvl="1" indent="-381000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2000">
                <a:solidFill>
                  <a:schemeClr val="tx1"/>
                </a:solidFill>
              </a:rPr>
              <a:t>The voltage source</a:t>
            </a:r>
          </a:p>
          <a:p>
            <a:pPr marL="838200" lvl="1" indent="-381000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2000">
                <a:solidFill>
                  <a:schemeClr val="tx1"/>
                </a:solidFill>
              </a:rPr>
              <a:t>Series combination of </a:t>
            </a:r>
            <a:r>
              <a:rPr lang="en-US" sz="2000" b="1">
                <a:solidFill>
                  <a:schemeClr val="tx1"/>
                </a:solidFill>
              </a:rPr>
              <a:t>R</a:t>
            </a:r>
            <a:r>
              <a:rPr lang="en-US" sz="2000" b="1" baseline="-25000">
                <a:solidFill>
                  <a:schemeClr val="tx1"/>
                </a:solidFill>
              </a:rPr>
              <a:t>1</a:t>
            </a:r>
            <a:r>
              <a:rPr lang="en-US" sz="2000" b="1">
                <a:solidFill>
                  <a:schemeClr val="tx1"/>
                </a:solidFill>
              </a:rPr>
              <a:t> </a:t>
            </a:r>
            <a:r>
              <a:rPr lang="en-US" sz="2000">
                <a:solidFill>
                  <a:schemeClr val="tx1"/>
                </a:solidFill>
              </a:rPr>
              <a:t>and </a:t>
            </a:r>
            <a:r>
              <a:rPr lang="en-US" sz="2000" b="1">
                <a:solidFill>
                  <a:schemeClr val="tx1"/>
                </a:solidFill>
              </a:rPr>
              <a:t>R</a:t>
            </a:r>
            <a:r>
              <a:rPr lang="en-US" sz="2000" b="1" baseline="-25000">
                <a:solidFill>
                  <a:schemeClr val="tx1"/>
                </a:solidFill>
              </a:rPr>
              <a:t>2</a:t>
            </a:r>
          </a:p>
          <a:p>
            <a:pPr marL="838200" lvl="1" indent="-381000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2000">
                <a:solidFill>
                  <a:schemeClr val="tx1"/>
                </a:solidFill>
              </a:rPr>
              <a:t>Series combination of </a:t>
            </a:r>
            <a:r>
              <a:rPr lang="en-US" sz="2000" b="1">
                <a:solidFill>
                  <a:schemeClr val="tx1"/>
                </a:solidFill>
              </a:rPr>
              <a:t>R</a:t>
            </a:r>
            <a:r>
              <a:rPr lang="en-US" sz="2000" b="1" baseline="-25000">
                <a:solidFill>
                  <a:schemeClr val="tx1"/>
                </a:solidFill>
              </a:rPr>
              <a:t>3</a:t>
            </a:r>
            <a:r>
              <a:rPr lang="en-US" sz="2000">
                <a:solidFill>
                  <a:schemeClr val="tx1"/>
                </a:solidFill>
              </a:rPr>
              <a:t> and </a:t>
            </a:r>
            <a:r>
              <a:rPr lang="en-US" sz="2000" b="1">
                <a:solidFill>
                  <a:schemeClr val="tx1"/>
                </a:solidFill>
              </a:rPr>
              <a:t>R</a:t>
            </a:r>
            <a:r>
              <a:rPr lang="en-US" sz="2000" b="1" baseline="-25000">
                <a:solidFill>
                  <a:schemeClr val="tx1"/>
                </a:solidFill>
              </a:rPr>
              <a:t>x</a:t>
            </a:r>
          </a:p>
          <a:p>
            <a:pPr marL="457200" indent="-457200">
              <a:lnSpc>
                <a:spcPct val="80000"/>
              </a:lnSpc>
            </a:pPr>
            <a:r>
              <a:rPr lang="en-US" sz="2400">
                <a:solidFill>
                  <a:schemeClr val="tx1"/>
                </a:solidFill>
              </a:rPr>
              <a:t>Voltage divider between:</a:t>
            </a:r>
          </a:p>
          <a:p>
            <a:pPr marL="838200" lvl="1" indent="-381000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2000" b="1">
                <a:solidFill>
                  <a:schemeClr val="tx1"/>
                </a:solidFill>
              </a:rPr>
              <a:t>R</a:t>
            </a:r>
            <a:r>
              <a:rPr lang="en-US" sz="2000" b="1" baseline="-25000">
                <a:solidFill>
                  <a:schemeClr val="tx1"/>
                </a:solidFill>
              </a:rPr>
              <a:t>1</a:t>
            </a:r>
            <a:r>
              <a:rPr lang="en-US" sz="2000" b="1">
                <a:solidFill>
                  <a:schemeClr val="tx1"/>
                </a:solidFill>
              </a:rPr>
              <a:t> </a:t>
            </a:r>
            <a:r>
              <a:rPr lang="en-US" sz="2000">
                <a:solidFill>
                  <a:schemeClr val="tx1"/>
                </a:solidFill>
              </a:rPr>
              <a:t>and </a:t>
            </a:r>
            <a:r>
              <a:rPr lang="en-US" sz="2000" b="1">
                <a:solidFill>
                  <a:schemeClr val="tx1"/>
                </a:solidFill>
              </a:rPr>
              <a:t>R</a:t>
            </a:r>
            <a:r>
              <a:rPr lang="en-US" sz="2000" b="1" baseline="-25000">
                <a:solidFill>
                  <a:schemeClr val="tx1"/>
                </a:solidFill>
              </a:rPr>
              <a:t>2</a:t>
            </a:r>
          </a:p>
          <a:p>
            <a:pPr marL="1257300" lvl="2" indent="-342900">
              <a:lnSpc>
                <a:spcPct val="80000"/>
              </a:lnSpc>
            </a:pPr>
            <a:r>
              <a:rPr lang="en-US" sz="1800" b="1">
                <a:solidFill>
                  <a:schemeClr val="tx1"/>
                </a:solidFill>
              </a:rPr>
              <a:t>v</a:t>
            </a:r>
            <a:r>
              <a:rPr lang="en-US" sz="1800" b="1" baseline="-25000">
                <a:solidFill>
                  <a:schemeClr val="tx1"/>
                </a:solidFill>
              </a:rPr>
              <a:t>2</a:t>
            </a:r>
            <a:r>
              <a:rPr lang="en-US" sz="1800" b="1">
                <a:solidFill>
                  <a:schemeClr val="tx1"/>
                </a:solidFill>
              </a:rPr>
              <a:t> = v</a:t>
            </a:r>
            <a:r>
              <a:rPr lang="en-US" sz="1800" b="1" baseline="-25000">
                <a:solidFill>
                  <a:schemeClr val="tx1"/>
                </a:solidFill>
              </a:rPr>
              <a:t>ad</a:t>
            </a:r>
          </a:p>
          <a:p>
            <a:pPr marL="838200" lvl="1" indent="-381000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2000" b="1">
                <a:solidFill>
                  <a:schemeClr val="tx1"/>
                </a:solidFill>
              </a:rPr>
              <a:t>R</a:t>
            </a:r>
            <a:r>
              <a:rPr lang="en-US" sz="2000" b="1" baseline="-25000">
                <a:solidFill>
                  <a:schemeClr val="tx1"/>
                </a:solidFill>
              </a:rPr>
              <a:t>3</a:t>
            </a:r>
            <a:r>
              <a:rPr lang="en-US" sz="2000">
                <a:solidFill>
                  <a:schemeClr val="tx1"/>
                </a:solidFill>
              </a:rPr>
              <a:t> and </a:t>
            </a:r>
            <a:r>
              <a:rPr lang="en-US" sz="2000" b="1">
                <a:solidFill>
                  <a:schemeClr val="tx1"/>
                </a:solidFill>
              </a:rPr>
              <a:t>R</a:t>
            </a:r>
            <a:r>
              <a:rPr lang="en-US" sz="2000" b="1" baseline="-25000">
                <a:solidFill>
                  <a:schemeClr val="tx1"/>
                </a:solidFill>
              </a:rPr>
              <a:t>x</a:t>
            </a:r>
          </a:p>
          <a:p>
            <a:pPr marL="1257300" lvl="2" indent="-342900">
              <a:lnSpc>
                <a:spcPct val="80000"/>
              </a:lnSpc>
            </a:pPr>
            <a:r>
              <a:rPr lang="en-US" sz="1800" b="1">
                <a:solidFill>
                  <a:schemeClr val="tx1"/>
                </a:solidFill>
              </a:rPr>
              <a:t>v</a:t>
            </a:r>
            <a:r>
              <a:rPr lang="en-US" sz="1800" b="1" baseline="-25000">
                <a:solidFill>
                  <a:schemeClr val="tx1"/>
                </a:solidFill>
              </a:rPr>
              <a:t>x</a:t>
            </a:r>
            <a:r>
              <a:rPr lang="en-US" sz="1800" b="1">
                <a:solidFill>
                  <a:schemeClr val="tx1"/>
                </a:solidFill>
              </a:rPr>
              <a:t> = v</a:t>
            </a:r>
            <a:r>
              <a:rPr lang="en-US" sz="1800" b="1" baseline="-25000">
                <a:solidFill>
                  <a:schemeClr val="tx1"/>
                </a:solidFill>
              </a:rPr>
              <a:t>bd</a:t>
            </a:r>
            <a:endParaRPr lang="en-US" sz="1800" b="1">
              <a:solidFill>
                <a:schemeClr val="tx1"/>
              </a:solidFill>
            </a:endParaRPr>
          </a:p>
        </p:txBody>
      </p:sp>
      <p:graphicFrame>
        <p:nvGraphicFramePr>
          <p:cNvPr id="424070" name="Object 134"/>
          <p:cNvGraphicFramePr>
            <a:graphicFrameLocks noChangeAspect="1"/>
          </p:cNvGraphicFramePr>
          <p:nvPr>
            <p:ph sz="quarter" idx="2"/>
          </p:nvPr>
        </p:nvGraphicFramePr>
        <p:xfrm>
          <a:off x="6248400" y="3703638"/>
          <a:ext cx="2057400" cy="909637"/>
        </p:xfrm>
        <a:graphic>
          <a:graphicData uri="http://schemas.openxmlformats.org/presentationml/2006/ole">
            <p:oleObj spid="_x0000_s424070" name="Equation" r:id="rId3" imgW="977760" imgH="431640" progId="Equation.3">
              <p:embed/>
            </p:oleObj>
          </a:graphicData>
        </a:graphic>
      </p:graphicFrame>
      <p:grpSp>
        <p:nvGrpSpPr>
          <p:cNvPr id="423940" name="Group 4"/>
          <p:cNvGrpSpPr>
            <a:grpSpLocks/>
          </p:cNvGrpSpPr>
          <p:nvPr/>
        </p:nvGrpSpPr>
        <p:grpSpPr bwMode="auto">
          <a:xfrm>
            <a:off x="2520950" y="4014788"/>
            <a:ext cx="3529013" cy="2022475"/>
            <a:chOff x="473" y="2077"/>
            <a:chExt cx="2223" cy="1274"/>
          </a:xfrm>
        </p:grpSpPr>
        <p:grpSp>
          <p:nvGrpSpPr>
            <p:cNvPr id="423941" name="Group 5"/>
            <p:cNvGrpSpPr>
              <a:grpSpLocks/>
            </p:cNvGrpSpPr>
            <p:nvPr/>
          </p:nvGrpSpPr>
          <p:grpSpPr bwMode="auto">
            <a:xfrm>
              <a:off x="473" y="2507"/>
              <a:ext cx="613" cy="328"/>
              <a:chOff x="557" y="2893"/>
              <a:chExt cx="613" cy="328"/>
            </a:xfrm>
          </p:grpSpPr>
          <p:sp>
            <p:nvSpPr>
              <p:cNvPr id="423942" name="Text Box 6"/>
              <p:cNvSpPr txBox="1">
                <a:spLocks noChangeArrowheads="1"/>
              </p:cNvSpPr>
              <p:nvPr/>
            </p:nvSpPr>
            <p:spPr bwMode="auto">
              <a:xfrm>
                <a:off x="557" y="2918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423943" name="Oval 7"/>
              <p:cNvSpPr>
                <a:spLocks noChangeArrowheads="1"/>
              </p:cNvSpPr>
              <p:nvPr/>
            </p:nvSpPr>
            <p:spPr bwMode="auto">
              <a:xfrm>
                <a:off x="838" y="2911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944" name="Text Box 8"/>
              <p:cNvSpPr txBox="1">
                <a:spLocks noChangeArrowheads="1"/>
              </p:cNvSpPr>
              <p:nvPr/>
            </p:nvSpPr>
            <p:spPr bwMode="auto">
              <a:xfrm>
                <a:off x="907" y="2893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423945" name="Text Box 9"/>
              <p:cNvSpPr txBox="1">
                <a:spLocks noChangeArrowheads="1"/>
              </p:cNvSpPr>
              <p:nvPr/>
            </p:nvSpPr>
            <p:spPr bwMode="auto">
              <a:xfrm>
                <a:off x="908" y="2955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sp>
          <p:nvSpPr>
            <p:cNvPr id="423946" name="Text Box 10"/>
            <p:cNvSpPr txBox="1">
              <a:spLocks noChangeArrowheads="1"/>
            </p:cNvSpPr>
            <p:nvPr/>
          </p:nvSpPr>
          <p:spPr bwMode="auto">
            <a:xfrm>
              <a:off x="1514" y="292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  <a:endParaRPr lang="en-US" b="1"/>
            </a:p>
          </p:txBody>
        </p:sp>
        <p:grpSp>
          <p:nvGrpSpPr>
            <p:cNvPr id="423947" name="Group 11"/>
            <p:cNvGrpSpPr>
              <a:grpSpLocks/>
            </p:cNvGrpSpPr>
            <p:nvPr/>
          </p:nvGrpSpPr>
          <p:grpSpPr bwMode="auto">
            <a:xfrm>
              <a:off x="1551" y="2212"/>
              <a:ext cx="913" cy="1023"/>
              <a:chOff x="1747" y="1887"/>
              <a:chExt cx="913" cy="1023"/>
            </a:xfrm>
          </p:grpSpPr>
          <p:sp>
            <p:nvSpPr>
              <p:cNvPr id="423948" name="Oval 12"/>
              <p:cNvSpPr>
                <a:spLocks noChangeArrowheads="1"/>
              </p:cNvSpPr>
              <p:nvPr/>
            </p:nvSpPr>
            <p:spPr bwMode="auto">
              <a:xfrm>
                <a:off x="2148" y="188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949" name="Oval 13"/>
              <p:cNvSpPr>
                <a:spLocks noChangeArrowheads="1"/>
              </p:cNvSpPr>
              <p:nvPr/>
            </p:nvSpPr>
            <p:spPr bwMode="auto">
              <a:xfrm>
                <a:off x="2153" y="2833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3950" name="Group 14"/>
              <p:cNvGrpSpPr>
                <a:grpSpLocks/>
              </p:cNvGrpSpPr>
              <p:nvPr/>
            </p:nvGrpSpPr>
            <p:grpSpPr bwMode="auto">
              <a:xfrm rot="3310530" flipV="1">
                <a:off x="2307" y="2126"/>
                <a:ext cx="216" cy="112"/>
                <a:chOff x="2099" y="2315"/>
                <a:chExt cx="216" cy="112"/>
              </a:xfrm>
            </p:grpSpPr>
            <p:sp>
              <p:nvSpPr>
                <p:cNvPr id="423951" name="Line 15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52" name="Line 1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53" name="Line 17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54" name="Line 18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55" name="Line 19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56" name="Line 20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57" name="Line 21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3958" name="Oval 22"/>
              <p:cNvSpPr>
                <a:spLocks noChangeArrowheads="1"/>
              </p:cNvSpPr>
              <p:nvPr/>
            </p:nvSpPr>
            <p:spPr bwMode="auto">
              <a:xfrm>
                <a:off x="2023" y="235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959" name="Oval 23"/>
              <p:cNvSpPr>
                <a:spLocks noChangeArrowheads="1"/>
              </p:cNvSpPr>
              <p:nvPr/>
            </p:nvSpPr>
            <p:spPr bwMode="auto">
              <a:xfrm>
                <a:off x="2307" y="234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3960" name="Group 24"/>
              <p:cNvGrpSpPr>
                <a:grpSpLocks/>
              </p:cNvGrpSpPr>
              <p:nvPr/>
            </p:nvGrpSpPr>
            <p:grpSpPr bwMode="auto">
              <a:xfrm rot="-3310530">
                <a:off x="1868" y="2111"/>
                <a:ext cx="216" cy="112"/>
                <a:chOff x="2099" y="2315"/>
                <a:chExt cx="216" cy="112"/>
              </a:xfrm>
            </p:grpSpPr>
            <p:sp>
              <p:nvSpPr>
                <p:cNvPr id="423961" name="Line 25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62" name="Line 2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63" name="Line 27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64" name="Line 28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65" name="Line 29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66" name="Line 30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67" name="Line 31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23968" name="Group 32"/>
              <p:cNvGrpSpPr>
                <a:grpSpLocks/>
              </p:cNvGrpSpPr>
              <p:nvPr/>
            </p:nvGrpSpPr>
            <p:grpSpPr bwMode="auto">
              <a:xfrm rot="-3310530">
                <a:off x="2307" y="2578"/>
                <a:ext cx="216" cy="112"/>
                <a:chOff x="2099" y="2315"/>
                <a:chExt cx="216" cy="112"/>
              </a:xfrm>
            </p:grpSpPr>
            <p:sp>
              <p:nvSpPr>
                <p:cNvPr id="423969" name="Line 33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70" name="Line 34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71" name="Line 35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72" name="Line 36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73" name="Line 3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74" name="Line 38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75" name="Line 39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3976" name="Oval 40"/>
              <p:cNvSpPr>
                <a:spLocks noChangeArrowheads="1"/>
              </p:cNvSpPr>
              <p:nvPr/>
            </p:nvSpPr>
            <p:spPr bwMode="auto">
              <a:xfrm>
                <a:off x="2577" y="234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977" name="Oval 41"/>
              <p:cNvSpPr>
                <a:spLocks noChangeArrowheads="1"/>
              </p:cNvSpPr>
              <p:nvPr/>
            </p:nvSpPr>
            <p:spPr bwMode="auto">
              <a:xfrm>
                <a:off x="1747" y="235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23978" name="AutoShape 42"/>
              <p:cNvCxnSpPr>
                <a:cxnSpLocks noChangeShapeType="1"/>
                <a:stCxn id="423977" idx="7"/>
              </p:cNvCxnSpPr>
              <p:nvPr/>
            </p:nvCxnSpPr>
            <p:spPr bwMode="auto">
              <a:xfrm flipV="1">
                <a:off x="1818" y="2256"/>
                <a:ext cx="95" cy="11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3979" name="AutoShape 43"/>
              <p:cNvCxnSpPr>
                <a:cxnSpLocks noChangeShapeType="1"/>
                <a:stCxn id="423948" idx="3"/>
              </p:cNvCxnSpPr>
              <p:nvPr/>
            </p:nvCxnSpPr>
            <p:spPr bwMode="auto">
              <a:xfrm flipH="1">
                <a:off x="2039" y="1953"/>
                <a:ext cx="121" cy="12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3980" name="AutoShape 44"/>
              <p:cNvCxnSpPr>
                <a:cxnSpLocks noChangeShapeType="1"/>
                <a:stCxn id="423948" idx="5"/>
              </p:cNvCxnSpPr>
              <p:nvPr/>
            </p:nvCxnSpPr>
            <p:spPr bwMode="auto">
              <a:xfrm>
                <a:off x="2219" y="1953"/>
                <a:ext cx="137" cy="14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3981" name="AutoShape 45"/>
              <p:cNvCxnSpPr>
                <a:cxnSpLocks noChangeShapeType="1"/>
                <a:stCxn id="423976" idx="1"/>
              </p:cNvCxnSpPr>
              <p:nvPr/>
            </p:nvCxnSpPr>
            <p:spPr bwMode="auto">
              <a:xfrm flipH="1" flipV="1">
                <a:off x="2478" y="2265"/>
                <a:ext cx="111" cy="9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3982" name="AutoShape 46"/>
              <p:cNvCxnSpPr>
                <a:cxnSpLocks noChangeShapeType="1"/>
                <a:stCxn id="423977" idx="6"/>
                <a:endCxn id="423958" idx="2"/>
              </p:cNvCxnSpPr>
              <p:nvPr/>
            </p:nvCxnSpPr>
            <p:spPr bwMode="auto">
              <a:xfrm>
                <a:off x="1830" y="2398"/>
                <a:ext cx="193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3983" name="AutoShape 47"/>
              <p:cNvCxnSpPr>
                <a:cxnSpLocks noChangeShapeType="1"/>
                <a:stCxn id="423976" idx="2"/>
                <a:endCxn id="423959" idx="6"/>
              </p:cNvCxnSpPr>
              <p:nvPr/>
            </p:nvCxnSpPr>
            <p:spPr bwMode="auto">
              <a:xfrm flipH="1">
                <a:off x="2390" y="2388"/>
                <a:ext cx="18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grpSp>
            <p:nvGrpSpPr>
              <p:cNvPr id="423984" name="Group 48"/>
              <p:cNvGrpSpPr>
                <a:grpSpLocks/>
              </p:cNvGrpSpPr>
              <p:nvPr/>
            </p:nvGrpSpPr>
            <p:grpSpPr bwMode="auto">
              <a:xfrm rot="3310530" flipV="1">
                <a:off x="1881" y="2583"/>
                <a:ext cx="216" cy="112"/>
                <a:chOff x="2099" y="2315"/>
                <a:chExt cx="216" cy="112"/>
              </a:xfrm>
            </p:grpSpPr>
            <p:sp>
              <p:nvSpPr>
                <p:cNvPr id="423985" name="Line 49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86" name="Line 5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87" name="Line 51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88" name="Line 52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89" name="Line 53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90" name="Line 54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91" name="Line 55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23992" name="AutoShape 56"/>
              <p:cNvCxnSpPr>
                <a:cxnSpLocks noChangeShapeType="1"/>
                <a:stCxn id="423976" idx="3"/>
              </p:cNvCxnSpPr>
              <p:nvPr/>
            </p:nvCxnSpPr>
            <p:spPr bwMode="auto">
              <a:xfrm flipH="1">
                <a:off x="2478" y="2415"/>
                <a:ext cx="111" cy="13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3993" name="AutoShape 57"/>
              <p:cNvCxnSpPr>
                <a:cxnSpLocks noChangeShapeType="1"/>
                <a:stCxn id="423977" idx="5"/>
              </p:cNvCxnSpPr>
              <p:nvPr/>
            </p:nvCxnSpPr>
            <p:spPr bwMode="auto">
              <a:xfrm>
                <a:off x="1818" y="2425"/>
                <a:ext cx="114" cy="12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3994" name="AutoShape 58"/>
              <p:cNvCxnSpPr>
                <a:cxnSpLocks noChangeShapeType="1"/>
                <a:stCxn id="423949" idx="1"/>
              </p:cNvCxnSpPr>
              <p:nvPr/>
            </p:nvCxnSpPr>
            <p:spPr bwMode="auto">
              <a:xfrm flipH="1" flipV="1">
                <a:off x="2040" y="2729"/>
                <a:ext cx="125" cy="11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3995" name="AutoShape 59"/>
              <p:cNvCxnSpPr>
                <a:cxnSpLocks noChangeShapeType="1"/>
                <a:stCxn id="423949" idx="7"/>
              </p:cNvCxnSpPr>
              <p:nvPr/>
            </p:nvCxnSpPr>
            <p:spPr bwMode="auto">
              <a:xfrm flipV="1">
                <a:off x="2224" y="2727"/>
                <a:ext cx="131" cy="11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sp>
          <p:nvSpPr>
            <p:cNvPr id="423996" name="Text Box 60"/>
            <p:cNvSpPr txBox="1">
              <a:spLocks noChangeArrowheads="1"/>
            </p:cNvSpPr>
            <p:nvPr/>
          </p:nvSpPr>
          <p:spPr bwMode="auto">
            <a:xfrm>
              <a:off x="1504" y="2300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  <a:endParaRPr lang="en-US" b="1"/>
            </a:p>
          </p:txBody>
        </p:sp>
        <p:sp>
          <p:nvSpPr>
            <p:cNvPr id="423997" name="Text Box 61"/>
            <p:cNvSpPr txBox="1">
              <a:spLocks noChangeArrowheads="1"/>
            </p:cNvSpPr>
            <p:nvPr/>
          </p:nvSpPr>
          <p:spPr bwMode="auto">
            <a:xfrm>
              <a:off x="2230" y="230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3</a:t>
              </a:r>
              <a:endParaRPr lang="en-US" b="1"/>
            </a:p>
          </p:txBody>
        </p:sp>
        <p:sp>
          <p:nvSpPr>
            <p:cNvPr id="423998" name="Text Box 62"/>
            <p:cNvSpPr txBox="1">
              <a:spLocks noChangeArrowheads="1"/>
            </p:cNvSpPr>
            <p:nvPr/>
          </p:nvSpPr>
          <p:spPr bwMode="auto">
            <a:xfrm>
              <a:off x="2201" y="2929"/>
              <a:ext cx="28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800000"/>
                  </a:solidFill>
                </a:rPr>
                <a:t>R</a:t>
              </a:r>
              <a:r>
                <a:rPr lang="en-US" sz="2000" b="1" baseline="-25000">
                  <a:solidFill>
                    <a:srgbClr val="800000"/>
                  </a:solidFill>
                </a:rPr>
                <a:t>x</a:t>
              </a:r>
              <a:endParaRPr lang="en-US" sz="2000" b="1">
                <a:solidFill>
                  <a:srgbClr val="800000"/>
                </a:solidFill>
              </a:endParaRPr>
            </a:p>
          </p:txBody>
        </p:sp>
        <p:sp>
          <p:nvSpPr>
            <p:cNvPr id="423999" name="Text Box 63"/>
            <p:cNvSpPr txBox="1">
              <a:spLocks noChangeArrowheads="1"/>
            </p:cNvSpPr>
            <p:nvPr/>
          </p:nvSpPr>
          <p:spPr bwMode="auto">
            <a:xfrm>
              <a:off x="2500" y="259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424000" name="Text Box 64"/>
            <p:cNvSpPr txBox="1">
              <a:spLocks noChangeArrowheads="1"/>
            </p:cNvSpPr>
            <p:nvPr/>
          </p:nvSpPr>
          <p:spPr bwMode="auto">
            <a:xfrm>
              <a:off x="1312" y="2590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424001" name="Text Box 65"/>
            <p:cNvSpPr txBox="1">
              <a:spLocks noChangeArrowheads="1"/>
            </p:cNvSpPr>
            <p:nvPr/>
          </p:nvSpPr>
          <p:spPr bwMode="auto">
            <a:xfrm>
              <a:off x="1740" y="2483"/>
              <a:ext cx="22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</a:p>
          </p:txBody>
        </p:sp>
        <p:sp>
          <p:nvSpPr>
            <p:cNvPr id="424002" name="Text Box 66"/>
            <p:cNvSpPr txBox="1">
              <a:spLocks noChangeArrowheads="1"/>
            </p:cNvSpPr>
            <p:nvPr/>
          </p:nvSpPr>
          <p:spPr bwMode="auto">
            <a:xfrm>
              <a:off x="2026" y="2483"/>
              <a:ext cx="229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b</a:t>
              </a:r>
            </a:p>
          </p:txBody>
        </p:sp>
        <p:cxnSp>
          <p:nvCxnSpPr>
            <p:cNvPr id="424003" name="AutoShape 67"/>
            <p:cNvCxnSpPr>
              <a:cxnSpLocks noChangeShapeType="1"/>
              <a:stCxn id="423943" idx="4"/>
              <a:endCxn id="423949" idx="4"/>
            </p:cNvCxnSpPr>
            <p:nvPr/>
          </p:nvCxnSpPr>
          <p:spPr bwMode="auto">
            <a:xfrm rot="16200000" flipH="1">
              <a:off x="1260" y="2495"/>
              <a:ext cx="400" cy="1079"/>
            </a:xfrm>
            <a:prstGeom prst="bentConnector3">
              <a:avLst>
                <a:gd name="adj1" fmla="val 13575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24004" name="AutoShape 68"/>
            <p:cNvCxnSpPr>
              <a:cxnSpLocks noChangeShapeType="1"/>
              <a:stCxn id="423944" idx="0"/>
              <a:endCxn id="423948" idx="0"/>
            </p:cNvCxnSpPr>
            <p:nvPr/>
          </p:nvCxnSpPr>
          <p:spPr bwMode="auto">
            <a:xfrm rot="16200000">
              <a:off x="1310" y="1824"/>
              <a:ext cx="295" cy="1072"/>
            </a:xfrm>
            <a:prstGeom prst="bentConnector3">
              <a:avLst>
                <a:gd name="adj1" fmla="val 148815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24005" name="Text Box 69"/>
            <p:cNvSpPr txBox="1">
              <a:spLocks noChangeArrowheads="1"/>
            </p:cNvSpPr>
            <p:nvPr/>
          </p:nvSpPr>
          <p:spPr bwMode="auto">
            <a:xfrm>
              <a:off x="2016" y="2077"/>
              <a:ext cx="1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424006" name="Text Box 70"/>
            <p:cNvSpPr txBox="1">
              <a:spLocks noChangeArrowheads="1"/>
            </p:cNvSpPr>
            <p:nvPr/>
          </p:nvSpPr>
          <p:spPr bwMode="auto">
            <a:xfrm>
              <a:off x="2012" y="312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d</a:t>
              </a:r>
            </a:p>
          </p:txBody>
        </p:sp>
      </p:grpSp>
      <p:graphicFrame>
        <p:nvGraphicFramePr>
          <p:cNvPr id="424074" name="Object 138"/>
          <p:cNvGraphicFramePr>
            <a:graphicFrameLocks noChangeAspect="1"/>
          </p:cNvGraphicFramePr>
          <p:nvPr/>
        </p:nvGraphicFramePr>
        <p:xfrm>
          <a:off x="6248400" y="5083175"/>
          <a:ext cx="2084388" cy="909638"/>
        </p:xfrm>
        <a:graphic>
          <a:graphicData uri="http://schemas.openxmlformats.org/presentationml/2006/ole">
            <p:oleObj spid="_x0000_s424074" name="Equation" r:id="rId4" imgW="99036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7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75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42BD67AF-0B3A-4DB7-9DB2-DC5738EF687D}" type="slidenum">
              <a:rPr lang="en-US"/>
              <a:pPr lvl="1"/>
              <a:t>6</a:t>
            </a:fld>
            <a:endParaRPr lang="en-US"/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Wheatstone Bridge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723900"/>
          </a:xfrm>
        </p:spPr>
        <p:txBody>
          <a:bodyPr/>
          <a:lstStyle/>
          <a:p>
            <a:pPr marL="457200" indent="-457200"/>
            <a:r>
              <a:rPr lang="en-US" sz="2800">
                <a:solidFill>
                  <a:schemeClr val="tx1"/>
                </a:solidFill>
              </a:rPr>
              <a:t>KVL around the bottom loop:</a:t>
            </a:r>
            <a:endParaRPr lang="en-US" sz="2800" b="1">
              <a:solidFill>
                <a:schemeClr val="tx1"/>
              </a:solidFill>
            </a:endParaRPr>
          </a:p>
        </p:txBody>
      </p:sp>
      <p:graphicFrame>
        <p:nvGraphicFramePr>
          <p:cNvPr id="42701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478088" y="2209800"/>
          <a:ext cx="3390900" cy="1417638"/>
        </p:xfrm>
        <a:graphic>
          <a:graphicData uri="http://schemas.openxmlformats.org/presentationml/2006/ole">
            <p:oleObj spid="_x0000_s427012" name="Equation" r:id="rId3" imgW="1701720" imgH="711000" progId="Equation.3">
              <p:embed/>
            </p:oleObj>
          </a:graphicData>
        </a:graphic>
      </p:graphicFrame>
      <p:grpSp>
        <p:nvGrpSpPr>
          <p:cNvPr id="427013" name="Group 5"/>
          <p:cNvGrpSpPr>
            <a:grpSpLocks/>
          </p:cNvGrpSpPr>
          <p:nvPr/>
        </p:nvGrpSpPr>
        <p:grpSpPr bwMode="auto">
          <a:xfrm>
            <a:off x="2520950" y="4014788"/>
            <a:ext cx="3529013" cy="2022475"/>
            <a:chOff x="473" y="2077"/>
            <a:chExt cx="2223" cy="1274"/>
          </a:xfrm>
        </p:grpSpPr>
        <p:grpSp>
          <p:nvGrpSpPr>
            <p:cNvPr id="427014" name="Group 6"/>
            <p:cNvGrpSpPr>
              <a:grpSpLocks/>
            </p:cNvGrpSpPr>
            <p:nvPr/>
          </p:nvGrpSpPr>
          <p:grpSpPr bwMode="auto">
            <a:xfrm>
              <a:off x="473" y="2507"/>
              <a:ext cx="613" cy="328"/>
              <a:chOff x="557" y="2893"/>
              <a:chExt cx="613" cy="328"/>
            </a:xfrm>
          </p:grpSpPr>
          <p:sp>
            <p:nvSpPr>
              <p:cNvPr id="427015" name="Text Box 7"/>
              <p:cNvSpPr txBox="1">
                <a:spLocks noChangeArrowheads="1"/>
              </p:cNvSpPr>
              <p:nvPr/>
            </p:nvSpPr>
            <p:spPr bwMode="auto">
              <a:xfrm>
                <a:off x="557" y="2918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427016" name="Oval 8"/>
              <p:cNvSpPr>
                <a:spLocks noChangeArrowheads="1"/>
              </p:cNvSpPr>
              <p:nvPr/>
            </p:nvSpPr>
            <p:spPr bwMode="auto">
              <a:xfrm>
                <a:off x="838" y="2911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017" name="Text Box 9"/>
              <p:cNvSpPr txBox="1">
                <a:spLocks noChangeArrowheads="1"/>
              </p:cNvSpPr>
              <p:nvPr/>
            </p:nvSpPr>
            <p:spPr bwMode="auto">
              <a:xfrm>
                <a:off x="907" y="2893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427018" name="Text Box 10"/>
              <p:cNvSpPr txBox="1">
                <a:spLocks noChangeArrowheads="1"/>
              </p:cNvSpPr>
              <p:nvPr/>
            </p:nvSpPr>
            <p:spPr bwMode="auto">
              <a:xfrm>
                <a:off x="908" y="2955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sp>
          <p:nvSpPr>
            <p:cNvPr id="427019" name="Text Box 11"/>
            <p:cNvSpPr txBox="1">
              <a:spLocks noChangeArrowheads="1"/>
            </p:cNvSpPr>
            <p:nvPr/>
          </p:nvSpPr>
          <p:spPr bwMode="auto">
            <a:xfrm>
              <a:off x="1514" y="292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  <a:endParaRPr lang="en-US" b="1"/>
            </a:p>
          </p:txBody>
        </p:sp>
        <p:grpSp>
          <p:nvGrpSpPr>
            <p:cNvPr id="427020" name="Group 12"/>
            <p:cNvGrpSpPr>
              <a:grpSpLocks/>
            </p:cNvGrpSpPr>
            <p:nvPr/>
          </p:nvGrpSpPr>
          <p:grpSpPr bwMode="auto">
            <a:xfrm>
              <a:off x="1551" y="2212"/>
              <a:ext cx="913" cy="1023"/>
              <a:chOff x="1747" y="1887"/>
              <a:chExt cx="913" cy="1023"/>
            </a:xfrm>
          </p:grpSpPr>
          <p:sp>
            <p:nvSpPr>
              <p:cNvPr id="427021" name="Oval 13"/>
              <p:cNvSpPr>
                <a:spLocks noChangeArrowheads="1"/>
              </p:cNvSpPr>
              <p:nvPr/>
            </p:nvSpPr>
            <p:spPr bwMode="auto">
              <a:xfrm>
                <a:off x="2148" y="188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022" name="Oval 14"/>
              <p:cNvSpPr>
                <a:spLocks noChangeArrowheads="1"/>
              </p:cNvSpPr>
              <p:nvPr/>
            </p:nvSpPr>
            <p:spPr bwMode="auto">
              <a:xfrm>
                <a:off x="2153" y="2833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7023" name="Group 15"/>
              <p:cNvGrpSpPr>
                <a:grpSpLocks/>
              </p:cNvGrpSpPr>
              <p:nvPr/>
            </p:nvGrpSpPr>
            <p:grpSpPr bwMode="auto">
              <a:xfrm rot="3310530" flipV="1">
                <a:off x="2307" y="2126"/>
                <a:ext cx="216" cy="112"/>
                <a:chOff x="2099" y="2315"/>
                <a:chExt cx="216" cy="112"/>
              </a:xfrm>
            </p:grpSpPr>
            <p:sp>
              <p:nvSpPr>
                <p:cNvPr id="427024" name="Line 16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25" name="Line 1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26" name="Line 18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27" name="Line 19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28" name="Line 2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29" name="Line 21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30" name="Line 22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7031" name="Oval 23"/>
              <p:cNvSpPr>
                <a:spLocks noChangeArrowheads="1"/>
              </p:cNvSpPr>
              <p:nvPr/>
            </p:nvSpPr>
            <p:spPr bwMode="auto">
              <a:xfrm>
                <a:off x="2023" y="235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032" name="Oval 24"/>
              <p:cNvSpPr>
                <a:spLocks noChangeArrowheads="1"/>
              </p:cNvSpPr>
              <p:nvPr/>
            </p:nvSpPr>
            <p:spPr bwMode="auto">
              <a:xfrm>
                <a:off x="2307" y="234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7033" name="Group 25"/>
              <p:cNvGrpSpPr>
                <a:grpSpLocks/>
              </p:cNvGrpSpPr>
              <p:nvPr/>
            </p:nvGrpSpPr>
            <p:grpSpPr bwMode="auto">
              <a:xfrm rot="-3310530">
                <a:off x="1868" y="2111"/>
                <a:ext cx="216" cy="112"/>
                <a:chOff x="2099" y="2315"/>
                <a:chExt cx="216" cy="112"/>
              </a:xfrm>
            </p:grpSpPr>
            <p:sp>
              <p:nvSpPr>
                <p:cNvPr id="427034" name="Line 26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35" name="Line 2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36" name="Line 28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37" name="Line 29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38" name="Line 3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39" name="Line 31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40" name="Line 32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27041" name="Group 33"/>
              <p:cNvGrpSpPr>
                <a:grpSpLocks/>
              </p:cNvGrpSpPr>
              <p:nvPr/>
            </p:nvGrpSpPr>
            <p:grpSpPr bwMode="auto">
              <a:xfrm rot="-3310530">
                <a:off x="2307" y="2578"/>
                <a:ext cx="216" cy="112"/>
                <a:chOff x="2099" y="2315"/>
                <a:chExt cx="216" cy="112"/>
              </a:xfrm>
            </p:grpSpPr>
            <p:sp>
              <p:nvSpPr>
                <p:cNvPr id="427042" name="Line 34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43" name="Line 35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44" name="Line 36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45" name="Line 37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46" name="Line 38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47" name="Line 39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48" name="Line 4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7049" name="Oval 41"/>
              <p:cNvSpPr>
                <a:spLocks noChangeArrowheads="1"/>
              </p:cNvSpPr>
              <p:nvPr/>
            </p:nvSpPr>
            <p:spPr bwMode="auto">
              <a:xfrm>
                <a:off x="2577" y="234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050" name="Oval 42"/>
              <p:cNvSpPr>
                <a:spLocks noChangeArrowheads="1"/>
              </p:cNvSpPr>
              <p:nvPr/>
            </p:nvSpPr>
            <p:spPr bwMode="auto">
              <a:xfrm>
                <a:off x="1747" y="235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27051" name="AutoShape 43"/>
              <p:cNvCxnSpPr>
                <a:cxnSpLocks noChangeShapeType="1"/>
                <a:stCxn id="427050" idx="7"/>
              </p:cNvCxnSpPr>
              <p:nvPr/>
            </p:nvCxnSpPr>
            <p:spPr bwMode="auto">
              <a:xfrm flipV="1">
                <a:off x="1818" y="2256"/>
                <a:ext cx="95" cy="11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7052" name="AutoShape 44"/>
              <p:cNvCxnSpPr>
                <a:cxnSpLocks noChangeShapeType="1"/>
                <a:stCxn id="427021" idx="3"/>
              </p:cNvCxnSpPr>
              <p:nvPr/>
            </p:nvCxnSpPr>
            <p:spPr bwMode="auto">
              <a:xfrm flipH="1">
                <a:off x="2039" y="1953"/>
                <a:ext cx="121" cy="12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7053" name="AutoShape 45"/>
              <p:cNvCxnSpPr>
                <a:cxnSpLocks noChangeShapeType="1"/>
                <a:stCxn id="427021" idx="5"/>
              </p:cNvCxnSpPr>
              <p:nvPr/>
            </p:nvCxnSpPr>
            <p:spPr bwMode="auto">
              <a:xfrm>
                <a:off x="2219" y="1953"/>
                <a:ext cx="137" cy="14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7054" name="AutoShape 46"/>
              <p:cNvCxnSpPr>
                <a:cxnSpLocks noChangeShapeType="1"/>
                <a:stCxn id="427049" idx="1"/>
              </p:cNvCxnSpPr>
              <p:nvPr/>
            </p:nvCxnSpPr>
            <p:spPr bwMode="auto">
              <a:xfrm flipH="1" flipV="1">
                <a:off x="2478" y="2265"/>
                <a:ext cx="111" cy="9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7055" name="AutoShape 47"/>
              <p:cNvCxnSpPr>
                <a:cxnSpLocks noChangeShapeType="1"/>
                <a:stCxn id="427050" idx="6"/>
                <a:endCxn id="427031" idx="2"/>
              </p:cNvCxnSpPr>
              <p:nvPr/>
            </p:nvCxnSpPr>
            <p:spPr bwMode="auto">
              <a:xfrm>
                <a:off x="1830" y="2398"/>
                <a:ext cx="193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7056" name="AutoShape 48"/>
              <p:cNvCxnSpPr>
                <a:cxnSpLocks noChangeShapeType="1"/>
                <a:stCxn id="427049" idx="2"/>
                <a:endCxn id="427032" idx="6"/>
              </p:cNvCxnSpPr>
              <p:nvPr/>
            </p:nvCxnSpPr>
            <p:spPr bwMode="auto">
              <a:xfrm flipH="1">
                <a:off x="2390" y="2388"/>
                <a:ext cx="18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grpSp>
            <p:nvGrpSpPr>
              <p:cNvPr id="427057" name="Group 49"/>
              <p:cNvGrpSpPr>
                <a:grpSpLocks/>
              </p:cNvGrpSpPr>
              <p:nvPr/>
            </p:nvGrpSpPr>
            <p:grpSpPr bwMode="auto">
              <a:xfrm rot="3310530" flipV="1">
                <a:off x="1881" y="2583"/>
                <a:ext cx="216" cy="112"/>
                <a:chOff x="2099" y="2315"/>
                <a:chExt cx="216" cy="112"/>
              </a:xfrm>
            </p:grpSpPr>
            <p:sp>
              <p:nvSpPr>
                <p:cNvPr id="427058" name="Line 50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59" name="Line 51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60" name="Line 52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61" name="Line 53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62" name="Line 54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63" name="Line 55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64" name="Line 5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27065" name="AutoShape 57"/>
              <p:cNvCxnSpPr>
                <a:cxnSpLocks noChangeShapeType="1"/>
                <a:stCxn id="427049" idx="3"/>
              </p:cNvCxnSpPr>
              <p:nvPr/>
            </p:nvCxnSpPr>
            <p:spPr bwMode="auto">
              <a:xfrm flipH="1">
                <a:off x="2478" y="2415"/>
                <a:ext cx="111" cy="13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7066" name="AutoShape 58"/>
              <p:cNvCxnSpPr>
                <a:cxnSpLocks noChangeShapeType="1"/>
                <a:stCxn id="427050" idx="5"/>
              </p:cNvCxnSpPr>
              <p:nvPr/>
            </p:nvCxnSpPr>
            <p:spPr bwMode="auto">
              <a:xfrm>
                <a:off x="1818" y="2425"/>
                <a:ext cx="114" cy="12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7067" name="AutoShape 59"/>
              <p:cNvCxnSpPr>
                <a:cxnSpLocks noChangeShapeType="1"/>
                <a:stCxn id="427022" idx="1"/>
              </p:cNvCxnSpPr>
              <p:nvPr/>
            </p:nvCxnSpPr>
            <p:spPr bwMode="auto">
              <a:xfrm flipH="1" flipV="1">
                <a:off x="2040" y="2729"/>
                <a:ext cx="125" cy="11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7068" name="AutoShape 60"/>
              <p:cNvCxnSpPr>
                <a:cxnSpLocks noChangeShapeType="1"/>
                <a:stCxn id="427022" idx="7"/>
              </p:cNvCxnSpPr>
              <p:nvPr/>
            </p:nvCxnSpPr>
            <p:spPr bwMode="auto">
              <a:xfrm flipV="1">
                <a:off x="2224" y="2727"/>
                <a:ext cx="131" cy="11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sp>
          <p:nvSpPr>
            <p:cNvPr id="427069" name="Text Box 61"/>
            <p:cNvSpPr txBox="1">
              <a:spLocks noChangeArrowheads="1"/>
            </p:cNvSpPr>
            <p:nvPr/>
          </p:nvSpPr>
          <p:spPr bwMode="auto">
            <a:xfrm>
              <a:off x="1504" y="2300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  <a:endParaRPr lang="en-US" b="1"/>
            </a:p>
          </p:txBody>
        </p:sp>
        <p:sp>
          <p:nvSpPr>
            <p:cNvPr id="427070" name="Text Box 62"/>
            <p:cNvSpPr txBox="1">
              <a:spLocks noChangeArrowheads="1"/>
            </p:cNvSpPr>
            <p:nvPr/>
          </p:nvSpPr>
          <p:spPr bwMode="auto">
            <a:xfrm>
              <a:off x="2230" y="230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3</a:t>
              </a:r>
              <a:endParaRPr lang="en-US" b="1"/>
            </a:p>
          </p:txBody>
        </p:sp>
        <p:sp>
          <p:nvSpPr>
            <p:cNvPr id="427071" name="Text Box 63"/>
            <p:cNvSpPr txBox="1">
              <a:spLocks noChangeArrowheads="1"/>
            </p:cNvSpPr>
            <p:nvPr/>
          </p:nvSpPr>
          <p:spPr bwMode="auto">
            <a:xfrm>
              <a:off x="2201" y="2929"/>
              <a:ext cx="28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800000"/>
                  </a:solidFill>
                </a:rPr>
                <a:t>R</a:t>
              </a:r>
              <a:r>
                <a:rPr lang="en-US" sz="2000" b="1" baseline="-25000">
                  <a:solidFill>
                    <a:srgbClr val="800000"/>
                  </a:solidFill>
                </a:rPr>
                <a:t>x</a:t>
              </a:r>
              <a:endParaRPr lang="en-US" sz="2000" b="1">
                <a:solidFill>
                  <a:srgbClr val="800000"/>
                </a:solidFill>
              </a:endParaRPr>
            </a:p>
          </p:txBody>
        </p:sp>
        <p:sp>
          <p:nvSpPr>
            <p:cNvPr id="427072" name="Text Box 64"/>
            <p:cNvSpPr txBox="1">
              <a:spLocks noChangeArrowheads="1"/>
            </p:cNvSpPr>
            <p:nvPr/>
          </p:nvSpPr>
          <p:spPr bwMode="auto">
            <a:xfrm>
              <a:off x="2500" y="259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427073" name="Text Box 65"/>
            <p:cNvSpPr txBox="1">
              <a:spLocks noChangeArrowheads="1"/>
            </p:cNvSpPr>
            <p:nvPr/>
          </p:nvSpPr>
          <p:spPr bwMode="auto">
            <a:xfrm>
              <a:off x="1312" y="2590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427074" name="Text Box 66"/>
            <p:cNvSpPr txBox="1">
              <a:spLocks noChangeArrowheads="1"/>
            </p:cNvSpPr>
            <p:nvPr/>
          </p:nvSpPr>
          <p:spPr bwMode="auto">
            <a:xfrm>
              <a:off x="1740" y="2483"/>
              <a:ext cx="22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</a:p>
          </p:txBody>
        </p:sp>
        <p:sp>
          <p:nvSpPr>
            <p:cNvPr id="427075" name="Text Box 67"/>
            <p:cNvSpPr txBox="1">
              <a:spLocks noChangeArrowheads="1"/>
            </p:cNvSpPr>
            <p:nvPr/>
          </p:nvSpPr>
          <p:spPr bwMode="auto">
            <a:xfrm>
              <a:off x="2026" y="2483"/>
              <a:ext cx="229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b</a:t>
              </a:r>
            </a:p>
          </p:txBody>
        </p:sp>
        <p:cxnSp>
          <p:nvCxnSpPr>
            <p:cNvPr id="427076" name="AutoShape 68"/>
            <p:cNvCxnSpPr>
              <a:cxnSpLocks noChangeShapeType="1"/>
              <a:stCxn id="427016" idx="4"/>
              <a:endCxn id="427022" idx="4"/>
            </p:cNvCxnSpPr>
            <p:nvPr/>
          </p:nvCxnSpPr>
          <p:spPr bwMode="auto">
            <a:xfrm rot="16200000" flipH="1">
              <a:off x="1260" y="2495"/>
              <a:ext cx="400" cy="1079"/>
            </a:xfrm>
            <a:prstGeom prst="bentConnector3">
              <a:avLst>
                <a:gd name="adj1" fmla="val 13575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27077" name="AutoShape 69"/>
            <p:cNvCxnSpPr>
              <a:cxnSpLocks noChangeShapeType="1"/>
              <a:stCxn id="427017" idx="0"/>
              <a:endCxn id="427021" idx="0"/>
            </p:cNvCxnSpPr>
            <p:nvPr/>
          </p:nvCxnSpPr>
          <p:spPr bwMode="auto">
            <a:xfrm rot="16200000">
              <a:off x="1310" y="1824"/>
              <a:ext cx="295" cy="1072"/>
            </a:xfrm>
            <a:prstGeom prst="bentConnector3">
              <a:avLst>
                <a:gd name="adj1" fmla="val 148815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27078" name="Text Box 70"/>
            <p:cNvSpPr txBox="1">
              <a:spLocks noChangeArrowheads="1"/>
            </p:cNvSpPr>
            <p:nvPr/>
          </p:nvSpPr>
          <p:spPr bwMode="auto">
            <a:xfrm>
              <a:off x="2016" y="2077"/>
              <a:ext cx="1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427079" name="Text Box 71"/>
            <p:cNvSpPr txBox="1">
              <a:spLocks noChangeArrowheads="1"/>
            </p:cNvSpPr>
            <p:nvPr/>
          </p:nvSpPr>
          <p:spPr bwMode="auto">
            <a:xfrm>
              <a:off x="2012" y="312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d</a:t>
              </a:r>
            </a:p>
          </p:txBody>
        </p:sp>
      </p:grpSp>
      <p:sp>
        <p:nvSpPr>
          <p:cNvPr id="427081" name="Arc 73"/>
          <p:cNvSpPr>
            <a:spLocks/>
          </p:cNvSpPr>
          <p:nvPr/>
        </p:nvSpPr>
        <p:spPr bwMode="auto">
          <a:xfrm>
            <a:off x="4676775" y="5113338"/>
            <a:ext cx="528638" cy="279400"/>
          </a:xfrm>
          <a:custGeom>
            <a:avLst/>
            <a:gdLst>
              <a:gd name="G0" fmla="+- 21600 0 0"/>
              <a:gd name="G1" fmla="+- 21324 0 0"/>
              <a:gd name="G2" fmla="+- 21600 0 0"/>
              <a:gd name="T0" fmla="*/ 32752 w 43200"/>
              <a:gd name="T1" fmla="*/ 2826 h 42924"/>
              <a:gd name="T2" fmla="*/ 18157 w 43200"/>
              <a:gd name="T3" fmla="*/ 0 h 42924"/>
              <a:gd name="T4" fmla="*/ 21600 w 43200"/>
              <a:gd name="T5" fmla="*/ 21324 h 429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2924" fill="none" extrusionOk="0">
                <a:moveTo>
                  <a:pt x="32752" y="2825"/>
                </a:moveTo>
                <a:cubicBezTo>
                  <a:pt x="39236" y="6734"/>
                  <a:pt x="43200" y="13752"/>
                  <a:pt x="43200" y="21324"/>
                </a:cubicBezTo>
                <a:cubicBezTo>
                  <a:pt x="43200" y="33253"/>
                  <a:pt x="33529" y="42924"/>
                  <a:pt x="21600" y="42924"/>
                </a:cubicBezTo>
                <a:cubicBezTo>
                  <a:pt x="9670" y="42924"/>
                  <a:pt x="0" y="33253"/>
                  <a:pt x="0" y="21324"/>
                </a:cubicBezTo>
                <a:cubicBezTo>
                  <a:pt x="-1" y="10723"/>
                  <a:pt x="7692" y="1689"/>
                  <a:pt x="18157" y="0"/>
                </a:cubicBezTo>
              </a:path>
              <a:path w="43200" h="42924" stroke="0" extrusionOk="0">
                <a:moveTo>
                  <a:pt x="32752" y="2825"/>
                </a:moveTo>
                <a:cubicBezTo>
                  <a:pt x="39236" y="6734"/>
                  <a:pt x="43200" y="13752"/>
                  <a:pt x="43200" y="21324"/>
                </a:cubicBezTo>
                <a:cubicBezTo>
                  <a:pt x="43200" y="33253"/>
                  <a:pt x="33529" y="42924"/>
                  <a:pt x="21600" y="42924"/>
                </a:cubicBezTo>
                <a:cubicBezTo>
                  <a:pt x="9670" y="42924"/>
                  <a:pt x="0" y="33253"/>
                  <a:pt x="0" y="21324"/>
                </a:cubicBezTo>
                <a:cubicBezTo>
                  <a:pt x="-1" y="10723"/>
                  <a:pt x="7692" y="1689"/>
                  <a:pt x="18157" y="0"/>
                </a:cubicBezTo>
                <a:lnTo>
                  <a:pt x="21600" y="21324"/>
                </a:lnTo>
                <a:close/>
              </a:path>
            </a:pathLst>
          </a:custGeom>
          <a:noFill/>
          <a:ln w="15875">
            <a:solidFill>
              <a:srgbClr val="800000"/>
            </a:solidFill>
            <a:round/>
            <a:headEnd type="none" w="lg" len="lg"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72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73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8A13790E-595B-4879-8760-6DA29FDAA3DC}" type="slidenum">
              <a:rPr lang="en-US"/>
              <a:pPr lvl="1"/>
              <a:t>7</a:t>
            </a:fld>
            <a:endParaRPr lang="en-US"/>
          </a:p>
        </p:txBody>
      </p:sp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Wheatstone Bridge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723900"/>
          </a:xfrm>
        </p:spPr>
        <p:txBody>
          <a:bodyPr/>
          <a:lstStyle/>
          <a:p>
            <a:pPr marL="457200" indent="-457200"/>
            <a:r>
              <a:rPr lang="en-US" sz="2800" b="1" u="sng">
                <a:solidFill>
                  <a:schemeClr val="tx1"/>
                </a:solidFill>
              </a:rPr>
              <a:t>Example1</a:t>
            </a:r>
            <a:r>
              <a:rPr lang="en-US" sz="2800">
                <a:solidFill>
                  <a:schemeClr val="tx1"/>
                </a:solidFill>
              </a:rPr>
              <a:t>: when is </a:t>
            </a:r>
            <a:r>
              <a:rPr lang="en-US" sz="2800" b="1">
                <a:solidFill>
                  <a:schemeClr val="tx1"/>
                </a:solidFill>
              </a:rPr>
              <a:t>v</a:t>
            </a:r>
            <a:r>
              <a:rPr lang="en-US" sz="2800" b="1" baseline="-25000">
                <a:solidFill>
                  <a:schemeClr val="tx1"/>
                </a:solidFill>
              </a:rPr>
              <a:t>ab</a:t>
            </a:r>
            <a:r>
              <a:rPr lang="en-US" sz="2800">
                <a:solidFill>
                  <a:schemeClr val="tx1"/>
                </a:solidFill>
              </a:rPr>
              <a:t> = 0?</a:t>
            </a:r>
            <a:endParaRPr lang="en-US" sz="2800" b="1">
              <a:solidFill>
                <a:schemeClr val="tx1"/>
              </a:solidFill>
            </a:endParaRPr>
          </a:p>
        </p:txBody>
      </p:sp>
      <p:grpSp>
        <p:nvGrpSpPr>
          <p:cNvPr id="431109" name="Group 5"/>
          <p:cNvGrpSpPr>
            <a:grpSpLocks/>
          </p:cNvGrpSpPr>
          <p:nvPr/>
        </p:nvGrpSpPr>
        <p:grpSpPr bwMode="auto">
          <a:xfrm>
            <a:off x="622300" y="2479675"/>
            <a:ext cx="3529013" cy="2022475"/>
            <a:chOff x="473" y="2077"/>
            <a:chExt cx="2223" cy="1274"/>
          </a:xfrm>
        </p:grpSpPr>
        <p:grpSp>
          <p:nvGrpSpPr>
            <p:cNvPr id="431110" name="Group 6"/>
            <p:cNvGrpSpPr>
              <a:grpSpLocks/>
            </p:cNvGrpSpPr>
            <p:nvPr/>
          </p:nvGrpSpPr>
          <p:grpSpPr bwMode="auto">
            <a:xfrm>
              <a:off x="473" y="2507"/>
              <a:ext cx="613" cy="328"/>
              <a:chOff x="557" y="2893"/>
              <a:chExt cx="613" cy="328"/>
            </a:xfrm>
          </p:grpSpPr>
          <p:sp>
            <p:nvSpPr>
              <p:cNvPr id="431111" name="Text Box 7"/>
              <p:cNvSpPr txBox="1">
                <a:spLocks noChangeArrowheads="1"/>
              </p:cNvSpPr>
              <p:nvPr/>
            </p:nvSpPr>
            <p:spPr bwMode="auto">
              <a:xfrm>
                <a:off x="557" y="2918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431112" name="Oval 8"/>
              <p:cNvSpPr>
                <a:spLocks noChangeArrowheads="1"/>
              </p:cNvSpPr>
              <p:nvPr/>
            </p:nvSpPr>
            <p:spPr bwMode="auto">
              <a:xfrm>
                <a:off x="838" y="2911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113" name="Text Box 9"/>
              <p:cNvSpPr txBox="1">
                <a:spLocks noChangeArrowheads="1"/>
              </p:cNvSpPr>
              <p:nvPr/>
            </p:nvSpPr>
            <p:spPr bwMode="auto">
              <a:xfrm>
                <a:off x="907" y="2893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431114" name="Text Box 10"/>
              <p:cNvSpPr txBox="1">
                <a:spLocks noChangeArrowheads="1"/>
              </p:cNvSpPr>
              <p:nvPr/>
            </p:nvSpPr>
            <p:spPr bwMode="auto">
              <a:xfrm>
                <a:off x="908" y="2955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sp>
          <p:nvSpPr>
            <p:cNvPr id="431115" name="Text Box 11"/>
            <p:cNvSpPr txBox="1">
              <a:spLocks noChangeArrowheads="1"/>
            </p:cNvSpPr>
            <p:nvPr/>
          </p:nvSpPr>
          <p:spPr bwMode="auto">
            <a:xfrm>
              <a:off x="1514" y="292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  <a:endParaRPr lang="en-US" b="1"/>
            </a:p>
          </p:txBody>
        </p:sp>
        <p:grpSp>
          <p:nvGrpSpPr>
            <p:cNvPr id="431116" name="Group 12"/>
            <p:cNvGrpSpPr>
              <a:grpSpLocks/>
            </p:cNvGrpSpPr>
            <p:nvPr/>
          </p:nvGrpSpPr>
          <p:grpSpPr bwMode="auto">
            <a:xfrm>
              <a:off x="1551" y="2212"/>
              <a:ext cx="913" cy="1023"/>
              <a:chOff x="1747" y="1887"/>
              <a:chExt cx="913" cy="1023"/>
            </a:xfrm>
          </p:grpSpPr>
          <p:sp>
            <p:nvSpPr>
              <p:cNvPr id="431117" name="Oval 13"/>
              <p:cNvSpPr>
                <a:spLocks noChangeArrowheads="1"/>
              </p:cNvSpPr>
              <p:nvPr/>
            </p:nvSpPr>
            <p:spPr bwMode="auto">
              <a:xfrm>
                <a:off x="2148" y="188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118" name="Oval 14"/>
              <p:cNvSpPr>
                <a:spLocks noChangeArrowheads="1"/>
              </p:cNvSpPr>
              <p:nvPr/>
            </p:nvSpPr>
            <p:spPr bwMode="auto">
              <a:xfrm>
                <a:off x="2153" y="2833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31119" name="Group 15"/>
              <p:cNvGrpSpPr>
                <a:grpSpLocks/>
              </p:cNvGrpSpPr>
              <p:nvPr/>
            </p:nvGrpSpPr>
            <p:grpSpPr bwMode="auto">
              <a:xfrm rot="3310530" flipV="1">
                <a:off x="2307" y="2126"/>
                <a:ext cx="216" cy="112"/>
                <a:chOff x="2099" y="2315"/>
                <a:chExt cx="216" cy="112"/>
              </a:xfrm>
            </p:grpSpPr>
            <p:sp>
              <p:nvSpPr>
                <p:cNvPr id="431120" name="Line 16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21" name="Line 1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22" name="Line 18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23" name="Line 19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24" name="Line 2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25" name="Line 21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26" name="Line 22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31127" name="Oval 23"/>
              <p:cNvSpPr>
                <a:spLocks noChangeArrowheads="1"/>
              </p:cNvSpPr>
              <p:nvPr/>
            </p:nvSpPr>
            <p:spPr bwMode="auto">
              <a:xfrm>
                <a:off x="2023" y="235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128" name="Oval 24"/>
              <p:cNvSpPr>
                <a:spLocks noChangeArrowheads="1"/>
              </p:cNvSpPr>
              <p:nvPr/>
            </p:nvSpPr>
            <p:spPr bwMode="auto">
              <a:xfrm>
                <a:off x="2307" y="234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31129" name="Group 25"/>
              <p:cNvGrpSpPr>
                <a:grpSpLocks/>
              </p:cNvGrpSpPr>
              <p:nvPr/>
            </p:nvGrpSpPr>
            <p:grpSpPr bwMode="auto">
              <a:xfrm rot="-3310530">
                <a:off x="1868" y="2111"/>
                <a:ext cx="216" cy="112"/>
                <a:chOff x="2099" y="2315"/>
                <a:chExt cx="216" cy="112"/>
              </a:xfrm>
            </p:grpSpPr>
            <p:sp>
              <p:nvSpPr>
                <p:cNvPr id="431130" name="Line 26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31" name="Line 2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32" name="Line 28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33" name="Line 29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34" name="Line 3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35" name="Line 31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36" name="Line 32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1137" name="Group 33"/>
              <p:cNvGrpSpPr>
                <a:grpSpLocks/>
              </p:cNvGrpSpPr>
              <p:nvPr/>
            </p:nvGrpSpPr>
            <p:grpSpPr bwMode="auto">
              <a:xfrm rot="-3310530">
                <a:off x="2307" y="2578"/>
                <a:ext cx="216" cy="112"/>
                <a:chOff x="2099" y="2315"/>
                <a:chExt cx="216" cy="112"/>
              </a:xfrm>
            </p:grpSpPr>
            <p:sp>
              <p:nvSpPr>
                <p:cNvPr id="431138" name="Line 34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39" name="Line 35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40" name="Line 36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41" name="Line 37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42" name="Line 38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43" name="Line 39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44" name="Line 4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31145" name="Oval 41"/>
              <p:cNvSpPr>
                <a:spLocks noChangeArrowheads="1"/>
              </p:cNvSpPr>
              <p:nvPr/>
            </p:nvSpPr>
            <p:spPr bwMode="auto">
              <a:xfrm>
                <a:off x="2577" y="234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146" name="Oval 42"/>
              <p:cNvSpPr>
                <a:spLocks noChangeArrowheads="1"/>
              </p:cNvSpPr>
              <p:nvPr/>
            </p:nvSpPr>
            <p:spPr bwMode="auto">
              <a:xfrm>
                <a:off x="1747" y="235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31147" name="AutoShape 43"/>
              <p:cNvCxnSpPr>
                <a:cxnSpLocks noChangeShapeType="1"/>
                <a:stCxn id="431146" idx="7"/>
              </p:cNvCxnSpPr>
              <p:nvPr/>
            </p:nvCxnSpPr>
            <p:spPr bwMode="auto">
              <a:xfrm flipV="1">
                <a:off x="1818" y="2256"/>
                <a:ext cx="95" cy="11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1148" name="AutoShape 44"/>
              <p:cNvCxnSpPr>
                <a:cxnSpLocks noChangeShapeType="1"/>
                <a:stCxn id="431117" idx="3"/>
              </p:cNvCxnSpPr>
              <p:nvPr/>
            </p:nvCxnSpPr>
            <p:spPr bwMode="auto">
              <a:xfrm flipH="1">
                <a:off x="2039" y="1953"/>
                <a:ext cx="121" cy="12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1149" name="AutoShape 45"/>
              <p:cNvCxnSpPr>
                <a:cxnSpLocks noChangeShapeType="1"/>
                <a:stCxn id="431117" idx="5"/>
              </p:cNvCxnSpPr>
              <p:nvPr/>
            </p:nvCxnSpPr>
            <p:spPr bwMode="auto">
              <a:xfrm>
                <a:off x="2219" y="1953"/>
                <a:ext cx="137" cy="14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1150" name="AutoShape 46"/>
              <p:cNvCxnSpPr>
                <a:cxnSpLocks noChangeShapeType="1"/>
                <a:stCxn id="431145" idx="1"/>
              </p:cNvCxnSpPr>
              <p:nvPr/>
            </p:nvCxnSpPr>
            <p:spPr bwMode="auto">
              <a:xfrm flipH="1" flipV="1">
                <a:off x="2478" y="2265"/>
                <a:ext cx="111" cy="9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1151" name="AutoShape 47"/>
              <p:cNvCxnSpPr>
                <a:cxnSpLocks noChangeShapeType="1"/>
                <a:stCxn id="431146" idx="6"/>
                <a:endCxn id="431127" idx="2"/>
              </p:cNvCxnSpPr>
              <p:nvPr/>
            </p:nvCxnSpPr>
            <p:spPr bwMode="auto">
              <a:xfrm>
                <a:off x="1830" y="2398"/>
                <a:ext cx="193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1152" name="AutoShape 48"/>
              <p:cNvCxnSpPr>
                <a:cxnSpLocks noChangeShapeType="1"/>
                <a:stCxn id="431145" idx="2"/>
                <a:endCxn id="431128" idx="6"/>
              </p:cNvCxnSpPr>
              <p:nvPr/>
            </p:nvCxnSpPr>
            <p:spPr bwMode="auto">
              <a:xfrm flipH="1">
                <a:off x="2390" y="2388"/>
                <a:ext cx="18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grpSp>
            <p:nvGrpSpPr>
              <p:cNvPr id="431153" name="Group 49"/>
              <p:cNvGrpSpPr>
                <a:grpSpLocks/>
              </p:cNvGrpSpPr>
              <p:nvPr/>
            </p:nvGrpSpPr>
            <p:grpSpPr bwMode="auto">
              <a:xfrm rot="3310530" flipV="1">
                <a:off x="1881" y="2583"/>
                <a:ext cx="216" cy="112"/>
                <a:chOff x="2099" y="2315"/>
                <a:chExt cx="216" cy="112"/>
              </a:xfrm>
            </p:grpSpPr>
            <p:sp>
              <p:nvSpPr>
                <p:cNvPr id="431154" name="Line 50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55" name="Line 51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56" name="Line 52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57" name="Line 53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58" name="Line 54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59" name="Line 55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60" name="Line 5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31161" name="AutoShape 57"/>
              <p:cNvCxnSpPr>
                <a:cxnSpLocks noChangeShapeType="1"/>
                <a:stCxn id="431145" idx="3"/>
              </p:cNvCxnSpPr>
              <p:nvPr/>
            </p:nvCxnSpPr>
            <p:spPr bwMode="auto">
              <a:xfrm flipH="1">
                <a:off x="2478" y="2415"/>
                <a:ext cx="111" cy="13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1162" name="AutoShape 58"/>
              <p:cNvCxnSpPr>
                <a:cxnSpLocks noChangeShapeType="1"/>
                <a:stCxn id="431146" idx="5"/>
              </p:cNvCxnSpPr>
              <p:nvPr/>
            </p:nvCxnSpPr>
            <p:spPr bwMode="auto">
              <a:xfrm>
                <a:off x="1818" y="2425"/>
                <a:ext cx="114" cy="12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1163" name="AutoShape 59"/>
              <p:cNvCxnSpPr>
                <a:cxnSpLocks noChangeShapeType="1"/>
                <a:stCxn id="431118" idx="1"/>
              </p:cNvCxnSpPr>
              <p:nvPr/>
            </p:nvCxnSpPr>
            <p:spPr bwMode="auto">
              <a:xfrm flipH="1" flipV="1">
                <a:off x="2040" y="2729"/>
                <a:ext cx="125" cy="11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31164" name="AutoShape 60"/>
              <p:cNvCxnSpPr>
                <a:cxnSpLocks noChangeShapeType="1"/>
                <a:stCxn id="431118" idx="7"/>
              </p:cNvCxnSpPr>
              <p:nvPr/>
            </p:nvCxnSpPr>
            <p:spPr bwMode="auto">
              <a:xfrm flipV="1">
                <a:off x="2224" y="2727"/>
                <a:ext cx="131" cy="11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sp>
          <p:nvSpPr>
            <p:cNvPr id="431165" name="Text Box 61"/>
            <p:cNvSpPr txBox="1">
              <a:spLocks noChangeArrowheads="1"/>
            </p:cNvSpPr>
            <p:nvPr/>
          </p:nvSpPr>
          <p:spPr bwMode="auto">
            <a:xfrm>
              <a:off x="1504" y="2300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  <a:endParaRPr lang="en-US" b="1"/>
            </a:p>
          </p:txBody>
        </p:sp>
        <p:sp>
          <p:nvSpPr>
            <p:cNvPr id="431166" name="Text Box 62"/>
            <p:cNvSpPr txBox="1">
              <a:spLocks noChangeArrowheads="1"/>
            </p:cNvSpPr>
            <p:nvPr/>
          </p:nvSpPr>
          <p:spPr bwMode="auto">
            <a:xfrm>
              <a:off x="2230" y="230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3</a:t>
              </a:r>
              <a:endParaRPr lang="en-US" b="1"/>
            </a:p>
          </p:txBody>
        </p:sp>
        <p:sp>
          <p:nvSpPr>
            <p:cNvPr id="431167" name="Text Box 63"/>
            <p:cNvSpPr txBox="1">
              <a:spLocks noChangeArrowheads="1"/>
            </p:cNvSpPr>
            <p:nvPr/>
          </p:nvSpPr>
          <p:spPr bwMode="auto">
            <a:xfrm>
              <a:off x="2201" y="2929"/>
              <a:ext cx="28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800000"/>
                  </a:solidFill>
                </a:rPr>
                <a:t>R</a:t>
              </a:r>
              <a:r>
                <a:rPr lang="en-US" sz="2000" b="1" baseline="-25000">
                  <a:solidFill>
                    <a:srgbClr val="800000"/>
                  </a:solidFill>
                </a:rPr>
                <a:t>x</a:t>
              </a:r>
              <a:endParaRPr lang="en-US" sz="2000" b="1">
                <a:solidFill>
                  <a:srgbClr val="800000"/>
                </a:solidFill>
              </a:endParaRPr>
            </a:p>
          </p:txBody>
        </p:sp>
        <p:sp>
          <p:nvSpPr>
            <p:cNvPr id="431168" name="Text Box 64"/>
            <p:cNvSpPr txBox="1">
              <a:spLocks noChangeArrowheads="1"/>
            </p:cNvSpPr>
            <p:nvPr/>
          </p:nvSpPr>
          <p:spPr bwMode="auto">
            <a:xfrm>
              <a:off x="2500" y="259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431169" name="Text Box 65"/>
            <p:cNvSpPr txBox="1">
              <a:spLocks noChangeArrowheads="1"/>
            </p:cNvSpPr>
            <p:nvPr/>
          </p:nvSpPr>
          <p:spPr bwMode="auto">
            <a:xfrm>
              <a:off x="1312" y="2590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431170" name="Text Box 66"/>
            <p:cNvSpPr txBox="1">
              <a:spLocks noChangeArrowheads="1"/>
            </p:cNvSpPr>
            <p:nvPr/>
          </p:nvSpPr>
          <p:spPr bwMode="auto">
            <a:xfrm>
              <a:off x="1740" y="2483"/>
              <a:ext cx="22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</a:p>
          </p:txBody>
        </p:sp>
        <p:sp>
          <p:nvSpPr>
            <p:cNvPr id="431171" name="Text Box 67"/>
            <p:cNvSpPr txBox="1">
              <a:spLocks noChangeArrowheads="1"/>
            </p:cNvSpPr>
            <p:nvPr/>
          </p:nvSpPr>
          <p:spPr bwMode="auto">
            <a:xfrm>
              <a:off x="2026" y="2483"/>
              <a:ext cx="229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b</a:t>
              </a:r>
            </a:p>
          </p:txBody>
        </p:sp>
        <p:cxnSp>
          <p:nvCxnSpPr>
            <p:cNvPr id="431172" name="AutoShape 68"/>
            <p:cNvCxnSpPr>
              <a:cxnSpLocks noChangeShapeType="1"/>
              <a:stCxn id="431112" idx="4"/>
              <a:endCxn id="431118" idx="4"/>
            </p:cNvCxnSpPr>
            <p:nvPr/>
          </p:nvCxnSpPr>
          <p:spPr bwMode="auto">
            <a:xfrm rot="16200000" flipH="1">
              <a:off x="1260" y="2495"/>
              <a:ext cx="400" cy="1079"/>
            </a:xfrm>
            <a:prstGeom prst="bentConnector3">
              <a:avLst>
                <a:gd name="adj1" fmla="val 13575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31173" name="AutoShape 69"/>
            <p:cNvCxnSpPr>
              <a:cxnSpLocks noChangeShapeType="1"/>
              <a:stCxn id="431113" idx="0"/>
              <a:endCxn id="431117" idx="0"/>
            </p:cNvCxnSpPr>
            <p:nvPr/>
          </p:nvCxnSpPr>
          <p:spPr bwMode="auto">
            <a:xfrm rot="16200000">
              <a:off x="1310" y="1824"/>
              <a:ext cx="295" cy="1072"/>
            </a:xfrm>
            <a:prstGeom prst="bentConnector3">
              <a:avLst>
                <a:gd name="adj1" fmla="val 148815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31174" name="Text Box 70"/>
            <p:cNvSpPr txBox="1">
              <a:spLocks noChangeArrowheads="1"/>
            </p:cNvSpPr>
            <p:nvPr/>
          </p:nvSpPr>
          <p:spPr bwMode="auto">
            <a:xfrm>
              <a:off x="2016" y="2077"/>
              <a:ext cx="1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431175" name="Text Box 71"/>
            <p:cNvSpPr txBox="1">
              <a:spLocks noChangeArrowheads="1"/>
            </p:cNvSpPr>
            <p:nvPr/>
          </p:nvSpPr>
          <p:spPr bwMode="auto">
            <a:xfrm>
              <a:off x="2012" y="312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d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73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74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503D3EAD-7CAB-4B48-9172-7B2BDECB090E}" type="slidenum">
              <a:rPr lang="en-US"/>
              <a:pPr lvl="1"/>
              <a:t>8</a:t>
            </a:fld>
            <a:endParaRPr lang="en-US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Wheatstone Bridge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723900"/>
          </a:xfrm>
        </p:spPr>
        <p:txBody>
          <a:bodyPr/>
          <a:lstStyle/>
          <a:p>
            <a:pPr marL="457200" indent="-457200"/>
            <a:r>
              <a:rPr lang="en-US" sz="2800" b="1" u="sng">
                <a:solidFill>
                  <a:schemeClr val="tx1"/>
                </a:solidFill>
              </a:rPr>
              <a:t>Example1</a:t>
            </a:r>
            <a:r>
              <a:rPr lang="en-US" sz="2800">
                <a:solidFill>
                  <a:schemeClr val="tx1"/>
                </a:solidFill>
              </a:rPr>
              <a:t>: when is </a:t>
            </a:r>
            <a:r>
              <a:rPr lang="en-US" sz="2800" b="1">
                <a:solidFill>
                  <a:schemeClr val="tx1"/>
                </a:solidFill>
              </a:rPr>
              <a:t>v</a:t>
            </a:r>
            <a:r>
              <a:rPr lang="en-US" sz="2800" b="1" baseline="-25000">
                <a:solidFill>
                  <a:schemeClr val="tx1"/>
                </a:solidFill>
              </a:rPr>
              <a:t>ab</a:t>
            </a:r>
            <a:r>
              <a:rPr lang="en-US" sz="2800">
                <a:solidFill>
                  <a:schemeClr val="tx1"/>
                </a:solidFill>
              </a:rPr>
              <a:t> = 0?</a:t>
            </a:r>
            <a:endParaRPr lang="en-US" sz="2800" b="1">
              <a:solidFill>
                <a:schemeClr val="tx1"/>
              </a:solidFill>
            </a:endParaRPr>
          </a:p>
        </p:txBody>
      </p:sp>
      <p:graphicFrame>
        <p:nvGraphicFramePr>
          <p:cNvPr id="47821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572000" y="2381250"/>
          <a:ext cx="4191000" cy="3092450"/>
        </p:xfrm>
        <a:graphic>
          <a:graphicData uri="http://schemas.openxmlformats.org/presentationml/2006/ole">
            <p:oleObj spid="_x0000_s478212" name="Equation" r:id="rId3" imgW="2857320" imgH="2108160" progId="Equation.3">
              <p:embed/>
            </p:oleObj>
          </a:graphicData>
        </a:graphic>
      </p:graphicFrame>
      <p:grpSp>
        <p:nvGrpSpPr>
          <p:cNvPr id="478213" name="Group 5"/>
          <p:cNvGrpSpPr>
            <a:grpSpLocks/>
          </p:cNvGrpSpPr>
          <p:nvPr/>
        </p:nvGrpSpPr>
        <p:grpSpPr bwMode="auto">
          <a:xfrm>
            <a:off x="622300" y="2479675"/>
            <a:ext cx="3529013" cy="2022475"/>
            <a:chOff x="473" y="2077"/>
            <a:chExt cx="2223" cy="1274"/>
          </a:xfrm>
        </p:grpSpPr>
        <p:grpSp>
          <p:nvGrpSpPr>
            <p:cNvPr id="478214" name="Group 6"/>
            <p:cNvGrpSpPr>
              <a:grpSpLocks/>
            </p:cNvGrpSpPr>
            <p:nvPr/>
          </p:nvGrpSpPr>
          <p:grpSpPr bwMode="auto">
            <a:xfrm>
              <a:off x="473" y="2507"/>
              <a:ext cx="613" cy="328"/>
              <a:chOff x="557" y="2893"/>
              <a:chExt cx="613" cy="328"/>
            </a:xfrm>
          </p:grpSpPr>
          <p:sp>
            <p:nvSpPr>
              <p:cNvPr id="478215" name="Text Box 7"/>
              <p:cNvSpPr txBox="1">
                <a:spLocks noChangeArrowheads="1"/>
              </p:cNvSpPr>
              <p:nvPr/>
            </p:nvSpPr>
            <p:spPr bwMode="auto">
              <a:xfrm>
                <a:off x="557" y="2918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478216" name="Oval 8"/>
              <p:cNvSpPr>
                <a:spLocks noChangeArrowheads="1"/>
              </p:cNvSpPr>
              <p:nvPr/>
            </p:nvSpPr>
            <p:spPr bwMode="auto">
              <a:xfrm>
                <a:off x="838" y="2911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8217" name="Text Box 9"/>
              <p:cNvSpPr txBox="1">
                <a:spLocks noChangeArrowheads="1"/>
              </p:cNvSpPr>
              <p:nvPr/>
            </p:nvSpPr>
            <p:spPr bwMode="auto">
              <a:xfrm>
                <a:off x="907" y="2893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478218" name="Text Box 10"/>
              <p:cNvSpPr txBox="1">
                <a:spLocks noChangeArrowheads="1"/>
              </p:cNvSpPr>
              <p:nvPr/>
            </p:nvSpPr>
            <p:spPr bwMode="auto">
              <a:xfrm>
                <a:off x="908" y="2955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sp>
          <p:nvSpPr>
            <p:cNvPr id="478219" name="Text Box 11"/>
            <p:cNvSpPr txBox="1">
              <a:spLocks noChangeArrowheads="1"/>
            </p:cNvSpPr>
            <p:nvPr/>
          </p:nvSpPr>
          <p:spPr bwMode="auto">
            <a:xfrm>
              <a:off x="1514" y="292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  <a:endParaRPr lang="en-US" b="1"/>
            </a:p>
          </p:txBody>
        </p:sp>
        <p:grpSp>
          <p:nvGrpSpPr>
            <p:cNvPr id="478220" name="Group 12"/>
            <p:cNvGrpSpPr>
              <a:grpSpLocks/>
            </p:cNvGrpSpPr>
            <p:nvPr/>
          </p:nvGrpSpPr>
          <p:grpSpPr bwMode="auto">
            <a:xfrm>
              <a:off x="1551" y="2212"/>
              <a:ext cx="913" cy="1023"/>
              <a:chOff x="1747" y="1887"/>
              <a:chExt cx="913" cy="1023"/>
            </a:xfrm>
          </p:grpSpPr>
          <p:sp>
            <p:nvSpPr>
              <p:cNvPr id="478221" name="Oval 13"/>
              <p:cNvSpPr>
                <a:spLocks noChangeArrowheads="1"/>
              </p:cNvSpPr>
              <p:nvPr/>
            </p:nvSpPr>
            <p:spPr bwMode="auto">
              <a:xfrm>
                <a:off x="2148" y="188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8222" name="Oval 14"/>
              <p:cNvSpPr>
                <a:spLocks noChangeArrowheads="1"/>
              </p:cNvSpPr>
              <p:nvPr/>
            </p:nvSpPr>
            <p:spPr bwMode="auto">
              <a:xfrm>
                <a:off x="2153" y="2833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78223" name="Group 15"/>
              <p:cNvGrpSpPr>
                <a:grpSpLocks/>
              </p:cNvGrpSpPr>
              <p:nvPr/>
            </p:nvGrpSpPr>
            <p:grpSpPr bwMode="auto">
              <a:xfrm rot="3310530" flipV="1">
                <a:off x="2307" y="2126"/>
                <a:ext cx="216" cy="112"/>
                <a:chOff x="2099" y="2315"/>
                <a:chExt cx="216" cy="112"/>
              </a:xfrm>
            </p:grpSpPr>
            <p:sp>
              <p:nvSpPr>
                <p:cNvPr id="478224" name="Line 16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25" name="Line 1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26" name="Line 18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27" name="Line 19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28" name="Line 2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29" name="Line 21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30" name="Line 22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78231" name="Oval 23"/>
              <p:cNvSpPr>
                <a:spLocks noChangeArrowheads="1"/>
              </p:cNvSpPr>
              <p:nvPr/>
            </p:nvSpPr>
            <p:spPr bwMode="auto">
              <a:xfrm>
                <a:off x="2023" y="235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8232" name="Oval 24"/>
              <p:cNvSpPr>
                <a:spLocks noChangeArrowheads="1"/>
              </p:cNvSpPr>
              <p:nvPr/>
            </p:nvSpPr>
            <p:spPr bwMode="auto">
              <a:xfrm>
                <a:off x="2307" y="234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78233" name="Group 25"/>
              <p:cNvGrpSpPr>
                <a:grpSpLocks/>
              </p:cNvGrpSpPr>
              <p:nvPr/>
            </p:nvGrpSpPr>
            <p:grpSpPr bwMode="auto">
              <a:xfrm rot="-3310530">
                <a:off x="1868" y="2111"/>
                <a:ext cx="216" cy="112"/>
                <a:chOff x="2099" y="2315"/>
                <a:chExt cx="216" cy="112"/>
              </a:xfrm>
            </p:grpSpPr>
            <p:sp>
              <p:nvSpPr>
                <p:cNvPr id="478234" name="Line 26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35" name="Line 2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36" name="Line 28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37" name="Line 29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38" name="Line 3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39" name="Line 31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40" name="Line 32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8241" name="Group 33"/>
              <p:cNvGrpSpPr>
                <a:grpSpLocks/>
              </p:cNvGrpSpPr>
              <p:nvPr/>
            </p:nvGrpSpPr>
            <p:grpSpPr bwMode="auto">
              <a:xfrm rot="-3310530">
                <a:off x="2307" y="2578"/>
                <a:ext cx="216" cy="112"/>
                <a:chOff x="2099" y="2315"/>
                <a:chExt cx="216" cy="112"/>
              </a:xfrm>
            </p:grpSpPr>
            <p:sp>
              <p:nvSpPr>
                <p:cNvPr id="478242" name="Line 34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43" name="Line 35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44" name="Line 36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45" name="Line 37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46" name="Line 38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47" name="Line 39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48" name="Line 4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78249" name="Oval 41"/>
              <p:cNvSpPr>
                <a:spLocks noChangeArrowheads="1"/>
              </p:cNvSpPr>
              <p:nvPr/>
            </p:nvSpPr>
            <p:spPr bwMode="auto">
              <a:xfrm>
                <a:off x="2577" y="234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8250" name="Oval 42"/>
              <p:cNvSpPr>
                <a:spLocks noChangeArrowheads="1"/>
              </p:cNvSpPr>
              <p:nvPr/>
            </p:nvSpPr>
            <p:spPr bwMode="auto">
              <a:xfrm>
                <a:off x="1747" y="235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78251" name="AutoShape 43"/>
              <p:cNvCxnSpPr>
                <a:cxnSpLocks noChangeShapeType="1"/>
                <a:stCxn id="478250" idx="7"/>
              </p:cNvCxnSpPr>
              <p:nvPr/>
            </p:nvCxnSpPr>
            <p:spPr bwMode="auto">
              <a:xfrm flipV="1">
                <a:off x="1818" y="2256"/>
                <a:ext cx="95" cy="11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78252" name="AutoShape 44"/>
              <p:cNvCxnSpPr>
                <a:cxnSpLocks noChangeShapeType="1"/>
                <a:stCxn id="478221" idx="3"/>
              </p:cNvCxnSpPr>
              <p:nvPr/>
            </p:nvCxnSpPr>
            <p:spPr bwMode="auto">
              <a:xfrm flipH="1">
                <a:off x="2039" y="1953"/>
                <a:ext cx="121" cy="12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78253" name="AutoShape 45"/>
              <p:cNvCxnSpPr>
                <a:cxnSpLocks noChangeShapeType="1"/>
                <a:stCxn id="478221" idx="5"/>
              </p:cNvCxnSpPr>
              <p:nvPr/>
            </p:nvCxnSpPr>
            <p:spPr bwMode="auto">
              <a:xfrm>
                <a:off x="2219" y="1953"/>
                <a:ext cx="137" cy="14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78254" name="AutoShape 46"/>
              <p:cNvCxnSpPr>
                <a:cxnSpLocks noChangeShapeType="1"/>
                <a:stCxn id="478249" idx="1"/>
              </p:cNvCxnSpPr>
              <p:nvPr/>
            </p:nvCxnSpPr>
            <p:spPr bwMode="auto">
              <a:xfrm flipH="1" flipV="1">
                <a:off x="2478" y="2265"/>
                <a:ext cx="111" cy="9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78255" name="AutoShape 47"/>
              <p:cNvCxnSpPr>
                <a:cxnSpLocks noChangeShapeType="1"/>
                <a:stCxn id="478250" idx="6"/>
                <a:endCxn id="478231" idx="2"/>
              </p:cNvCxnSpPr>
              <p:nvPr/>
            </p:nvCxnSpPr>
            <p:spPr bwMode="auto">
              <a:xfrm>
                <a:off x="1830" y="2398"/>
                <a:ext cx="193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78256" name="AutoShape 48"/>
              <p:cNvCxnSpPr>
                <a:cxnSpLocks noChangeShapeType="1"/>
                <a:stCxn id="478249" idx="2"/>
                <a:endCxn id="478232" idx="6"/>
              </p:cNvCxnSpPr>
              <p:nvPr/>
            </p:nvCxnSpPr>
            <p:spPr bwMode="auto">
              <a:xfrm flipH="1">
                <a:off x="2390" y="2388"/>
                <a:ext cx="18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grpSp>
            <p:nvGrpSpPr>
              <p:cNvPr id="478257" name="Group 49"/>
              <p:cNvGrpSpPr>
                <a:grpSpLocks/>
              </p:cNvGrpSpPr>
              <p:nvPr/>
            </p:nvGrpSpPr>
            <p:grpSpPr bwMode="auto">
              <a:xfrm rot="3310530" flipV="1">
                <a:off x="1881" y="2583"/>
                <a:ext cx="216" cy="112"/>
                <a:chOff x="2099" y="2315"/>
                <a:chExt cx="216" cy="112"/>
              </a:xfrm>
            </p:grpSpPr>
            <p:sp>
              <p:nvSpPr>
                <p:cNvPr id="478258" name="Line 50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59" name="Line 51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60" name="Line 52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61" name="Line 53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62" name="Line 54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63" name="Line 55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264" name="Line 5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78265" name="AutoShape 57"/>
              <p:cNvCxnSpPr>
                <a:cxnSpLocks noChangeShapeType="1"/>
                <a:stCxn id="478249" idx="3"/>
              </p:cNvCxnSpPr>
              <p:nvPr/>
            </p:nvCxnSpPr>
            <p:spPr bwMode="auto">
              <a:xfrm flipH="1">
                <a:off x="2478" y="2415"/>
                <a:ext cx="111" cy="13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78266" name="AutoShape 58"/>
              <p:cNvCxnSpPr>
                <a:cxnSpLocks noChangeShapeType="1"/>
                <a:stCxn id="478250" idx="5"/>
              </p:cNvCxnSpPr>
              <p:nvPr/>
            </p:nvCxnSpPr>
            <p:spPr bwMode="auto">
              <a:xfrm>
                <a:off x="1818" y="2425"/>
                <a:ext cx="114" cy="12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78267" name="AutoShape 59"/>
              <p:cNvCxnSpPr>
                <a:cxnSpLocks noChangeShapeType="1"/>
                <a:stCxn id="478222" idx="1"/>
              </p:cNvCxnSpPr>
              <p:nvPr/>
            </p:nvCxnSpPr>
            <p:spPr bwMode="auto">
              <a:xfrm flipH="1" flipV="1">
                <a:off x="2040" y="2729"/>
                <a:ext cx="125" cy="11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78268" name="AutoShape 60"/>
              <p:cNvCxnSpPr>
                <a:cxnSpLocks noChangeShapeType="1"/>
                <a:stCxn id="478222" idx="7"/>
              </p:cNvCxnSpPr>
              <p:nvPr/>
            </p:nvCxnSpPr>
            <p:spPr bwMode="auto">
              <a:xfrm flipV="1">
                <a:off x="2224" y="2727"/>
                <a:ext cx="131" cy="11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sp>
          <p:nvSpPr>
            <p:cNvPr id="478269" name="Text Box 61"/>
            <p:cNvSpPr txBox="1">
              <a:spLocks noChangeArrowheads="1"/>
            </p:cNvSpPr>
            <p:nvPr/>
          </p:nvSpPr>
          <p:spPr bwMode="auto">
            <a:xfrm>
              <a:off x="1504" y="2300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  <a:endParaRPr lang="en-US" b="1"/>
            </a:p>
          </p:txBody>
        </p:sp>
        <p:sp>
          <p:nvSpPr>
            <p:cNvPr id="478270" name="Text Box 62"/>
            <p:cNvSpPr txBox="1">
              <a:spLocks noChangeArrowheads="1"/>
            </p:cNvSpPr>
            <p:nvPr/>
          </p:nvSpPr>
          <p:spPr bwMode="auto">
            <a:xfrm>
              <a:off x="2230" y="230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3</a:t>
              </a:r>
              <a:endParaRPr lang="en-US" b="1"/>
            </a:p>
          </p:txBody>
        </p:sp>
        <p:sp>
          <p:nvSpPr>
            <p:cNvPr id="478271" name="Text Box 63"/>
            <p:cNvSpPr txBox="1">
              <a:spLocks noChangeArrowheads="1"/>
            </p:cNvSpPr>
            <p:nvPr/>
          </p:nvSpPr>
          <p:spPr bwMode="auto">
            <a:xfrm>
              <a:off x="2201" y="2929"/>
              <a:ext cx="28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800000"/>
                  </a:solidFill>
                </a:rPr>
                <a:t>R</a:t>
              </a:r>
              <a:r>
                <a:rPr lang="en-US" sz="2000" b="1" baseline="-25000">
                  <a:solidFill>
                    <a:srgbClr val="800000"/>
                  </a:solidFill>
                </a:rPr>
                <a:t>x</a:t>
              </a:r>
              <a:endParaRPr lang="en-US" sz="2000" b="1">
                <a:solidFill>
                  <a:srgbClr val="800000"/>
                </a:solidFill>
              </a:endParaRPr>
            </a:p>
          </p:txBody>
        </p:sp>
        <p:sp>
          <p:nvSpPr>
            <p:cNvPr id="478272" name="Text Box 64"/>
            <p:cNvSpPr txBox="1">
              <a:spLocks noChangeArrowheads="1"/>
            </p:cNvSpPr>
            <p:nvPr/>
          </p:nvSpPr>
          <p:spPr bwMode="auto">
            <a:xfrm>
              <a:off x="2500" y="259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478273" name="Text Box 65"/>
            <p:cNvSpPr txBox="1">
              <a:spLocks noChangeArrowheads="1"/>
            </p:cNvSpPr>
            <p:nvPr/>
          </p:nvSpPr>
          <p:spPr bwMode="auto">
            <a:xfrm>
              <a:off x="1312" y="2590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478274" name="Text Box 66"/>
            <p:cNvSpPr txBox="1">
              <a:spLocks noChangeArrowheads="1"/>
            </p:cNvSpPr>
            <p:nvPr/>
          </p:nvSpPr>
          <p:spPr bwMode="auto">
            <a:xfrm>
              <a:off x="1740" y="2483"/>
              <a:ext cx="22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</a:p>
          </p:txBody>
        </p:sp>
        <p:sp>
          <p:nvSpPr>
            <p:cNvPr id="478275" name="Text Box 67"/>
            <p:cNvSpPr txBox="1">
              <a:spLocks noChangeArrowheads="1"/>
            </p:cNvSpPr>
            <p:nvPr/>
          </p:nvSpPr>
          <p:spPr bwMode="auto">
            <a:xfrm>
              <a:off x="2026" y="2483"/>
              <a:ext cx="229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b</a:t>
              </a:r>
            </a:p>
          </p:txBody>
        </p:sp>
        <p:cxnSp>
          <p:nvCxnSpPr>
            <p:cNvPr id="478276" name="AutoShape 68"/>
            <p:cNvCxnSpPr>
              <a:cxnSpLocks noChangeShapeType="1"/>
              <a:stCxn id="478216" idx="4"/>
              <a:endCxn id="478222" idx="4"/>
            </p:cNvCxnSpPr>
            <p:nvPr/>
          </p:nvCxnSpPr>
          <p:spPr bwMode="auto">
            <a:xfrm rot="16200000" flipH="1">
              <a:off x="1260" y="2495"/>
              <a:ext cx="400" cy="1079"/>
            </a:xfrm>
            <a:prstGeom prst="bentConnector3">
              <a:avLst>
                <a:gd name="adj1" fmla="val 13575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78277" name="AutoShape 69"/>
            <p:cNvCxnSpPr>
              <a:cxnSpLocks noChangeShapeType="1"/>
              <a:stCxn id="478217" idx="0"/>
              <a:endCxn id="478221" idx="0"/>
            </p:cNvCxnSpPr>
            <p:nvPr/>
          </p:nvCxnSpPr>
          <p:spPr bwMode="auto">
            <a:xfrm rot="16200000">
              <a:off x="1310" y="1824"/>
              <a:ext cx="295" cy="1072"/>
            </a:xfrm>
            <a:prstGeom prst="bentConnector3">
              <a:avLst>
                <a:gd name="adj1" fmla="val 148815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78278" name="Text Box 70"/>
            <p:cNvSpPr txBox="1">
              <a:spLocks noChangeArrowheads="1"/>
            </p:cNvSpPr>
            <p:nvPr/>
          </p:nvSpPr>
          <p:spPr bwMode="auto">
            <a:xfrm>
              <a:off x="2016" y="2077"/>
              <a:ext cx="1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478279" name="Text Box 71"/>
            <p:cNvSpPr txBox="1">
              <a:spLocks noChangeArrowheads="1"/>
            </p:cNvSpPr>
            <p:nvPr/>
          </p:nvSpPr>
          <p:spPr bwMode="auto">
            <a:xfrm>
              <a:off x="2012" y="312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d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7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#6 – Things Practical</a:t>
            </a:r>
          </a:p>
        </p:txBody>
      </p:sp>
      <p:sp>
        <p:nvSpPr>
          <p:cNvPr id="75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038D2191-87D1-4851-A79E-E767153B6E50}" type="slidenum">
              <a:rPr lang="en-US"/>
              <a:pPr lvl="1"/>
              <a:t>9</a:t>
            </a:fld>
            <a:endParaRPr lang="en-US"/>
          </a:p>
        </p:txBody>
      </p:sp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Wheatstone Bridge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723900"/>
          </a:xfrm>
        </p:spPr>
        <p:txBody>
          <a:bodyPr/>
          <a:lstStyle/>
          <a:p>
            <a:pPr marL="457200" indent="-457200"/>
            <a:r>
              <a:rPr lang="en-US" sz="2800">
                <a:solidFill>
                  <a:schemeClr val="tx1"/>
                </a:solidFill>
              </a:rPr>
              <a:t>Find </a:t>
            </a:r>
            <a:r>
              <a:rPr lang="en-US" sz="2800" b="1">
                <a:solidFill>
                  <a:schemeClr val="tx1"/>
                </a:solidFill>
              </a:rPr>
              <a:t>R</a:t>
            </a:r>
            <a:r>
              <a:rPr lang="en-US" sz="2800" b="1" baseline="-25000">
                <a:solidFill>
                  <a:schemeClr val="tx1"/>
                </a:solidFill>
              </a:rPr>
              <a:t>x</a:t>
            </a:r>
            <a:r>
              <a:rPr lang="en-US" sz="2800">
                <a:solidFill>
                  <a:schemeClr val="tx1"/>
                </a:solidFill>
              </a:rPr>
              <a:t>:</a:t>
            </a:r>
            <a:endParaRPr lang="en-US" sz="2800" b="1">
              <a:solidFill>
                <a:schemeClr val="tx1"/>
              </a:solidFill>
            </a:endParaRPr>
          </a:p>
        </p:txBody>
      </p:sp>
      <p:graphicFrame>
        <p:nvGraphicFramePr>
          <p:cNvPr id="42803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105400" y="2093913"/>
          <a:ext cx="2957513" cy="3662362"/>
        </p:xfrm>
        <a:graphic>
          <a:graphicData uri="http://schemas.openxmlformats.org/presentationml/2006/ole">
            <p:oleObj spid="_x0000_s428036" name="Equation" r:id="rId3" imgW="1701720" imgH="2108160" progId="Equation.3">
              <p:embed/>
            </p:oleObj>
          </a:graphicData>
        </a:graphic>
      </p:graphicFrame>
      <p:grpSp>
        <p:nvGrpSpPr>
          <p:cNvPr id="428037" name="Group 5"/>
          <p:cNvGrpSpPr>
            <a:grpSpLocks/>
          </p:cNvGrpSpPr>
          <p:nvPr/>
        </p:nvGrpSpPr>
        <p:grpSpPr bwMode="auto">
          <a:xfrm>
            <a:off x="876300" y="2778125"/>
            <a:ext cx="3529013" cy="2022475"/>
            <a:chOff x="473" y="2077"/>
            <a:chExt cx="2223" cy="1274"/>
          </a:xfrm>
        </p:grpSpPr>
        <p:grpSp>
          <p:nvGrpSpPr>
            <p:cNvPr id="428038" name="Group 6"/>
            <p:cNvGrpSpPr>
              <a:grpSpLocks/>
            </p:cNvGrpSpPr>
            <p:nvPr/>
          </p:nvGrpSpPr>
          <p:grpSpPr bwMode="auto">
            <a:xfrm>
              <a:off x="473" y="2507"/>
              <a:ext cx="613" cy="328"/>
              <a:chOff x="557" y="2893"/>
              <a:chExt cx="613" cy="328"/>
            </a:xfrm>
          </p:grpSpPr>
          <p:sp>
            <p:nvSpPr>
              <p:cNvPr id="428039" name="Text Box 7"/>
              <p:cNvSpPr txBox="1">
                <a:spLocks noChangeArrowheads="1"/>
              </p:cNvSpPr>
              <p:nvPr/>
            </p:nvSpPr>
            <p:spPr bwMode="auto">
              <a:xfrm>
                <a:off x="557" y="2918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428040" name="Oval 8"/>
              <p:cNvSpPr>
                <a:spLocks noChangeArrowheads="1"/>
              </p:cNvSpPr>
              <p:nvPr/>
            </p:nvSpPr>
            <p:spPr bwMode="auto">
              <a:xfrm>
                <a:off x="838" y="2911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041" name="Text Box 9"/>
              <p:cNvSpPr txBox="1">
                <a:spLocks noChangeArrowheads="1"/>
              </p:cNvSpPr>
              <p:nvPr/>
            </p:nvSpPr>
            <p:spPr bwMode="auto">
              <a:xfrm>
                <a:off x="907" y="2893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428042" name="Text Box 10"/>
              <p:cNvSpPr txBox="1">
                <a:spLocks noChangeArrowheads="1"/>
              </p:cNvSpPr>
              <p:nvPr/>
            </p:nvSpPr>
            <p:spPr bwMode="auto">
              <a:xfrm>
                <a:off x="908" y="2955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sp>
          <p:nvSpPr>
            <p:cNvPr id="428043" name="Text Box 11"/>
            <p:cNvSpPr txBox="1">
              <a:spLocks noChangeArrowheads="1"/>
            </p:cNvSpPr>
            <p:nvPr/>
          </p:nvSpPr>
          <p:spPr bwMode="auto">
            <a:xfrm>
              <a:off x="1514" y="292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  <a:endParaRPr lang="en-US" b="1"/>
            </a:p>
          </p:txBody>
        </p:sp>
        <p:grpSp>
          <p:nvGrpSpPr>
            <p:cNvPr id="428044" name="Group 12"/>
            <p:cNvGrpSpPr>
              <a:grpSpLocks/>
            </p:cNvGrpSpPr>
            <p:nvPr/>
          </p:nvGrpSpPr>
          <p:grpSpPr bwMode="auto">
            <a:xfrm>
              <a:off x="1551" y="2212"/>
              <a:ext cx="913" cy="1023"/>
              <a:chOff x="1747" y="1887"/>
              <a:chExt cx="913" cy="1023"/>
            </a:xfrm>
          </p:grpSpPr>
          <p:sp>
            <p:nvSpPr>
              <p:cNvPr id="428045" name="Oval 13"/>
              <p:cNvSpPr>
                <a:spLocks noChangeArrowheads="1"/>
              </p:cNvSpPr>
              <p:nvPr/>
            </p:nvSpPr>
            <p:spPr bwMode="auto">
              <a:xfrm>
                <a:off x="2148" y="188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046" name="Oval 14"/>
              <p:cNvSpPr>
                <a:spLocks noChangeArrowheads="1"/>
              </p:cNvSpPr>
              <p:nvPr/>
            </p:nvSpPr>
            <p:spPr bwMode="auto">
              <a:xfrm>
                <a:off x="2153" y="2833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8047" name="Group 15"/>
              <p:cNvGrpSpPr>
                <a:grpSpLocks/>
              </p:cNvGrpSpPr>
              <p:nvPr/>
            </p:nvGrpSpPr>
            <p:grpSpPr bwMode="auto">
              <a:xfrm rot="3310530" flipV="1">
                <a:off x="2307" y="2126"/>
                <a:ext cx="216" cy="112"/>
                <a:chOff x="2099" y="2315"/>
                <a:chExt cx="216" cy="112"/>
              </a:xfrm>
            </p:grpSpPr>
            <p:sp>
              <p:nvSpPr>
                <p:cNvPr id="428048" name="Line 16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49" name="Line 1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50" name="Line 18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51" name="Line 19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52" name="Line 2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53" name="Line 21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54" name="Line 22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8055" name="Oval 23"/>
              <p:cNvSpPr>
                <a:spLocks noChangeArrowheads="1"/>
              </p:cNvSpPr>
              <p:nvPr/>
            </p:nvSpPr>
            <p:spPr bwMode="auto">
              <a:xfrm>
                <a:off x="2023" y="235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056" name="Oval 24"/>
              <p:cNvSpPr>
                <a:spLocks noChangeArrowheads="1"/>
              </p:cNvSpPr>
              <p:nvPr/>
            </p:nvSpPr>
            <p:spPr bwMode="auto">
              <a:xfrm>
                <a:off x="2307" y="234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8057" name="Group 25"/>
              <p:cNvGrpSpPr>
                <a:grpSpLocks/>
              </p:cNvGrpSpPr>
              <p:nvPr/>
            </p:nvGrpSpPr>
            <p:grpSpPr bwMode="auto">
              <a:xfrm rot="-3310530">
                <a:off x="1868" y="2111"/>
                <a:ext cx="216" cy="112"/>
                <a:chOff x="2099" y="2315"/>
                <a:chExt cx="216" cy="112"/>
              </a:xfrm>
            </p:grpSpPr>
            <p:sp>
              <p:nvSpPr>
                <p:cNvPr id="428058" name="Line 26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59" name="Line 2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60" name="Line 28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61" name="Line 29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62" name="Line 3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63" name="Line 31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64" name="Line 32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28065" name="Group 33"/>
              <p:cNvGrpSpPr>
                <a:grpSpLocks/>
              </p:cNvGrpSpPr>
              <p:nvPr/>
            </p:nvGrpSpPr>
            <p:grpSpPr bwMode="auto">
              <a:xfrm rot="-3310530">
                <a:off x="2307" y="2578"/>
                <a:ext cx="216" cy="112"/>
                <a:chOff x="2099" y="2315"/>
                <a:chExt cx="216" cy="112"/>
              </a:xfrm>
            </p:grpSpPr>
            <p:sp>
              <p:nvSpPr>
                <p:cNvPr id="428066" name="Line 34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67" name="Line 35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68" name="Line 36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69" name="Line 37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70" name="Line 38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71" name="Line 39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72" name="Line 4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8073" name="Oval 41"/>
              <p:cNvSpPr>
                <a:spLocks noChangeArrowheads="1"/>
              </p:cNvSpPr>
              <p:nvPr/>
            </p:nvSpPr>
            <p:spPr bwMode="auto">
              <a:xfrm>
                <a:off x="2577" y="234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074" name="Oval 42"/>
              <p:cNvSpPr>
                <a:spLocks noChangeArrowheads="1"/>
              </p:cNvSpPr>
              <p:nvPr/>
            </p:nvSpPr>
            <p:spPr bwMode="auto">
              <a:xfrm>
                <a:off x="1747" y="235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28075" name="AutoShape 43"/>
              <p:cNvCxnSpPr>
                <a:cxnSpLocks noChangeShapeType="1"/>
                <a:stCxn id="428074" idx="7"/>
              </p:cNvCxnSpPr>
              <p:nvPr/>
            </p:nvCxnSpPr>
            <p:spPr bwMode="auto">
              <a:xfrm flipV="1">
                <a:off x="1818" y="2256"/>
                <a:ext cx="95" cy="11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8076" name="AutoShape 44"/>
              <p:cNvCxnSpPr>
                <a:cxnSpLocks noChangeShapeType="1"/>
                <a:stCxn id="428045" idx="3"/>
              </p:cNvCxnSpPr>
              <p:nvPr/>
            </p:nvCxnSpPr>
            <p:spPr bwMode="auto">
              <a:xfrm flipH="1">
                <a:off x="2039" y="1953"/>
                <a:ext cx="121" cy="12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8077" name="AutoShape 45"/>
              <p:cNvCxnSpPr>
                <a:cxnSpLocks noChangeShapeType="1"/>
                <a:stCxn id="428045" idx="5"/>
              </p:cNvCxnSpPr>
              <p:nvPr/>
            </p:nvCxnSpPr>
            <p:spPr bwMode="auto">
              <a:xfrm>
                <a:off x="2219" y="1953"/>
                <a:ext cx="137" cy="14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8078" name="AutoShape 46"/>
              <p:cNvCxnSpPr>
                <a:cxnSpLocks noChangeShapeType="1"/>
                <a:stCxn id="428073" idx="1"/>
              </p:cNvCxnSpPr>
              <p:nvPr/>
            </p:nvCxnSpPr>
            <p:spPr bwMode="auto">
              <a:xfrm flipH="1" flipV="1">
                <a:off x="2478" y="2265"/>
                <a:ext cx="111" cy="9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8079" name="AutoShape 47"/>
              <p:cNvCxnSpPr>
                <a:cxnSpLocks noChangeShapeType="1"/>
                <a:stCxn id="428074" idx="6"/>
                <a:endCxn id="428055" idx="2"/>
              </p:cNvCxnSpPr>
              <p:nvPr/>
            </p:nvCxnSpPr>
            <p:spPr bwMode="auto">
              <a:xfrm>
                <a:off x="1830" y="2398"/>
                <a:ext cx="193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8080" name="AutoShape 48"/>
              <p:cNvCxnSpPr>
                <a:cxnSpLocks noChangeShapeType="1"/>
                <a:stCxn id="428073" idx="2"/>
                <a:endCxn id="428056" idx="6"/>
              </p:cNvCxnSpPr>
              <p:nvPr/>
            </p:nvCxnSpPr>
            <p:spPr bwMode="auto">
              <a:xfrm flipH="1">
                <a:off x="2390" y="2388"/>
                <a:ext cx="18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grpSp>
            <p:nvGrpSpPr>
              <p:cNvPr id="428081" name="Group 49"/>
              <p:cNvGrpSpPr>
                <a:grpSpLocks/>
              </p:cNvGrpSpPr>
              <p:nvPr/>
            </p:nvGrpSpPr>
            <p:grpSpPr bwMode="auto">
              <a:xfrm rot="3310530" flipV="1">
                <a:off x="1881" y="2583"/>
                <a:ext cx="216" cy="112"/>
                <a:chOff x="2099" y="2315"/>
                <a:chExt cx="216" cy="112"/>
              </a:xfrm>
            </p:grpSpPr>
            <p:sp>
              <p:nvSpPr>
                <p:cNvPr id="428082" name="Line 50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83" name="Line 51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84" name="Line 52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85" name="Line 53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86" name="Line 54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87" name="Line 55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88" name="Line 5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28089" name="AutoShape 57"/>
              <p:cNvCxnSpPr>
                <a:cxnSpLocks noChangeShapeType="1"/>
                <a:stCxn id="428073" idx="3"/>
              </p:cNvCxnSpPr>
              <p:nvPr/>
            </p:nvCxnSpPr>
            <p:spPr bwMode="auto">
              <a:xfrm flipH="1">
                <a:off x="2478" y="2415"/>
                <a:ext cx="111" cy="13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8090" name="AutoShape 58"/>
              <p:cNvCxnSpPr>
                <a:cxnSpLocks noChangeShapeType="1"/>
                <a:stCxn id="428074" idx="5"/>
              </p:cNvCxnSpPr>
              <p:nvPr/>
            </p:nvCxnSpPr>
            <p:spPr bwMode="auto">
              <a:xfrm>
                <a:off x="1818" y="2425"/>
                <a:ext cx="114" cy="12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8091" name="AutoShape 59"/>
              <p:cNvCxnSpPr>
                <a:cxnSpLocks noChangeShapeType="1"/>
                <a:stCxn id="428046" idx="1"/>
              </p:cNvCxnSpPr>
              <p:nvPr/>
            </p:nvCxnSpPr>
            <p:spPr bwMode="auto">
              <a:xfrm flipH="1" flipV="1">
                <a:off x="2040" y="2729"/>
                <a:ext cx="125" cy="11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428092" name="AutoShape 60"/>
              <p:cNvCxnSpPr>
                <a:cxnSpLocks noChangeShapeType="1"/>
                <a:stCxn id="428046" idx="7"/>
              </p:cNvCxnSpPr>
              <p:nvPr/>
            </p:nvCxnSpPr>
            <p:spPr bwMode="auto">
              <a:xfrm flipV="1">
                <a:off x="2224" y="2727"/>
                <a:ext cx="131" cy="11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sp>
          <p:nvSpPr>
            <p:cNvPr id="428093" name="Text Box 61"/>
            <p:cNvSpPr txBox="1">
              <a:spLocks noChangeArrowheads="1"/>
            </p:cNvSpPr>
            <p:nvPr/>
          </p:nvSpPr>
          <p:spPr bwMode="auto">
            <a:xfrm>
              <a:off x="1504" y="2300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  <a:endParaRPr lang="en-US" b="1"/>
            </a:p>
          </p:txBody>
        </p:sp>
        <p:sp>
          <p:nvSpPr>
            <p:cNvPr id="428094" name="Text Box 62"/>
            <p:cNvSpPr txBox="1">
              <a:spLocks noChangeArrowheads="1"/>
            </p:cNvSpPr>
            <p:nvPr/>
          </p:nvSpPr>
          <p:spPr bwMode="auto">
            <a:xfrm>
              <a:off x="2230" y="230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3</a:t>
              </a:r>
              <a:endParaRPr lang="en-US" b="1"/>
            </a:p>
          </p:txBody>
        </p:sp>
        <p:sp>
          <p:nvSpPr>
            <p:cNvPr id="428095" name="Text Box 63"/>
            <p:cNvSpPr txBox="1">
              <a:spLocks noChangeArrowheads="1"/>
            </p:cNvSpPr>
            <p:nvPr/>
          </p:nvSpPr>
          <p:spPr bwMode="auto">
            <a:xfrm>
              <a:off x="2201" y="2929"/>
              <a:ext cx="28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800000"/>
                  </a:solidFill>
                </a:rPr>
                <a:t>R</a:t>
              </a:r>
              <a:r>
                <a:rPr lang="en-US" sz="2000" b="1" baseline="-25000">
                  <a:solidFill>
                    <a:srgbClr val="800000"/>
                  </a:solidFill>
                </a:rPr>
                <a:t>x</a:t>
              </a:r>
              <a:endParaRPr lang="en-US" sz="2000" b="1">
                <a:solidFill>
                  <a:srgbClr val="800000"/>
                </a:solidFill>
              </a:endParaRPr>
            </a:p>
          </p:txBody>
        </p:sp>
        <p:sp>
          <p:nvSpPr>
            <p:cNvPr id="428096" name="Text Box 64"/>
            <p:cNvSpPr txBox="1">
              <a:spLocks noChangeArrowheads="1"/>
            </p:cNvSpPr>
            <p:nvPr/>
          </p:nvSpPr>
          <p:spPr bwMode="auto">
            <a:xfrm>
              <a:off x="2500" y="259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428097" name="Text Box 65"/>
            <p:cNvSpPr txBox="1">
              <a:spLocks noChangeArrowheads="1"/>
            </p:cNvSpPr>
            <p:nvPr/>
          </p:nvSpPr>
          <p:spPr bwMode="auto">
            <a:xfrm>
              <a:off x="1312" y="2590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428098" name="Text Box 66"/>
            <p:cNvSpPr txBox="1">
              <a:spLocks noChangeArrowheads="1"/>
            </p:cNvSpPr>
            <p:nvPr/>
          </p:nvSpPr>
          <p:spPr bwMode="auto">
            <a:xfrm>
              <a:off x="1740" y="2483"/>
              <a:ext cx="22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</a:p>
          </p:txBody>
        </p:sp>
        <p:sp>
          <p:nvSpPr>
            <p:cNvPr id="428099" name="Text Box 67"/>
            <p:cNvSpPr txBox="1">
              <a:spLocks noChangeArrowheads="1"/>
            </p:cNvSpPr>
            <p:nvPr/>
          </p:nvSpPr>
          <p:spPr bwMode="auto">
            <a:xfrm>
              <a:off x="2026" y="2483"/>
              <a:ext cx="229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b</a:t>
              </a:r>
            </a:p>
          </p:txBody>
        </p:sp>
        <p:cxnSp>
          <p:nvCxnSpPr>
            <p:cNvPr id="428100" name="AutoShape 68"/>
            <p:cNvCxnSpPr>
              <a:cxnSpLocks noChangeShapeType="1"/>
              <a:stCxn id="428040" idx="4"/>
              <a:endCxn id="428046" idx="4"/>
            </p:cNvCxnSpPr>
            <p:nvPr/>
          </p:nvCxnSpPr>
          <p:spPr bwMode="auto">
            <a:xfrm rot="16200000" flipH="1">
              <a:off x="1260" y="2495"/>
              <a:ext cx="400" cy="1079"/>
            </a:xfrm>
            <a:prstGeom prst="bentConnector3">
              <a:avLst>
                <a:gd name="adj1" fmla="val 13575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28101" name="AutoShape 69"/>
            <p:cNvCxnSpPr>
              <a:cxnSpLocks noChangeShapeType="1"/>
              <a:stCxn id="428041" idx="0"/>
              <a:endCxn id="428045" idx="0"/>
            </p:cNvCxnSpPr>
            <p:nvPr/>
          </p:nvCxnSpPr>
          <p:spPr bwMode="auto">
            <a:xfrm rot="16200000">
              <a:off x="1310" y="1824"/>
              <a:ext cx="295" cy="1072"/>
            </a:xfrm>
            <a:prstGeom prst="bentConnector3">
              <a:avLst>
                <a:gd name="adj1" fmla="val 148815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28102" name="Text Box 70"/>
            <p:cNvSpPr txBox="1">
              <a:spLocks noChangeArrowheads="1"/>
            </p:cNvSpPr>
            <p:nvPr/>
          </p:nvSpPr>
          <p:spPr bwMode="auto">
            <a:xfrm>
              <a:off x="2016" y="2077"/>
              <a:ext cx="1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428103" name="Text Box 71"/>
            <p:cNvSpPr txBox="1">
              <a:spLocks noChangeArrowheads="1"/>
            </p:cNvSpPr>
            <p:nvPr/>
          </p:nvSpPr>
          <p:spPr bwMode="auto">
            <a:xfrm>
              <a:off x="2012" y="312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d</a:t>
              </a:r>
            </a:p>
          </p:txBody>
        </p:sp>
      </p:grpSp>
      <p:sp>
        <p:nvSpPr>
          <p:cNvPr id="428104" name="Arc 72"/>
          <p:cNvSpPr>
            <a:spLocks/>
          </p:cNvSpPr>
          <p:nvPr/>
        </p:nvSpPr>
        <p:spPr bwMode="auto">
          <a:xfrm>
            <a:off x="3052763" y="3886200"/>
            <a:ext cx="528637" cy="279400"/>
          </a:xfrm>
          <a:custGeom>
            <a:avLst/>
            <a:gdLst>
              <a:gd name="G0" fmla="+- 21600 0 0"/>
              <a:gd name="G1" fmla="+- 21324 0 0"/>
              <a:gd name="G2" fmla="+- 21600 0 0"/>
              <a:gd name="T0" fmla="*/ 32752 w 43200"/>
              <a:gd name="T1" fmla="*/ 2826 h 42924"/>
              <a:gd name="T2" fmla="*/ 18157 w 43200"/>
              <a:gd name="T3" fmla="*/ 0 h 42924"/>
              <a:gd name="T4" fmla="*/ 21600 w 43200"/>
              <a:gd name="T5" fmla="*/ 21324 h 429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2924" fill="none" extrusionOk="0">
                <a:moveTo>
                  <a:pt x="32752" y="2825"/>
                </a:moveTo>
                <a:cubicBezTo>
                  <a:pt x="39236" y="6734"/>
                  <a:pt x="43200" y="13752"/>
                  <a:pt x="43200" y="21324"/>
                </a:cubicBezTo>
                <a:cubicBezTo>
                  <a:pt x="43200" y="33253"/>
                  <a:pt x="33529" y="42924"/>
                  <a:pt x="21600" y="42924"/>
                </a:cubicBezTo>
                <a:cubicBezTo>
                  <a:pt x="9670" y="42924"/>
                  <a:pt x="0" y="33253"/>
                  <a:pt x="0" y="21324"/>
                </a:cubicBezTo>
                <a:cubicBezTo>
                  <a:pt x="-1" y="10723"/>
                  <a:pt x="7692" y="1689"/>
                  <a:pt x="18157" y="0"/>
                </a:cubicBezTo>
              </a:path>
              <a:path w="43200" h="42924" stroke="0" extrusionOk="0">
                <a:moveTo>
                  <a:pt x="32752" y="2825"/>
                </a:moveTo>
                <a:cubicBezTo>
                  <a:pt x="39236" y="6734"/>
                  <a:pt x="43200" y="13752"/>
                  <a:pt x="43200" y="21324"/>
                </a:cubicBezTo>
                <a:cubicBezTo>
                  <a:pt x="43200" y="33253"/>
                  <a:pt x="33529" y="42924"/>
                  <a:pt x="21600" y="42924"/>
                </a:cubicBezTo>
                <a:cubicBezTo>
                  <a:pt x="9670" y="42924"/>
                  <a:pt x="0" y="33253"/>
                  <a:pt x="0" y="21324"/>
                </a:cubicBezTo>
                <a:cubicBezTo>
                  <a:pt x="-1" y="10723"/>
                  <a:pt x="7692" y="1689"/>
                  <a:pt x="18157" y="0"/>
                </a:cubicBezTo>
                <a:lnTo>
                  <a:pt x="21600" y="21324"/>
                </a:lnTo>
                <a:close/>
              </a:path>
            </a:pathLst>
          </a:custGeom>
          <a:noFill/>
          <a:ln w="15875">
            <a:solidFill>
              <a:srgbClr val="800000"/>
            </a:solidFill>
            <a:round/>
            <a:headEnd type="none" w="lg" len="lg"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S124">
  <a:themeElements>
    <a:clrScheme name="CS124 2">
      <a:dk1>
        <a:srgbClr val="000066"/>
      </a:dk1>
      <a:lt1>
        <a:srgbClr val="CCECFF"/>
      </a:lt1>
      <a:dk2>
        <a:srgbClr val="000080"/>
      </a:dk2>
      <a:lt2>
        <a:srgbClr val="000000"/>
      </a:lt2>
      <a:accent1>
        <a:srgbClr val="9999FF"/>
      </a:accent1>
      <a:accent2>
        <a:srgbClr val="CC00FF"/>
      </a:accent2>
      <a:accent3>
        <a:srgbClr val="E2F4FF"/>
      </a:accent3>
      <a:accent4>
        <a:srgbClr val="000056"/>
      </a:accent4>
      <a:accent5>
        <a:srgbClr val="CAC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CS124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S124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124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14068</TotalTime>
  <Pages>10</Pages>
  <Words>2179</Words>
  <Application>Microsoft PowerPoint 4.0</Application>
  <PresentationFormat>On-screen Show (4:3)</PresentationFormat>
  <Paragraphs>769</Paragraphs>
  <Slides>40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CS124</vt:lpstr>
      <vt:lpstr>Equation</vt:lpstr>
      <vt:lpstr>Microsoft Equation 3.0</vt:lpstr>
      <vt:lpstr>Chart</vt:lpstr>
      <vt:lpstr>Slide 1</vt:lpstr>
      <vt:lpstr>Spiritual – Temporal</vt:lpstr>
      <vt:lpstr>Lecture 6 – The Wheatstone Bridge</vt:lpstr>
      <vt:lpstr>Wheatstone Bridge</vt:lpstr>
      <vt:lpstr>Wheatstone Bridge</vt:lpstr>
      <vt:lpstr>Wheatstone Bridge</vt:lpstr>
      <vt:lpstr>Wheatstone Bridge</vt:lpstr>
      <vt:lpstr>Wheatstone Bridge</vt:lpstr>
      <vt:lpstr>Wheatstone Bridge</vt:lpstr>
      <vt:lpstr>Wheatstone Bridge</vt:lpstr>
      <vt:lpstr>Wheatstone Bridge</vt:lpstr>
      <vt:lpstr>Resistance Strain Gauges</vt:lpstr>
      <vt:lpstr>Resistance Strain Gauges</vt:lpstr>
      <vt:lpstr>Resistance Strain Gauges</vt:lpstr>
      <vt:lpstr>Wheatstone Bridge</vt:lpstr>
      <vt:lpstr>Wheatstone Bridge</vt:lpstr>
      <vt:lpstr>Wheatstone Bridge</vt:lpstr>
      <vt:lpstr>Wheatstone Bridge</vt:lpstr>
      <vt:lpstr>Wheatstone Bridge</vt:lpstr>
      <vt:lpstr>Wheatstone Bridge</vt:lpstr>
      <vt:lpstr>Wheatstone Bridge</vt:lpstr>
      <vt:lpstr>Wheatstone Bridge</vt:lpstr>
      <vt:lpstr>Practical Sources</vt:lpstr>
      <vt:lpstr>Ideal Sources</vt:lpstr>
      <vt:lpstr>Practical Sources</vt:lpstr>
      <vt:lpstr>Practical Sources</vt:lpstr>
      <vt:lpstr>Practical Sources</vt:lpstr>
      <vt:lpstr>Practical Sources</vt:lpstr>
      <vt:lpstr>Practical Sources</vt:lpstr>
      <vt:lpstr>Practical Sources</vt:lpstr>
      <vt:lpstr>Practical Sources</vt:lpstr>
      <vt:lpstr>Practical Sources</vt:lpstr>
      <vt:lpstr>Practical Sources</vt:lpstr>
      <vt:lpstr>Practical Sources</vt:lpstr>
      <vt:lpstr>Measuring Devices</vt:lpstr>
      <vt:lpstr>Ohmmeter</vt:lpstr>
      <vt:lpstr>Ammeter</vt:lpstr>
      <vt:lpstr>Voltmeter</vt:lpstr>
      <vt:lpstr>Wattmeter</vt:lpstr>
      <vt:lpstr>Practical Voltmeters and Ammeters</vt:lpstr>
    </vt:vector>
  </TitlesOfParts>
  <Company>BYU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#6 - Things Practical</dc:title>
  <dc:subject>ECEN 301</dc:subject>
  <dc:creator>Nathaniel Rollins</dc:creator>
  <cp:keywords/>
  <dc:description/>
  <cp:lastModifiedBy>nathan</cp:lastModifiedBy>
  <cp:revision>411</cp:revision>
  <cp:lastPrinted>2001-01-08T22:32:48Z</cp:lastPrinted>
  <dcterms:created xsi:type="dcterms:W3CDTF">1996-12-30T23:48:02Z</dcterms:created>
  <dcterms:modified xsi:type="dcterms:W3CDTF">2008-09-22T18:08:16Z</dcterms:modified>
</cp:coreProperties>
</file>