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2"/>
  </p:notesMasterIdLst>
  <p:handoutMasterIdLst>
    <p:handoutMasterId r:id="rId43"/>
  </p:handoutMasterIdLst>
  <p:sldIdLst>
    <p:sldId id="473" r:id="rId2"/>
    <p:sldId id="509" r:id="rId3"/>
    <p:sldId id="310" r:id="rId4"/>
    <p:sldId id="472" r:id="rId5"/>
    <p:sldId id="474" r:id="rId6"/>
    <p:sldId id="475" r:id="rId7"/>
    <p:sldId id="479" r:id="rId8"/>
    <p:sldId id="511" r:id="rId9"/>
    <p:sldId id="476" r:id="rId10"/>
    <p:sldId id="477" r:id="rId11"/>
    <p:sldId id="478" r:id="rId12"/>
    <p:sldId id="480" r:id="rId13"/>
    <p:sldId id="481" r:id="rId14"/>
    <p:sldId id="482" r:id="rId15"/>
    <p:sldId id="483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6" r:id="rId24"/>
    <p:sldId id="507" r:id="rId25"/>
    <p:sldId id="495" r:id="rId26"/>
    <p:sldId id="494" r:id="rId27"/>
    <p:sldId id="497" r:id="rId28"/>
    <p:sldId id="508" r:id="rId29"/>
    <p:sldId id="498" r:id="rId30"/>
    <p:sldId id="499" r:id="rId31"/>
    <p:sldId id="510" r:id="rId32"/>
    <p:sldId id="500" r:id="rId33"/>
    <p:sldId id="492" r:id="rId34"/>
    <p:sldId id="493" r:id="rId35"/>
    <p:sldId id="501" r:id="rId36"/>
    <p:sldId id="502" r:id="rId37"/>
    <p:sldId id="503" r:id="rId38"/>
    <p:sldId id="504" r:id="rId39"/>
    <p:sldId id="506" r:id="rId40"/>
    <p:sldId id="505" r:id="rId41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00000"/>
    <a:srgbClr val="800080"/>
    <a:srgbClr val="FFFF66"/>
    <a:srgbClr val="FF9900"/>
    <a:srgbClr val="996633"/>
    <a:srgbClr val="ACA964"/>
    <a:srgbClr val="0033CC"/>
    <a:srgbClr val="849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55" autoAdjust="0"/>
  </p:normalViewPr>
  <p:slideViewPr>
    <p:cSldViewPr snapToObjects="1">
      <p:cViewPr varScale="1">
        <p:scale>
          <a:sx n="75" d="100"/>
          <a:sy n="75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/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/>
            </a:lvl5pPr>
          </a:lstStyle>
          <a:p>
            <a:pPr lvl="4"/>
            <a:fld id="{DB3E4323-3539-4B3D-9A06-88C7D9C1DD97}" type="slidenum">
              <a:rPr lang="en-US"/>
              <a:pPr lvl="4"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/>
            <a:endParaRPr lang="en-US" sz="1500"/>
          </a:p>
          <a:p>
            <a:pPr algn="l" defTabSz="973138"/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/>
            <a:r>
              <a:rPr lang="en-US" sz="1700"/>
              <a:t>ECEN 301 Class Notes</a:t>
            </a:r>
          </a:p>
          <a:p>
            <a:pPr defTabSz="973138"/>
            <a:r>
              <a:rPr lang="en-US" sz="1700"/>
              <a:t>Lecture 6</a:t>
            </a:r>
          </a:p>
        </p:txBody>
      </p:sp>
      <p:pic>
        <p:nvPicPr>
          <p:cNvPr id="154626" name="Picture 2" descr="ECE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87313"/>
            <a:ext cx="819150" cy="5095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fld id="{3945454E-9DBD-4EAF-A923-8E7170EF1C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12493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12493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B717EF1-20A7-4135-8E2A-6CD4FE3AF68C}" type="slidenum">
              <a:rPr lang="en-US"/>
              <a:pPr lvl="1"/>
              <a:t>‹#›</a:t>
            </a:fld>
            <a:endParaRPr lang="en-US"/>
          </a:p>
        </p:txBody>
      </p:sp>
      <p:pic>
        <p:nvPicPr>
          <p:cNvPr id="124940" name="Picture 12" descr="ECE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5245291-4707-4544-8B15-B3AF411EDA33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A80C4F2-E04E-466C-9CD0-C62DF80AC6D6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98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FB64FB59-FF9C-4182-B229-369958D0E21D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98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4E2BDFAE-7F04-4E3F-9BC3-94C6C46F1134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56BBBCD-5342-441A-9E0F-9CCFDD2579C5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B2BB021-E0B7-4A7C-9671-2AA777356AFD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7112EA1-5A4E-48CC-85BB-30459653A733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B72215B-FC61-4CF1-AEB3-CEA04973B7E9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2235BC3-D7D3-42F3-BF09-1FC1D488E75F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B3A9F69-65A7-4930-9C34-96A2316BE464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7B78CF1-D0EA-4456-9787-F666FE19FABA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9F9BCF1-5464-4376-A22A-1C80D94C2B34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r>
              <a:rPr lang="en-US"/>
              <a:t>Discussion #6 – Things Practical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/>
            </a:lvl2pPr>
          </a:lstStyle>
          <a:p>
            <a:pPr lvl="1"/>
            <a:fld id="{7D5A595E-F703-4B12-B364-458B666B8B9E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914" name="Picture 10" descr="ECEN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Excel_97-2003_Worksheet2.xls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Excel_97-2003_Worksheet4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Excel_97-2003_Worksheet6.xls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0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5EA860E-24DF-4DD0-AFD1-4712622E18E1}" type="slidenum">
              <a:rPr lang="en-US"/>
              <a:pPr lvl="1"/>
              <a:t>1</a:t>
            </a:fld>
            <a:endParaRPr lang="en-US"/>
          </a:p>
        </p:txBody>
      </p:sp>
      <p:graphicFrame>
        <p:nvGraphicFramePr>
          <p:cNvPr id="423037" name="Group 125"/>
          <p:cNvGraphicFramePr>
            <a:graphicFrameLocks noGrp="1"/>
          </p:cNvGraphicFramePr>
          <p:nvPr/>
        </p:nvGraphicFramePr>
        <p:xfrm>
          <a:off x="1143000" y="1990725"/>
          <a:ext cx="6705600" cy="3576005"/>
        </p:xfrm>
        <a:graphic>
          <a:graphicData uri="http://schemas.openxmlformats.org/drawingml/2006/table">
            <a:tbl>
              <a:tblPr/>
              <a:tblGrid>
                <a:gridCol w="712788"/>
                <a:gridCol w="644525"/>
                <a:gridCol w="595312"/>
                <a:gridCol w="1519238"/>
                <a:gridCol w="857250"/>
                <a:gridCol w="933450"/>
                <a:gridCol w="763587"/>
                <a:gridCol w="6794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22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Things Practical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2.6 – 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LAB 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Network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– 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 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HW 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 Sept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Equivalent Circuits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 – 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23006" name="Rectangle 94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7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3E3B36E-0FCE-4DC3-A331-D13FADF959FD}" type="slidenum">
              <a:rPr lang="en-US"/>
              <a:pPr lvl="1"/>
              <a:t>10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7239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 b="1" u="sng">
                <a:solidFill>
                  <a:schemeClr val="tx1"/>
                </a:solidFill>
              </a:rPr>
              <a:t>Example2</a:t>
            </a:r>
            <a:r>
              <a:rPr lang="en-US" sz="2400">
                <a:solidFill>
                  <a:schemeClr val="tx1"/>
                </a:solidFill>
              </a:rPr>
              <a:t>: find </a:t>
            </a:r>
            <a:r>
              <a:rPr lang="en-US" sz="2400" b="1">
                <a:solidFill>
                  <a:schemeClr val="tx1"/>
                </a:solidFill>
              </a:rPr>
              <a:t>R</a:t>
            </a:r>
            <a:r>
              <a:rPr lang="en-US" sz="2400" b="1" baseline="-25000">
                <a:solidFill>
                  <a:schemeClr val="tx1"/>
                </a:solidFill>
              </a:rPr>
              <a:t>x</a:t>
            </a:r>
            <a:endParaRPr lang="en-US" sz="2400">
              <a:solidFill>
                <a:schemeClr val="tx1"/>
              </a:solidFill>
            </a:endParaRPr>
          </a:p>
          <a:p>
            <a:pPr marL="838200" lvl="1" indent="-381000">
              <a:lnSpc>
                <a:spcPct val="80000"/>
              </a:lnSpc>
            </a:pP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1</a:t>
            </a:r>
            <a:r>
              <a:rPr lang="en-US" sz="2000" b="1">
                <a:solidFill>
                  <a:schemeClr val="tx1"/>
                </a:solidFill>
              </a:rPr>
              <a:t> = R</a:t>
            </a:r>
            <a:r>
              <a:rPr lang="en-US" sz="2000" b="1" baseline="-25000">
                <a:solidFill>
                  <a:schemeClr val="tx1"/>
                </a:solidFill>
              </a:rPr>
              <a:t>2</a:t>
            </a:r>
            <a:r>
              <a:rPr lang="en-US" sz="2000" b="1">
                <a:solidFill>
                  <a:schemeClr val="tx1"/>
                </a:solidFill>
              </a:rPr>
              <a:t> = R</a:t>
            </a:r>
            <a:r>
              <a:rPr lang="en-US" sz="2000" b="1" baseline="-25000">
                <a:solidFill>
                  <a:schemeClr val="tx1"/>
                </a:solidFill>
              </a:rPr>
              <a:t>3</a:t>
            </a:r>
            <a:r>
              <a:rPr lang="en-US" sz="2000" b="1">
                <a:solidFill>
                  <a:schemeClr val="tx1"/>
                </a:solidFill>
              </a:rPr>
              <a:t> =</a:t>
            </a:r>
            <a:r>
              <a:rPr lang="en-US" sz="2000">
                <a:solidFill>
                  <a:schemeClr val="tx1"/>
                </a:solidFill>
              </a:rPr>
              <a:t> 1k</a:t>
            </a:r>
            <a:r>
              <a:rPr lang="el-GR" sz="2000">
                <a:solidFill>
                  <a:schemeClr val="tx1"/>
                </a:solidFill>
                <a:cs typeface="Times New Roman" pitchFamily="18" charset="0"/>
              </a:rPr>
              <a:t>Ω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b="1">
                <a:solidFill>
                  <a:schemeClr val="tx1"/>
                </a:solidFill>
                <a:cs typeface="Times New Roman" pitchFamily="18" charset="0"/>
              </a:rPr>
              <a:t>v</a:t>
            </a:r>
            <a:r>
              <a:rPr lang="en-US" sz="2000" b="1" baseline="-25000">
                <a:solidFill>
                  <a:schemeClr val="tx1"/>
                </a:solidFill>
                <a:cs typeface="Times New Roman" pitchFamily="18" charset="0"/>
              </a:rPr>
              <a:t>s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= 12V, </a:t>
            </a:r>
            <a:r>
              <a:rPr lang="en-US" sz="2000" b="1">
                <a:solidFill>
                  <a:schemeClr val="tx1"/>
                </a:solidFill>
                <a:cs typeface="Times New Roman" pitchFamily="18" charset="0"/>
              </a:rPr>
              <a:t>v</a:t>
            </a:r>
            <a:r>
              <a:rPr lang="en-US" sz="2000" b="1" baseline="-25000">
                <a:solidFill>
                  <a:schemeClr val="tx1"/>
                </a:solidFill>
                <a:cs typeface="Times New Roman" pitchFamily="18" charset="0"/>
              </a:rPr>
              <a:t>ab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= 12mV</a:t>
            </a:r>
            <a:endParaRPr lang="el-GR" sz="2000" b="1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4290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562600" y="2922588"/>
          <a:ext cx="2479675" cy="1555750"/>
        </p:xfrm>
        <a:graphic>
          <a:graphicData uri="http://schemas.openxmlformats.org/presentationml/2006/ole">
            <p:oleObj spid="_x0000_s429060" name="Equation" r:id="rId3" imgW="1498320" imgH="939600" progId="Equation.3">
              <p:embed/>
            </p:oleObj>
          </a:graphicData>
        </a:graphic>
      </p:graphicFrame>
      <p:grpSp>
        <p:nvGrpSpPr>
          <p:cNvPr id="429061" name="Group 5"/>
          <p:cNvGrpSpPr>
            <a:grpSpLocks/>
          </p:cNvGrpSpPr>
          <p:nvPr/>
        </p:nvGrpSpPr>
        <p:grpSpPr bwMode="auto">
          <a:xfrm>
            <a:off x="1558925" y="2870200"/>
            <a:ext cx="3529013" cy="2022475"/>
            <a:chOff x="473" y="2077"/>
            <a:chExt cx="2223" cy="1274"/>
          </a:xfrm>
        </p:grpSpPr>
        <p:grpSp>
          <p:nvGrpSpPr>
            <p:cNvPr id="429062" name="Group 6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429063" name="Text Box 7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29064" name="Oval 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5" name="Text Box 9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29066" name="Text Box 1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sp>
          <p:nvSpPr>
            <p:cNvPr id="429067" name="Text Box 11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grpSp>
          <p:nvGrpSpPr>
            <p:cNvPr id="429068" name="Group 12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429069" name="Oval 13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0" name="Oval 14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9071" name="Group 15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29072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73" name="Line 1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74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75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76" name="Line 2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77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78" name="Line 2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9079" name="Oval 23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0" name="Oval 24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9081" name="Group 25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29082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83" name="Line 2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84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85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86" name="Line 3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87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88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9089" name="Group 33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29090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91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92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93" name="Line 3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94" name="Line 3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95" name="Line 3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96" name="Line 4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9097" name="Oval 41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8" name="Oval 42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29099" name="AutoShape 43"/>
              <p:cNvCxnSpPr>
                <a:cxnSpLocks noChangeShapeType="1"/>
                <a:stCxn id="429098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9100" name="AutoShape 44"/>
              <p:cNvCxnSpPr>
                <a:cxnSpLocks noChangeShapeType="1"/>
                <a:stCxn id="429069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9101" name="AutoShape 45"/>
              <p:cNvCxnSpPr>
                <a:cxnSpLocks noChangeShapeType="1"/>
                <a:stCxn id="429069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9102" name="AutoShape 46"/>
              <p:cNvCxnSpPr>
                <a:cxnSpLocks noChangeShapeType="1"/>
                <a:stCxn id="429097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9103" name="AutoShape 47"/>
              <p:cNvCxnSpPr>
                <a:cxnSpLocks noChangeShapeType="1"/>
                <a:stCxn id="429098" idx="6"/>
                <a:endCxn id="429079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9104" name="AutoShape 48"/>
              <p:cNvCxnSpPr>
                <a:cxnSpLocks noChangeShapeType="1"/>
                <a:stCxn id="429097" idx="2"/>
                <a:endCxn id="429080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29105" name="Group 49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29106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107" name="Line 5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108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109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110" name="Line 5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111" name="Line 55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112" name="Line 5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29113" name="AutoShape 57"/>
              <p:cNvCxnSpPr>
                <a:cxnSpLocks noChangeShapeType="1"/>
                <a:stCxn id="429097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9114" name="AutoShape 58"/>
              <p:cNvCxnSpPr>
                <a:cxnSpLocks noChangeShapeType="1"/>
                <a:stCxn id="429098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9115" name="AutoShape 59"/>
              <p:cNvCxnSpPr>
                <a:cxnSpLocks noChangeShapeType="1"/>
                <a:stCxn id="429070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9116" name="AutoShape 60"/>
              <p:cNvCxnSpPr>
                <a:cxnSpLocks noChangeShapeType="1"/>
                <a:stCxn id="429070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29117" name="Text Box 61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sp>
          <p:nvSpPr>
            <p:cNvPr id="429118" name="Text Box 62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429119" name="Text Box 63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sp>
          <p:nvSpPr>
            <p:cNvPr id="429120" name="Text Box 64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29121" name="Text Box 65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29122" name="Text Box 66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29123" name="Text Box 67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29124" name="AutoShape 68"/>
            <p:cNvCxnSpPr>
              <a:cxnSpLocks noChangeShapeType="1"/>
              <a:stCxn id="429064" idx="4"/>
              <a:endCxn id="429070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29125" name="AutoShape 69"/>
            <p:cNvCxnSpPr>
              <a:cxnSpLocks noChangeShapeType="1"/>
              <a:stCxn id="429065" idx="0"/>
              <a:endCxn id="429069" idx="0"/>
            </p:cNvCxnSpPr>
            <p:nvPr/>
          </p:nvCxnSpPr>
          <p:spPr bwMode="auto">
            <a:xfrm rot="162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29126" name="Text Box 70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29127" name="Text Box 71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7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1064F14-C9CE-4E21-8CF0-5AF9F20165DB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7239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 b="1" u="sng">
                <a:solidFill>
                  <a:schemeClr val="tx1"/>
                </a:solidFill>
              </a:rPr>
              <a:t>Example2</a:t>
            </a:r>
            <a:r>
              <a:rPr lang="en-US" sz="2400">
                <a:solidFill>
                  <a:schemeClr val="tx1"/>
                </a:solidFill>
              </a:rPr>
              <a:t>: find </a:t>
            </a:r>
            <a:r>
              <a:rPr lang="en-US" sz="2400" b="1">
                <a:solidFill>
                  <a:schemeClr val="tx1"/>
                </a:solidFill>
              </a:rPr>
              <a:t>R</a:t>
            </a:r>
            <a:r>
              <a:rPr lang="en-US" sz="2400" b="1" baseline="-25000">
                <a:solidFill>
                  <a:schemeClr val="tx1"/>
                </a:solidFill>
              </a:rPr>
              <a:t>x</a:t>
            </a:r>
            <a:endParaRPr lang="en-US" sz="2400">
              <a:solidFill>
                <a:schemeClr val="tx1"/>
              </a:solidFill>
            </a:endParaRPr>
          </a:p>
          <a:p>
            <a:pPr marL="838200" lvl="1" indent="-381000">
              <a:lnSpc>
                <a:spcPct val="80000"/>
              </a:lnSpc>
            </a:pP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1</a:t>
            </a:r>
            <a:r>
              <a:rPr lang="en-US" sz="2000" b="1">
                <a:solidFill>
                  <a:schemeClr val="tx1"/>
                </a:solidFill>
              </a:rPr>
              <a:t> = R</a:t>
            </a:r>
            <a:r>
              <a:rPr lang="en-US" sz="2000" b="1" baseline="-25000">
                <a:solidFill>
                  <a:schemeClr val="tx1"/>
                </a:solidFill>
              </a:rPr>
              <a:t>2</a:t>
            </a:r>
            <a:r>
              <a:rPr lang="en-US" sz="2000" b="1">
                <a:solidFill>
                  <a:schemeClr val="tx1"/>
                </a:solidFill>
              </a:rPr>
              <a:t> = R</a:t>
            </a:r>
            <a:r>
              <a:rPr lang="en-US" sz="2000" b="1" baseline="-25000">
                <a:solidFill>
                  <a:schemeClr val="tx1"/>
                </a:solidFill>
              </a:rPr>
              <a:t>3</a:t>
            </a:r>
            <a:r>
              <a:rPr lang="en-US" sz="2000" b="1">
                <a:solidFill>
                  <a:schemeClr val="tx1"/>
                </a:solidFill>
              </a:rPr>
              <a:t> =</a:t>
            </a:r>
            <a:r>
              <a:rPr lang="en-US" sz="2000">
                <a:solidFill>
                  <a:schemeClr val="tx1"/>
                </a:solidFill>
              </a:rPr>
              <a:t> 1k</a:t>
            </a:r>
            <a:r>
              <a:rPr lang="el-GR" sz="2000">
                <a:solidFill>
                  <a:schemeClr val="tx1"/>
                </a:solidFill>
                <a:cs typeface="Times New Roman" pitchFamily="18" charset="0"/>
              </a:rPr>
              <a:t>Ω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b="1">
                <a:solidFill>
                  <a:schemeClr val="tx1"/>
                </a:solidFill>
                <a:cs typeface="Times New Roman" pitchFamily="18" charset="0"/>
              </a:rPr>
              <a:t>v</a:t>
            </a:r>
            <a:r>
              <a:rPr lang="en-US" sz="2000" b="1" baseline="-25000">
                <a:solidFill>
                  <a:schemeClr val="tx1"/>
                </a:solidFill>
                <a:cs typeface="Times New Roman" pitchFamily="18" charset="0"/>
              </a:rPr>
              <a:t>s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= 12V, </a:t>
            </a:r>
            <a:r>
              <a:rPr lang="en-US" sz="2000" b="1">
                <a:solidFill>
                  <a:schemeClr val="tx1"/>
                </a:solidFill>
                <a:cs typeface="Times New Roman" pitchFamily="18" charset="0"/>
              </a:rPr>
              <a:t>v</a:t>
            </a:r>
            <a:r>
              <a:rPr lang="en-US" sz="2000" b="1" baseline="-25000">
                <a:solidFill>
                  <a:schemeClr val="tx1"/>
                </a:solidFill>
                <a:cs typeface="Times New Roman" pitchFamily="18" charset="0"/>
              </a:rPr>
              <a:t>ab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= 12mV</a:t>
            </a:r>
            <a:endParaRPr lang="el-GR" sz="2000" b="1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4300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283325" y="1333500"/>
          <a:ext cx="2624138" cy="4838700"/>
        </p:xfrm>
        <a:graphic>
          <a:graphicData uri="http://schemas.openxmlformats.org/presentationml/2006/ole">
            <p:oleObj spid="_x0000_s430084" name="Equation" r:id="rId3" imgW="1803240" imgH="3327120" progId="Equation.3">
              <p:embed/>
            </p:oleObj>
          </a:graphicData>
        </a:graphic>
      </p:graphicFrame>
      <p:grpSp>
        <p:nvGrpSpPr>
          <p:cNvPr id="430085" name="Group 5"/>
          <p:cNvGrpSpPr>
            <a:grpSpLocks/>
          </p:cNvGrpSpPr>
          <p:nvPr/>
        </p:nvGrpSpPr>
        <p:grpSpPr bwMode="auto">
          <a:xfrm>
            <a:off x="1558925" y="2870200"/>
            <a:ext cx="3529013" cy="2022475"/>
            <a:chOff x="473" y="2077"/>
            <a:chExt cx="2223" cy="1274"/>
          </a:xfrm>
        </p:grpSpPr>
        <p:grpSp>
          <p:nvGrpSpPr>
            <p:cNvPr id="430086" name="Group 6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430087" name="Text Box 7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30088" name="Oval 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89" name="Text Box 9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30090" name="Text Box 1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sp>
          <p:nvSpPr>
            <p:cNvPr id="430091" name="Text Box 11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grpSp>
          <p:nvGrpSpPr>
            <p:cNvPr id="430092" name="Group 12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430093" name="Oval 13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4" name="Oval 14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0095" name="Group 15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30096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097" name="Line 1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098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099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00" name="Line 2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01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02" name="Line 2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0103" name="Oval 23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4" name="Oval 24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0105" name="Group 25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30106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07" name="Line 2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08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09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10" name="Line 3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11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12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113" name="Group 33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30114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15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16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17" name="Line 3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18" name="Line 3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19" name="Line 3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20" name="Line 4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0121" name="Oval 41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2" name="Oval 42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30123" name="AutoShape 43"/>
              <p:cNvCxnSpPr>
                <a:cxnSpLocks noChangeShapeType="1"/>
                <a:stCxn id="430122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0124" name="AutoShape 44"/>
              <p:cNvCxnSpPr>
                <a:cxnSpLocks noChangeShapeType="1"/>
                <a:stCxn id="430093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0125" name="AutoShape 45"/>
              <p:cNvCxnSpPr>
                <a:cxnSpLocks noChangeShapeType="1"/>
                <a:stCxn id="430093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0126" name="AutoShape 46"/>
              <p:cNvCxnSpPr>
                <a:cxnSpLocks noChangeShapeType="1"/>
                <a:stCxn id="430121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0127" name="AutoShape 47"/>
              <p:cNvCxnSpPr>
                <a:cxnSpLocks noChangeShapeType="1"/>
                <a:stCxn id="430122" idx="6"/>
                <a:endCxn id="430103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0128" name="AutoShape 48"/>
              <p:cNvCxnSpPr>
                <a:cxnSpLocks noChangeShapeType="1"/>
                <a:stCxn id="430121" idx="2"/>
                <a:endCxn id="430104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30129" name="Group 49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30130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31" name="Line 5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32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33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34" name="Line 5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35" name="Line 55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36" name="Line 5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30137" name="AutoShape 57"/>
              <p:cNvCxnSpPr>
                <a:cxnSpLocks noChangeShapeType="1"/>
                <a:stCxn id="430121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0138" name="AutoShape 58"/>
              <p:cNvCxnSpPr>
                <a:cxnSpLocks noChangeShapeType="1"/>
                <a:stCxn id="430122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0139" name="AutoShape 59"/>
              <p:cNvCxnSpPr>
                <a:cxnSpLocks noChangeShapeType="1"/>
                <a:stCxn id="430094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0140" name="AutoShape 60"/>
              <p:cNvCxnSpPr>
                <a:cxnSpLocks noChangeShapeType="1"/>
                <a:stCxn id="430094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30141" name="Text Box 61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sp>
          <p:nvSpPr>
            <p:cNvPr id="430142" name="Text Box 62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430143" name="Text Box 63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sp>
          <p:nvSpPr>
            <p:cNvPr id="430144" name="Text Box 64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30145" name="Text Box 65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30146" name="Text Box 66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30147" name="Text Box 67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30148" name="AutoShape 68"/>
            <p:cNvCxnSpPr>
              <a:cxnSpLocks noChangeShapeType="1"/>
              <a:stCxn id="430088" idx="4"/>
              <a:endCxn id="430094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30149" name="AutoShape 69"/>
            <p:cNvCxnSpPr>
              <a:cxnSpLocks noChangeShapeType="1"/>
              <a:stCxn id="430089" idx="0"/>
              <a:endCxn id="430093" idx="0"/>
            </p:cNvCxnSpPr>
            <p:nvPr/>
          </p:nvCxnSpPr>
          <p:spPr bwMode="auto">
            <a:xfrm rot="162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30150" name="Text Box 70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30151" name="Text Box 71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36234E8-60A4-4584-86C4-F2AA5DDB9B06}" type="slidenum">
              <a:rPr lang="en-US"/>
              <a:pPr lvl="1"/>
              <a:t>12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Resistance Strain Gauges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/>
              <a:t>Strain gauge</a:t>
            </a:r>
            <a:r>
              <a:rPr lang="en-US" sz="2400"/>
              <a:t>: device bonded to the surface of an object and whose resistance varies as a function of surface strain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Used to perform measurements of: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Strain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Stress,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Force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Torque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Pressure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400" b="1"/>
              <a:t>NB</a:t>
            </a:r>
            <a:r>
              <a:rPr lang="en-US" sz="2400"/>
              <a:t>: cylindrical resistance: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Compression/elongation will change resistance </a:t>
            </a:r>
          </a:p>
        </p:txBody>
      </p:sp>
      <p:graphicFrame>
        <p:nvGraphicFramePr>
          <p:cNvPr id="4321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267200" y="3962400"/>
          <a:ext cx="1071563" cy="852488"/>
        </p:xfrm>
        <a:graphic>
          <a:graphicData uri="http://schemas.openxmlformats.org/presentationml/2006/ole">
            <p:oleObj spid="_x0000_s432132" name="Equation" r:id="rId3" imgW="495000" imgH="393480" progId="Equation.3">
              <p:embed/>
            </p:oleObj>
          </a:graphicData>
        </a:graphic>
      </p:graphicFrame>
      <p:grpSp>
        <p:nvGrpSpPr>
          <p:cNvPr id="432136" name="Group 8"/>
          <p:cNvGrpSpPr>
            <a:grpSpLocks/>
          </p:cNvGrpSpPr>
          <p:nvPr/>
        </p:nvGrpSpPr>
        <p:grpSpPr bwMode="auto">
          <a:xfrm>
            <a:off x="1371600" y="5576888"/>
            <a:ext cx="3505200" cy="379412"/>
            <a:chOff x="3974" y="2376"/>
            <a:chExt cx="2208" cy="239"/>
          </a:xfrm>
        </p:grpSpPr>
        <p:sp>
          <p:nvSpPr>
            <p:cNvPr id="432134" name="Text Box 6"/>
            <p:cNvSpPr txBox="1">
              <a:spLocks noChangeArrowheads="1"/>
            </p:cNvSpPr>
            <p:nvPr/>
          </p:nvSpPr>
          <p:spPr bwMode="auto">
            <a:xfrm>
              <a:off x="3974" y="2376"/>
              <a:ext cx="2208" cy="239"/>
            </a:xfrm>
            <a:prstGeom prst="rect">
              <a:avLst/>
            </a:prstGeom>
            <a:solidFill>
              <a:srgbClr val="8495A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Compression 	lower resistance</a:t>
              </a:r>
            </a:p>
          </p:txBody>
        </p:sp>
        <p:sp>
          <p:nvSpPr>
            <p:cNvPr id="432135" name="Line 7"/>
            <p:cNvSpPr>
              <a:spLocks noChangeShapeType="1"/>
            </p:cNvSpPr>
            <p:nvPr/>
          </p:nvSpPr>
          <p:spPr bwMode="auto">
            <a:xfrm>
              <a:off x="4886" y="2496"/>
              <a:ext cx="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2140" name="Group 12"/>
          <p:cNvGrpSpPr>
            <a:grpSpLocks/>
          </p:cNvGrpSpPr>
          <p:nvPr/>
        </p:nvGrpSpPr>
        <p:grpSpPr bwMode="auto">
          <a:xfrm>
            <a:off x="5638800" y="5576888"/>
            <a:ext cx="2940050" cy="379412"/>
            <a:chOff x="3168" y="3513"/>
            <a:chExt cx="1852" cy="239"/>
          </a:xfrm>
        </p:grpSpPr>
        <p:sp>
          <p:nvSpPr>
            <p:cNvPr id="432138" name="Text Box 10"/>
            <p:cNvSpPr txBox="1">
              <a:spLocks noChangeArrowheads="1"/>
            </p:cNvSpPr>
            <p:nvPr/>
          </p:nvSpPr>
          <p:spPr bwMode="auto">
            <a:xfrm>
              <a:off x="3168" y="3513"/>
              <a:ext cx="1852" cy="239"/>
            </a:xfrm>
            <a:prstGeom prst="rect">
              <a:avLst/>
            </a:prstGeom>
            <a:solidFill>
              <a:srgbClr val="8495A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Stretch 	     higher resistance</a:t>
              </a:r>
            </a:p>
          </p:txBody>
        </p:sp>
        <p:sp>
          <p:nvSpPr>
            <p:cNvPr id="432139" name="Line 11"/>
            <p:cNvSpPr>
              <a:spLocks noChangeShapeType="1"/>
            </p:cNvSpPr>
            <p:nvPr/>
          </p:nvSpPr>
          <p:spPr bwMode="auto">
            <a:xfrm>
              <a:off x="3696" y="3633"/>
              <a:ext cx="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2141" name="Text Box 13"/>
          <p:cNvSpPr txBox="1">
            <a:spLocks noChangeArrowheads="1"/>
          </p:cNvSpPr>
          <p:nvPr/>
        </p:nvSpPr>
        <p:spPr bwMode="auto">
          <a:xfrm>
            <a:off x="5638800" y="3962400"/>
            <a:ext cx="3149600" cy="928688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/>
              <a:t>L</a:t>
            </a:r>
            <a:r>
              <a:rPr lang="en-US"/>
              <a:t> – length of cylindrical resistor</a:t>
            </a:r>
          </a:p>
          <a:p>
            <a:pPr algn="l"/>
            <a:r>
              <a:rPr lang="el-GR" b="1" i="1">
                <a:cs typeface="Times New Roman" pitchFamily="18" charset="0"/>
              </a:rPr>
              <a:t>σ</a:t>
            </a:r>
            <a:r>
              <a:rPr lang="en-US" b="1" i="1">
                <a:cs typeface="Times New Roman" pitchFamily="18" charset="0"/>
              </a:rPr>
              <a:t> – </a:t>
            </a:r>
            <a:r>
              <a:rPr lang="en-US">
                <a:cs typeface="Times New Roman" pitchFamily="18" charset="0"/>
              </a:rPr>
              <a:t>conductivity of the resistor</a:t>
            </a:r>
          </a:p>
          <a:p>
            <a:pPr algn="l"/>
            <a:r>
              <a:rPr lang="en-US" b="1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– resistor cross-sectional area</a:t>
            </a:r>
            <a:endParaRPr lang="el-GR" b="1" i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60759C6-7385-4C6C-8195-236BBF137007}" type="slidenum">
              <a:rPr lang="en-US"/>
              <a:pPr lvl="1"/>
              <a:t>13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Resistance Strain Gauges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/>
              <a:t>Gauge factor (GF)</a:t>
            </a:r>
            <a:r>
              <a:rPr lang="en-US" sz="2400"/>
              <a:t>: the relationship between change in resistance and change in length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value of about 2 is common</a:t>
            </a:r>
          </a:p>
        </p:txBody>
      </p:sp>
      <p:graphicFrame>
        <p:nvGraphicFramePr>
          <p:cNvPr id="434189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5410200" y="4843463"/>
          <a:ext cx="1066800" cy="869950"/>
        </p:xfrm>
        <a:graphic>
          <a:graphicData uri="http://schemas.openxmlformats.org/presentationml/2006/ole">
            <p:oleObj spid="_x0000_s434189" name="Equation" r:id="rId3" imgW="482400" imgH="393480" progId="Equation.3">
              <p:embed/>
            </p:oleObj>
          </a:graphicData>
        </a:graphic>
      </p:graphicFrame>
      <p:sp>
        <p:nvSpPr>
          <p:cNvPr id="434190" name="Rectangle 14"/>
          <p:cNvSpPr>
            <a:spLocks noChangeArrowheads="1"/>
          </p:cNvSpPr>
          <p:nvPr/>
        </p:nvSpPr>
        <p:spPr bwMode="auto">
          <a:xfrm>
            <a:off x="406400" y="3543300"/>
            <a:ext cx="850900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r>
              <a:rPr lang="en-US" sz="2800" b="1" u="sng" dirty="0">
                <a:solidFill>
                  <a:schemeClr val="bg2"/>
                </a:solidFill>
              </a:rPr>
              <a:t>Strain (</a:t>
            </a:r>
            <a:r>
              <a:rPr lang="el-GR" sz="2800" b="1" u="sng" dirty="0">
                <a:solidFill>
                  <a:schemeClr val="bg2"/>
                </a:solidFill>
                <a:cs typeface="Times New Roman" pitchFamily="18" charset="0"/>
              </a:rPr>
              <a:t>ε</a:t>
            </a:r>
            <a:r>
              <a:rPr lang="en-US" sz="2800" b="1" u="sng" dirty="0">
                <a:solidFill>
                  <a:schemeClr val="bg2"/>
                </a:solidFill>
                <a:cs typeface="Times New Roman" pitchFamily="18" charset="0"/>
              </a:rPr>
              <a:t>)</a:t>
            </a:r>
            <a:r>
              <a:rPr lang="en-US" sz="2800" dirty="0">
                <a:solidFill>
                  <a:schemeClr val="bg2"/>
                </a:solidFill>
                <a:cs typeface="Times New Roman" pitchFamily="18" charset="0"/>
              </a:rPr>
              <a:t>: the fractional change in length of an object</a:t>
            </a:r>
          </a:p>
          <a:p>
            <a:pPr marL="742950" lvl="1" indent="-28575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2400" dirty="0">
                <a:solidFill>
                  <a:schemeClr val="bg2"/>
                </a:solidFill>
                <a:cs typeface="Times New Roman" pitchFamily="18" charset="0"/>
              </a:rPr>
              <a:t>Max strain that can be measured is about 0.4 – 0.5 percent </a:t>
            </a:r>
          </a:p>
          <a:p>
            <a:pPr marL="1143000" lvl="2" indent="-228600" algn="l">
              <a:spcBef>
                <a:spcPct val="20000"/>
              </a:spcBef>
              <a:buClr>
                <a:srgbClr val="ACA964"/>
              </a:buClr>
              <a:buFontTx/>
              <a:buChar char="•"/>
            </a:pPr>
            <a:r>
              <a:rPr lang="en-US" sz="2000" dirty="0">
                <a:solidFill>
                  <a:schemeClr val="bg2"/>
                </a:solidFill>
                <a:cs typeface="Times New Roman" pitchFamily="18" charset="0"/>
              </a:rPr>
              <a:t>i.e</a:t>
            </a:r>
            <a:r>
              <a:rPr lang="en-US" sz="2000" dirty="0" smtClean="0">
                <a:solidFill>
                  <a:schemeClr val="bg2"/>
                </a:solidFill>
                <a:cs typeface="Times New Roman" pitchFamily="18" charset="0"/>
              </a:rPr>
              <a:t>.   </a:t>
            </a:r>
            <a:r>
              <a:rPr lang="el-GR" sz="2000" dirty="0">
                <a:solidFill>
                  <a:schemeClr val="bg2"/>
                </a:solidFill>
                <a:cs typeface="Times New Roman" pitchFamily="18" charset="0"/>
              </a:rPr>
              <a:t>ε</a:t>
            </a:r>
            <a:r>
              <a:rPr lang="en-US" sz="2000" dirty="0">
                <a:solidFill>
                  <a:schemeClr val="bg2"/>
                </a:solidFill>
                <a:cs typeface="Times New Roman" pitchFamily="18" charset="0"/>
              </a:rPr>
              <a:t> = 0.004 to 0.005</a:t>
            </a:r>
          </a:p>
          <a:p>
            <a:pPr marL="1143000" lvl="2" indent="-228600" algn="l">
              <a:spcBef>
                <a:spcPct val="20000"/>
              </a:spcBef>
              <a:buClr>
                <a:srgbClr val="ACA964"/>
              </a:buClr>
              <a:buFontTx/>
              <a:buChar char="•"/>
            </a:pPr>
            <a:r>
              <a:rPr lang="en-US" sz="2000" dirty="0">
                <a:solidFill>
                  <a:schemeClr val="bg2"/>
                </a:solidFill>
                <a:cs typeface="Times New Roman" pitchFamily="18" charset="0"/>
              </a:rPr>
              <a:t>For a </a:t>
            </a:r>
            <a:r>
              <a:rPr lang="en-US" sz="2000" b="1" dirty="0">
                <a:solidFill>
                  <a:schemeClr val="bg2"/>
                </a:solidFill>
                <a:cs typeface="Times New Roman" pitchFamily="18" charset="0"/>
              </a:rPr>
              <a:t>120</a:t>
            </a:r>
            <a:r>
              <a:rPr lang="el-GR" sz="2000" b="1" dirty="0">
                <a:solidFill>
                  <a:schemeClr val="bg2"/>
                </a:solidFill>
                <a:cs typeface="Times New Roman" pitchFamily="18" charset="0"/>
              </a:rPr>
              <a:t>Ω</a:t>
            </a:r>
            <a:r>
              <a:rPr lang="en-US" sz="2000" dirty="0">
                <a:solidFill>
                  <a:schemeClr val="bg2"/>
                </a:solidFill>
                <a:cs typeface="Times New Roman" pitchFamily="18" charset="0"/>
              </a:rPr>
              <a:t> resistor: +/– </a:t>
            </a:r>
            <a:r>
              <a:rPr lang="en-US" sz="2000" b="1" dirty="0">
                <a:solidFill>
                  <a:schemeClr val="bg2"/>
                </a:solidFill>
                <a:cs typeface="Times New Roman" pitchFamily="18" charset="0"/>
              </a:rPr>
              <a:t>1.2 </a:t>
            </a:r>
            <a:r>
              <a:rPr lang="el-GR" sz="2000" b="1" dirty="0">
                <a:solidFill>
                  <a:schemeClr val="bg2"/>
                </a:solidFill>
                <a:cs typeface="Times New Roman" pitchFamily="18" charset="0"/>
              </a:rPr>
              <a:t>Ω</a:t>
            </a:r>
          </a:p>
        </p:txBody>
      </p:sp>
      <p:graphicFrame>
        <p:nvGraphicFramePr>
          <p:cNvPr id="434191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3230563" y="2438400"/>
          <a:ext cx="1720850" cy="773113"/>
        </p:xfrm>
        <a:graphic>
          <a:graphicData uri="http://schemas.openxmlformats.org/presentationml/2006/ole">
            <p:oleObj spid="_x0000_s434191" name="Equation" r:id="rId4" imgW="876240" imgH="393480" progId="Equation.3">
              <p:embed/>
            </p:oleObj>
          </a:graphicData>
        </a:graphic>
      </p:graphicFrame>
      <p:sp>
        <p:nvSpPr>
          <p:cNvPr id="434193" name="Text Box 17"/>
          <p:cNvSpPr txBox="1">
            <a:spLocks noChangeArrowheads="1"/>
          </p:cNvSpPr>
          <p:nvPr/>
        </p:nvSpPr>
        <p:spPr bwMode="auto">
          <a:xfrm>
            <a:off x="5622925" y="2665413"/>
            <a:ext cx="3054350" cy="379412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R</a:t>
            </a:r>
            <a:r>
              <a:rPr lang="en-US" b="1" baseline="-25000"/>
              <a:t>0</a:t>
            </a:r>
            <a:r>
              <a:rPr lang="en-US" baseline="-25000"/>
              <a:t> </a:t>
            </a:r>
            <a:r>
              <a:rPr lang="en-US"/>
              <a:t>– the </a:t>
            </a:r>
            <a:r>
              <a:rPr lang="en-US" b="1"/>
              <a:t>zero strain resistance</a:t>
            </a:r>
            <a:endParaRPr lang="en-US" b="1" baseline="-25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2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145BCEC-9042-41A1-8B58-EE06B34369DD}" type="slidenum">
              <a:rPr lang="en-US"/>
              <a:pPr lvl="1"/>
              <a:t>14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Resistance Strain Gauges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/>
              <a:t>Change in resistance due to strain</a:t>
            </a:r>
            <a:r>
              <a:rPr lang="en-US" sz="2800"/>
              <a:t>:</a:t>
            </a:r>
          </a:p>
        </p:txBody>
      </p:sp>
      <p:graphicFrame>
        <p:nvGraphicFramePr>
          <p:cNvPr id="43623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995613" y="2438400"/>
          <a:ext cx="3035300" cy="839788"/>
        </p:xfrm>
        <a:graphic>
          <a:graphicData uri="http://schemas.openxmlformats.org/presentationml/2006/ole">
            <p:oleObj spid="_x0000_s436230" name="Equation" r:id="rId3" imgW="825480" imgH="228600" progId="Equation.3">
              <p:embed/>
            </p:oleObj>
          </a:graphicData>
        </a:graphic>
      </p:graphicFrame>
      <p:grpSp>
        <p:nvGrpSpPr>
          <p:cNvPr id="436263" name="Group 39"/>
          <p:cNvGrpSpPr>
            <a:grpSpLocks/>
          </p:cNvGrpSpPr>
          <p:nvPr/>
        </p:nvGrpSpPr>
        <p:grpSpPr bwMode="auto">
          <a:xfrm>
            <a:off x="2527300" y="3881438"/>
            <a:ext cx="881063" cy="1814512"/>
            <a:chOff x="1296" y="2391"/>
            <a:chExt cx="555" cy="1143"/>
          </a:xfrm>
        </p:grpSpPr>
        <p:sp>
          <p:nvSpPr>
            <p:cNvPr id="436245" name="Oval 21"/>
            <p:cNvSpPr>
              <a:spLocks noChangeArrowheads="1"/>
            </p:cNvSpPr>
            <p:nvPr/>
          </p:nvSpPr>
          <p:spPr bwMode="auto">
            <a:xfrm rot="16200000">
              <a:off x="1672" y="3469"/>
              <a:ext cx="66" cy="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6" name="Oval 22"/>
            <p:cNvSpPr>
              <a:spLocks noChangeArrowheads="1"/>
            </p:cNvSpPr>
            <p:nvPr/>
          </p:nvSpPr>
          <p:spPr bwMode="auto">
            <a:xfrm rot="16200000">
              <a:off x="1660" y="2389"/>
              <a:ext cx="66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6247" name="AutoShape 23"/>
            <p:cNvCxnSpPr>
              <a:cxnSpLocks noChangeShapeType="1"/>
              <a:endCxn id="436245" idx="6"/>
            </p:cNvCxnSpPr>
            <p:nvPr/>
          </p:nvCxnSpPr>
          <p:spPr bwMode="auto">
            <a:xfrm>
              <a:off x="1702" y="3206"/>
              <a:ext cx="3" cy="2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36248" name="AutoShape 24"/>
            <p:cNvCxnSpPr>
              <a:cxnSpLocks noChangeShapeType="1"/>
              <a:stCxn id="436246" idx="2"/>
            </p:cNvCxnSpPr>
            <p:nvPr/>
          </p:nvCxnSpPr>
          <p:spPr bwMode="auto">
            <a:xfrm>
              <a:off x="1693" y="2457"/>
              <a:ext cx="0" cy="32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436249" name="Group 25"/>
            <p:cNvGrpSpPr>
              <a:grpSpLocks/>
            </p:cNvGrpSpPr>
            <p:nvPr/>
          </p:nvGrpSpPr>
          <p:grpSpPr bwMode="auto">
            <a:xfrm rot="-10800000">
              <a:off x="1639" y="2791"/>
              <a:ext cx="112" cy="287"/>
              <a:chOff x="3450" y="2313"/>
              <a:chExt cx="111" cy="216"/>
            </a:xfrm>
          </p:grpSpPr>
          <p:sp>
            <p:nvSpPr>
              <p:cNvPr id="436250" name="Line 2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51" name="Line 2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52" name="Line 2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53" name="Line 2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54" name="Line 3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55" name="Line 3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56" name="Line 3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36257" name="AutoShape 33"/>
            <p:cNvCxnSpPr>
              <a:cxnSpLocks noChangeShapeType="1"/>
              <a:stCxn id="436250" idx="0"/>
            </p:cNvCxnSpPr>
            <p:nvPr/>
          </p:nvCxnSpPr>
          <p:spPr bwMode="auto">
            <a:xfrm rot="16200000" flipH="1">
              <a:off x="1638" y="3144"/>
              <a:ext cx="1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36258" name="AutoShape 34"/>
            <p:cNvCxnSpPr>
              <a:cxnSpLocks noChangeShapeType="1"/>
              <a:stCxn id="436252" idx="1"/>
            </p:cNvCxnSpPr>
            <p:nvPr/>
          </p:nvCxnSpPr>
          <p:spPr bwMode="auto">
            <a:xfrm flipV="1">
              <a:off x="1693" y="2696"/>
              <a:ext cx="0" cy="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36260" name="Text Box 36"/>
            <p:cNvSpPr txBox="1">
              <a:spLocks noChangeArrowheads="1"/>
            </p:cNvSpPr>
            <p:nvPr/>
          </p:nvSpPr>
          <p:spPr bwMode="auto">
            <a:xfrm>
              <a:off x="1296" y="2832"/>
              <a:ext cx="29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G</a:t>
              </a:r>
            </a:p>
          </p:txBody>
        </p:sp>
        <p:sp>
          <p:nvSpPr>
            <p:cNvPr id="436261" name="Line 37"/>
            <p:cNvSpPr>
              <a:spLocks noChangeShapeType="1"/>
            </p:cNvSpPr>
            <p:nvPr/>
          </p:nvSpPr>
          <p:spPr bwMode="auto">
            <a:xfrm flipV="1">
              <a:off x="1616" y="2768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6264" name="Text Box 40"/>
          <p:cNvSpPr txBox="1">
            <a:spLocks noChangeArrowheads="1"/>
          </p:cNvSpPr>
          <p:nvPr/>
        </p:nvSpPr>
        <p:spPr bwMode="auto">
          <a:xfrm>
            <a:off x="3657600" y="4540250"/>
            <a:ext cx="3213100" cy="379413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Circuit symbol for a strain gauge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CD11973-BD7F-48C2-8B77-B354FA8233D3}" type="slidenum">
              <a:rPr lang="en-US"/>
              <a:pPr lvl="1"/>
              <a:t>15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499"/>
            <a:ext cx="8356600" cy="2054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Wheatstone bridge commonly used to measure force using strain gauge resistors</a:t>
            </a:r>
          </a:p>
          <a:p>
            <a:pPr lvl="1">
              <a:lnSpc>
                <a:spcPct val="80000"/>
              </a:lnSpc>
            </a:pPr>
            <a:r>
              <a:rPr lang="en-US" sz="2400" b="1" u="sng" dirty="0"/>
              <a:t>Example</a:t>
            </a:r>
            <a:r>
              <a:rPr lang="en-US" sz="2400" dirty="0"/>
              <a:t>: force applied to a cantilever beam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Two strain gauges (</a:t>
            </a:r>
            <a:r>
              <a:rPr lang="en-US" sz="2000" b="1" dirty="0"/>
              <a:t>R</a:t>
            </a:r>
            <a:r>
              <a:rPr lang="en-US" sz="2000" b="1" baseline="-25000" dirty="0"/>
              <a:t>1</a:t>
            </a:r>
            <a:r>
              <a:rPr lang="en-US" sz="2000" dirty="0"/>
              <a:t> and </a:t>
            </a:r>
            <a:r>
              <a:rPr lang="en-US" sz="2000" b="1" dirty="0"/>
              <a:t>R</a:t>
            </a:r>
            <a:r>
              <a:rPr lang="en-US" sz="2000" b="1" baseline="-25000" dirty="0"/>
              <a:t>4</a:t>
            </a:r>
            <a:r>
              <a:rPr lang="en-US" sz="2000" dirty="0"/>
              <a:t>) on top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Two strain gauges (</a:t>
            </a:r>
            <a:r>
              <a:rPr lang="en-US" sz="2000" b="1" dirty="0"/>
              <a:t>R</a:t>
            </a:r>
            <a:r>
              <a:rPr lang="en-US" sz="2000" b="1" baseline="-25000" dirty="0"/>
              <a:t>2</a:t>
            </a:r>
            <a:r>
              <a:rPr lang="en-US" sz="2000" dirty="0"/>
              <a:t> and </a:t>
            </a:r>
            <a:r>
              <a:rPr lang="en-US" sz="2000" b="1" dirty="0"/>
              <a:t>R</a:t>
            </a:r>
            <a:r>
              <a:rPr lang="en-US" sz="2000" b="1" baseline="-25000" dirty="0"/>
              <a:t>3</a:t>
            </a:r>
            <a:r>
              <a:rPr lang="en-US" sz="2000" dirty="0"/>
              <a:t>) on </a:t>
            </a:r>
            <a:r>
              <a:rPr lang="en-US" sz="2000" dirty="0" smtClean="0"/>
              <a:t>bottom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Under no strain: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1 </a:t>
            </a:r>
            <a:r>
              <a:rPr lang="en-US" sz="2000" b="1" dirty="0" smtClean="0"/>
              <a:t> =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2  </a:t>
            </a:r>
            <a:r>
              <a:rPr lang="en-US" sz="2000" b="1" dirty="0" smtClean="0"/>
              <a:t>= R</a:t>
            </a:r>
            <a:r>
              <a:rPr lang="en-US" sz="2000" b="1" baseline="-25000" dirty="0" smtClean="0"/>
              <a:t>3 </a:t>
            </a:r>
            <a:r>
              <a:rPr lang="en-US" sz="2000" b="1" dirty="0" smtClean="0"/>
              <a:t> </a:t>
            </a:r>
            <a:r>
              <a:rPr lang="en-US" sz="2000" b="1" dirty="0" smtClean="0"/>
              <a:t>=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 smtClean="0"/>
              <a:t>= R</a:t>
            </a:r>
            <a:r>
              <a:rPr lang="en-US" sz="2000" b="1" baseline="-25000" dirty="0" smtClean="0"/>
              <a:t>0</a:t>
            </a:r>
            <a:endParaRPr lang="en-US" sz="2000" baseline="30000" dirty="0" smtClean="0"/>
          </a:p>
        </p:txBody>
      </p:sp>
      <p:grpSp>
        <p:nvGrpSpPr>
          <p:cNvPr id="437340" name="Group 92"/>
          <p:cNvGrpSpPr>
            <a:grpSpLocks/>
          </p:cNvGrpSpPr>
          <p:nvPr/>
        </p:nvGrpSpPr>
        <p:grpSpPr bwMode="auto">
          <a:xfrm>
            <a:off x="4775200" y="3387725"/>
            <a:ext cx="3397250" cy="2595563"/>
            <a:chOff x="3008" y="2134"/>
            <a:chExt cx="2140" cy="1635"/>
          </a:xfrm>
        </p:grpSpPr>
        <p:sp>
          <p:nvSpPr>
            <p:cNvPr id="437253" name="Oval 5"/>
            <p:cNvSpPr>
              <a:spLocks noChangeArrowheads="1"/>
            </p:cNvSpPr>
            <p:nvPr/>
          </p:nvSpPr>
          <p:spPr bwMode="auto">
            <a:xfrm>
              <a:off x="4046" y="23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4" name="Oval 6"/>
            <p:cNvSpPr>
              <a:spLocks noChangeArrowheads="1"/>
            </p:cNvSpPr>
            <p:nvPr/>
          </p:nvSpPr>
          <p:spPr bwMode="auto">
            <a:xfrm>
              <a:off x="4056" y="350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7255" name="AutoShape 7"/>
            <p:cNvCxnSpPr>
              <a:cxnSpLocks noChangeShapeType="1"/>
              <a:stCxn id="437254" idx="2"/>
              <a:endCxn id="437261" idx="4"/>
            </p:cNvCxnSpPr>
            <p:nvPr/>
          </p:nvCxnSpPr>
          <p:spPr bwMode="auto">
            <a:xfrm rot="10800000">
              <a:off x="3455" y="3121"/>
              <a:ext cx="601" cy="4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37256" name="AutoShape 8"/>
            <p:cNvCxnSpPr>
              <a:cxnSpLocks noChangeShapeType="1"/>
              <a:stCxn id="437254" idx="0"/>
              <a:endCxn id="437285" idx="1"/>
            </p:cNvCxnSpPr>
            <p:nvPr/>
          </p:nvCxnSpPr>
          <p:spPr bwMode="auto">
            <a:xfrm flipH="1" flipV="1">
              <a:off x="4097" y="3324"/>
              <a:ext cx="1" cy="1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37257" name="AutoShape 9"/>
            <p:cNvCxnSpPr>
              <a:cxnSpLocks noChangeShapeType="1"/>
              <a:stCxn id="437253" idx="4"/>
              <a:endCxn id="437265" idx="0"/>
            </p:cNvCxnSpPr>
            <p:nvPr/>
          </p:nvCxnSpPr>
          <p:spPr bwMode="auto">
            <a:xfrm>
              <a:off x="4088" y="2419"/>
              <a:ext cx="0" cy="1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37258" name="Text Box 10"/>
            <p:cNvSpPr txBox="1">
              <a:spLocks noChangeArrowheads="1"/>
            </p:cNvSpPr>
            <p:nvPr/>
          </p:nvSpPr>
          <p:spPr bwMode="auto">
            <a:xfrm>
              <a:off x="3744" y="2556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grpSp>
          <p:nvGrpSpPr>
            <p:cNvPr id="437259" name="Group 11"/>
            <p:cNvGrpSpPr>
              <a:grpSpLocks/>
            </p:cNvGrpSpPr>
            <p:nvPr/>
          </p:nvGrpSpPr>
          <p:grpSpPr bwMode="auto">
            <a:xfrm>
              <a:off x="3008" y="2793"/>
              <a:ext cx="613" cy="328"/>
              <a:chOff x="2470" y="2624"/>
              <a:chExt cx="613" cy="328"/>
            </a:xfrm>
          </p:grpSpPr>
          <p:sp>
            <p:nvSpPr>
              <p:cNvPr id="437260" name="Text Box 12"/>
              <p:cNvSpPr txBox="1">
                <a:spLocks noChangeArrowheads="1"/>
              </p:cNvSpPr>
              <p:nvPr/>
            </p:nvSpPr>
            <p:spPr bwMode="auto">
              <a:xfrm>
                <a:off x="2470" y="2690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37261" name="Oval 13"/>
              <p:cNvSpPr>
                <a:spLocks noChangeArrowheads="1"/>
              </p:cNvSpPr>
              <p:nvPr/>
            </p:nvSpPr>
            <p:spPr bwMode="auto">
              <a:xfrm>
                <a:off x="2751" y="2642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62" name="Text Box 14"/>
              <p:cNvSpPr txBox="1">
                <a:spLocks noChangeArrowheads="1"/>
              </p:cNvSpPr>
              <p:nvPr/>
            </p:nvSpPr>
            <p:spPr bwMode="auto">
              <a:xfrm>
                <a:off x="2820" y="2624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37263" name="Text Box 15"/>
              <p:cNvSpPr txBox="1">
                <a:spLocks noChangeArrowheads="1"/>
              </p:cNvSpPr>
              <p:nvPr/>
            </p:nvSpPr>
            <p:spPr bwMode="auto">
              <a:xfrm>
                <a:off x="2821" y="2686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grpSp>
          <p:nvGrpSpPr>
            <p:cNvPr id="437264" name="Group 16"/>
            <p:cNvGrpSpPr>
              <a:grpSpLocks/>
            </p:cNvGrpSpPr>
            <p:nvPr/>
          </p:nvGrpSpPr>
          <p:grpSpPr bwMode="auto">
            <a:xfrm>
              <a:off x="4040" y="2556"/>
              <a:ext cx="111" cy="216"/>
              <a:chOff x="1207" y="2603"/>
              <a:chExt cx="111" cy="216"/>
            </a:xfrm>
          </p:grpSpPr>
          <p:sp>
            <p:nvSpPr>
              <p:cNvPr id="437265" name="Line 1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6" name="Line 1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7" name="Line 1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8" name="Line 2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9" name="Line 2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70" name="Line 2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71" name="Line 2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272" name="Group 24"/>
            <p:cNvGrpSpPr>
              <a:grpSpLocks/>
            </p:cNvGrpSpPr>
            <p:nvPr/>
          </p:nvGrpSpPr>
          <p:grpSpPr bwMode="auto">
            <a:xfrm>
              <a:off x="4730" y="2580"/>
              <a:ext cx="111" cy="216"/>
              <a:chOff x="1894" y="2603"/>
              <a:chExt cx="111" cy="216"/>
            </a:xfrm>
          </p:grpSpPr>
          <p:sp>
            <p:nvSpPr>
              <p:cNvPr id="437273" name="Line 25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74" name="Line 26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75" name="Line 27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76" name="Line 28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77" name="Line 29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78" name="Line 30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79" name="Line 31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280" name="Text Box 32"/>
            <p:cNvSpPr txBox="1">
              <a:spLocks noChangeArrowheads="1"/>
            </p:cNvSpPr>
            <p:nvPr/>
          </p:nvSpPr>
          <p:spPr bwMode="auto">
            <a:xfrm>
              <a:off x="4464" y="2565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cxnSp>
          <p:nvCxnSpPr>
            <p:cNvPr id="437281" name="AutoShape 33"/>
            <p:cNvCxnSpPr>
              <a:cxnSpLocks noChangeShapeType="1"/>
              <a:stCxn id="437262" idx="0"/>
              <a:endCxn id="437253" idx="2"/>
            </p:cNvCxnSpPr>
            <p:nvPr/>
          </p:nvCxnSpPr>
          <p:spPr bwMode="auto">
            <a:xfrm rot="16200000">
              <a:off x="3546" y="2292"/>
              <a:ext cx="412" cy="5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437282" name="Group 34"/>
            <p:cNvGrpSpPr>
              <a:grpSpLocks/>
            </p:cNvGrpSpPr>
            <p:nvPr/>
          </p:nvGrpSpPr>
          <p:grpSpPr bwMode="auto">
            <a:xfrm>
              <a:off x="4040" y="3108"/>
              <a:ext cx="111" cy="216"/>
              <a:chOff x="1207" y="2603"/>
              <a:chExt cx="111" cy="216"/>
            </a:xfrm>
          </p:grpSpPr>
          <p:sp>
            <p:nvSpPr>
              <p:cNvPr id="437283" name="Line 35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84" name="Line 36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85" name="Line 37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86" name="Line 38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87" name="Line 39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88" name="Line 40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89" name="Line 41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290" name="Oval 42"/>
            <p:cNvSpPr>
              <a:spLocks noChangeArrowheads="1"/>
            </p:cNvSpPr>
            <p:nvPr/>
          </p:nvSpPr>
          <p:spPr bwMode="auto">
            <a:xfrm>
              <a:off x="4049" y="291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7291" name="Group 43"/>
            <p:cNvGrpSpPr>
              <a:grpSpLocks/>
            </p:cNvGrpSpPr>
            <p:nvPr/>
          </p:nvGrpSpPr>
          <p:grpSpPr bwMode="auto">
            <a:xfrm>
              <a:off x="4733" y="3092"/>
              <a:ext cx="111" cy="216"/>
              <a:chOff x="1207" y="2603"/>
              <a:chExt cx="111" cy="216"/>
            </a:xfrm>
          </p:grpSpPr>
          <p:sp>
            <p:nvSpPr>
              <p:cNvPr id="437292" name="Line 44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93" name="Line 45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94" name="Line 46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95" name="Line 47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96" name="Line 48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97" name="Line 49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98" name="Line 50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299" name="Oval 51"/>
            <p:cNvSpPr>
              <a:spLocks noChangeArrowheads="1"/>
            </p:cNvSpPr>
            <p:nvPr/>
          </p:nvSpPr>
          <p:spPr bwMode="auto">
            <a:xfrm>
              <a:off x="4742" y="290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7300" name="AutoShape 52"/>
            <p:cNvCxnSpPr>
              <a:cxnSpLocks noChangeShapeType="1"/>
              <a:stCxn id="437290" idx="0"/>
              <a:endCxn id="437267" idx="1"/>
            </p:cNvCxnSpPr>
            <p:nvPr/>
          </p:nvCxnSpPr>
          <p:spPr bwMode="auto">
            <a:xfrm flipV="1">
              <a:off x="4091" y="2772"/>
              <a:ext cx="6" cy="13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37301" name="AutoShape 53"/>
            <p:cNvCxnSpPr>
              <a:cxnSpLocks noChangeShapeType="1"/>
              <a:stCxn id="437290" idx="4"/>
              <a:endCxn id="437283" idx="0"/>
            </p:cNvCxnSpPr>
            <p:nvPr/>
          </p:nvCxnSpPr>
          <p:spPr bwMode="auto">
            <a:xfrm flipH="1">
              <a:off x="4088" y="2988"/>
              <a:ext cx="3" cy="1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37302" name="AutoShape 54"/>
            <p:cNvCxnSpPr>
              <a:cxnSpLocks noChangeShapeType="1"/>
              <a:stCxn id="437299" idx="4"/>
              <a:endCxn id="437292" idx="0"/>
            </p:cNvCxnSpPr>
            <p:nvPr/>
          </p:nvCxnSpPr>
          <p:spPr bwMode="auto">
            <a:xfrm flipH="1">
              <a:off x="4781" y="2985"/>
              <a:ext cx="3" cy="1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37303" name="AutoShape 55"/>
            <p:cNvCxnSpPr>
              <a:cxnSpLocks noChangeShapeType="1"/>
              <a:stCxn id="437299" idx="0"/>
              <a:endCxn id="437275" idx="1"/>
            </p:cNvCxnSpPr>
            <p:nvPr/>
          </p:nvCxnSpPr>
          <p:spPr bwMode="auto">
            <a:xfrm flipV="1">
              <a:off x="4784" y="2796"/>
              <a:ext cx="3" cy="1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37304" name="Text Box 56"/>
            <p:cNvSpPr txBox="1">
              <a:spLocks noChangeArrowheads="1"/>
            </p:cNvSpPr>
            <p:nvPr/>
          </p:nvSpPr>
          <p:spPr bwMode="auto">
            <a:xfrm>
              <a:off x="3744" y="308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sp>
          <p:nvSpPr>
            <p:cNvPr id="437305" name="Text Box 57"/>
            <p:cNvSpPr txBox="1">
              <a:spLocks noChangeArrowheads="1"/>
            </p:cNvSpPr>
            <p:nvPr/>
          </p:nvSpPr>
          <p:spPr bwMode="auto">
            <a:xfrm>
              <a:off x="4416" y="3081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R</a:t>
              </a:r>
              <a:r>
                <a:rPr lang="en-US" sz="2000" b="1" baseline="-25000"/>
                <a:t>4</a:t>
              </a:r>
              <a:endParaRPr lang="en-US" sz="2000" b="1"/>
            </a:p>
          </p:txBody>
        </p:sp>
        <p:cxnSp>
          <p:nvCxnSpPr>
            <p:cNvPr id="437306" name="AutoShape 58"/>
            <p:cNvCxnSpPr>
              <a:cxnSpLocks noChangeShapeType="1"/>
              <a:stCxn id="437254" idx="6"/>
              <a:endCxn id="437294" idx="1"/>
            </p:cNvCxnSpPr>
            <p:nvPr/>
          </p:nvCxnSpPr>
          <p:spPr bwMode="auto">
            <a:xfrm flipV="1">
              <a:off x="4139" y="3308"/>
              <a:ext cx="651" cy="2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37307" name="AutoShape 59"/>
            <p:cNvCxnSpPr>
              <a:cxnSpLocks noChangeShapeType="1"/>
              <a:stCxn id="437253" idx="6"/>
              <a:endCxn id="437273" idx="0"/>
            </p:cNvCxnSpPr>
            <p:nvPr/>
          </p:nvCxnSpPr>
          <p:spPr bwMode="auto">
            <a:xfrm>
              <a:off x="4129" y="2381"/>
              <a:ext cx="649" cy="19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37308" name="Text Box 60"/>
            <p:cNvSpPr txBox="1">
              <a:spLocks noChangeArrowheads="1"/>
            </p:cNvSpPr>
            <p:nvPr/>
          </p:nvSpPr>
          <p:spPr bwMode="auto">
            <a:xfrm>
              <a:off x="3995" y="353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437309" name="Text Box 61"/>
            <p:cNvSpPr txBox="1">
              <a:spLocks noChangeArrowheads="1"/>
            </p:cNvSpPr>
            <p:nvPr/>
          </p:nvSpPr>
          <p:spPr bwMode="auto">
            <a:xfrm>
              <a:off x="3878" y="281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37310" name="Text Box 62"/>
            <p:cNvSpPr txBox="1">
              <a:spLocks noChangeArrowheads="1"/>
            </p:cNvSpPr>
            <p:nvPr/>
          </p:nvSpPr>
          <p:spPr bwMode="auto">
            <a:xfrm>
              <a:off x="4806" y="281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37311" name="Text Box 63"/>
            <p:cNvSpPr txBox="1">
              <a:spLocks noChangeArrowheads="1"/>
            </p:cNvSpPr>
            <p:nvPr/>
          </p:nvSpPr>
          <p:spPr bwMode="auto">
            <a:xfrm>
              <a:off x="4098" y="2829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37312" name="Text Box 64"/>
            <p:cNvSpPr txBox="1">
              <a:spLocks noChangeArrowheads="1"/>
            </p:cNvSpPr>
            <p:nvPr/>
          </p:nvSpPr>
          <p:spPr bwMode="auto">
            <a:xfrm>
              <a:off x="4552" y="2816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sp>
          <p:nvSpPr>
            <p:cNvPr id="437330" name="Line 82"/>
            <p:cNvSpPr>
              <a:spLocks noChangeShapeType="1"/>
            </p:cNvSpPr>
            <p:nvPr/>
          </p:nvSpPr>
          <p:spPr bwMode="auto">
            <a:xfrm flipV="1">
              <a:off x="3995" y="2516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31" name="Line 83"/>
            <p:cNvSpPr>
              <a:spLocks noChangeShapeType="1"/>
            </p:cNvSpPr>
            <p:nvPr/>
          </p:nvSpPr>
          <p:spPr bwMode="auto">
            <a:xfrm flipV="1">
              <a:off x="4681" y="3052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32" name="Line 84"/>
            <p:cNvSpPr>
              <a:spLocks noChangeShapeType="1"/>
            </p:cNvSpPr>
            <p:nvPr/>
          </p:nvSpPr>
          <p:spPr bwMode="auto">
            <a:xfrm flipH="1">
              <a:off x="3964" y="3101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33" name="Line 85"/>
            <p:cNvSpPr>
              <a:spLocks noChangeShapeType="1"/>
            </p:cNvSpPr>
            <p:nvPr/>
          </p:nvSpPr>
          <p:spPr bwMode="auto">
            <a:xfrm flipH="1">
              <a:off x="4656" y="2574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34" name="Line 86"/>
            <p:cNvSpPr>
              <a:spLocks noChangeShapeType="1"/>
            </p:cNvSpPr>
            <p:nvPr/>
          </p:nvSpPr>
          <p:spPr bwMode="auto">
            <a:xfrm>
              <a:off x="4322" y="2419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35" name="Text Box 87"/>
            <p:cNvSpPr txBox="1">
              <a:spLocks noChangeArrowheads="1"/>
            </p:cNvSpPr>
            <p:nvPr/>
          </p:nvSpPr>
          <p:spPr bwMode="auto">
            <a:xfrm>
              <a:off x="4320" y="241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437336" name="Line 88"/>
            <p:cNvSpPr>
              <a:spLocks noChangeShapeType="1"/>
            </p:cNvSpPr>
            <p:nvPr/>
          </p:nvSpPr>
          <p:spPr bwMode="auto">
            <a:xfrm>
              <a:off x="4946" y="2470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37" name="Text Box 89"/>
            <p:cNvSpPr txBox="1">
              <a:spLocks noChangeArrowheads="1"/>
            </p:cNvSpPr>
            <p:nvPr/>
          </p:nvSpPr>
          <p:spPr bwMode="auto">
            <a:xfrm>
              <a:off x="4944" y="2463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  <p:sp>
          <p:nvSpPr>
            <p:cNvPr id="437338" name="Text Box 90"/>
            <p:cNvSpPr txBox="1">
              <a:spLocks noChangeArrowheads="1"/>
            </p:cNvSpPr>
            <p:nvPr/>
          </p:nvSpPr>
          <p:spPr bwMode="auto">
            <a:xfrm>
              <a:off x="3996" y="213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</p:grpSp>
      <p:grpSp>
        <p:nvGrpSpPr>
          <p:cNvPr id="437385" name="Group 137"/>
          <p:cNvGrpSpPr>
            <a:grpSpLocks/>
          </p:cNvGrpSpPr>
          <p:nvPr/>
        </p:nvGrpSpPr>
        <p:grpSpPr bwMode="auto">
          <a:xfrm>
            <a:off x="1143000" y="3657600"/>
            <a:ext cx="2924175" cy="2133600"/>
            <a:chOff x="720" y="2304"/>
            <a:chExt cx="1842" cy="1344"/>
          </a:xfrm>
        </p:grpSpPr>
        <p:grpSp>
          <p:nvGrpSpPr>
            <p:cNvPr id="437347" name="Group 99"/>
            <p:cNvGrpSpPr>
              <a:grpSpLocks/>
            </p:cNvGrpSpPr>
            <p:nvPr/>
          </p:nvGrpSpPr>
          <p:grpSpPr bwMode="auto">
            <a:xfrm>
              <a:off x="720" y="2395"/>
              <a:ext cx="1488" cy="1253"/>
              <a:chOff x="816" y="2454"/>
              <a:chExt cx="1488" cy="1253"/>
            </a:xfrm>
          </p:grpSpPr>
          <p:sp>
            <p:nvSpPr>
              <p:cNvPr id="437342" name="AutoShape 94"/>
              <p:cNvSpPr>
                <a:spLocks noChangeArrowheads="1"/>
              </p:cNvSpPr>
              <p:nvPr/>
            </p:nvSpPr>
            <p:spPr bwMode="auto">
              <a:xfrm rot="5400000" flipH="1">
                <a:off x="382" y="2888"/>
                <a:ext cx="1253" cy="385"/>
              </a:xfrm>
              <a:prstGeom prst="parallelogram">
                <a:avLst>
                  <a:gd name="adj" fmla="val 81364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43" name="AutoShape 95"/>
              <p:cNvSpPr>
                <a:spLocks noChangeArrowheads="1"/>
              </p:cNvSpPr>
              <p:nvPr/>
            </p:nvSpPr>
            <p:spPr bwMode="auto">
              <a:xfrm>
                <a:off x="816" y="2880"/>
                <a:ext cx="1488" cy="257"/>
              </a:xfrm>
              <a:prstGeom prst="parallelogram">
                <a:avLst>
                  <a:gd name="adj" fmla="val 144747"/>
                </a:avLst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44" name="Rectangle 96"/>
              <p:cNvSpPr>
                <a:spLocks noChangeArrowheads="1"/>
              </p:cNvSpPr>
              <p:nvPr/>
            </p:nvSpPr>
            <p:spPr bwMode="auto">
              <a:xfrm>
                <a:off x="816" y="3134"/>
                <a:ext cx="1104" cy="117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45" name="AutoShape 97"/>
              <p:cNvSpPr>
                <a:spLocks noChangeArrowheads="1"/>
              </p:cNvSpPr>
              <p:nvPr/>
            </p:nvSpPr>
            <p:spPr bwMode="auto">
              <a:xfrm rot="5486618" flipH="1">
                <a:off x="1921" y="2879"/>
                <a:ext cx="381" cy="382"/>
              </a:xfrm>
              <a:prstGeom prst="parallelogram">
                <a:avLst>
                  <a:gd name="adj" fmla="val 70750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7348" name="Line 100"/>
            <p:cNvSpPr>
              <a:spLocks noChangeShapeType="1"/>
            </p:cNvSpPr>
            <p:nvPr/>
          </p:nvSpPr>
          <p:spPr bwMode="auto">
            <a:xfrm>
              <a:off x="1818" y="2381"/>
              <a:ext cx="7" cy="59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349" name="Group 101"/>
            <p:cNvGrpSpPr>
              <a:grpSpLocks/>
            </p:cNvGrpSpPr>
            <p:nvPr/>
          </p:nvGrpSpPr>
          <p:grpSpPr bwMode="auto">
            <a:xfrm>
              <a:off x="954" y="2944"/>
              <a:ext cx="301" cy="108"/>
              <a:chOff x="2352" y="3408"/>
              <a:chExt cx="384" cy="111"/>
            </a:xfrm>
          </p:grpSpPr>
          <p:grpSp>
            <p:nvGrpSpPr>
              <p:cNvPr id="437350" name="Group 102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37351" name="Line 103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52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53" name="Line 105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54" name="Line 106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55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56" name="Line 108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57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37358" name="AutoShape 110"/>
              <p:cNvCxnSpPr>
                <a:cxnSpLocks noChangeShapeType="1"/>
                <a:stCxn id="437351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7359" name="AutoShape 111"/>
              <p:cNvCxnSpPr>
                <a:cxnSpLocks noChangeShapeType="1"/>
                <a:stCxn id="437353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grpSp>
          <p:nvGrpSpPr>
            <p:cNvPr id="437360" name="Group 112"/>
            <p:cNvGrpSpPr>
              <a:grpSpLocks/>
            </p:cNvGrpSpPr>
            <p:nvPr/>
          </p:nvGrpSpPr>
          <p:grpSpPr bwMode="auto">
            <a:xfrm>
              <a:off x="1114" y="2832"/>
              <a:ext cx="301" cy="108"/>
              <a:chOff x="2352" y="3408"/>
              <a:chExt cx="384" cy="111"/>
            </a:xfrm>
          </p:grpSpPr>
          <p:grpSp>
            <p:nvGrpSpPr>
              <p:cNvPr id="437361" name="Group 113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37362" name="Line 114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63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64" name="Line 116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65" name="Line 117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66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67" name="Line 119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68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37369" name="AutoShape 121"/>
              <p:cNvCxnSpPr>
                <a:cxnSpLocks noChangeShapeType="1"/>
                <a:stCxn id="437362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7370" name="AutoShape 122"/>
              <p:cNvCxnSpPr>
                <a:cxnSpLocks noChangeShapeType="1"/>
                <a:stCxn id="437364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37371" name="Text Box 123"/>
            <p:cNvSpPr txBox="1">
              <a:spLocks noChangeArrowheads="1"/>
            </p:cNvSpPr>
            <p:nvPr/>
          </p:nvSpPr>
          <p:spPr bwMode="auto">
            <a:xfrm>
              <a:off x="1257" y="286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4</a:t>
              </a:r>
            </a:p>
          </p:txBody>
        </p:sp>
        <p:sp>
          <p:nvSpPr>
            <p:cNvPr id="437372" name="Text Box 124"/>
            <p:cNvSpPr txBox="1">
              <a:spLocks noChangeArrowheads="1"/>
            </p:cNvSpPr>
            <p:nvPr/>
          </p:nvSpPr>
          <p:spPr bwMode="auto">
            <a:xfrm>
              <a:off x="1403" y="276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437373" name="Text Box 125"/>
            <p:cNvSpPr txBox="1">
              <a:spLocks noChangeArrowheads="1"/>
            </p:cNvSpPr>
            <p:nvPr/>
          </p:nvSpPr>
          <p:spPr bwMode="auto">
            <a:xfrm>
              <a:off x="1248" y="3337"/>
              <a:ext cx="5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/>
                <a:t>&amp; </a:t>
              </a:r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437375" name="Arc 127"/>
            <p:cNvSpPr>
              <a:spLocks/>
            </p:cNvSpPr>
            <p:nvPr/>
          </p:nvSpPr>
          <p:spPr bwMode="auto">
            <a:xfrm flipH="1" flipV="1">
              <a:off x="960" y="3216"/>
              <a:ext cx="278" cy="2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376" name="Text Box 128"/>
            <p:cNvSpPr txBox="1">
              <a:spLocks noChangeArrowheads="1"/>
            </p:cNvSpPr>
            <p:nvPr/>
          </p:nvSpPr>
          <p:spPr bwMode="auto">
            <a:xfrm>
              <a:off x="1818" y="2304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</a:t>
              </a:r>
            </a:p>
          </p:txBody>
        </p:sp>
        <p:sp>
          <p:nvSpPr>
            <p:cNvPr id="437377" name="Line 129"/>
            <p:cNvSpPr>
              <a:spLocks noChangeShapeType="1"/>
            </p:cNvSpPr>
            <p:nvPr/>
          </p:nvSpPr>
          <p:spPr bwMode="auto">
            <a:xfrm>
              <a:off x="1119" y="2715"/>
              <a:ext cx="10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78" name="Line 130"/>
            <p:cNvSpPr>
              <a:spLocks noChangeShapeType="1"/>
            </p:cNvSpPr>
            <p:nvPr/>
          </p:nvSpPr>
          <p:spPr bwMode="auto">
            <a:xfrm flipV="1">
              <a:off x="1849" y="2976"/>
              <a:ext cx="383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79" name="Text Box 131"/>
            <p:cNvSpPr txBox="1">
              <a:spLocks noChangeArrowheads="1"/>
            </p:cNvSpPr>
            <p:nvPr/>
          </p:nvSpPr>
          <p:spPr bwMode="auto">
            <a:xfrm>
              <a:off x="1313" y="24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L</a:t>
              </a:r>
            </a:p>
          </p:txBody>
        </p:sp>
        <p:sp>
          <p:nvSpPr>
            <p:cNvPr id="437380" name="Text Box 132"/>
            <p:cNvSpPr txBox="1">
              <a:spLocks noChangeArrowheads="1"/>
            </p:cNvSpPr>
            <p:nvPr/>
          </p:nvSpPr>
          <p:spPr bwMode="auto">
            <a:xfrm>
              <a:off x="2016" y="3067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w</a:t>
              </a:r>
            </a:p>
          </p:txBody>
        </p:sp>
        <p:sp>
          <p:nvSpPr>
            <p:cNvPr id="437382" name="Line 134"/>
            <p:cNvSpPr>
              <a:spLocks noChangeShapeType="1"/>
            </p:cNvSpPr>
            <p:nvPr/>
          </p:nvSpPr>
          <p:spPr bwMode="auto">
            <a:xfrm>
              <a:off x="2352" y="2670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83" name="Line 135"/>
            <p:cNvSpPr>
              <a:spLocks noChangeShapeType="1"/>
            </p:cNvSpPr>
            <p:nvPr/>
          </p:nvSpPr>
          <p:spPr bwMode="auto">
            <a:xfrm flipV="1">
              <a:off x="2352" y="2931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384" name="Text Box 136"/>
            <p:cNvSpPr txBox="1">
              <a:spLocks noChangeArrowheads="1"/>
            </p:cNvSpPr>
            <p:nvPr/>
          </p:nvSpPr>
          <p:spPr bwMode="auto">
            <a:xfrm>
              <a:off x="2366" y="271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h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2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2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CEC1810-E53E-4147-9D9B-F3DC0CF745AE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96250" cy="571500"/>
          </a:xfrm>
        </p:spPr>
        <p:txBody>
          <a:bodyPr/>
          <a:lstStyle/>
          <a:p>
            <a:r>
              <a:rPr lang="en-US" sz="2800"/>
              <a:t>Under the strain of force </a:t>
            </a:r>
            <a:r>
              <a:rPr lang="en-US" sz="2800" b="1"/>
              <a:t>F </a:t>
            </a:r>
            <a:r>
              <a:rPr lang="en-US" sz="2800"/>
              <a:t>we have:</a:t>
            </a:r>
          </a:p>
        </p:txBody>
      </p:sp>
      <p:grpSp>
        <p:nvGrpSpPr>
          <p:cNvPr id="438346" name="Group 74"/>
          <p:cNvGrpSpPr>
            <a:grpSpLocks/>
          </p:cNvGrpSpPr>
          <p:nvPr/>
        </p:nvGrpSpPr>
        <p:grpSpPr bwMode="auto">
          <a:xfrm>
            <a:off x="1143000" y="3657600"/>
            <a:ext cx="2924175" cy="2133600"/>
            <a:chOff x="720" y="2304"/>
            <a:chExt cx="1842" cy="1344"/>
          </a:xfrm>
        </p:grpSpPr>
        <p:grpSp>
          <p:nvGrpSpPr>
            <p:cNvPr id="438347" name="Group 75"/>
            <p:cNvGrpSpPr>
              <a:grpSpLocks/>
            </p:cNvGrpSpPr>
            <p:nvPr/>
          </p:nvGrpSpPr>
          <p:grpSpPr bwMode="auto">
            <a:xfrm>
              <a:off x="720" y="2395"/>
              <a:ext cx="1488" cy="1253"/>
              <a:chOff x="816" y="2454"/>
              <a:chExt cx="1488" cy="1253"/>
            </a:xfrm>
          </p:grpSpPr>
          <p:sp>
            <p:nvSpPr>
              <p:cNvPr id="438348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382" y="2888"/>
                <a:ext cx="1253" cy="385"/>
              </a:xfrm>
              <a:prstGeom prst="parallelogram">
                <a:avLst>
                  <a:gd name="adj" fmla="val 81364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49" name="AutoShape 77"/>
              <p:cNvSpPr>
                <a:spLocks noChangeArrowheads="1"/>
              </p:cNvSpPr>
              <p:nvPr/>
            </p:nvSpPr>
            <p:spPr bwMode="auto">
              <a:xfrm>
                <a:off x="816" y="2880"/>
                <a:ext cx="1488" cy="257"/>
              </a:xfrm>
              <a:prstGeom prst="parallelogram">
                <a:avLst>
                  <a:gd name="adj" fmla="val 144747"/>
                </a:avLst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50" name="Rectangle 78"/>
              <p:cNvSpPr>
                <a:spLocks noChangeArrowheads="1"/>
              </p:cNvSpPr>
              <p:nvPr/>
            </p:nvSpPr>
            <p:spPr bwMode="auto">
              <a:xfrm>
                <a:off x="816" y="3134"/>
                <a:ext cx="1104" cy="117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51" name="AutoShape 79"/>
              <p:cNvSpPr>
                <a:spLocks noChangeArrowheads="1"/>
              </p:cNvSpPr>
              <p:nvPr/>
            </p:nvSpPr>
            <p:spPr bwMode="auto">
              <a:xfrm rot="5486618" flipH="1">
                <a:off x="1921" y="2879"/>
                <a:ext cx="381" cy="382"/>
              </a:xfrm>
              <a:prstGeom prst="parallelogram">
                <a:avLst>
                  <a:gd name="adj" fmla="val 70750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8352" name="Line 80"/>
            <p:cNvSpPr>
              <a:spLocks noChangeShapeType="1"/>
            </p:cNvSpPr>
            <p:nvPr/>
          </p:nvSpPr>
          <p:spPr bwMode="auto">
            <a:xfrm>
              <a:off x="1818" y="2381"/>
              <a:ext cx="7" cy="59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8353" name="Group 81"/>
            <p:cNvGrpSpPr>
              <a:grpSpLocks/>
            </p:cNvGrpSpPr>
            <p:nvPr/>
          </p:nvGrpSpPr>
          <p:grpSpPr bwMode="auto">
            <a:xfrm>
              <a:off x="954" y="2944"/>
              <a:ext cx="301" cy="108"/>
              <a:chOff x="2352" y="3408"/>
              <a:chExt cx="384" cy="111"/>
            </a:xfrm>
          </p:grpSpPr>
          <p:grpSp>
            <p:nvGrpSpPr>
              <p:cNvPr id="438354" name="Group 82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38355" name="Line 83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56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57" name="Line 85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58" name="Line 86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5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60" name="Line 88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61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38362" name="AutoShape 90"/>
              <p:cNvCxnSpPr>
                <a:cxnSpLocks noChangeShapeType="1"/>
                <a:stCxn id="438355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363" name="AutoShape 91"/>
              <p:cNvCxnSpPr>
                <a:cxnSpLocks noChangeShapeType="1"/>
                <a:stCxn id="438357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grpSp>
          <p:nvGrpSpPr>
            <p:cNvPr id="438364" name="Group 92"/>
            <p:cNvGrpSpPr>
              <a:grpSpLocks/>
            </p:cNvGrpSpPr>
            <p:nvPr/>
          </p:nvGrpSpPr>
          <p:grpSpPr bwMode="auto">
            <a:xfrm>
              <a:off x="1114" y="2832"/>
              <a:ext cx="301" cy="108"/>
              <a:chOff x="2352" y="3408"/>
              <a:chExt cx="384" cy="111"/>
            </a:xfrm>
          </p:grpSpPr>
          <p:grpSp>
            <p:nvGrpSpPr>
              <p:cNvPr id="438365" name="Group 93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38366" name="Line 94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67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68" name="Line 96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69" name="Line 97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70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71" name="Line 99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72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38373" name="AutoShape 101"/>
              <p:cNvCxnSpPr>
                <a:cxnSpLocks noChangeShapeType="1"/>
                <a:stCxn id="438366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374" name="AutoShape 102"/>
              <p:cNvCxnSpPr>
                <a:cxnSpLocks noChangeShapeType="1"/>
                <a:stCxn id="438368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38375" name="Text Box 103"/>
            <p:cNvSpPr txBox="1">
              <a:spLocks noChangeArrowheads="1"/>
            </p:cNvSpPr>
            <p:nvPr/>
          </p:nvSpPr>
          <p:spPr bwMode="auto">
            <a:xfrm>
              <a:off x="1257" y="286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4</a:t>
              </a:r>
            </a:p>
          </p:txBody>
        </p:sp>
        <p:sp>
          <p:nvSpPr>
            <p:cNvPr id="438376" name="Text Box 104"/>
            <p:cNvSpPr txBox="1">
              <a:spLocks noChangeArrowheads="1"/>
            </p:cNvSpPr>
            <p:nvPr/>
          </p:nvSpPr>
          <p:spPr bwMode="auto">
            <a:xfrm>
              <a:off x="1403" y="276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438377" name="Text Box 105"/>
            <p:cNvSpPr txBox="1">
              <a:spLocks noChangeArrowheads="1"/>
            </p:cNvSpPr>
            <p:nvPr/>
          </p:nvSpPr>
          <p:spPr bwMode="auto">
            <a:xfrm>
              <a:off x="1248" y="3337"/>
              <a:ext cx="5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/>
                <a:t>&amp; </a:t>
              </a:r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438378" name="Arc 106"/>
            <p:cNvSpPr>
              <a:spLocks/>
            </p:cNvSpPr>
            <p:nvPr/>
          </p:nvSpPr>
          <p:spPr bwMode="auto">
            <a:xfrm flipH="1" flipV="1">
              <a:off x="960" y="3216"/>
              <a:ext cx="278" cy="2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79" name="Text Box 107"/>
            <p:cNvSpPr txBox="1">
              <a:spLocks noChangeArrowheads="1"/>
            </p:cNvSpPr>
            <p:nvPr/>
          </p:nvSpPr>
          <p:spPr bwMode="auto">
            <a:xfrm>
              <a:off x="1818" y="2304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</a:t>
              </a:r>
            </a:p>
          </p:txBody>
        </p:sp>
        <p:sp>
          <p:nvSpPr>
            <p:cNvPr id="438380" name="Line 108"/>
            <p:cNvSpPr>
              <a:spLocks noChangeShapeType="1"/>
            </p:cNvSpPr>
            <p:nvPr/>
          </p:nvSpPr>
          <p:spPr bwMode="auto">
            <a:xfrm>
              <a:off x="1119" y="2715"/>
              <a:ext cx="10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381" name="Line 109"/>
            <p:cNvSpPr>
              <a:spLocks noChangeShapeType="1"/>
            </p:cNvSpPr>
            <p:nvPr/>
          </p:nvSpPr>
          <p:spPr bwMode="auto">
            <a:xfrm flipV="1">
              <a:off x="1849" y="2976"/>
              <a:ext cx="383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382" name="Text Box 110"/>
            <p:cNvSpPr txBox="1">
              <a:spLocks noChangeArrowheads="1"/>
            </p:cNvSpPr>
            <p:nvPr/>
          </p:nvSpPr>
          <p:spPr bwMode="auto">
            <a:xfrm>
              <a:off x="1313" y="24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L</a:t>
              </a:r>
            </a:p>
          </p:txBody>
        </p:sp>
        <p:sp>
          <p:nvSpPr>
            <p:cNvPr id="438383" name="Text Box 111"/>
            <p:cNvSpPr txBox="1">
              <a:spLocks noChangeArrowheads="1"/>
            </p:cNvSpPr>
            <p:nvPr/>
          </p:nvSpPr>
          <p:spPr bwMode="auto">
            <a:xfrm>
              <a:off x="2016" y="3067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w</a:t>
              </a:r>
            </a:p>
          </p:txBody>
        </p:sp>
        <p:sp>
          <p:nvSpPr>
            <p:cNvPr id="438384" name="Line 112"/>
            <p:cNvSpPr>
              <a:spLocks noChangeShapeType="1"/>
            </p:cNvSpPr>
            <p:nvPr/>
          </p:nvSpPr>
          <p:spPr bwMode="auto">
            <a:xfrm>
              <a:off x="2352" y="2670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385" name="Line 113"/>
            <p:cNvSpPr>
              <a:spLocks noChangeShapeType="1"/>
            </p:cNvSpPr>
            <p:nvPr/>
          </p:nvSpPr>
          <p:spPr bwMode="auto">
            <a:xfrm flipV="1">
              <a:off x="2352" y="2931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386" name="Text Box 114"/>
            <p:cNvSpPr txBox="1">
              <a:spLocks noChangeArrowheads="1"/>
            </p:cNvSpPr>
            <p:nvPr/>
          </p:nvSpPr>
          <p:spPr bwMode="auto">
            <a:xfrm>
              <a:off x="2366" y="271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h</a:t>
              </a:r>
            </a:p>
          </p:txBody>
        </p:sp>
      </p:grpSp>
      <p:grpSp>
        <p:nvGrpSpPr>
          <p:cNvPr id="438465" name="Group 193"/>
          <p:cNvGrpSpPr>
            <a:grpSpLocks/>
          </p:cNvGrpSpPr>
          <p:nvPr/>
        </p:nvGrpSpPr>
        <p:grpSpPr bwMode="auto">
          <a:xfrm>
            <a:off x="4560888" y="2605088"/>
            <a:ext cx="3914775" cy="3124200"/>
            <a:chOff x="3198" y="1680"/>
            <a:chExt cx="2466" cy="1968"/>
          </a:xfrm>
        </p:grpSpPr>
        <p:grpSp>
          <p:nvGrpSpPr>
            <p:cNvPr id="438388" name="Group 116"/>
            <p:cNvGrpSpPr>
              <a:grpSpLocks/>
            </p:cNvGrpSpPr>
            <p:nvPr/>
          </p:nvGrpSpPr>
          <p:grpSpPr bwMode="auto">
            <a:xfrm>
              <a:off x="3198" y="2496"/>
              <a:ext cx="607" cy="368"/>
              <a:chOff x="558" y="2893"/>
              <a:chExt cx="612" cy="328"/>
            </a:xfrm>
          </p:grpSpPr>
          <p:sp>
            <p:nvSpPr>
              <p:cNvPr id="438389" name="Text Box 117"/>
              <p:cNvSpPr txBox="1">
                <a:spLocks noChangeArrowheads="1"/>
              </p:cNvSpPr>
              <p:nvPr/>
            </p:nvSpPr>
            <p:spPr bwMode="auto">
              <a:xfrm>
                <a:off x="558" y="2918"/>
                <a:ext cx="238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38390" name="Oval 11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91" name="Text Box 119"/>
              <p:cNvSpPr txBox="1">
                <a:spLocks noChangeArrowheads="1"/>
              </p:cNvSpPr>
              <p:nvPr/>
            </p:nvSpPr>
            <p:spPr bwMode="auto">
              <a:xfrm>
                <a:off x="906" y="2893"/>
                <a:ext cx="198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38392" name="Text Box 12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9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grpSp>
          <p:nvGrpSpPr>
            <p:cNvPr id="438394" name="Group 122"/>
            <p:cNvGrpSpPr>
              <a:grpSpLocks/>
            </p:cNvGrpSpPr>
            <p:nvPr/>
          </p:nvGrpSpPr>
          <p:grpSpPr bwMode="auto">
            <a:xfrm>
              <a:off x="4162" y="1944"/>
              <a:ext cx="1224" cy="1443"/>
              <a:chOff x="1747" y="1887"/>
              <a:chExt cx="913" cy="1023"/>
            </a:xfrm>
          </p:grpSpPr>
          <p:sp>
            <p:nvSpPr>
              <p:cNvPr id="438395" name="Oval 123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96" name="Oval 124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8397" name="Group 125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38398" name="Line 12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99" name="Line 12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00" name="Line 12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01" name="Line 12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02" name="Line 13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03" name="Line 13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04" name="Line 1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8405" name="Oval 133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406" name="Oval 134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8407" name="Group 135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38408" name="Line 13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09" name="Line 1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0" name="Line 13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1" name="Line 13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2" name="Line 14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3" name="Line 14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4" name="Line 14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8415" name="Group 143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38416" name="Line 14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7" name="Line 14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8" name="Line 14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9" name="Line 14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20" name="Line 14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21" name="Line 14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22" name="Line 15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8423" name="Oval 151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424" name="Oval 152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38425" name="AutoShape 153"/>
              <p:cNvCxnSpPr>
                <a:cxnSpLocks noChangeShapeType="1"/>
                <a:stCxn id="438424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426" name="AutoShape 154"/>
              <p:cNvCxnSpPr>
                <a:cxnSpLocks noChangeShapeType="1"/>
                <a:stCxn id="438395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427" name="AutoShape 155"/>
              <p:cNvCxnSpPr>
                <a:cxnSpLocks noChangeShapeType="1"/>
                <a:stCxn id="438395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428" name="AutoShape 156"/>
              <p:cNvCxnSpPr>
                <a:cxnSpLocks noChangeShapeType="1"/>
                <a:stCxn id="438423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429" name="AutoShape 157"/>
              <p:cNvCxnSpPr>
                <a:cxnSpLocks noChangeShapeType="1"/>
                <a:stCxn id="438424" idx="6"/>
                <a:endCxn id="438405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430" name="AutoShape 158"/>
              <p:cNvCxnSpPr>
                <a:cxnSpLocks noChangeShapeType="1"/>
                <a:stCxn id="438423" idx="2"/>
                <a:endCxn id="438406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38431" name="Group 159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38432" name="Line 160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33" name="Line 16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34" name="Line 162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35" name="Line 163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36" name="Line 16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37" name="Line 165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38" name="Line 16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38439" name="AutoShape 167"/>
              <p:cNvCxnSpPr>
                <a:cxnSpLocks noChangeShapeType="1"/>
                <a:stCxn id="438423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440" name="AutoShape 168"/>
              <p:cNvCxnSpPr>
                <a:cxnSpLocks noChangeShapeType="1"/>
                <a:stCxn id="438424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441" name="AutoShape 169"/>
              <p:cNvCxnSpPr>
                <a:cxnSpLocks noChangeShapeType="1"/>
                <a:stCxn id="438396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8442" name="AutoShape 170"/>
              <p:cNvCxnSpPr>
                <a:cxnSpLocks noChangeShapeType="1"/>
                <a:stCxn id="438396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38443" name="Text Box 171"/>
            <p:cNvSpPr txBox="1">
              <a:spLocks noChangeArrowheads="1"/>
            </p:cNvSpPr>
            <p:nvPr/>
          </p:nvSpPr>
          <p:spPr bwMode="auto">
            <a:xfrm>
              <a:off x="3891" y="2112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38446" name="Text Box 174"/>
            <p:cNvSpPr txBox="1">
              <a:spLocks noChangeArrowheads="1"/>
            </p:cNvSpPr>
            <p:nvPr/>
          </p:nvSpPr>
          <p:spPr bwMode="auto">
            <a:xfrm>
              <a:off x="5376" y="2552"/>
              <a:ext cx="196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38447" name="Text Box 175"/>
            <p:cNvSpPr txBox="1">
              <a:spLocks noChangeArrowheads="1"/>
            </p:cNvSpPr>
            <p:nvPr/>
          </p:nvSpPr>
          <p:spPr bwMode="auto">
            <a:xfrm>
              <a:off x="3984" y="2477"/>
              <a:ext cx="188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38448" name="Text Box 176"/>
            <p:cNvSpPr txBox="1">
              <a:spLocks noChangeArrowheads="1"/>
            </p:cNvSpPr>
            <p:nvPr/>
          </p:nvSpPr>
          <p:spPr bwMode="auto">
            <a:xfrm>
              <a:off x="4480" y="2380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38449" name="Text Box 177"/>
            <p:cNvSpPr txBox="1">
              <a:spLocks noChangeArrowheads="1"/>
            </p:cNvSpPr>
            <p:nvPr/>
          </p:nvSpPr>
          <p:spPr bwMode="auto">
            <a:xfrm>
              <a:off x="4800" y="2380"/>
              <a:ext cx="22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38450" name="AutoShape 178"/>
            <p:cNvCxnSpPr>
              <a:cxnSpLocks noChangeShapeType="1"/>
              <a:stCxn id="438390" idx="4"/>
              <a:endCxn id="438396" idx="2"/>
            </p:cNvCxnSpPr>
            <p:nvPr/>
          </p:nvCxnSpPr>
          <p:spPr bwMode="auto">
            <a:xfrm rot="16200000" flipH="1">
              <a:off x="3939" y="2566"/>
              <a:ext cx="469" cy="106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38451" name="AutoShape 179"/>
            <p:cNvCxnSpPr>
              <a:cxnSpLocks noChangeShapeType="1"/>
              <a:stCxn id="438391" idx="0"/>
              <a:endCxn id="438395" idx="2"/>
            </p:cNvCxnSpPr>
            <p:nvPr/>
          </p:nvCxnSpPr>
          <p:spPr bwMode="auto">
            <a:xfrm rot="16200000">
              <a:off x="3922" y="1719"/>
              <a:ext cx="497" cy="10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38452" name="Text Box 180"/>
            <p:cNvSpPr txBox="1">
              <a:spLocks noChangeArrowheads="1"/>
            </p:cNvSpPr>
            <p:nvPr/>
          </p:nvSpPr>
          <p:spPr bwMode="auto">
            <a:xfrm>
              <a:off x="4656" y="168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38453" name="Text Box 181"/>
            <p:cNvSpPr txBox="1">
              <a:spLocks noChangeArrowheads="1"/>
            </p:cNvSpPr>
            <p:nvPr/>
          </p:nvSpPr>
          <p:spPr bwMode="auto">
            <a:xfrm>
              <a:off x="4656" y="341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438454" name="Line 182"/>
            <p:cNvSpPr>
              <a:spLocks noChangeShapeType="1"/>
            </p:cNvSpPr>
            <p:nvPr/>
          </p:nvSpPr>
          <p:spPr bwMode="auto">
            <a:xfrm flipH="1" flipV="1">
              <a:off x="4427" y="277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455" name="Line 183"/>
            <p:cNvSpPr>
              <a:spLocks noChangeShapeType="1"/>
            </p:cNvSpPr>
            <p:nvPr/>
          </p:nvSpPr>
          <p:spPr bwMode="auto">
            <a:xfrm flipH="1" flipV="1">
              <a:off x="5008" y="213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456" name="Line 184"/>
            <p:cNvSpPr>
              <a:spLocks noChangeShapeType="1"/>
            </p:cNvSpPr>
            <p:nvPr/>
          </p:nvSpPr>
          <p:spPr bwMode="auto">
            <a:xfrm flipH="1">
              <a:off x="4982" y="2791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457" name="Line 185"/>
            <p:cNvSpPr>
              <a:spLocks noChangeShapeType="1"/>
            </p:cNvSpPr>
            <p:nvPr/>
          </p:nvSpPr>
          <p:spPr bwMode="auto">
            <a:xfrm flipH="1">
              <a:off x="4394" y="2129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458" name="Text Box 186"/>
            <p:cNvSpPr txBox="1">
              <a:spLocks noChangeArrowheads="1"/>
            </p:cNvSpPr>
            <p:nvPr/>
          </p:nvSpPr>
          <p:spPr bwMode="auto">
            <a:xfrm>
              <a:off x="5011" y="3090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38459" name="Text Box 187"/>
            <p:cNvSpPr txBox="1">
              <a:spLocks noChangeArrowheads="1"/>
            </p:cNvSpPr>
            <p:nvPr/>
          </p:nvSpPr>
          <p:spPr bwMode="auto">
            <a:xfrm>
              <a:off x="5060" y="202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38460" name="Text Box 188"/>
            <p:cNvSpPr txBox="1">
              <a:spLocks noChangeArrowheads="1"/>
            </p:cNvSpPr>
            <p:nvPr/>
          </p:nvSpPr>
          <p:spPr bwMode="auto">
            <a:xfrm>
              <a:off x="3947" y="304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38461" name="Line 189"/>
            <p:cNvSpPr>
              <a:spLocks noChangeShapeType="1"/>
            </p:cNvSpPr>
            <p:nvPr/>
          </p:nvSpPr>
          <p:spPr bwMode="auto">
            <a:xfrm>
              <a:off x="4581" y="2852"/>
              <a:ext cx="135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462" name="Text Box 190"/>
            <p:cNvSpPr txBox="1">
              <a:spLocks noChangeArrowheads="1"/>
            </p:cNvSpPr>
            <p:nvPr/>
          </p:nvSpPr>
          <p:spPr bwMode="auto">
            <a:xfrm>
              <a:off x="4590" y="269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438463" name="Line 191"/>
            <p:cNvSpPr>
              <a:spLocks noChangeShapeType="1"/>
            </p:cNvSpPr>
            <p:nvPr/>
          </p:nvSpPr>
          <p:spPr bwMode="auto">
            <a:xfrm flipH="1">
              <a:off x="4868" y="2875"/>
              <a:ext cx="126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8464" name="Text Box 192"/>
            <p:cNvSpPr txBox="1">
              <a:spLocks noChangeArrowheads="1"/>
            </p:cNvSpPr>
            <p:nvPr/>
          </p:nvSpPr>
          <p:spPr bwMode="auto">
            <a:xfrm>
              <a:off x="4788" y="26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</p:grpSp>
      <p:sp>
        <p:nvSpPr>
          <p:cNvPr id="438466" name="Text Box 194"/>
          <p:cNvSpPr txBox="1">
            <a:spLocks noChangeArrowheads="1"/>
          </p:cNvSpPr>
          <p:nvPr/>
        </p:nvSpPr>
        <p:spPr bwMode="auto">
          <a:xfrm>
            <a:off x="5257800" y="2438400"/>
            <a:ext cx="857250" cy="379413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tension</a:t>
            </a:r>
          </a:p>
        </p:txBody>
      </p:sp>
      <p:sp>
        <p:nvSpPr>
          <p:cNvPr id="438467" name="Text Box 195"/>
          <p:cNvSpPr txBox="1">
            <a:spLocks noChangeArrowheads="1"/>
          </p:cNvSpPr>
          <p:nvPr/>
        </p:nvSpPr>
        <p:spPr bwMode="auto">
          <a:xfrm>
            <a:off x="7516813" y="5257800"/>
            <a:ext cx="857250" cy="379413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tension</a:t>
            </a:r>
          </a:p>
        </p:txBody>
      </p:sp>
      <p:sp>
        <p:nvSpPr>
          <p:cNvPr id="438468" name="Text Box 196"/>
          <p:cNvSpPr txBox="1">
            <a:spLocks noChangeArrowheads="1"/>
          </p:cNvSpPr>
          <p:nvPr/>
        </p:nvSpPr>
        <p:spPr bwMode="auto">
          <a:xfrm>
            <a:off x="7616825" y="2774950"/>
            <a:ext cx="1352550" cy="379413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compression</a:t>
            </a:r>
          </a:p>
        </p:txBody>
      </p:sp>
      <p:sp>
        <p:nvSpPr>
          <p:cNvPr id="438469" name="Text Box 197"/>
          <p:cNvSpPr txBox="1">
            <a:spLocks noChangeArrowheads="1"/>
          </p:cNvSpPr>
          <p:nvPr/>
        </p:nvSpPr>
        <p:spPr bwMode="auto">
          <a:xfrm>
            <a:off x="5448300" y="5245100"/>
            <a:ext cx="1352550" cy="379413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compression</a:t>
            </a:r>
          </a:p>
        </p:txBody>
      </p:sp>
      <p:sp>
        <p:nvSpPr>
          <p:cNvPr id="438471" name="Arc 199"/>
          <p:cNvSpPr>
            <a:spLocks/>
          </p:cNvSpPr>
          <p:nvPr/>
        </p:nvSpPr>
        <p:spPr bwMode="auto">
          <a:xfrm flipH="1" flipV="1">
            <a:off x="5537200" y="2873375"/>
            <a:ext cx="150813" cy="614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8474" name="Object 202"/>
          <p:cNvGraphicFramePr>
            <a:graphicFrameLocks noChangeAspect="1"/>
          </p:cNvGraphicFramePr>
          <p:nvPr>
            <p:ph sz="quarter" idx="3"/>
          </p:nvPr>
        </p:nvGraphicFramePr>
        <p:xfrm>
          <a:off x="1408113" y="1905000"/>
          <a:ext cx="2935287" cy="593725"/>
        </p:xfrm>
        <a:graphic>
          <a:graphicData uri="http://schemas.openxmlformats.org/presentationml/2006/ole">
            <p:oleObj spid="_x0000_s438474" name="Equation" r:id="rId3" imgW="1130040" imgH="228600" progId="Equation.3">
              <p:embed/>
            </p:oleObj>
          </a:graphicData>
        </a:graphic>
      </p:graphicFrame>
      <p:graphicFrame>
        <p:nvGraphicFramePr>
          <p:cNvPr id="438476" name="Object 204"/>
          <p:cNvGraphicFramePr>
            <a:graphicFrameLocks noChangeAspect="1"/>
          </p:cNvGraphicFramePr>
          <p:nvPr/>
        </p:nvGraphicFramePr>
        <p:xfrm>
          <a:off x="1401763" y="2606675"/>
          <a:ext cx="2968625" cy="593725"/>
        </p:xfrm>
        <a:graphic>
          <a:graphicData uri="http://schemas.openxmlformats.org/presentationml/2006/ole">
            <p:oleObj spid="_x0000_s438476" name="Equation" r:id="rId4" imgW="11430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4427EE8-EC29-49FB-BD8B-A97E56FFC14A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96250" cy="800100"/>
          </a:xfrm>
        </p:spPr>
        <p:txBody>
          <a:bodyPr/>
          <a:lstStyle/>
          <a:p>
            <a:r>
              <a:rPr lang="en-US" sz="2800"/>
              <a:t>From elementary statics it can be shown that:</a:t>
            </a:r>
            <a:endParaRPr lang="en-US" sz="2800" b="1">
              <a:cs typeface="Times New Roman" pitchFamily="18" charset="0"/>
            </a:endParaRPr>
          </a:p>
        </p:txBody>
      </p:sp>
      <p:grpSp>
        <p:nvGrpSpPr>
          <p:cNvPr id="440324" name="Group 4"/>
          <p:cNvGrpSpPr>
            <a:grpSpLocks/>
          </p:cNvGrpSpPr>
          <p:nvPr/>
        </p:nvGrpSpPr>
        <p:grpSpPr bwMode="auto">
          <a:xfrm>
            <a:off x="1143000" y="3657600"/>
            <a:ext cx="2924175" cy="2133600"/>
            <a:chOff x="720" y="2304"/>
            <a:chExt cx="1842" cy="1344"/>
          </a:xfrm>
        </p:grpSpPr>
        <p:grpSp>
          <p:nvGrpSpPr>
            <p:cNvPr id="440325" name="Group 5"/>
            <p:cNvGrpSpPr>
              <a:grpSpLocks/>
            </p:cNvGrpSpPr>
            <p:nvPr/>
          </p:nvGrpSpPr>
          <p:grpSpPr bwMode="auto">
            <a:xfrm>
              <a:off x="720" y="2395"/>
              <a:ext cx="1488" cy="1253"/>
              <a:chOff x="816" y="2454"/>
              <a:chExt cx="1488" cy="1253"/>
            </a:xfrm>
          </p:grpSpPr>
          <p:sp>
            <p:nvSpPr>
              <p:cNvPr id="440326" name="AutoShape 6"/>
              <p:cNvSpPr>
                <a:spLocks noChangeArrowheads="1"/>
              </p:cNvSpPr>
              <p:nvPr/>
            </p:nvSpPr>
            <p:spPr bwMode="auto">
              <a:xfrm rot="5400000" flipH="1">
                <a:off x="382" y="2888"/>
                <a:ext cx="1253" cy="385"/>
              </a:xfrm>
              <a:prstGeom prst="parallelogram">
                <a:avLst>
                  <a:gd name="adj" fmla="val 81364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7" name="AutoShape 7"/>
              <p:cNvSpPr>
                <a:spLocks noChangeArrowheads="1"/>
              </p:cNvSpPr>
              <p:nvPr/>
            </p:nvSpPr>
            <p:spPr bwMode="auto">
              <a:xfrm>
                <a:off x="816" y="2880"/>
                <a:ext cx="1488" cy="257"/>
              </a:xfrm>
              <a:prstGeom prst="parallelogram">
                <a:avLst>
                  <a:gd name="adj" fmla="val 144747"/>
                </a:avLst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Rectangle 8"/>
              <p:cNvSpPr>
                <a:spLocks noChangeArrowheads="1"/>
              </p:cNvSpPr>
              <p:nvPr/>
            </p:nvSpPr>
            <p:spPr bwMode="auto">
              <a:xfrm>
                <a:off x="816" y="3134"/>
                <a:ext cx="1104" cy="117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AutoShape 9"/>
              <p:cNvSpPr>
                <a:spLocks noChangeArrowheads="1"/>
              </p:cNvSpPr>
              <p:nvPr/>
            </p:nvSpPr>
            <p:spPr bwMode="auto">
              <a:xfrm rot="5486618" flipH="1">
                <a:off x="1921" y="2879"/>
                <a:ext cx="381" cy="382"/>
              </a:xfrm>
              <a:prstGeom prst="parallelogram">
                <a:avLst>
                  <a:gd name="adj" fmla="val 70750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330" name="Line 10"/>
            <p:cNvSpPr>
              <a:spLocks noChangeShapeType="1"/>
            </p:cNvSpPr>
            <p:nvPr/>
          </p:nvSpPr>
          <p:spPr bwMode="auto">
            <a:xfrm>
              <a:off x="1818" y="2381"/>
              <a:ext cx="7" cy="59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331" name="Group 11"/>
            <p:cNvGrpSpPr>
              <a:grpSpLocks/>
            </p:cNvGrpSpPr>
            <p:nvPr/>
          </p:nvGrpSpPr>
          <p:grpSpPr bwMode="auto">
            <a:xfrm>
              <a:off x="954" y="2944"/>
              <a:ext cx="301" cy="108"/>
              <a:chOff x="2352" y="3408"/>
              <a:chExt cx="384" cy="111"/>
            </a:xfrm>
          </p:grpSpPr>
          <p:grpSp>
            <p:nvGrpSpPr>
              <p:cNvPr id="440332" name="Group 12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36" name="Line 16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40340" name="AutoShape 20"/>
              <p:cNvCxnSpPr>
                <a:cxnSpLocks noChangeShapeType="1"/>
                <a:stCxn id="440333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341" name="AutoShape 21"/>
              <p:cNvCxnSpPr>
                <a:cxnSpLocks noChangeShapeType="1"/>
                <a:stCxn id="440335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grpSp>
          <p:nvGrpSpPr>
            <p:cNvPr id="440342" name="Group 22"/>
            <p:cNvGrpSpPr>
              <a:grpSpLocks/>
            </p:cNvGrpSpPr>
            <p:nvPr/>
          </p:nvGrpSpPr>
          <p:grpSpPr bwMode="auto">
            <a:xfrm>
              <a:off x="1114" y="2832"/>
              <a:ext cx="301" cy="108"/>
              <a:chOff x="2352" y="3408"/>
              <a:chExt cx="384" cy="111"/>
            </a:xfrm>
          </p:grpSpPr>
          <p:grpSp>
            <p:nvGrpSpPr>
              <p:cNvPr id="440343" name="Group 23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40344" name="Line 24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5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6" name="Line 26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7" name="Line 27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Line 29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40351" name="AutoShape 31"/>
              <p:cNvCxnSpPr>
                <a:cxnSpLocks noChangeShapeType="1"/>
                <a:stCxn id="440344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352" name="AutoShape 32"/>
              <p:cNvCxnSpPr>
                <a:cxnSpLocks noChangeShapeType="1"/>
                <a:stCxn id="440346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40353" name="Text Box 33"/>
            <p:cNvSpPr txBox="1">
              <a:spLocks noChangeArrowheads="1"/>
            </p:cNvSpPr>
            <p:nvPr/>
          </p:nvSpPr>
          <p:spPr bwMode="auto">
            <a:xfrm>
              <a:off x="1257" y="286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4</a:t>
              </a:r>
            </a:p>
          </p:txBody>
        </p:sp>
        <p:sp>
          <p:nvSpPr>
            <p:cNvPr id="440354" name="Text Box 34"/>
            <p:cNvSpPr txBox="1">
              <a:spLocks noChangeArrowheads="1"/>
            </p:cNvSpPr>
            <p:nvPr/>
          </p:nvSpPr>
          <p:spPr bwMode="auto">
            <a:xfrm>
              <a:off x="1403" y="276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440355" name="Text Box 35"/>
            <p:cNvSpPr txBox="1">
              <a:spLocks noChangeArrowheads="1"/>
            </p:cNvSpPr>
            <p:nvPr/>
          </p:nvSpPr>
          <p:spPr bwMode="auto">
            <a:xfrm>
              <a:off x="1248" y="3337"/>
              <a:ext cx="5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/>
                <a:t>&amp; </a:t>
              </a:r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440356" name="Arc 36"/>
            <p:cNvSpPr>
              <a:spLocks/>
            </p:cNvSpPr>
            <p:nvPr/>
          </p:nvSpPr>
          <p:spPr bwMode="auto">
            <a:xfrm flipH="1" flipV="1">
              <a:off x="960" y="3216"/>
              <a:ext cx="278" cy="2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57" name="Text Box 37"/>
            <p:cNvSpPr txBox="1">
              <a:spLocks noChangeArrowheads="1"/>
            </p:cNvSpPr>
            <p:nvPr/>
          </p:nvSpPr>
          <p:spPr bwMode="auto">
            <a:xfrm>
              <a:off x="1818" y="2304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</a:t>
              </a:r>
            </a:p>
          </p:txBody>
        </p:sp>
        <p:sp>
          <p:nvSpPr>
            <p:cNvPr id="440358" name="Line 38"/>
            <p:cNvSpPr>
              <a:spLocks noChangeShapeType="1"/>
            </p:cNvSpPr>
            <p:nvPr/>
          </p:nvSpPr>
          <p:spPr bwMode="auto">
            <a:xfrm>
              <a:off x="1119" y="2715"/>
              <a:ext cx="10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359" name="Line 39"/>
            <p:cNvSpPr>
              <a:spLocks noChangeShapeType="1"/>
            </p:cNvSpPr>
            <p:nvPr/>
          </p:nvSpPr>
          <p:spPr bwMode="auto">
            <a:xfrm flipV="1">
              <a:off x="1849" y="2976"/>
              <a:ext cx="383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360" name="Text Box 40"/>
            <p:cNvSpPr txBox="1">
              <a:spLocks noChangeArrowheads="1"/>
            </p:cNvSpPr>
            <p:nvPr/>
          </p:nvSpPr>
          <p:spPr bwMode="auto">
            <a:xfrm>
              <a:off x="1313" y="24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L</a:t>
              </a:r>
            </a:p>
          </p:txBody>
        </p:sp>
        <p:sp>
          <p:nvSpPr>
            <p:cNvPr id="440361" name="Text Box 41"/>
            <p:cNvSpPr txBox="1">
              <a:spLocks noChangeArrowheads="1"/>
            </p:cNvSpPr>
            <p:nvPr/>
          </p:nvSpPr>
          <p:spPr bwMode="auto">
            <a:xfrm>
              <a:off x="2016" y="3067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w</a:t>
              </a:r>
            </a:p>
          </p:txBody>
        </p:sp>
        <p:sp>
          <p:nvSpPr>
            <p:cNvPr id="440362" name="Line 42"/>
            <p:cNvSpPr>
              <a:spLocks noChangeShapeType="1"/>
            </p:cNvSpPr>
            <p:nvPr/>
          </p:nvSpPr>
          <p:spPr bwMode="auto">
            <a:xfrm>
              <a:off x="2352" y="2670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363" name="Line 43"/>
            <p:cNvSpPr>
              <a:spLocks noChangeShapeType="1"/>
            </p:cNvSpPr>
            <p:nvPr/>
          </p:nvSpPr>
          <p:spPr bwMode="auto">
            <a:xfrm flipV="1">
              <a:off x="2352" y="2931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364" name="Text Box 44"/>
            <p:cNvSpPr txBox="1">
              <a:spLocks noChangeArrowheads="1"/>
            </p:cNvSpPr>
            <p:nvPr/>
          </p:nvSpPr>
          <p:spPr bwMode="auto">
            <a:xfrm>
              <a:off x="2366" y="271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h</a:t>
              </a:r>
            </a:p>
          </p:txBody>
        </p:sp>
      </p:grpSp>
      <p:grpSp>
        <p:nvGrpSpPr>
          <p:cNvPr id="440365" name="Group 45"/>
          <p:cNvGrpSpPr>
            <a:grpSpLocks/>
          </p:cNvGrpSpPr>
          <p:nvPr/>
        </p:nvGrpSpPr>
        <p:grpSpPr bwMode="auto">
          <a:xfrm>
            <a:off x="4560888" y="2605088"/>
            <a:ext cx="3914775" cy="3124200"/>
            <a:chOff x="3198" y="1680"/>
            <a:chExt cx="2466" cy="1968"/>
          </a:xfrm>
        </p:grpSpPr>
        <p:grpSp>
          <p:nvGrpSpPr>
            <p:cNvPr id="440366" name="Group 46"/>
            <p:cNvGrpSpPr>
              <a:grpSpLocks/>
            </p:cNvGrpSpPr>
            <p:nvPr/>
          </p:nvGrpSpPr>
          <p:grpSpPr bwMode="auto">
            <a:xfrm>
              <a:off x="3198" y="2496"/>
              <a:ext cx="607" cy="368"/>
              <a:chOff x="558" y="2893"/>
              <a:chExt cx="612" cy="328"/>
            </a:xfrm>
          </p:grpSpPr>
          <p:sp>
            <p:nvSpPr>
              <p:cNvPr id="440367" name="Text Box 47"/>
              <p:cNvSpPr txBox="1">
                <a:spLocks noChangeArrowheads="1"/>
              </p:cNvSpPr>
              <p:nvPr/>
            </p:nvSpPr>
            <p:spPr bwMode="auto">
              <a:xfrm>
                <a:off x="558" y="2918"/>
                <a:ext cx="238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40368" name="Oval 4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69" name="Text Box 49"/>
              <p:cNvSpPr txBox="1">
                <a:spLocks noChangeArrowheads="1"/>
              </p:cNvSpPr>
              <p:nvPr/>
            </p:nvSpPr>
            <p:spPr bwMode="auto">
              <a:xfrm>
                <a:off x="906" y="2893"/>
                <a:ext cx="198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40370" name="Text Box 5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9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grpSp>
          <p:nvGrpSpPr>
            <p:cNvPr id="440371" name="Group 51"/>
            <p:cNvGrpSpPr>
              <a:grpSpLocks/>
            </p:cNvGrpSpPr>
            <p:nvPr/>
          </p:nvGrpSpPr>
          <p:grpSpPr bwMode="auto">
            <a:xfrm>
              <a:off x="4162" y="1944"/>
              <a:ext cx="1224" cy="1443"/>
              <a:chOff x="1747" y="1887"/>
              <a:chExt cx="913" cy="1023"/>
            </a:xfrm>
          </p:grpSpPr>
          <p:sp>
            <p:nvSpPr>
              <p:cNvPr id="440372" name="Oval 52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73" name="Oval 53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0374" name="Group 54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40375" name="Line 5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Line 5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Line 5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Line 5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Line 5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Line 6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Line 6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382" name="Oval 62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83" name="Oval 63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0384" name="Group 64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40385" name="Line 6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Line 6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Line 6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Line 6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Line 6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Line 7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Line 7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0392" name="Group 72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40393" name="Line 73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Line 7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Line 75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Line 76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Line 7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Line 78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Line 7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400" name="Oval 80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01" name="Oval 81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40402" name="AutoShape 82"/>
              <p:cNvCxnSpPr>
                <a:cxnSpLocks noChangeShapeType="1"/>
                <a:stCxn id="440401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403" name="AutoShape 83"/>
              <p:cNvCxnSpPr>
                <a:cxnSpLocks noChangeShapeType="1"/>
                <a:stCxn id="440372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404" name="AutoShape 84"/>
              <p:cNvCxnSpPr>
                <a:cxnSpLocks noChangeShapeType="1"/>
                <a:stCxn id="440372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405" name="AutoShape 85"/>
              <p:cNvCxnSpPr>
                <a:cxnSpLocks noChangeShapeType="1"/>
                <a:stCxn id="440400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406" name="AutoShape 86"/>
              <p:cNvCxnSpPr>
                <a:cxnSpLocks noChangeShapeType="1"/>
                <a:stCxn id="440401" idx="6"/>
                <a:endCxn id="440382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407" name="AutoShape 87"/>
              <p:cNvCxnSpPr>
                <a:cxnSpLocks noChangeShapeType="1"/>
                <a:stCxn id="440400" idx="2"/>
                <a:endCxn id="440383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40408" name="Group 88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40409" name="Line 89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Line 9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Line 91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Line 92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Line 9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Line 94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5" name="Line 9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40416" name="AutoShape 96"/>
              <p:cNvCxnSpPr>
                <a:cxnSpLocks noChangeShapeType="1"/>
                <a:stCxn id="440400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417" name="AutoShape 97"/>
              <p:cNvCxnSpPr>
                <a:cxnSpLocks noChangeShapeType="1"/>
                <a:stCxn id="440401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418" name="AutoShape 98"/>
              <p:cNvCxnSpPr>
                <a:cxnSpLocks noChangeShapeType="1"/>
                <a:stCxn id="440373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0419" name="AutoShape 99"/>
              <p:cNvCxnSpPr>
                <a:cxnSpLocks noChangeShapeType="1"/>
                <a:stCxn id="440373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40420" name="Text Box 100"/>
            <p:cNvSpPr txBox="1">
              <a:spLocks noChangeArrowheads="1"/>
            </p:cNvSpPr>
            <p:nvPr/>
          </p:nvSpPr>
          <p:spPr bwMode="auto">
            <a:xfrm>
              <a:off x="3891" y="2112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40421" name="Text Box 101"/>
            <p:cNvSpPr txBox="1">
              <a:spLocks noChangeArrowheads="1"/>
            </p:cNvSpPr>
            <p:nvPr/>
          </p:nvSpPr>
          <p:spPr bwMode="auto">
            <a:xfrm>
              <a:off x="5376" y="2552"/>
              <a:ext cx="196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40422" name="Text Box 102"/>
            <p:cNvSpPr txBox="1">
              <a:spLocks noChangeArrowheads="1"/>
            </p:cNvSpPr>
            <p:nvPr/>
          </p:nvSpPr>
          <p:spPr bwMode="auto">
            <a:xfrm>
              <a:off x="3984" y="2477"/>
              <a:ext cx="188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40423" name="Text Box 103"/>
            <p:cNvSpPr txBox="1">
              <a:spLocks noChangeArrowheads="1"/>
            </p:cNvSpPr>
            <p:nvPr/>
          </p:nvSpPr>
          <p:spPr bwMode="auto">
            <a:xfrm>
              <a:off x="4480" y="2380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40424" name="Text Box 104"/>
            <p:cNvSpPr txBox="1">
              <a:spLocks noChangeArrowheads="1"/>
            </p:cNvSpPr>
            <p:nvPr/>
          </p:nvSpPr>
          <p:spPr bwMode="auto">
            <a:xfrm>
              <a:off x="4800" y="2380"/>
              <a:ext cx="22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40425" name="AutoShape 105"/>
            <p:cNvCxnSpPr>
              <a:cxnSpLocks noChangeShapeType="1"/>
              <a:stCxn id="440368" idx="4"/>
              <a:endCxn id="440373" idx="2"/>
            </p:cNvCxnSpPr>
            <p:nvPr/>
          </p:nvCxnSpPr>
          <p:spPr bwMode="auto">
            <a:xfrm rot="16200000" flipH="1">
              <a:off x="3939" y="2566"/>
              <a:ext cx="469" cy="106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40426" name="AutoShape 106"/>
            <p:cNvCxnSpPr>
              <a:cxnSpLocks noChangeShapeType="1"/>
              <a:stCxn id="440369" idx="0"/>
              <a:endCxn id="440372" idx="2"/>
            </p:cNvCxnSpPr>
            <p:nvPr/>
          </p:nvCxnSpPr>
          <p:spPr bwMode="auto">
            <a:xfrm rot="16200000">
              <a:off x="3922" y="1719"/>
              <a:ext cx="497" cy="10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40427" name="Text Box 107"/>
            <p:cNvSpPr txBox="1">
              <a:spLocks noChangeArrowheads="1"/>
            </p:cNvSpPr>
            <p:nvPr/>
          </p:nvSpPr>
          <p:spPr bwMode="auto">
            <a:xfrm>
              <a:off x="4656" y="168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40428" name="Text Box 108"/>
            <p:cNvSpPr txBox="1">
              <a:spLocks noChangeArrowheads="1"/>
            </p:cNvSpPr>
            <p:nvPr/>
          </p:nvSpPr>
          <p:spPr bwMode="auto">
            <a:xfrm>
              <a:off x="4656" y="341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440429" name="Line 109"/>
            <p:cNvSpPr>
              <a:spLocks noChangeShapeType="1"/>
            </p:cNvSpPr>
            <p:nvPr/>
          </p:nvSpPr>
          <p:spPr bwMode="auto">
            <a:xfrm flipH="1" flipV="1">
              <a:off x="4427" y="277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 flipH="1" flipV="1">
              <a:off x="5008" y="213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 flipH="1">
              <a:off x="4982" y="2791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 flipH="1">
              <a:off x="4394" y="2129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3" name="Text Box 113"/>
            <p:cNvSpPr txBox="1">
              <a:spLocks noChangeArrowheads="1"/>
            </p:cNvSpPr>
            <p:nvPr/>
          </p:nvSpPr>
          <p:spPr bwMode="auto">
            <a:xfrm>
              <a:off x="5011" y="3090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40434" name="Text Box 114"/>
            <p:cNvSpPr txBox="1">
              <a:spLocks noChangeArrowheads="1"/>
            </p:cNvSpPr>
            <p:nvPr/>
          </p:nvSpPr>
          <p:spPr bwMode="auto">
            <a:xfrm>
              <a:off x="5060" y="202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40435" name="Text Box 115"/>
            <p:cNvSpPr txBox="1">
              <a:spLocks noChangeArrowheads="1"/>
            </p:cNvSpPr>
            <p:nvPr/>
          </p:nvSpPr>
          <p:spPr bwMode="auto">
            <a:xfrm>
              <a:off x="3947" y="304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40436" name="Line 116"/>
            <p:cNvSpPr>
              <a:spLocks noChangeShapeType="1"/>
            </p:cNvSpPr>
            <p:nvPr/>
          </p:nvSpPr>
          <p:spPr bwMode="auto">
            <a:xfrm>
              <a:off x="4581" y="2852"/>
              <a:ext cx="135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7" name="Text Box 117"/>
            <p:cNvSpPr txBox="1">
              <a:spLocks noChangeArrowheads="1"/>
            </p:cNvSpPr>
            <p:nvPr/>
          </p:nvSpPr>
          <p:spPr bwMode="auto">
            <a:xfrm>
              <a:off x="4590" y="269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440438" name="Line 118"/>
            <p:cNvSpPr>
              <a:spLocks noChangeShapeType="1"/>
            </p:cNvSpPr>
            <p:nvPr/>
          </p:nvSpPr>
          <p:spPr bwMode="auto">
            <a:xfrm flipH="1">
              <a:off x="4868" y="2875"/>
              <a:ext cx="126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9" name="Text Box 119"/>
            <p:cNvSpPr txBox="1">
              <a:spLocks noChangeArrowheads="1"/>
            </p:cNvSpPr>
            <p:nvPr/>
          </p:nvSpPr>
          <p:spPr bwMode="auto">
            <a:xfrm>
              <a:off x="4788" y="26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</p:grpSp>
      <p:graphicFrame>
        <p:nvGraphicFramePr>
          <p:cNvPr id="440445" name="Object 125"/>
          <p:cNvGraphicFramePr>
            <a:graphicFrameLocks noChangeAspect="1"/>
          </p:cNvGraphicFramePr>
          <p:nvPr>
            <p:ph sz="half" idx="2"/>
          </p:nvPr>
        </p:nvGraphicFramePr>
        <p:xfrm>
          <a:off x="1809750" y="1917700"/>
          <a:ext cx="1733550" cy="1054100"/>
        </p:xfrm>
        <a:graphic>
          <a:graphicData uri="http://schemas.openxmlformats.org/presentationml/2006/ole">
            <p:oleObj spid="_x0000_s440445" name="Equation" r:id="rId3" imgW="647640" imgH="393480" progId="Equation.3">
              <p:embed/>
            </p:oleObj>
          </a:graphicData>
        </a:graphic>
      </p:graphicFrame>
      <p:sp>
        <p:nvSpPr>
          <p:cNvPr id="440447" name="Text Box 127"/>
          <p:cNvSpPr txBox="1">
            <a:spLocks noChangeArrowheads="1"/>
          </p:cNvSpPr>
          <p:nvPr/>
        </p:nvSpPr>
        <p:spPr bwMode="auto">
          <a:xfrm>
            <a:off x="3810000" y="2225675"/>
            <a:ext cx="3575050" cy="379413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Y</a:t>
            </a:r>
            <a:r>
              <a:rPr lang="en-US"/>
              <a:t> is the beam’s modulus of elasticity</a:t>
            </a:r>
            <a:endParaRPr lang="en-US" b="1"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5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5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BC8F962-EE61-4946-8861-23CC6DF8D3B4}" type="slidenum">
              <a:rPr lang="en-US"/>
              <a:pPr lvl="1"/>
              <a:t>18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Using Ohm’s Law:</a:t>
            </a:r>
            <a:endParaRPr lang="en-US" sz="2800" b="1">
              <a:cs typeface="Times New Roman" pitchFamily="18" charset="0"/>
            </a:endParaRPr>
          </a:p>
        </p:txBody>
      </p:sp>
      <p:grpSp>
        <p:nvGrpSpPr>
          <p:cNvPr id="442413" name="Group 45"/>
          <p:cNvGrpSpPr>
            <a:grpSpLocks/>
          </p:cNvGrpSpPr>
          <p:nvPr/>
        </p:nvGrpSpPr>
        <p:grpSpPr bwMode="auto">
          <a:xfrm>
            <a:off x="4800600" y="3124200"/>
            <a:ext cx="3914775" cy="3124200"/>
            <a:chOff x="3198" y="1680"/>
            <a:chExt cx="2466" cy="1968"/>
          </a:xfrm>
        </p:grpSpPr>
        <p:grpSp>
          <p:nvGrpSpPr>
            <p:cNvPr id="442414" name="Group 46"/>
            <p:cNvGrpSpPr>
              <a:grpSpLocks/>
            </p:cNvGrpSpPr>
            <p:nvPr/>
          </p:nvGrpSpPr>
          <p:grpSpPr bwMode="auto">
            <a:xfrm>
              <a:off x="3198" y="2496"/>
              <a:ext cx="607" cy="368"/>
              <a:chOff x="558" y="2893"/>
              <a:chExt cx="612" cy="328"/>
            </a:xfrm>
          </p:grpSpPr>
          <p:sp>
            <p:nvSpPr>
              <p:cNvPr id="442415" name="Text Box 47"/>
              <p:cNvSpPr txBox="1">
                <a:spLocks noChangeArrowheads="1"/>
              </p:cNvSpPr>
              <p:nvPr/>
            </p:nvSpPr>
            <p:spPr bwMode="auto">
              <a:xfrm>
                <a:off x="558" y="2918"/>
                <a:ext cx="238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42416" name="Oval 4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17" name="Text Box 49"/>
              <p:cNvSpPr txBox="1">
                <a:spLocks noChangeArrowheads="1"/>
              </p:cNvSpPr>
              <p:nvPr/>
            </p:nvSpPr>
            <p:spPr bwMode="auto">
              <a:xfrm>
                <a:off x="906" y="2893"/>
                <a:ext cx="198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42418" name="Text Box 5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9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grpSp>
          <p:nvGrpSpPr>
            <p:cNvPr id="442419" name="Group 51"/>
            <p:cNvGrpSpPr>
              <a:grpSpLocks/>
            </p:cNvGrpSpPr>
            <p:nvPr/>
          </p:nvGrpSpPr>
          <p:grpSpPr bwMode="auto">
            <a:xfrm>
              <a:off x="4162" y="1944"/>
              <a:ext cx="1224" cy="1443"/>
              <a:chOff x="1747" y="1887"/>
              <a:chExt cx="913" cy="1023"/>
            </a:xfrm>
          </p:grpSpPr>
          <p:sp>
            <p:nvSpPr>
              <p:cNvPr id="442420" name="Oval 52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21" name="Oval 53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422" name="Group 54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42423" name="Line 5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24" name="Line 5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25" name="Line 5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26" name="Line 5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27" name="Line 5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28" name="Line 6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29" name="Line 6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2430" name="Oval 62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31" name="Oval 63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2432" name="Group 64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42433" name="Line 6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34" name="Line 6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35" name="Line 6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36" name="Line 6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37" name="Line 6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38" name="Line 7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39" name="Line 7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2440" name="Group 72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42441" name="Line 73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42" name="Line 7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43" name="Line 75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44" name="Line 76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45" name="Line 7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46" name="Line 78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47" name="Line 7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2448" name="Oval 80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49" name="Oval 81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42450" name="AutoShape 82"/>
              <p:cNvCxnSpPr>
                <a:cxnSpLocks noChangeShapeType="1"/>
                <a:stCxn id="442449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2451" name="AutoShape 83"/>
              <p:cNvCxnSpPr>
                <a:cxnSpLocks noChangeShapeType="1"/>
                <a:stCxn id="442420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2452" name="AutoShape 84"/>
              <p:cNvCxnSpPr>
                <a:cxnSpLocks noChangeShapeType="1"/>
                <a:stCxn id="442420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2453" name="AutoShape 85"/>
              <p:cNvCxnSpPr>
                <a:cxnSpLocks noChangeShapeType="1"/>
                <a:stCxn id="442448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2454" name="AutoShape 86"/>
              <p:cNvCxnSpPr>
                <a:cxnSpLocks noChangeShapeType="1"/>
                <a:stCxn id="442449" idx="6"/>
                <a:endCxn id="442430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2455" name="AutoShape 87"/>
              <p:cNvCxnSpPr>
                <a:cxnSpLocks noChangeShapeType="1"/>
                <a:stCxn id="442448" idx="2"/>
                <a:endCxn id="442431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42456" name="Group 88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42457" name="Line 89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58" name="Line 9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59" name="Line 91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60" name="Line 92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61" name="Line 9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62" name="Line 94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63" name="Line 9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42464" name="AutoShape 96"/>
              <p:cNvCxnSpPr>
                <a:cxnSpLocks noChangeShapeType="1"/>
                <a:stCxn id="442448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2465" name="AutoShape 97"/>
              <p:cNvCxnSpPr>
                <a:cxnSpLocks noChangeShapeType="1"/>
                <a:stCxn id="442449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2466" name="AutoShape 98"/>
              <p:cNvCxnSpPr>
                <a:cxnSpLocks noChangeShapeType="1"/>
                <a:stCxn id="442421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2467" name="AutoShape 99"/>
              <p:cNvCxnSpPr>
                <a:cxnSpLocks noChangeShapeType="1"/>
                <a:stCxn id="442421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42468" name="Text Box 100"/>
            <p:cNvSpPr txBox="1">
              <a:spLocks noChangeArrowheads="1"/>
            </p:cNvSpPr>
            <p:nvPr/>
          </p:nvSpPr>
          <p:spPr bwMode="auto">
            <a:xfrm>
              <a:off x="3891" y="2112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42469" name="Text Box 101"/>
            <p:cNvSpPr txBox="1">
              <a:spLocks noChangeArrowheads="1"/>
            </p:cNvSpPr>
            <p:nvPr/>
          </p:nvSpPr>
          <p:spPr bwMode="auto">
            <a:xfrm>
              <a:off x="5376" y="2552"/>
              <a:ext cx="196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42470" name="Text Box 102"/>
            <p:cNvSpPr txBox="1">
              <a:spLocks noChangeArrowheads="1"/>
            </p:cNvSpPr>
            <p:nvPr/>
          </p:nvSpPr>
          <p:spPr bwMode="auto">
            <a:xfrm>
              <a:off x="3984" y="2477"/>
              <a:ext cx="188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42471" name="Text Box 103"/>
            <p:cNvSpPr txBox="1">
              <a:spLocks noChangeArrowheads="1"/>
            </p:cNvSpPr>
            <p:nvPr/>
          </p:nvSpPr>
          <p:spPr bwMode="auto">
            <a:xfrm>
              <a:off x="4480" y="2380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42472" name="Text Box 104"/>
            <p:cNvSpPr txBox="1">
              <a:spLocks noChangeArrowheads="1"/>
            </p:cNvSpPr>
            <p:nvPr/>
          </p:nvSpPr>
          <p:spPr bwMode="auto">
            <a:xfrm>
              <a:off x="4800" y="2380"/>
              <a:ext cx="22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42473" name="AutoShape 105"/>
            <p:cNvCxnSpPr>
              <a:cxnSpLocks noChangeShapeType="1"/>
              <a:stCxn id="442416" idx="4"/>
              <a:endCxn id="442421" idx="2"/>
            </p:cNvCxnSpPr>
            <p:nvPr/>
          </p:nvCxnSpPr>
          <p:spPr bwMode="auto">
            <a:xfrm rot="16200000" flipH="1">
              <a:off x="3939" y="2566"/>
              <a:ext cx="469" cy="106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42474" name="AutoShape 106"/>
            <p:cNvCxnSpPr>
              <a:cxnSpLocks noChangeShapeType="1"/>
              <a:stCxn id="442417" idx="0"/>
              <a:endCxn id="442420" idx="2"/>
            </p:cNvCxnSpPr>
            <p:nvPr/>
          </p:nvCxnSpPr>
          <p:spPr bwMode="auto">
            <a:xfrm rot="16200000">
              <a:off x="3922" y="1719"/>
              <a:ext cx="497" cy="10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42475" name="Text Box 107"/>
            <p:cNvSpPr txBox="1">
              <a:spLocks noChangeArrowheads="1"/>
            </p:cNvSpPr>
            <p:nvPr/>
          </p:nvSpPr>
          <p:spPr bwMode="auto">
            <a:xfrm>
              <a:off x="4656" y="168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42476" name="Text Box 108"/>
            <p:cNvSpPr txBox="1">
              <a:spLocks noChangeArrowheads="1"/>
            </p:cNvSpPr>
            <p:nvPr/>
          </p:nvSpPr>
          <p:spPr bwMode="auto">
            <a:xfrm>
              <a:off x="4656" y="341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442477" name="Line 109"/>
            <p:cNvSpPr>
              <a:spLocks noChangeShapeType="1"/>
            </p:cNvSpPr>
            <p:nvPr/>
          </p:nvSpPr>
          <p:spPr bwMode="auto">
            <a:xfrm flipH="1" flipV="1">
              <a:off x="4427" y="277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478" name="Line 110"/>
            <p:cNvSpPr>
              <a:spLocks noChangeShapeType="1"/>
            </p:cNvSpPr>
            <p:nvPr/>
          </p:nvSpPr>
          <p:spPr bwMode="auto">
            <a:xfrm flipH="1" flipV="1">
              <a:off x="5008" y="213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479" name="Line 111"/>
            <p:cNvSpPr>
              <a:spLocks noChangeShapeType="1"/>
            </p:cNvSpPr>
            <p:nvPr/>
          </p:nvSpPr>
          <p:spPr bwMode="auto">
            <a:xfrm flipH="1">
              <a:off x="4982" y="2791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480" name="Line 112"/>
            <p:cNvSpPr>
              <a:spLocks noChangeShapeType="1"/>
            </p:cNvSpPr>
            <p:nvPr/>
          </p:nvSpPr>
          <p:spPr bwMode="auto">
            <a:xfrm flipH="1">
              <a:off x="4394" y="2129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481" name="Text Box 113"/>
            <p:cNvSpPr txBox="1">
              <a:spLocks noChangeArrowheads="1"/>
            </p:cNvSpPr>
            <p:nvPr/>
          </p:nvSpPr>
          <p:spPr bwMode="auto">
            <a:xfrm>
              <a:off x="5011" y="3090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42482" name="Text Box 114"/>
            <p:cNvSpPr txBox="1">
              <a:spLocks noChangeArrowheads="1"/>
            </p:cNvSpPr>
            <p:nvPr/>
          </p:nvSpPr>
          <p:spPr bwMode="auto">
            <a:xfrm>
              <a:off x="5060" y="202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42483" name="Text Box 115"/>
            <p:cNvSpPr txBox="1">
              <a:spLocks noChangeArrowheads="1"/>
            </p:cNvSpPr>
            <p:nvPr/>
          </p:nvSpPr>
          <p:spPr bwMode="auto">
            <a:xfrm>
              <a:off x="3947" y="304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42484" name="Line 116"/>
            <p:cNvSpPr>
              <a:spLocks noChangeShapeType="1"/>
            </p:cNvSpPr>
            <p:nvPr/>
          </p:nvSpPr>
          <p:spPr bwMode="auto">
            <a:xfrm>
              <a:off x="4581" y="2852"/>
              <a:ext cx="135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485" name="Text Box 117"/>
            <p:cNvSpPr txBox="1">
              <a:spLocks noChangeArrowheads="1"/>
            </p:cNvSpPr>
            <p:nvPr/>
          </p:nvSpPr>
          <p:spPr bwMode="auto">
            <a:xfrm>
              <a:off x="4590" y="269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442486" name="Line 118"/>
            <p:cNvSpPr>
              <a:spLocks noChangeShapeType="1"/>
            </p:cNvSpPr>
            <p:nvPr/>
          </p:nvSpPr>
          <p:spPr bwMode="auto">
            <a:xfrm flipH="1">
              <a:off x="4868" y="2875"/>
              <a:ext cx="126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487" name="Text Box 119"/>
            <p:cNvSpPr txBox="1">
              <a:spLocks noChangeArrowheads="1"/>
            </p:cNvSpPr>
            <p:nvPr/>
          </p:nvSpPr>
          <p:spPr bwMode="auto">
            <a:xfrm>
              <a:off x="4788" y="26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</p:grpSp>
      <p:graphicFrame>
        <p:nvGraphicFramePr>
          <p:cNvPr id="442490" name="Object 122"/>
          <p:cNvGraphicFramePr>
            <a:graphicFrameLocks noChangeAspect="1"/>
          </p:cNvGraphicFramePr>
          <p:nvPr>
            <p:ph sz="quarter" idx="3"/>
          </p:nvPr>
        </p:nvGraphicFramePr>
        <p:xfrm>
          <a:off x="4648200" y="2019300"/>
          <a:ext cx="1816100" cy="1028700"/>
        </p:xfrm>
        <a:graphic>
          <a:graphicData uri="http://schemas.openxmlformats.org/presentationml/2006/ole">
            <p:oleObj spid="_x0000_s442490" name="Equation" r:id="rId3" imgW="761760" imgH="431640" progId="Equation.3">
              <p:embed/>
            </p:oleObj>
          </a:graphicData>
        </a:graphic>
      </p:graphicFrame>
      <p:graphicFrame>
        <p:nvGraphicFramePr>
          <p:cNvPr id="442492" name="Object 124"/>
          <p:cNvGraphicFramePr>
            <a:graphicFrameLocks noChangeAspect="1"/>
          </p:cNvGraphicFramePr>
          <p:nvPr/>
        </p:nvGraphicFramePr>
        <p:xfrm>
          <a:off x="1822450" y="2019300"/>
          <a:ext cx="1816100" cy="1028700"/>
        </p:xfrm>
        <a:graphic>
          <a:graphicData uri="http://schemas.openxmlformats.org/presentationml/2006/ole">
            <p:oleObj spid="_x0000_s442492" name="Equation" r:id="rId4" imgW="761760" imgH="431640" progId="Equation.3">
              <p:embed/>
            </p:oleObj>
          </a:graphicData>
        </a:graphic>
      </p:graphicFrame>
      <p:grpSp>
        <p:nvGrpSpPr>
          <p:cNvPr id="442494" name="Group 126"/>
          <p:cNvGrpSpPr>
            <a:grpSpLocks/>
          </p:cNvGrpSpPr>
          <p:nvPr/>
        </p:nvGrpSpPr>
        <p:grpSpPr bwMode="auto">
          <a:xfrm>
            <a:off x="241300" y="3429000"/>
            <a:ext cx="3397250" cy="2595563"/>
            <a:chOff x="3008" y="2134"/>
            <a:chExt cx="2140" cy="1635"/>
          </a:xfrm>
        </p:grpSpPr>
        <p:sp>
          <p:nvSpPr>
            <p:cNvPr id="442495" name="Oval 127"/>
            <p:cNvSpPr>
              <a:spLocks noChangeArrowheads="1"/>
            </p:cNvSpPr>
            <p:nvPr/>
          </p:nvSpPr>
          <p:spPr bwMode="auto">
            <a:xfrm>
              <a:off x="4046" y="23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496" name="Oval 128"/>
            <p:cNvSpPr>
              <a:spLocks noChangeArrowheads="1"/>
            </p:cNvSpPr>
            <p:nvPr/>
          </p:nvSpPr>
          <p:spPr bwMode="auto">
            <a:xfrm>
              <a:off x="4056" y="350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2497" name="AutoShape 129"/>
            <p:cNvCxnSpPr>
              <a:cxnSpLocks noChangeShapeType="1"/>
              <a:stCxn id="442496" idx="2"/>
              <a:endCxn id="442503" idx="4"/>
            </p:cNvCxnSpPr>
            <p:nvPr/>
          </p:nvCxnSpPr>
          <p:spPr bwMode="auto">
            <a:xfrm rot="10800000">
              <a:off x="3455" y="3121"/>
              <a:ext cx="601" cy="4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42498" name="AutoShape 130"/>
            <p:cNvCxnSpPr>
              <a:cxnSpLocks noChangeShapeType="1"/>
              <a:stCxn id="442496" idx="0"/>
              <a:endCxn id="442527" idx="1"/>
            </p:cNvCxnSpPr>
            <p:nvPr/>
          </p:nvCxnSpPr>
          <p:spPr bwMode="auto">
            <a:xfrm flipH="1" flipV="1">
              <a:off x="4097" y="3324"/>
              <a:ext cx="1" cy="1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42499" name="AutoShape 131"/>
            <p:cNvCxnSpPr>
              <a:cxnSpLocks noChangeShapeType="1"/>
              <a:stCxn id="442495" idx="4"/>
              <a:endCxn id="442507" idx="0"/>
            </p:cNvCxnSpPr>
            <p:nvPr/>
          </p:nvCxnSpPr>
          <p:spPr bwMode="auto">
            <a:xfrm>
              <a:off x="4088" y="2419"/>
              <a:ext cx="0" cy="1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42500" name="Text Box 132"/>
            <p:cNvSpPr txBox="1">
              <a:spLocks noChangeArrowheads="1"/>
            </p:cNvSpPr>
            <p:nvPr/>
          </p:nvSpPr>
          <p:spPr bwMode="auto">
            <a:xfrm>
              <a:off x="3744" y="2556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grpSp>
          <p:nvGrpSpPr>
            <p:cNvPr id="442501" name="Group 133"/>
            <p:cNvGrpSpPr>
              <a:grpSpLocks/>
            </p:cNvGrpSpPr>
            <p:nvPr/>
          </p:nvGrpSpPr>
          <p:grpSpPr bwMode="auto">
            <a:xfrm>
              <a:off x="3008" y="2793"/>
              <a:ext cx="613" cy="328"/>
              <a:chOff x="2470" y="2624"/>
              <a:chExt cx="613" cy="328"/>
            </a:xfrm>
          </p:grpSpPr>
          <p:sp>
            <p:nvSpPr>
              <p:cNvPr id="442502" name="Text Box 134"/>
              <p:cNvSpPr txBox="1">
                <a:spLocks noChangeArrowheads="1"/>
              </p:cNvSpPr>
              <p:nvPr/>
            </p:nvSpPr>
            <p:spPr bwMode="auto">
              <a:xfrm>
                <a:off x="2470" y="2690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42503" name="Oval 135"/>
              <p:cNvSpPr>
                <a:spLocks noChangeArrowheads="1"/>
              </p:cNvSpPr>
              <p:nvPr/>
            </p:nvSpPr>
            <p:spPr bwMode="auto">
              <a:xfrm>
                <a:off x="2751" y="2642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04" name="Text Box 136"/>
              <p:cNvSpPr txBox="1">
                <a:spLocks noChangeArrowheads="1"/>
              </p:cNvSpPr>
              <p:nvPr/>
            </p:nvSpPr>
            <p:spPr bwMode="auto">
              <a:xfrm>
                <a:off x="2820" y="2624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42505" name="Text Box 137"/>
              <p:cNvSpPr txBox="1">
                <a:spLocks noChangeArrowheads="1"/>
              </p:cNvSpPr>
              <p:nvPr/>
            </p:nvSpPr>
            <p:spPr bwMode="auto">
              <a:xfrm>
                <a:off x="2821" y="2686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grpSp>
          <p:nvGrpSpPr>
            <p:cNvPr id="442506" name="Group 138"/>
            <p:cNvGrpSpPr>
              <a:grpSpLocks/>
            </p:cNvGrpSpPr>
            <p:nvPr/>
          </p:nvGrpSpPr>
          <p:grpSpPr bwMode="auto">
            <a:xfrm>
              <a:off x="4040" y="2556"/>
              <a:ext cx="111" cy="216"/>
              <a:chOff x="1207" y="2603"/>
              <a:chExt cx="111" cy="216"/>
            </a:xfrm>
          </p:grpSpPr>
          <p:sp>
            <p:nvSpPr>
              <p:cNvPr id="442507" name="Line 139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08" name="Line 140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09" name="Line 141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10" name="Line 142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11" name="Line 143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12" name="Line 144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13" name="Line 145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2514" name="Group 146"/>
            <p:cNvGrpSpPr>
              <a:grpSpLocks/>
            </p:cNvGrpSpPr>
            <p:nvPr/>
          </p:nvGrpSpPr>
          <p:grpSpPr bwMode="auto">
            <a:xfrm>
              <a:off x="4730" y="2580"/>
              <a:ext cx="111" cy="216"/>
              <a:chOff x="1894" y="2603"/>
              <a:chExt cx="111" cy="216"/>
            </a:xfrm>
          </p:grpSpPr>
          <p:sp>
            <p:nvSpPr>
              <p:cNvPr id="442515" name="Line 147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16" name="Line 148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17" name="Line 149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18" name="Line 150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19" name="Line 151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20" name="Line 152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21" name="Line 153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2522" name="Text Box 154"/>
            <p:cNvSpPr txBox="1">
              <a:spLocks noChangeArrowheads="1"/>
            </p:cNvSpPr>
            <p:nvPr/>
          </p:nvSpPr>
          <p:spPr bwMode="auto">
            <a:xfrm>
              <a:off x="4464" y="2565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cxnSp>
          <p:nvCxnSpPr>
            <p:cNvPr id="442523" name="AutoShape 155"/>
            <p:cNvCxnSpPr>
              <a:cxnSpLocks noChangeShapeType="1"/>
              <a:stCxn id="442504" idx="0"/>
              <a:endCxn id="442495" idx="2"/>
            </p:cNvCxnSpPr>
            <p:nvPr/>
          </p:nvCxnSpPr>
          <p:spPr bwMode="auto">
            <a:xfrm rot="16200000">
              <a:off x="3546" y="2292"/>
              <a:ext cx="412" cy="5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442524" name="Group 156"/>
            <p:cNvGrpSpPr>
              <a:grpSpLocks/>
            </p:cNvGrpSpPr>
            <p:nvPr/>
          </p:nvGrpSpPr>
          <p:grpSpPr bwMode="auto">
            <a:xfrm>
              <a:off x="4040" y="3108"/>
              <a:ext cx="111" cy="216"/>
              <a:chOff x="1207" y="2603"/>
              <a:chExt cx="111" cy="216"/>
            </a:xfrm>
          </p:grpSpPr>
          <p:sp>
            <p:nvSpPr>
              <p:cNvPr id="442525" name="Line 15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26" name="Line 15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27" name="Line 15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28" name="Line 16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29" name="Line 16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30" name="Line 16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31" name="Line 16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2532" name="Oval 164"/>
            <p:cNvSpPr>
              <a:spLocks noChangeArrowheads="1"/>
            </p:cNvSpPr>
            <p:nvPr/>
          </p:nvSpPr>
          <p:spPr bwMode="auto">
            <a:xfrm>
              <a:off x="4049" y="291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2533" name="Group 165"/>
            <p:cNvGrpSpPr>
              <a:grpSpLocks/>
            </p:cNvGrpSpPr>
            <p:nvPr/>
          </p:nvGrpSpPr>
          <p:grpSpPr bwMode="auto">
            <a:xfrm>
              <a:off x="4733" y="3092"/>
              <a:ext cx="111" cy="216"/>
              <a:chOff x="1207" y="2603"/>
              <a:chExt cx="111" cy="216"/>
            </a:xfrm>
          </p:grpSpPr>
          <p:sp>
            <p:nvSpPr>
              <p:cNvPr id="442534" name="Line 166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35" name="Line 167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36" name="Line 168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37" name="Line 169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38" name="Line 170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39" name="Line 171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40" name="Line 172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2541" name="Oval 173"/>
            <p:cNvSpPr>
              <a:spLocks noChangeArrowheads="1"/>
            </p:cNvSpPr>
            <p:nvPr/>
          </p:nvSpPr>
          <p:spPr bwMode="auto">
            <a:xfrm>
              <a:off x="4742" y="290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2542" name="AutoShape 174"/>
            <p:cNvCxnSpPr>
              <a:cxnSpLocks noChangeShapeType="1"/>
              <a:stCxn id="442532" idx="0"/>
              <a:endCxn id="442509" idx="1"/>
            </p:cNvCxnSpPr>
            <p:nvPr/>
          </p:nvCxnSpPr>
          <p:spPr bwMode="auto">
            <a:xfrm flipV="1">
              <a:off x="4091" y="2772"/>
              <a:ext cx="6" cy="13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42543" name="AutoShape 175"/>
            <p:cNvCxnSpPr>
              <a:cxnSpLocks noChangeShapeType="1"/>
              <a:stCxn id="442532" idx="4"/>
              <a:endCxn id="442525" idx="0"/>
            </p:cNvCxnSpPr>
            <p:nvPr/>
          </p:nvCxnSpPr>
          <p:spPr bwMode="auto">
            <a:xfrm flipH="1">
              <a:off x="4088" y="2988"/>
              <a:ext cx="3" cy="1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42544" name="AutoShape 176"/>
            <p:cNvCxnSpPr>
              <a:cxnSpLocks noChangeShapeType="1"/>
              <a:stCxn id="442541" idx="4"/>
              <a:endCxn id="442534" idx="0"/>
            </p:cNvCxnSpPr>
            <p:nvPr/>
          </p:nvCxnSpPr>
          <p:spPr bwMode="auto">
            <a:xfrm flipH="1">
              <a:off x="4781" y="2985"/>
              <a:ext cx="3" cy="1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42545" name="AutoShape 177"/>
            <p:cNvCxnSpPr>
              <a:cxnSpLocks noChangeShapeType="1"/>
              <a:stCxn id="442541" idx="0"/>
              <a:endCxn id="442517" idx="1"/>
            </p:cNvCxnSpPr>
            <p:nvPr/>
          </p:nvCxnSpPr>
          <p:spPr bwMode="auto">
            <a:xfrm flipV="1">
              <a:off x="4784" y="2796"/>
              <a:ext cx="3" cy="1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42546" name="Text Box 178"/>
            <p:cNvSpPr txBox="1">
              <a:spLocks noChangeArrowheads="1"/>
            </p:cNvSpPr>
            <p:nvPr/>
          </p:nvSpPr>
          <p:spPr bwMode="auto">
            <a:xfrm>
              <a:off x="3744" y="308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sp>
          <p:nvSpPr>
            <p:cNvPr id="442547" name="Text Box 179"/>
            <p:cNvSpPr txBox="1">
              <a:spLocks noChangeArrowheads="1"/>
            </p:cNvSpPr>
            <p:nvPr/>
          </p:nvSpPr>
          <p:spPr bwMode="auto">
            <a:xfrm>
              <a:off x="4416" y="3081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R</a:t>
              </a:r>
              <a:r>
                <a:rPr lang="en-US" sz="2000" b="1" baseline="-25000"/>
                <a:t>4</a:t>
              </a:r>
              <a:endParaRPr lang="en-US" sz="2000" b="1"/>
            </a:p>
          </p:txBody>
        </p:sp>
        <p:cxnSp>
          <p:nvCxnSpPr>
            <p:cNvPr id="442548" name="AutoShape 180"/>
            <p:cNvCxnSpPr>
              <a:cxnSpLocks noChangeShapeType="1"/>
              <a:stCxn id="442496" idx="6"/>
              <a:endCxn id="442536" idx="1"/>
            </p:cNvCxnSpPr>
            <p:nvPr/>
          </p:nvCxnSpPr>
          <p:spPr bwMode="auto">
            <a:xfrm flipV="1">
              <a:off x="4139" y="3308"/>
              <a:ext cx="651" cy="2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42549" name="AutoShape 181"/>
            <p:cNvCxnSpPr>
              <a:cxnSpLocks noChangeShapeType="1"/>
              <a:stCxn id="442495" idx="6"/>
              <a:endCxn id="442515" idx="0"/>
            </p:cNvCxnSpPr>
            <p:nvPr/>
          </p:nvCxnSpPr>
          <p:spPr bwMode="auto">
            <a:xfrm>
              <a:off x="4129" y="2381"/>
              <a:ext cx="649" cy="19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42550" name="Text Box 182"/>
            <p:cNvSpPr txBox="1">
              <a:spLocks noChangeArrowheads="1"/>
            </p:cNvSpPr>
            <p:nvPr/>
          </p:nvSpPr>
          <p:spPr bwMode="auto">
            <a:xfrm>
              <a:off x="3995" y="353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442551" name="Text Box 183"/>
            <p:cNvSpPr txBox="1">
              <a:spLocks noChangeArrowheads="1"/>
            </p:cNvSpPr>
            <p:nvPr/>
          </p:nvSpPr>
          <p:spPr bwMode="auto">
            <a:xfrm>
              <a:off x="3878" y="281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42552" name="Text Box 184"/>
            <p:cNvSpPr txBox="1">
              <a:spLocks noChangeArrowheads="1"/>
            </p:cNvSpPr>
            <p:nvPr/>
          </p:nvSpPr>
          <p:spPr bwMode="auto">
            <a:xfrm>
              <a:off x="4806" y="281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42553" name="Text Box 185"/>
            <p:cNvSpPr txBox="1">
              <a:spLocks noChangeArrowheads="1"/>
            </p:cNvSpPr>
            <p:nvPr/>
          </p:nvSpPr>
          <p:spPr bwMode="auto">
            <a:xfrm>
              <a:off x="4098" y="2829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42554" name="Text Box 186"/>
            <p:cNvSpPr txBox="1">
              <a:spLocks noChangeArrowheads="1"/>
            </p:cNvSpPr>
            <p:nvPr/>
          </p:nvSpPr>
          <p:spPr bwMode="auto">
            <a:xfrm>
              <a:off x="4552" y="2816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sp>
          <p:nvSpPr>
            <p:cNvPr id="442555" name="Line 187"/>
            <p:cNvSpPr>
              <a:spLocks noChangeShapeType="1"/>
            </p:cNvSpPr>
            <p:nvPr/>
          </p:nvSpPr>
          <p:spPr bwMode="auto">
            <a:xfrm flipV="1">
              <a:off x="3995" y="2516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556" name="Line 188"/>
            <p:cNvSpPr>
              <a:spLocks noChangeShapeType="1"/>
            </p:cNvSpPr>
            <p:nvPr/>
          </p:nvSpPr>
          <p:spPr bwMode="auto">
            <a:xfrm flipV="1">
              <a:off x="4681" y="3052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557" name="Line 189"/>
            <p:cNvSpPr>
              <a:spLocks noChangeShapeType="1"/>
            </p:cNvSpPr>
            <p:nvPr/>
          </p:nvSpPr>
          <p:spPr bwMode="auto">
            <a:xfrm flipH="1">
              <a:off x="3964" y="3101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558" name="Line 190"/>
            <p:cNvSpPr>
              <a:spLocks noChangeShapeType="1"/>
            </p:cNvSpPr>
            <p:nvPr/>
          </p:nvSpPr>
          <p:spPr bwMode="auto">
            <a:xfrm flipH="1">
              <a:off x="4656" y="2574"/>
              <a:ext cx="235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559" name="Line 191"/>
            <p:cNvSpPr>
              <a:spLocks noChangeShapeType="1"/>
            </p:cNvSpPr>
            <p:nvPr/>
          </p:nvSpPr>
          <p:spPr bwMode="auto">
            <a:xfrm>
              <a:off x="4322" y="2419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560" name="Text Box 192"/>
            <p:cNvSpPr txBox="1">
              <a:spLocks noChangeArrowheads="1"/>
            </p:cNvSpPr>
            <p:nvPr/>
          </p:nvSpPr>
          <p:spPr bwMode="auto">
            <a:xfrm>
              <a:off x="4320" y="241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442561" name="Line 193"/>
            <p:cNvSpPr>
              <a:spLocks noChangeShapeType="1"/>
            </p:cNvSpPr>
            <p:nvPr/>
          </p:nvSpPr>
          <p:spPr bwMode="auto">
            <a:xfrm>
              <a:off x="4946" y="2470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562" name="Text Box 194"/>
            <p:cNvSpPr txBox="1">
              <a:spLocks noChangeArrowheads="1"/>
            </p:cNvSpPr>
            <p:nvPr/>
          </p:nvSpPr>
          <p:spPr bwMode="auto">
            <a:xfrm>
              <a:off x="4944" y="2463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  <p:sp>
          <p:nvSpPr>
            <p:cNvPr id="442563" name="Text Box 195"/>
            <p:cNvSpPr txBox="1">
              <a:spLocks noChangeArrowheads="1"/>
            </p:cNvSpPr>
            <p:nvPr/>
          </p:nvSpPr>
          <p:spPr bwMode="auto">
            <a:xfrm>
              <a:off x="3996" y="213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</p:grpSp>
      <p:sp>
        <p:nvSpPr>
          <p:cNvPr id="442564" name="AutoShape 196"/>
          <p:cNvSpPr>
            <a:spLocks noChangeArrowheads="1"/>
          </p:cNvSpPr>
          <p:nvPr/>
        </p:nvSpPr>
        <p:spPr bwMode="auto">
          <a:xfrm>
            <a:off x="3746500" y="4495800"/>
            <a:ext cx="762000" cy="454025"/>
          </a:xfrm>
          <a:prstGeom prst="rightArrow">
            <a:avLst>
              <a:gd name="adj1" fmla="val 50000"/>
              <a:gd name="adj2" fmla="val 41958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8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3D77FA5-C2AC-4D99-AEBD-3B55985531C3}" type="slidenum">
              <a:rPr lang="en-US"/>
              <a:pPr lvl="1"/>
              <a:t>19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647700"/>
          </a:xfrm>
        </p:spPr>
        <p:txBody>
          <a:bodyPr/>
          <a:lstStyle/>
          <a:p>
            <a:r>
              <a:rPr lang="en-US" sz="2800"/>
              <a:t>Using Ohm’s Law:</a:t>
            </a:r>
            <a:endParaRPr lang="en-US" sz="2800" b="1">
              <a:cs typeface="Times New Roman" pitchFamily="18" charset="0"/>
            </a:endParaRPr>
          </a:p>
        </p:txBody>
      </p:sp>
      <p:grpSp>
        <p:nvGrpSpPr>
          <p:cNvPr id="446468" name="Group 4"/>
          <p:cNvGrpSpPr>
            <a:grpSpLocks/>
          </p:cNvGrpSpPr>
          <p:nvPr/>
        </p:nvGrpSpPr>
        <p:grpSpPr bwMode="auto">
          <a:xfrm>
            <a:off x="77788" y="2749550"/>
            <a:ext cx="3914775" cy="3124200"/>
            <a:chOff x="3198" y="1680"/>
            <a:chExt cx="2466" cy="1968"/>
          </a:xfrm>
        </p:grpSpPr>
        <p:grpSp>
          <p:nvGrpSpPr>
            <p:cNvPr id="446469" name="Group 5"/>
            <p:cNvGrpSpPr>
              <a:grpSpLocks/>
            </p:cNvGrpSpPr>
            <p:nvPr/>
          </p:nvGrpSpPr>
          <p:grpSpPr bwMode="auto">
            <a:xfrm>
              <a:off x="3198" y="2496"/>
              <a:ext cx="607" cy="368"/>
              <a:chOff x="558" y="2893"/>
              <a:chExt cx="612" cy="328"/>
            </a:xfrm>
          </p:grpSpPr>
          <p:sp>
            <p:nvSpPr>
              <p:cNvPr id="446470" name="Text Box 6"/>
              <p:cNvSpPr txBox="1">
                <a:spLocks noChangeArrowheads="1"/>
              </p:cNvSpPr>
              <p:nvPr/>
            </p:nvSpPr>
            <p:spPr bwMode="auto">
              <a:xfrm>
                <a:off x="558" y="2918"/>
                <a:ext cx="238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46471" name="Oval 7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2" name="Text Box 8"/>
              <p:cNvSpPr txBox="1">
                <a:spLocks noChangeArrowheads="1"/>
              </p:cNvSpPr>
              <p:nvPr/>
            </p:nvSpPr>
            <p:spPr bwMode="auto">
              <a:xfrm>
                <a:off x="906" y="2893"/>
                <a:ext cx="198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46473" name="Text Box 9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9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grpSp>
          <p:nvGrpSpPr>
            <p:cNvPr id="446474" name="Group 10"/>
            <p:cNvGrpSpPr>
              <a:grpSpLocks/>
            </p:cNvGrpSpPr>
            <p:nvPr/>
          </p:nvGrpSpPr>
          <p:grpSpPr bwMode="auto">
            <a:xfrm>
              <a:off x="4162" y="1944"/>
              <a:ext cx="1224" cy="1443"/>
              <a:chOff x="1747" y="1887"/>
              <a:chExt cx="913" cy="1023"/>
            </a:xfrm>
          </p:grpSpPr>
          <p:sp>
            <p:nvSpPr>
              <p:cNvPr id="446475" name="Oval 11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6" name="Oval 12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477" name="Group 13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46478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79" name="Line 1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80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81" name="Line 1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82" name="Line 1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83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84" name="Line 2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6485" name="Oval 21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86" name="Oval 22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487" name="Group 23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46488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89" name="Line 2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0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1" name="Line 2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2" name="Line 2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3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4" name="Line 3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6495" name="Group 31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46496" name="Line 32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7" name="Line 3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8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9" name="Line 35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00" name="Line 3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01" name="Line 37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02" name="Line 3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6503" name="Oval 39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4" name="Oval 40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46505" name="AutoShape 41"/>
              <p:cNvCxnSpPr>
                <a:cxnSpLocks noChangeShapeType="1"/>
                <a:stCxn id="446504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6506" name="AutoShape 42"/>
              <p:cNvCxnSpPr>
                <a:cxnSpLocks noChangeShapeType="1"/>
                <a:stCxn id="446475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6507" name="AutoShape 43"/>
              <p:cNvCxnSpPr>
                <a:cxnSpLocks noChangeShapeType="1"/>
                <a:stCxn id="446475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6508" name="AutoShape 44"/>
              <p:cNvCxnSpPr>
                <a:cxnSpLocks noChangeShapeType="1"/>
                <a:stCxn id="446503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6509" name="AutoShape 45"/>
              <p:cNvCxnSpPr>
                <a:cxnSpLocks noChangeShapeType="1"/>
                <a:stCxn id="446504" idx="6"/>
                <a:endCxn id="446485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6510" name="AutoShape 46"/>
              <p:cNvCxnSpPr>
                <a:cxnSpLocks noChangeShapeType="1"/>
                <a:stCxn id="446503" idx="2"/>
                <a:endCxn id="446486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46511" name="Group 47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46512" name="Line 48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13" name="Line 4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14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15" name="Line 51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16" name="Line 5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17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18" name="Line 5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46519" name="AutoShape 55"/>
              <p:cNvCxnSpPr>
                <a:cxnSpLocks noChangeShapeType="1"/>
                <a:stCxn id="446503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6520" name="AutoShape 56"/>
              <p:cNvCxnSpPr>
                <a:cxnSpLocks noChangeShapeType="1"/>
                <a:stCxn id="446504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6521" name="AutoShape 57"/>
              <p:cNvCxnSpPr>
                <a:cxnSpLocks noChangeShapeType="1"/>
                <a:stCxn id="446476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6522" name="AutoShape 58"/>
              <p:cNvCxnSpPr>
                <a:cxnSpLocks noChangeShapeType="1"/>
                <a:stCxn id="446476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46523" name="Text Box 59"/>
            <p:cNvSpPr txBox="1">
              <a:spLocks noChangeArrowheads="1"/>
            </p:cNvSpPr>
            <p:nvPr/>
          </p:nvSpPr>
          <p:spPr bwMode="auto">
            <a:xfrm>
              <a:off x="3891" y="2112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46524" name="Text Box 60"/>
            <p:cNvSpPr txBox="1">
              <a:spLocks noChangeArrowheads="1"/>
            </p:cNvSpPr>
            <p:nvPr/>
          </p:nvSpPr>
          <p:spPr bwMode="auto">
            <a:xfrm>
              <a:off x="5376" y="2552"/>
              <a:ext cx="196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46525" name="Text Box 61"/>
            <p:cNvSpPr txBox="1">
              <a:spLocks noChangeArrowheads="1"/>
            </p:cNvSpPr>
            <p:nvPr/>
          </p:nvSpPr>
          <p:spPr bwMode="auto">
            <a:xfrm>
              <a:off x="3984" y="2477"/>
              <a:ext cx="188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46526" name="Text Box 62"/>
            <p:cNvSpPr txBox="1">
              <a:spLocks noChangeArrowheads="1"/>
            </p:cNvSpPr>
            <p:nvPr/>
          </p:nvSpPr>
          <p:spPr bwMode="auto">
            <a:xfrm>
              <a:off x="4480" y="2380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46527" name="Text Box 63"/>
            <p:cNvSpPr txBox="1">
              <a:spLocks noChangeArrowheads="1"/>
            </p:cNvSpPr>
            <p:nvPr/>
          </p:nvSpPr>
          <p:spPr bwMode="auto">
            <a:xfrm>
              <a:off x="4800" y="2380"/>
              <a:ext cx="22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46528" name="AutoShape 64"/>
            <p:cNvCxnSpPr>
              <a:cxnSpLocks noChangeShapeType="1"/>
              <a:stCxn id="446471" idx="4"/>
              <a:endCxn id="446476" idx="2"/>
            </p:cNvCxnSpPr>
            <p:nvPr/>
          </p:nvCxnSpPr>
          <p:spPr bwMode="auto">
            <a:xfrm rot="16200000" flipH="1">
              <a:off x="3939" y="2566"/>
              <a:ext cx="469" cy="106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46529" name="AutoShape 65"/>
            <p:cNvCxnSpPr>
              <a:cxnSpLocks noChangeShapeType="1"/>
              <a:stCxn id="446472" idx="0"/>
              <a:endCxn id="446475" idx="2"/>
            </p:cNvCxnSpPr>
            <p:nvPr/>
          </p:nvCxnSpPr>
          <p:spPr bwMode="auto">
            <a:xfrm rot="16200000">
              <a:off x="3922" y="1719"/>
              <a:ext cx="497" cy="10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46530" name="Text Box 66"/>
            <p:cNvSpPr txBox="1">
              <a:spLocks noChangeArrowheads="1"/>
            </p:cNvSpPr>
            <p:nvPr/>
          </p:nvSpPr>
          <p:spPr bwMode="auto">
            <a:xfrm>
              <a:off x="4656" y="168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46531" name="Text Box 67"/>
            <p:cNvSpPr txBox="1">
              <a:spLocks noChangeArrowheads="1"/>
            </p:cNvSpPr>
            <p:nvPr/>
          </p:nvSpPr>
          <p:spPr bwMode="auto">
            <a:xfrm>
              <a:off x="4656" y="341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446532" name="Line 68"/>
            <p:cNvSpPr>
              <a:spLocks noChangeShapeType="1"/>
            </p:cNvSpPr>
            <p:nvPr/>
          </p:nvSpPr>
          <p:spPr bwMode="auto">
            <a:xfrm flipH="1" flipV="1">
              <a:off x="4427" y="277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33" name="Line 69"/>
            <p:cNvSpPr>
              <a:spLocks noChangeShapeType="1"/>
            </p:cNvSpPr>
            <p:nvPr/>
          </p:nvSpPr>
          <p:spPr bwMode="auto">
            <a:xfrm flipH="1" flipV="1">
              <a:off x="5008" y="213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34" name="Line 70"/>
            <p:cNvSpPr>
              <a:spLocks noChangeShapeType="1"/>
            </p:cNvSpPr>
            <p:nvPr/>
          </p:nvSpPr>
          <p:spPr bwMode="auto">
            <a:xfrm flipH="1">
              <a:off x="4982" y="2791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35" name="Line 71"/>
            <p:cNvSpPr>
              <a:spLocks noChangeShapeType="1"/>
            </p:cNvSpPr>
            <p:nvPr/>
          </p:nvSpPr>
          <p:spPr bwMode="auto">
            <a:xfrm flipH="1">
              <a:off x="4394" y="2129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36" name="Text Box 72"/>
            <p:cNvSpPr txBox="1">
              <a:spLocks noChangeArrowheads="1"/>
            </p:cNvSpPr>
            <p:nvPr/>
          </p:nvSpPr>
          <p:spPr bwMode="auto">
            <a:xfrm>
              <a:off x="5011" y="3090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46537" name="Text Box 73"/>
            <p:cNvSpPr txBox="1">
              <a:spLocks noChangeArrowheads="1"/>
            </p:cNvSpPr>
            <p:nvPr/>
          </p:nvSpPr>
          <p:spPr bwMode="auto">
            <a:xfrm>
              <a:off x="5060" y="202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46538" name="Text Box 74"/>
            <p:cNvSpPr txBox="1">
              <a:spLocks noChangeArrowheads="1"/>
            </p:cNvSpPr>
            <p:nvPr/>
          </p:nvSpPr>
          <p:spPr bwMode="auto">
            <a:xfrm>
              <a:off x="3947" y="304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46539" name="Line 75"/>
            <p:cNvSpPr>
              <a:spLocks noChangeShapeType="1"/>
            </p:cNvSpPr>
            <p:nvPr/>
          </p:nvSpPr>
          <p:spPr bwMode="auto">
            <a:xfrm>
              <a:off x="4581" y="2852"/>
              <a:ext cx="135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40" name="Text Box 76"/>
            <p:cNvSpPr txBox="1">
              <a:spLocks noChangeArrowheads="1"/>
            </p:cNvSpPr>
            <p:nvPr/>
          </p:nvSpPr>
          <p:spPr bwMode="auto">
            <a:xfrm>
              <a:off x="4590" y="269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446541" name="Line 77"/>
            <p:cNvSpPr>
              <a:spLocks noChangeShapeType="1"/>
            </p:cNvSpPr>
            <p:nvPr/>
          </p:nvSpPr>
          <p:spPr bwMode="auto">
            <a:xfrm flipH="1">
              <a:off x="4868" y="2875"/>
              <a:ext cx="126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42" name="Text Box 78"/>
            <p:cNvSpPr txBox="1">
              <a:spLocks noChangeArrowheads="1"/>
            </p:cNvSpPr>
            <p:nvPr/>
          </p:nvSpPr>
          <p:spPr bwMode="auto">
            <a:xfrm>
              <a:off x="4788" y="26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</p:grpSp>
      <p:graphicFrame>
        <p:nvGraphicFramePr>
          <p:cNvPr id="446544" name="Object 80"/>
          <p:cNvGraphicFramePr>
            <a:graphicFrameLocks noChangeAspect="1"/>
          </p:cNvGraphicFramePr>
          <p:nvPr/>
        </p:nvGraphicFramePr>
        <p:xfrm>
          <a:off x="4060825" y="2514600"/>
          <a:ext cx="4943475" cy="3657600"/>
        </p:xfrm>
        <a:graphic>
          <a:graphicData uri="http://schemas.openxmlformats.org/presentationml/2006/ole">
            <p:oleObj spid="_x0000_s446544" name="Equation" r:id="rId3" imgW="3060360" imgH="20318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B2E1ED2-423C-4A96-8EE3-2EDB18369AC3}" type="slidenum">
              <a:rPr lang="en-US"/>
              <a:pPr lvl="1"/>
              <a:t>2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Spiritual – Temporal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0193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/>
              <a:t>1 Nephi 15:32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/>
              <a:t>32 And it came to pass that I said unto them that it was a representation of things both </a:t>
            </a:r>
            <a:r>
              <a:rPr lang="en-US" sz="2400" b="1" u="sng"/>
              <a:t>temporal</a:t>
            </a:r>
            <a:r>
              <a:rPr lang="en-US" sz="2400"/>
              <a:t> and </a:t>
            </a:r>
            <a:r>
              <a:rPr lang="en-US" sz="2400" b="1" u="sng"/>
              <a:t>spiritual</a:t>
            </a:r>
            <a:r>
              <a:rPr lang="en-US" sz="2400"/>
              <a:t>; for the day should come that they must be judged of their works, yea, even the works which were done by the temporal body in their days of probation. </a:t>
            </a:r>
          </a:p>
        </p:txBody>
      </p:sp>
      <p:sp>
        <p:nvSpPr>
          <p:cNvPr id="474116" name="Rectangle 4"/>
          <p:cNvSpPr>
            <a:spLocks noChangeArrowheads="1"/>
          </p:cNvSpPr>
          <p:nvPr/>
        </p:nvSpPr>
        <p:spPr bwMode="auto">
          <a:xfrm>
            <a:off x="406400" y="3429000"/>
            <a:ext cx="83566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800" b="1">
                <a:solidFill>
                  <a:schemeClr val="bg2"/>
                </a:solidFill>
              </a:rPr>
              <a:t>Mosiah 2:41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400">
                <a:solidFill>
                  <a:schemeClr val="bg2"/>
                </a:solidFill>
              </a:rPr>
              <a:t>41 And moreover, I would desire that ye should consider on the blessed and happy state of those that keep the commandments of God. For behold, they are blessed in all things, both </a:t>
            </a:r>
            <a:r>
              <a:rPr lang="en-US" sz="2400" b="1" u="sng">
                <a:solidFill>
                  <a:schemeClr val="bg2"/>
                </a:solidFill>
              </a:rPr>
              <a:t>temporal</a:t>
            </a:r>
            <a:r>
              <a:rPr lang="en-US" sz="2400">
                <a:solidFill>
                  <a:schemeClr val="bg2"/>
                </a:solidFill>
              </a:rPr>
              <a:t> and </a:t>
            </a:r>
            <a:r>
              <a:rPr lang="en-US" sz="2400" b="1" u="sng">
                <a:solidFill>
                  <a:schemeClr val="bg2"/>
                </a:solidFill>
              </a:rPr>
              <a:t>spiritual</a:t>
            </a:r>
            <a:r>
              <a:rPr lang="en-US" sz="2400">
                <a:solidFill>
                  <a:schemeClr val="bg2"/>
                </a:solidFill>
              </a:rPr>
              <a:t>; and if they hold out faithful to the end they are received into heaven, that thereby they may dwell with God in a state of never-ending happiness. O remember, remember that these things are true; for the Lord God hath spoken it.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endParaRPr lang="en-US" sz="2000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8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F991A45-2BE8-48F0-8FE0-E04A62D5C71C}" type="slidenum">
              <a:rPr lang="en-US"/>
              <a:pPr lvl="1"/>
              <a:t>20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647700"/>
          </a:xfrm>
        </p:spPr>
        <p:txBody>
          <a:bodyPr/>
          <a:lstStyle/>
          <a:p>
            <a:r>
              <a:rPr lang="en-US" sz="2800"/>
              <a:t>Find </a:t>
            </a:r>
            <a:r>
              <a:rPr lang="en-US" sz="2800" b="1"/>
              <a:t>v</a:t>
            </a:r>
            <a:r>
              <a:rPr lang="en-US" sz="2800" b="1" baseline="-25000"/>
              <a:t>o</a:t>
            </a:r>
            <a:r>
              <a:rPr lang="en-US" sz="2800"/>
              <a:t> in terms of force </a:t>
            </a:r>
            <a:r>
              <a:rPr lang="en-US" sz="2800" b="1"/>
              <a:t>F</a:t>
            </a:r>
            <a:r>
              <a:rPr lang="en-US" sz="2800"/>
              <a:t>:</a:t>
            </a:r>
            <a:endParaRPr lang="en-US" sz="2800" b="1">
              <a:cs typeface="Times New Roman" pitchFamily="18" charset="0"/>
            </a:endParaRPr>
          </a:p>
        </p:txBody>
      </p:sp>
      <p:graphicFrame>
        <p:nvGraphicFramePr>
          <p:cNvPr id="447567" name="Object 79"/>
          <p:cNvGraphicFramePr>
            <a:graphicFrameLocks noChangeAspect="1"/>
          </p:cNvGraphicFramePr>
          <p:nvPr/>
        </p:nvGraphicFramePr>
        <p:xfrm>
          <a:off x="5011738" y="2286000"/>
          <a:ext cx="2317750" cy="3003550"/>
        </p:xfrm>
        <a:graphic>
          <a:graphicData uri="http://schemas.openxmlformats.org/presentationml/2006/ole">
            <p:oleObj spid="_x0000_s447567" name="Equation" r:id="rId3" imgW="1091880" imgH="1269720" progId="Equation.3">
              <p:embed/>
            </p:oleObj>
          </a:graphicData>
        </a:graphic>
      </p:graphicFrame>
      <p:sp>
        <p:nvSpPr>
          <p:cNvPr id="447568" name="Text Box 80"/>
          <p:cNvSpPr txBox="1">
            <a:spLocks noChangeArrowheads="1"/>
          </p:cNvSpPr>
          <p:nvPr/>
        </p:nvSpPr>
        <p:spPr bwMode="auto">
          <a:xfrm>
            <a:off x="4953000" y="5562600"/>
            <a:ext cx="2533650" cy="379413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k</a:t>
            </a:r>
            <a:r>
              <a:rPr lang="en-US"/>
              <a:t> is a calibration constant</a:t>
            </a:r>
          </a:p>
        </p:txBody>
      </p:sp>
      <p:grpSp>
        <p:nvGrpSpPr>
          <p:cNvPr id="447571" name="Group 83"/>
          <p:cNvGrpSpPr>
            <a:grpSpLocks/>
          </p:cNvGrpSpPr>
          <p:nvPr/>
        </p:nvGrpSpPr>
        <p:grpSpPr bwMode="auto">
          <a:xfrm>
            <a:off x="77788" y="2749550"/>
            <a:ext cx="3914775" cy="3124200"/>
            <a:chOff x="3198" y="1680"/>
            <a:chExt cx="2466" cy="1968"/>
          </a:xfrm>
        </p:grpSpPr>
        <p:grpSp>
          <p:nvGrpSpPr>
            <p:cNvPr id="447572" name="Group 84"/>
            <p:cNvGrpSpPr>
              <a:grpSpLocks/>
            </p:cNvGrpSpPr>
            <p:nvPr/>
          </p:nvGrpSpPr>
          <p:grpSpPr bwMode="auto">
            <a:xfrm>
              <a:off x="3198" y="2496"/>
              <a:ext cx="607" cy="368"/>
              <a:chOff x="558" y="2893"/>
              <a:chExt cx="612" cy="328"/>
            </a:xfrm>
          </p:grpSpPr>
          <p:sp>
            <p:nvSpPr>
              <p:cNvPr id="447573" name="Text Box 85"/>
              <p:cNvSpPr txBox="1">
                <a:spLocks noChangeArrowheads="1"/>
              </p:cNvSpPr>
              <p:nvPr/>
            </p:nvSpPr>
            <p:spPr bwMode="auto">
              <a:xfrm>
                <a:off x="558" y="2918"/>
                <a:ext cx="238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47574" name="Oval 86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75" name="Text Box 87"/>
              <p:cNvSpPr txBox="1">
                <a:spLocks noChangeArrowheads="1"/>
              </p:cNvSpPr>
              <p:nvPr/>
            </p:nvSpPr>
            <p:spPr bwMode="auto">
              <a:xfrm>
                <a:off x="906" y="2893"/>
                <a:ext cx="198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47576" name="Text Box 88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9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grpSp>
          <p:nvGrpSpPr>
            <p:cNvPr id="447577" name="Group 89"/>
            <p:cNvGrpSpPr>
              <a:grpSpLocks/>
            </p:cNvGrpSpPr>
            <p:nvPr/>
          </p:nvGrpSpPr>
          <p:grpSpPr bwMode="auto">
            <a:xfrm>
              <a:off x="4162" y="1944"/>
              <a:ext cx="1224" cy="1443"/>
              <a:chOff x="1747" y="1887"/>
              <a:chExt cx="913" cy="1023"/>
            </a:xfrm>
          </p:grpSpPr>
          <p:sp>
            <p:nvSpPr>
              <p:cNvPr id="447578" name="Oval 90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79" name="Oval 91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7580" name="Group 92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47581" name="Line 93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82" name="Line 9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83" name="Line 95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84" name="Line 96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85" name="Line 9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86" name="Line 98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87" name="Line 9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7588" name="Oval 100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Oval 101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7590" name="Group 102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47591" name="Line 103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92" name="Line 10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93" name="Line 105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94" name="Line 106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95" name="Line 10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96" name="Line 108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597" name="Line 10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7598" name="Group 110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47599" name="Line 111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00" name="Line 11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01" name="Line 113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02" name="Line 114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03" name="Line 11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04" name="Line 116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05" name="Line 11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7606" name="Oval 118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07" name="Oval 119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47608" name="AutoShape 120"/>
              <p:cNvCxnSpPr>
                <a:cxnSpLocks noChangeShapeType="1"/>
                <a:stCxn id="447607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7609" name="AutoShape 121"/>
              <p:cNvCxnSpPr>
                <a:cxnSpLocks noChangeShapeType="1"/>
                <a:stCxn id="447578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7610" name="AutoShape 122"/>
              <p:cNvCxnSpPr>
                <a:cxnSpLocks noChangeShapeType="1"/>
                <a:stCxn id="447578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7611" name="AutoShape 123"/>
              <p:cNvCxnSpPr>
                <a:cxnSpLocks noChangeShapeType="1"/>
                <a:stCxn id="447606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7612" name="AutoShape 124"/>
              <p:cNvCxnSpPr>
                <a:cxnSpLocks noChangeShapeType="1"/>
                <a:stCxn id="447607" idx="6"/>
                <a:endCxn id="447588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7613" name="AutoShape 125"/>
              <p:cNvCxnSpPr>
                <a:cxnSpLocks noChangeShapeType="1"/>
                <a:stCxn id="447606" idx="2"/>
                <a:endCxn id="447589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47614" name="Group 126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47615" name="Line 127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16" name="Line 12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17" name="Line 129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18" name="Line 130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19" name="Line 13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20" name="Line 132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621" name="Line 13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47622" name="AutoShape 134"/>
              <p:cNvCxnSpPr>
                <a:cxnSpLocks noChangeShapeType="1"/>
                <a:stCxn id="447606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7623" name="AutoShape 135"/>
              <p:cNvCxnSpPr>
                <a:cxnSpLocks noChangeShapeType="1"/>
                <a:stCxn id="447607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7624" name="AutoShape 136"/>
              <p:cNvCxnSpPr>
                <a:cxnSpLocks noChangeShapeType="1"/>
                <a:stCxn id="447579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7625" name="AutoShape 137"/>
              <p:cNvCxnSpPr>
                <a:cxnSpLocks noChangeShapeType="1"/>
                <a:stCxn id="447579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47626" name="Text Box 138"/>
            <p:cNvSpPr txBox="1">
              <a:spLocks noChangeArrowheads="1"/>
            </p:cNvSpPr>
            <p:nvPr/>
          </p:nvSpPr>
          <p:spPr bwMode="auto">
            <a:xfrm>
              <a:off x="3891" y="2112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47627" name="Text Box 139"/>
            <p:cNvSpPr txBox="1">
              <a:spLocks noChangeArrowheads="1"/>
            </p:cNvSpPr>
            <p:nvPr/>
          </p:nvSpPr>
          <p:spPr bwMode="auto">
            <a:xfrm>
              <a:off x="5376" y="2552"/>
              <a:ext cx="196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47628" name="Text Box 140"/>
            <p:cNvSpPr txBox="1">
              <a:spLocks noChangeArrowheads="1"/>
            </p:cNvSpPr>
            <p:nvPr/>
          </p:nvSpPr>
          <p:spPr bwMode="auto">
            <a:xfrm>
              <a:off x="3984" y="2477"/>
              <a:ext cx="188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47629" name="Text Box 141"/>
            <p:cNvSpPr txBox="1">
              <a:spLocks noChangeArrowheads="1"/>
            </p:cNvSpPr>
            <p:nvPr/>
          </p:nvSpPr>
          <p:spPr bwMode="auto">
            <a:xfrm>
              <a:off x="4480" y="2380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47630" name="Text Box 142"/>
            <p:cNvSpPr txBox="1">
              <a:spLocks noChangeArrowheads="1"/>
            </p:cNvSpPr>
            <p:nvPr/>
          </p:nvSpPr>
          <p:spPr bwMode="auto">
            <a:xfrm>
              <a:off x="4800" y="2380"/>
              <a:ext cx="22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47631" name="AutoShape 143"/>
            <p:cNvCxnSpPr>
              <a:cxnSpLocks noChangeShapeType="1"/>
              <a:stCxn id="447574" idx="4"/>
              <a:endCxn id="447579" idx="2"/>
            </p:cNvCxnSpPr>
            <p:nvPr/>
          </p:nvCxnSpPr>
          <p:spPr bwMode="auto">
            <a:xfrm rot="16200000" flipH="1">
              <a:off x="3939" y="2566"/>
              <a:ext cx="469" cy="106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47632" name="AutoShape 144"/>
            <p:cNvCxnSpPr>
              <a:cxnSpLocks noChangeShapeType="1"/>
              <a:stCxn id="447575" idx="0"/>
              <a:endCxn id="447578" idx="2"/>
            </p:cNvCxnSpPr>
            <p:nvPr/>
          </p:nvCxnSpPr>
          <p:spPr bwMode="auto">
            <a:xfrm rot="16200000">
              <a:off x="3922" y="1719"/>
              <a:ext cx="497" cy="10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47633" name="Text Box 145"/>
            <p:cNvSpPr txBox="1">
              <a:spLocks noChangeArrowheads="1"/>
            </p:cNvSpPr>
            <p:nvPr/>
          </p:nvSpPr>
          <p:spPr bwMode="auto">
            <a:xfrm>
              <a:off x="4656" y="168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47634" name="Text Box 146"/>
            <p:cNvSpPr txBox="1">
              <a:spLocks noChangeArrowheads="1"/>
            </p:cNvSpPr>
            <p:nvPr/>
          </p:nvSpPr>
          <p:spPr bwMode="auto">
            <a:xfrm>
              <a:off x="4656" y="341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447635" name="Line 147"/>
            <p:cNvSpPr>
              <a:spLocks noChangeShapeType="1"/>
            </p:cNvSpPr>
            <p:nvPr/>
          </p:nvSpPr>
          <p:spPr bwMode="auto">
            <a:xfrm flipH="1" flipV="1">
              <a:off x="4427" y="277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36" name="Line 148"/>
            <p:cNvSpPr>
              <a:spLocks noChangeShapeType="1"/>
            </p:cNvSpPr>
            <p:nvPr/>
          </p:nvSpPr>
          <p:spPr bwMode="auto">
            <a:xfrm flipH="1" flipV="1">
              <a:off x="5008" y="2133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37" name="Line 149"/>
            <p:cNvSpPr>
              <a:spLocks noChangeShapeType="1"/>
            </p:cNvSpPr>
            <p:nvPr/>
          </p:nvSpPr>
          <p:spPr bwMode="auto">
            <a:xfrm flipH="1">
              <a:off x="4982" y="2791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38" name="Line 150"/>
            <p:cNvSpPr>
              <a:spLocks noChangeShapeType="1"/>
            </p:cNvSpPr>
            <p:nvPr/>
          </p:nvSpPr>
          <p:spPr bwMode="auto">
            <a:xfrm flipH="1">
              <a:off x="4394" y="2129"/>
              <a:ext cx="125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39" name="Text Box 151"/>
            <p:cNvSpPr txBox="1">
              <a:spLocks noChangeArrowheads="1"/>
            </p:cNvSpPr>
            <p:nvPr/>
          </p:nvSpPr>
          <p:spPr bwMode="auto">
            <a:xfrm>
              <a:off x="5011" y="3090"/>
              <a:ext cx="6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+ ∆R </a:t>
              </a:r>
            </a:p>
          </p:txBody>
        </p:sp>
        <p:sp>
          <p:nvSpPr>
            <p:cNvPr id="447640" name="Text Box 152"/>
            <p:cNvSpPr txBox="1">
              <a:spLocks noChangeArrowheads="1"/>
            </p:cNvSpPr>
            <p:nvPr/>
          </p:nvSpPr>
          <p:spPr bwMode="auto">
            <a:xfrm>
              <a:off x="5060" y="202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47641" name="Text Box 153"/>
            <p:cNvSpPr txBox="1">
              <a:spLocks noChangeArrowheads="1"/>
            </p:cNvSpPr>
            <p:nvPr/>
          </p:nvSpPr>
          <p:spPr bwMode="auto">
            <a:xfrm>
              <a:off x="3947" y="3046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0 </a:t>
              </a:r>
              <a:r>
                <a:rPr lang="en-US" b="1"/>
                <a:t>- ∆R </a:t>
              </a:r>
            </a:p>
          </p:txBody>
        </p:sp>
        <p:sp>
          <p:nvSpPr>
            <p:cNvPr id="447642" name="Line 154"/>
            <p:cNvSpPr>
              <a:spLocks noChangeShapeType="1"/>
            </p:cNvSpPr>
            <p:nvPr/>
          </p:nvSpPr>
          <p:spPr bwMode="auto">
            <a:xfrm>
              <a:off x="4581" y="2852"/>
              <a:ext cx="135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43" name="Text Box 155"/>
            <p:cNvSpPr txBox="1">
              <a:spLocks noChangeArrowheads="1"/>
            </p:cNvSpPr>
            <p:nvPr/>
          </p:nvSpPr>
          <p:spPr bwMode="auto">
            <a:xfrm>
              <a:off x="4590" y="269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447644" name="Line 156"/>
            <p:cNvSpPr>
              <a:spLocks noChangeShapeType="1"/>
            </p:cNvSpPr>
            <p:nvPr/>
          </p:nvSpPr>
          <p:spPr bwMode="auto">
            <a:xfrm flipH="1">
              <a:off x="4868" y="2875"/>
              <a:ext cx="126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45" name="Text Box 157"/>
            <p:cNvSpPr txBox="1">
              <a:spLocks noChangeArrowheads="1"/>
            </p:cNvSpPr>
            <p:nvPr/>
          </p:nvSpPr>
          <p:spPr bwMode="auto">
            <a:xfrm>
              <a:off x="4788" y="269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81FE8BD-7A5F-4C0B-ADF7-9171F6D7E5DA}" type="slidenum">
              <a:rPr lang="en-US"/>
              <a:pPr lvl="1"/>
              <a:t>21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18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u="sng" dirty="0"/>
              <a:t>Example3</a:t>
            </a:r>
            <a:r>
              <a:rPr lang="en-US" sz="2000" dirty="0"/>
              <a:t>: using the Wheatstone bridge as a strain measurement tool </a:t>
            </a:r>
            <a:r>
              <a:rPr lang="en-US" sz="2000" dirty="0" smtClean="0"/>
              <a:t>find the maximum  </a:t>
            </a:r>
            <a:r>
              <a:rPr lang="en-US" sz="2000" b="1" dirty="0" err="1"/>
              <a:t>v</a:t>
            </a:r>
            <a:r>
              <a:rPr lang="en-US" sz="2000" b="1" baseline="-25000" dirty="0" err="1"/>
              <a:t>o</a:t>
            </a:r>
            <a:endParaRPr lang="en-US" sz="2000" b="1" baseline="-25000" dirty="0"/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the bridge measures forces ranging from 0 to 500 N</a:t>
            </a:r>
          </a:p>
          <a:p>
            <a:pPr lvl="1">
              <a:lnSpc>
                <a:spcPct val="90000"/>
              </a:lnSpc>
            </a:pPr>
            <a:r>
              <a:rPr lang="en-US" sz="1800" b="1" i="1" dirty="0">
                <a:cs typeface="Times New Roman" pitchFamily="18" charset="0"/>
              </a:rPr>
              <a:t>L</a:t>
            </a:r>
            <a:r>
              <a:rPr lang="en-US" sz="1800" dirty="0">
                <a:cs typeface="Times New Roman" pitchFamily="18" charset="0"/>
              </a:rPr>
              <a:t> = 0.3m, </a:t>
            </a:r>
            <a:r>
              <a:rPr lang="en-US" sz="1800" b="1" i="1" dirty="0">
                <a:cs typeface="Times New Roman" pitchFamily="18" charset="0"/>
              </a:rPr>
              <a:t>w</a:t>
            </a:r>
            <a:r>
              <a:rPr lang="en-US" sz="1800" dirty="0">
                <a:cs typeface="Times New Roman" pitchFamily="18" charset="0"/>
              </a:rPr>
              <a:t> = 0.05m, </a:t>
            </a:r>
            <a:r>
              <a:rPr lang="en-US" sz="1800" b="1" i="1" dirty="0">
                <a:cs typeface="Times New Roman" pitchFamily="18" charset="0"/>
              </a:rPr>
              <a:t>h</a:t>
            </a:r>
            <a:r>
              <a:rPr lang="en-US" sz="1800" dirty="0">
                <a:cs typeface="Times New Roman" pitchFamily="18" charset="0"/>
              </a:rPr>
              <a:t> = 0.01m, </a:t>
            </a:r>
            <a:r>
              <a:rPr lang="en-US" sz="1800" b="1" dirty="0">
                <a:cs typeface="Times New Roman" pitchFamily="18" charset="0"/>
              </a:rPr>
              <a:t>GF</a:t>
            </a:r>
            <a:r>
              <a:rPr lang="en-US" sz="1800" dirty="0">
                <a:cs typeface="Times New Roman" pitchFamily="18" charset="0"/>
              </a:rPr>
              <a:t> = 2, </a:t>
            </a:r>
            <a:r>
              <a:rPr lang="en-US" sz="1800" b="1" i="1" dirty="0">
                <a:cs typeface="Times New Roman" pitchFamily="18" charset="0"/>
              </a:rPr>
              <a:t>Y</a:t>
            </a:r>
            <a:r>
              <a:rPr lang="en-US" sz="1800" dirty="0">
                <a:cs typeface="Times New Roman" pitchFamily="18" charset="0"/>
              </a:rPr>
              <a:t> = 69x10</a:t>
            </a:r>
            <a:r>
              <a:rPr lang="en-US" sz="1800" baseline="30000" dirty="0">
                <a:cs typeface="Times New Roman" pitchFamily="18" charset="0"/>
              </a:rPr>
              <a:t>9</a:t>
            </a:r>
            <a:r>
              <a:rPr lang="en-US" sz="1800" dirty="0">
                <a:cs typeface="Times New Roman" pitchFamily="18" charset="0"/>
              </a:rPr>
              <a:t>N/m</a:t>
            </a:r>
            <a:r>
              <a:rPr lang="en-US" sz="1800" baseline="30000" dirty="0">
                <a:cs typeface="Times New Roman" pitchFamily="18" charset="0"/>
              </a:rPr>
              <a:t>2</a:t>
            </a:r>
            <a:r>
              <a:rPr lang="en-US" sz="1800" dirty="0">
                <a:cs typeface="Times New Roman" pitchFamily="18" charset="0"/>
              </a:rPr>
              <a:t>, </a:t>
            </a:r>
            <a:r>
              <a:rPr lang="en-US" sz="1800" b="1" dirty="0" err="1">
                <a:cs typeface="Times New Roman" pitchFamily="18" charset="0"/>
              </a:rPr>
              <a:t>v</a:t>
            </a:r>
            <a:r>
              <a:rPr lang="en-US" sz="1800" b="1" baseline="-25000" dirty="0" err="1">
                <a:cs typeface="Times New Roman" pitchFamily="18" charset="0"/>
              </a:rPr>
              <a:t>s</a:t>
            </a:r>
            <a:r>
              <a:rPr lang="en-US" sz="1800" dirty="0">
                <a:cs typeface="Times New Roman" pitchFamily="18" charset="0"/>
              </a:rPr>
              <a:t> = 12V</a:t>
            </a:r>
            <a:endParaRPr lang="en-US" sz="1800" baseline="30000" dirty="0">
              <a:cs typeface="Times New Roman" pitchFamily="18" charset="0"/>
            </a:endParaRPr>
          </a:p>
        </p:txBody>
      </p:sp>
      <p:graphicFrame>
        <p:nvGraphicFramePr>
          <p:cNvPr id="449615" name="Object 79"/>
          <p:cNvGraphicFramePr>
            <a:graphicFrameLocks noChangeAspect="1"/>
          </p:cNvGraphicFramePr>
          <p:nvPr/>
        </p:nvGraphicFramePr>
        <p:xfrm>
          <a:off x="4572000" y="2746375"/>
          <a:ext cx="3200400" cy="3087688"/>
        </p:xfrm>
        <a:graphic>
          <a:graphicData uri="http://schemas.openxmlformats.org/presentationml/2006/ole">
            <p:oleObj spid="_x0000_s449615" name="Equation" r:id="rId3" imgW="1879560" imgH="1625400" progId="Equation.3">
              <p:embed/>
            </p:oleObj>
          </a:graphicData>
        </a:graphic>
      </p:graphicFrame>
      <p:grpSp>
        <p:nvGrpSpPr>
          <p:cNvPr id="449692" name="Group 156"/>
          <p:cNvGrpSpPr>
            <a:grpSpLocks/>
          </p:cNvGrpSpPr>
          <p:nvPr/>
        </p:nvGrpSpPr>
        <p:grpSpPr bwMode="auto">
          <a:xfrm>
            <a:off x="914400" y="2895600"/>
            <a:ext cx="2924175" cy="2133600"/>
            <a:chOff x="720" y="2304"/>
            <a:chExt cx="1842" cy="1344"/>
          </a:xfrm>
        </p:grpSpPr>
        <p:grpSp>
          <p:nvGrpSpPr>
            <p:cNvPr id="449693" name="Group 157"/>
            <p:cNvGrpSpPr>
              <a:grpSpLocks/>
            </p:cNvGrpSpPr>
            <p:nvPr/>
          </p:nvGrpSpPr>
          <p:grpSpPr bwMode="auto">
            <a:xfrm>
              <a:off x="720" y="2395"/>
              <a:ext cx="1488" cy="1253"/>
              <a:chOff x="816" y="2454"/>
              <a:chExt cx="1488" cy="1253"/>
            </a:xfrm>
          </p:grpSpPr>
          <p:sp>
            <p:nvSpPr>
              <p:cNvPr id="449694" name="AutoShape 158"/>
              <p:cNvSpPr>
                <a:spLocks noChangeArrowheads="1"/>
              </p:cNvSpPr>
              <p:nvPr/>
            </p:nvSpPr>
            <p:spPr bwMode="auto">
              <a:xfrm rot="5400000" flipH="1">
                <a:off x="382" y="2888"/>
                <a:ext cx="1253" cy="385"/>
              </a:xfrm>
              <a:prstGeom prst="parallelogram">
                <a:avLst>
                  <a:gd name="adj" fmla="val 81364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695" name="AutoShape 159"/>
              <p:cNvSpPr>
                <a:spLocks noChangeArrowheads="1"/>
              </p:cNvSpPr>
              <p:nvPr/>
            </p:nvSpPr>
            <p:spPr bwMode="auto">
              <a:xfrm>
                <a:off x="816" y="2880"/>
                <a:ext cx="1488" cy="257"/>
              </a:xfrm>
              <a:prstGeom prst="parallelogram">
                <a:avLst>
                  <a:gd name="adj" fmla="val 144747"/>
                </a:avLst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696" name="Rectangle 160"/>
              <p:cNvSpPr>
                <a:spLocks noChangeArrowheads="1"/>
              </p:cNvSpPr>
              <p:nvPr/>
            </p:nvSpPr>
            <p:spPr bwMode="auto">
              <a:xfrm>
                <a:off x="816" y="3134"/>
                <a:ext cx="1104" cy="117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697" name="AutoShape 161"/>
              <p:cNvSpPr>
                <a:spLocks noChangeArrowheads="1"/>
              </p:cNvSpPr>
              <p:nvPr/>
            </p:nvSpPr>
            <p:spPr bwMode="auto">
              <a:xfrm rot="5486618" flipH="1">
                <a:off x="1921" y="2879"/>
                <a:ext cx="381" cy="382"/>
              </a:xfrm>
              <a:prstGeom prst="parallelogram">
                <a:avLst>
                  <a:gd name="adj" fmla="val 70750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9698" name="Line 162"/>
            <p:cNvSpPr>
              <a:spLocks noChangeShapeType="1"/>
            </p:cNvSpPr>
            <p:nvPr/>
          </p:nvSpPr>
          <p:spPr bwMode="auto">
            <a:xfrm>
              <a:off x="1818" y="2381"/>
              <a:ext cx="7" cy="59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9699" name="Group 163"/>
            <p:cNvGrpSpPr>
              <a:grpSpLocks/>
            </p:cNvGrpSpPr>
            <p:nvPr/>
          </p:nvGrpSpPr>
          <p:grpSpPr bwMode="auto">
            <a:xfrm>
              <a:off x="954" y="2944"/>
              <a:ext cx="301" cy="108"/>
              <a:chOff x="2352" y="3408"/>
              <a:chExt cx="384" cy="111"/>
            </a:xfrm>
          </p:grpSpPr>
          <p:grpSp>
            <p:nvGrpSpPr>
              <p:cNvPr id="449700" name="Group 164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49701" name="Line 165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02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03" name="Line 167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04" name="Line 168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05" name="Line 169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06" name="Line 170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07" name="Line 171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49708" name="AutoShape 172"/>
              <p:cNvCxnSpPr>
                <a:cxnSpLocks noChangeShapeType="1"/>
                <a:stCxn id="449701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9709" name="AutoShape 173"/>
              <p:cNvCxnSpPr>
                <a:cxnSpLocks noChangeShapeType="1"/>
                <a:stCxn id="449703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grpSp>
          <p:nvGrpSpPr>
            <p:cNvPr id="449710" name="Group 174"/>
            <p:cNvGrpSpPr>
              <a:grpSpLocks/>
            </p:cNvGrpSpPr>
            <p:nvPr/>
          </p:nvGrpSpPr>
          <p:grpSpPr bwMode="auto">
            <a:xfrm>
              <a:off x="1114" y="2832"/>
              <a:ext cx="301" cy="108"/>
              <a:chOff x="2352" y="3408"/>
              <a:chExt cx="384" cy="111"/>
            </a:xfrm>
          </p:grpSpPr>
          <p:grpSp>
            <p:nvGrpSpPr>
              <p:cNvPr id="449711" name="Group 175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49712" name="Line 176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13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14" name="Line 178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15" name="Line 179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16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17" name="Line 181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718" name="Line 182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49719" name="AutoShape 183"/>
              <p:cNvCxnSpPr>
                <a:cxnSpLocks noChangeShapeType="1"/>
                <a:stCxn id="449712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49720" name="AutoShape 184"/>
              <p:cNvCxnSpPr>
                <a:cxnSpLocks noChangeShapeType="1"/>
                <a:stCxn id="449714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49721" name="Text Box 185"/>
            <p:cNvSpPr txBox="1">
              <a:spLocks noChangeArrowheads="1"/>
            </p:cNvSpPr>
            <p:nvPr/>
          </p:nvSpPr>
          <p:spPr bwMode="auto">
            <a:xfrm>
              <a:off x="1257" y="286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4</a:t>
              </a:r>
            </a:p>
          </p:txBody>
        </p:sp>
        <p:sp>
          <p:nvSpPr>
            <p:cNvPr id="449722" name="Text Box 186"/>
            <p:cNvSpPr txBox="1">
              <a:spLocks noChangeArrowheads="1"/>
            </p:cNvSpPr>
            <p:nvPr/>
          </p:nvSpPr>
          <p:spPr bwMode="auto">
            <a:xfrm>
              <a:off x="1403" y="276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449723" name="Text Box 187"/>
            <p:cNvSpPr txBox="1">
              <a:spLocks noChangeArrowheads="1"/>
            </p:cNvSpPr>
            <p:nvPr/>
          </p:nvSpPr>
          <p:spPr bwMode="auto">
            <a:xfrm>
              <a:off x="1248" y="3337"/>
              <a:ext cx="5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/>
                <a:t>&amp; </a:t>
              </a:r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449724" name="Arc 188"/>
            <p:cNvSpPr>
              <a:spLocks/>
            </p:cNvSpPr>
            <p:nvPr/>
          </p:nvSpPr>
          <p:spPr bwMode="auto">
            <a:xfrm flipH="1" flipV="1">
              <a:off x="960" y="3216"/>
              <a:ext cx="278" cy="2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725" name="Text Box 189"/>
            <p:cNvSpPr txBox="1">
              <a:spLocks noChangeArrowheads="1"/>
            </p:cNvSpPr>
            <p:nvPr/>
          </p:nvSpPr>
          <p:spPr bwMode="auto">
            <a:xfrm>
              <a:off x="1818" y="2304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</a:t>
              </a:r>
            </a:p>
          </p:txBody>
        </p:sp>
        <p:sp>
          <p:nvSpPr>
            <p:cNvPr id="449726" name="Line 190"/>
            <p:cNvSpPr>
              <a:spLocks noChangeShapeType="1"/>
            </p:cNvSpPr>
            <p:nvPr/>
          </p:nvSpPr>
          <p:spPr bwMode="auto">
            <a:xfrm>
              <a:off x="1119" y="2715"/>
              <a:ext cx="10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727" name="Line 191"/>
            <p:cNvSpPr>
              <a:spLocks noChangeShapeType="1"/>
            </p:cNvSpPr>
            <p:nvPr/>
          </p:nvSpPr>
          <p:spPr bwMode="auto">
            <a:xfrm flipV="1">
              <a:off x="1849" y="2976"/>
              <a:ext cx="383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728" name="Text Box 192"/>
            <p:cNvSpPr txBox="1">
              <a:spLocks noChangeArrowheads="1"/>
            </p:cNvSpPr>
            <p:nvPr/>
          </p:nvSpPr>
          <p:spPr bwMode="auto">
            <a:xfrm>
              <a:off x="1313" y="24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L</a:t>
              </a:r>
            </a:p>
          </p:txBody>
        </p:sp>
        <p:sp>
          <p:nvSpPr>
            <p:cNvPr id="449729" name="Text Box 193"/>
            <p:cNvSpPr txBox="1">
              <a:spLocks noChangeArrowheads="1"/>
            </p:cNvSpPr>
            <p:nvPr/>
          </p:nvSpPr>
          <p:spPr bwMode="auto">
            <a:xfrm>
              <a:off x="2016" y="3067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w</a:t>
              </a:r>
            </a:p>
          </p:txBody>
        </p:sp>
        <p:sp>
          <p:nvSpPr>
            <p:cNvPr id="449730" name="Line 194"/>
            <p:cNvSpPr>
              <a:spLocks noChangeShapeType="1"/>
            </p:cNvSpPr>
            <p:nvPr/>
          </p:nvSpPr>
          <p:spPr bwMode="auto">
            <a:xfrm>
              <a:off x="2352" y="2670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731" name="Line 195"/>
            <p:cNvSpPr>
              <a:spLocks noChangeShapeType="1"/>
            </p:cNvSpPr>
            <p:nvPr/>
          </p:nvSpPr>
          <p:spPr bwMode="auto">
            <a:xfrm flipV="1">
              <a:off x="2352" y="2931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732" name="Text Box 196"/>
            <p:cNvSpPr txBox="1">
              <a:spLocks noChangeArrowheads="1"/>
            </p:cNvSpPr>
            <p:nvPr/>
          </p:nvSpPr>
          <p:spPr bwMode="auto">
            <a:xfrm>
              <a:off x="2366" y="271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h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90549EE-BBC1-4597-9DD6-4259BAEF5C04}" type="slidenum">
              <a:rPr lang="en-US"/>
              <a:pPr lvl="1"/>
              <a:t>22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18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u="sng" dirty="0"/>
              <a:t>Example3</a:t>
            </a:r>
            <a:r>
              <a:rPr lang="en-US" sz="2000" dirty="0"/>
              <a:t>: using the Wheatstone bridge as a strain measurement tool find </a:t>
            </a:r>
            <a:r>
              <a:rPr lang="en-US" sz="2000" dirty="0" smtClean="0"/>
              <a:t> the maximum </a:t>
            </a:r>
            <a:r>
              <a:rPr lang="en-US" sz="2000" b="1" dirty="0" err="1" smtClean="0"/>
              <a:t>v</a:t>
            </a:r>
            <a:r>
              <a:rPr lang="en-US" sz="2000" b="1" baseline="-25000" dirty="0" err="1" smtClean="0"/>
              <a:t>o</a:t>
            </a:r>
            <a:endParaRPr lang="en-US" sz="2000" b="1" baseline="-25000" dirty="0"/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the bridge measures forces ranging from 0 to 500 N</a:t>
            </a:r>
          </a:p>
          <a:p>
            <a:pPr lvl="1">
              <a:lnSpc>
                <a:spcPct val="90000"/>
              </a:lnSpc>
            </a:pPr>
            <a:r>
              <a:rPr lang="en-US" sz="1800" b="1" i="1" dirty="0">
                <a:cs typeface="Times New Roman" pitchFamily="18" charset="0"/>
              </a:rPr>
              <a:t>L</a:t>
            </a:r>
            <a:r>
              <a:rPr lang="en-US" sz="1800" dirty="0">
                <a:cs typeface="Times New Roman" pitchFamily="18" charset="0"/>
              </a:rPr>
              <a:t> = 0.3m, </a:t>
            </a:r>
            <a:r>
              <a:rPr lang="en-US" sz="1800" b="1" i="1" dirty="0">
                <a:cs typeface="Times New Roman" pitchFamily="18" charset="0"/>
              </a:rPr>
              <a:t>w</a:t>
            </a:r>
            <a:r>
              <a:rPr lang="en-US" sz="1800" dirty="0">
                <a:cs typeface="Times New Roman" pitchFamily="18" charset="0"/>
              </a:rPr>
              <a:t> = 0.05m, </a:t>
            </a:r>
            <a:r>
              <a:rPr lang="en-US" sz="1800" b="1" i="1" dirty="0">
                <a:cs typeface="Times New Roman" pitchFamily="18" charset="0"/>
              </a:rPr>
              <a:t>h</a:t>
            </a:r>
            <a:r>
              <a:rPr lang="en-US" sz="1800" dirty="0">
                <a:cs typeface="Times New Roman" pitchFamily="18" charset="0"/>
              </a:rPr>
              <a:t> = 0.01m, </a:t>
            </a:r>
            <a:r>
              <a:rPr lang="en-US" sz="1800" b="1" dirty="0">
                <a:cs typeface="Times New Roman" pitchFamily="18" charset="0"/>
              </a:rPr>
              <a:t>GF</a:t>
            </a:r>
            <a:r>
              <a:rPr lang="en-US" sz="1800" dirty="0">
                <a:cs typeface="Times New Roman" pitchFamily="18" charset="0"/>
              </a:rPr>
              <a:t> = 2, </a:t>
            </a:r>
            <a:r>
              <a:rPr lang="en-US" sz="1800" b="1" i="1" dirty="0">
                <a:cs typeface="Times New Roman" pitchFamily="18" charset="0"/>
              </a:rPr>
              <a:t>Y</a:t>
            </a:r>
            <a:r>
              <a:rPr lang="en-US" sz="1800" dirty="0">
                <a:cs typeface="Times New Roman" pitchFamily="18" charset="0"/>
              </a:rPr>
              <a:t> = 69x10</a:t>
            </a:r>
            <a:r>
              <a:rPr lang="en-US" sz="1800" baseline="30000" dirty="0">
                <a:cs typeface="Times New Roman" pitchFamily="18" charset="0"/>
              </a:rPr>
              <a:t>9</a:t>
            </a:r>
            <a:r>
              <a:rPr lang="en-US" sz="1800" dirty="0">
                <a:cs typeface="Times New Roman" pitchFamily="18" charset="0"/>
              </a:rPr>
              <a:t>N/m</a:t>
            </a:r>
            <a:r>
              <a:rPr lang="en-US" sz="1800" baseline="30000" dirty="0">
                <a:cs typeface="Times New Roman" pitchFamily="18" charset="0"/>
              </a:rPr>
              <a:t>2</a:t>
            </a:r>
            <a:r>
              <a:rPr lang="en-US" sz="1800" dirty="0">
                <a:cs typeface="Times New Roman" pitchFamily="18" charset="0"/>
              </a:rPr>
              <a:t>, </a:t>
            </a:r>
            <a:r>
              <a:rPr lang="en-US" sz="1800" b="1" dirty="0" err="1">
                <a:cs typeface="Times New Roman" pitchFamily="18" charset="0"/>
              </a:rPr>
              <a:t>v</a:t>
            </a:r>
            <a:r>
              <a:rPr lang="en-US" sz="1800" b="1" baseline="-25000" dirty="0" err="1">
                <a:cs typeface="Times New Roman" pitchFamily="18" charset="0"/>
              </a:rPr>
              <a:t>s</a:t>
            </a:r>
            <a:r>
              <a:rPr lang="en-US" sz="1800" dirty="0">
                <a:cs typeface="Times New Roman" pitchFamily="18" charset="0"/>
              </a:rPr>
              <a:t> = 12V</a:t>
            </a:r>
            <a:endParaRPr lang="en-US" sz="1800" baseline="30000" dirty="0">
              <a:cs typeface="Times New Roman" pitchFamily="18" charset="0"/>
            </a:endParaRPr>
          </a:p>
        </p:txBody>
      </p:sp>
      <p:graphicFrame>
        <p:nvGraphicFramePr>
          <p:cNvPr id="450639" name="Object 79"/>
          <p:cNvGraphicFramePr>
            <a:graphicFrameLocks noChangeAspect="1"/>
          </p:cNvGraphicFramePr>
          <p:nvPr/>
        </p:nvGraphicFramePr>
        <p:xfrm>
          <a:off x="4762500" y="3116263"/>
          <a:ext cx="3390900" cy="2168525"/>
        </p:xfrm>
        <a:graphic>
          <a:graphicData uri="http://schemas.openxmlformats.org/presentationml/2006/ole">
            <p:oleObj spid="_x0000_s450639" name="Equation" r:id="rId3" imgW="1371600" imgH="914400" progId="Equation.3">
              <p:embed/>
            </p:oleObj>
          </a:graphicData>
        </a:graphic>
      </p:graphicFrame>
      <p:grpSp>
        <p:nvGrpSpPr>
          <p:cNvPr id="450715" name="Group 155"/>
          <p:cNvGrpSpPr>
            <a:grpSpLocks/>
          </p:cNvGrpSpPr>
          <p:nvPr/>
        </p:nvGrpSpPr>
        <p:grpSpPr bwMode="auto">
          <a:xfrm>
            <a:off x="914400" y="2895600"/>
            <a:ext cx="2924175" cy="2133600"/>
            <a:chOff x="720" y="2304"/>
            <a:chExt cx="1842" cy="1344"/>
          </a:xfrm>
        </p:grpSpPr>
        <p:grpSp>
          <p:nvGrpSpPr>
            <p:cNvPr id="450716" name="Group 156"/>
            <p:cNvGrpSpPr>
              <a:grpSpLocks/>
            </p:cNvGrpSpPr>
            <p:nvPr/>
          </p:nvGrpSpPr>
          <p:grpSpPr bwMode="auto">
            <a:xfrm>
              <a:off x="720" y="2395"/>
              <a:ext cx="1488" cy="1253"/>
              <a:chOff x="816" y="2454"/>
              <a:chExt cx="1488" cy="1253"/>
            </a:xfrm>
          </p:grpSpPr>
          <p:sp>
            <p:nvSpPr>
              <p:cNvPr id="450717" name="AutoShape 157"/>
              <p:cNvSpPr>
                <a:spLocks noChangeArrowheads="1"/>
              </p:cNvSpPr>
              <p:nvPr/>
            </p:nvSpPr>
            <p:spPr bwMode="auto">
              <a:xfrm rot="5400000" flipH="1">
                <a:off x="382" y="2888"/>
                <a:ext cx="1253" cy="385"/>
              </a:xfrm>
              <a:prstGeom prst="parallelogram">
                <a:avLst>
                  <a:gd name="adj" fmla="val 81364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718" name="AutoShape 158"/>
              <p:cNvSpPr>
                <a:spLocks noChangeArrowheads="1"/>
              </p:cNvSpPr>
              <p:nvPr/>
            </p:nvSpPr>
            <p:spPr bwMode="auto">
              <a:xfrm>
                <a:off x="816" y="2880"/>
                <a:ext cx="1488" cy="257"/>
              </a:xfrm>
              <a:prstGeom prst="parallelogram">
                <a:avLst>
                  <a:gd name="adj" fmla="val 144747"/>
                </a:avLst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719" name="Rectangle 159"/>
              <p:cNvSpPr>
                <a:spLocks noChangeArrowheads="1"/>
              </p:cNvSpPr>
              <p:nvPr/>
            </p:nvSpPr>
            <p:spPr bwMode="auto">
              <a:xfrm>
                <a:off x="816" y="3134"/>
                <a:ext cx="1104" cy="117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720" name="AutoShape 160"/>
              <p:cNvSpPr>
                <a:spLocks noChangeArrowheads="1"/>
              </p:cNvSpPr>
              <p:nvPr/>
            </p:nvSpPr>
            <p:spPr bwMode="auto">
              <a:xfrm rot="5486618" flipH="1">
                <a:off x="1921" y="2879"/>
                <a:ext cx="381" cy="382"/>
              </a:xfrm>
              <a:prstGeom prst="parallelogram">
                <a:avLst>
                  <a:gd name="adj" fmla="val 70750"/>
                </a:avLst>
              </a:prstGeom>
              <a:solidFill>
                <a:srgbClr val="ACA964">
                  <a:alpha val="2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721" name="Line 161"/>
            <p:cNvSpPr>
              <a:spLocks noChangeShapeType="1"/>
            </p:cNvSpPr>
            <p:nvPr/>
          </p:nvSpPr>
          <p:spPr bwMode="auto">
            <a:xfrm>
              <a:off x="1818" y="2381"/>
              <a:ext cx="7" cy="59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722" name="Group 162"/>
            <p:cNvGrpSpPr>
              <a:grpSpLocks/>
            </p:cNvGrpSpPr>
            <p:nvPr/>
          </p:nvGrpSpPr>
          <p:grpSpPr bwMode="auto">
            <a:xfrm>
              <a:off x="954" y="2944"/>
              <a:ext cx="301" cy="108"/>
              <a:chOff x="2352" y="3408"/>
              <a:chExt cx="384" cy="111"/>
            </a:xfrm>
          </p:grpSpPr>
          <p:grpSp>
            <p:nvGrpSpPr>
              <p:cNvPr id="450723" name="Group 163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50724" name="Line 164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25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26" name="Line 166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27" name="Line 167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28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29" name="Line 169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30" name="Line 170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50731" name="AutoShape 171"/>
              <p:cNvCxnSpPr>
                <a:cxnSpLocks noChangeShapeType="1"/>
                <a:stCxn id="450724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50732" name="AutoShape 172"/>
              <p:cNvCxnSpPr>
                <a:cxnSpLocks noChangeShapeType="1"/>
                <a:stCxn id="450726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grpSp>
          <p:nvGrpSpPr>
            <p:cNvPr id="450733" name="Group 173"/>
            <p:cNvGrpSpPr>
              <a:grpSpLocks/>
            </p:cNvGrpSpPr>
            <p:nvPr/>
          </p:nvGrpSpPr>
          <p:grpSpPr bwMode="auto">
            <a:xfrm>
              <a:off x="1114" y="2832"/>
              <a:ext cx="301" cy="108"/>
              <a:chOff x="2352" y="3408"/>
              <a:chExt cx="384" cy="111"/>
            </a:xfrm>
          </p:grpSpPr>
          <p:grpSp>
            <p:nvGrpSpPr>
              <p:cNvPr id="450734" name="Group 174"/>
              <p:cNvGrpSpPr>
                <a:grpSpLocks/>
              </p:cNvGrpSpPr>
              <p:nvPr/>
            </p:nvGrpSpPr>
            <p:grpSpPr bwMode="auto">
              <a:xfrm rot="-5400000">
                <a:off x="2500" y="3356"/>
                <a:ext cx="111" cy="216"/>
                <a:chOff x="3450" y="2313"/>
                <a:chExt cx="111" cy="216"/>
              </a:xfrm>
            </p:grpSpPr>
            <p:sp>
              <p:nvSpPr>
                <p:cNvPr id="450735" name="Line 175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36" name="Line 176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37" name="Line 177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38" name="Line 178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39" name="Line 179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40" name="Line 180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41" name="Line 181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50742" name="AutoShape 182"/>
              <p:cNvCxnSpPr>
                <a:cxnSpLocks noChangeShapeType="1"/>
                <a:stCxn id="450735" idx="0"/>
              </p:cNvCxnSpPr>
              <p:nvPr/>
            </p:nvCxnSpPr>
            <p:spPr bwMode="auto">
              <a:xfrm flipH="1">
                <a:off x="2352" y="3473"/>
                <a:ext cx="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50743" name="AutoShape 183"/>
              <p:cNvCxnSpPr>
                <a:cxnSpLocks noChangeShapeType="1"/>
                <a:stCxn id="450737" idx="1"/>
              </p:cNvCxnSpPr>
              <p:nvPr/>
            </p:nvCxnSpPr>
            <p:spPr bwMode="auto">
              <a:xfrm flipV="1">
                <a:off x="2665" y="3462"/>
                <a:ext cx="7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50744" name="Text Box 184"/>
            <p:cNvSpPr txBox="1">
              <a:spLocks noChangeArrowheads="1"/>
            </p:cNvSpPr>
            <p:nvPr/>
          </p:nvSpPr>
          <p:spPr bwMode="auto">
            <a:xfrm>
              <a:off x="1257" y="286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4</a:t>
              </a:r>
            </a:p>
          </p:txBody>
        </p:sp>
        <p:sp>
          <p:nvSpPr>
            <p:cNvPr id="450745" name="Text Box 185"/>
            <p:cNvSpPr txBox="1">
              <a:spLocks noChangeArrowheads="1"/>
            </p:cNvSpPr>
            <p:nvPr/>
          </p:nvSpPr>
          <p:spPr bwMode="auto">
            <a:xfrm>
              <a:off x="1403" y="276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450746" name="Text Box 186"/>
            <p:cNvSpPr txBox="1">
              <a:spLocks noChangeArrowheads="1"/>
            </p:cNvSpPr>
            <p:nvPr/>
          </p:nvSpPr>
          <p:spPr bwMode="auto">
            <a:xfrm>
              <a:off x="1248" y="3337"/>
              <a:ext cx="5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/>
                <a:t>&amp; </a:t>
              </a:r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450747" name="Arc 187"/>
            <p:cNvSpPr>
              <a:spLocks/>
            </p:cNvSpPr>
            <p:nvPr/>
          </p:nvSpPr>
          <p:spPr bwMode="auto">
            <a:xfrm flipH="1" flipV="1">
              <a:off x="960" y="3216"/>
              <a:ext cx="278" cy="2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8" name="Text Box 188"/>
            <p:cNvSpPr txBox="1">
              <a:spLocks noChangeArrowheads="1"/>
            </p:cNvSpPr>
            <p:nvPr/>
          </p:nvSpPr>
          <p:spPr bwMode="auto">
            <a:xfrm>
              <a:off x="1818" y="2304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</a:t>
              </a:r>
            </a:p>
          </p:txBody>
        </p:sp>
        <p:sp>
          <p:nvSpPr>
            <p:cNvPr id="450749" name="Line 189"/>
            <p:cNvSpPr>
              <a:spLocks noChangeShapeType="1"/>
            </p:cNvSpPr>
            <p:nvPr/>
          </p:nvSpPr>
          <p:spPr bwMode="auto">
            <a:xfrm>
              <a:off x="1119" y="2715"/>
              <a:ext cx="10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50" name="Line 190"/>
            <p:cNvSpPr>
              <a:spLocks noChangeShapeType="1"/>
            </p:cNvSpPr>
            <p:nvPr/>
          </p:nvSpPr>
          <p:spPr bwMode="auto">
            <a:xfrm flipV="1">
              <a:off x="1849" y="2976"/>
              <a:ext cx="383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51" name="Text Box 191"/>
            <p:cNvSpPr txBox="1">
              <a:spLocks noChangeArrowheads="1"/>
            </p:cNvSpPr>
            <p:nvPr/>
          </p:nvSpPr>
          <p:spPr bwMode="auto">
            <a:xfrm>
              <a:off x="1313" y="24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L</a:t>
              </a:r>
            </a:p>
          </p:txBody>
        </p:sp>
        <p:sp>
          <p:nvSpPr>
            <p:cNvPr id="450752" name="Text Box 192"/>
            <p:cNvSpPr txBox="1">
              <a:spLocks noChangeArrowheads="1"/>
            </p:cNvSpPr>
            <p:nvPr/>
          </p:nvSpPr>
          <p:spPr bwMode="auto">
            <a:xfrm>
              <a:off x="2016" y="3067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w</a:t>
              </a:r>
            </a:p>
          </p:txBody>
        </p:sp>
        <p:sp>
          <p:nvSpPr>
            <p:cNvPr id="450753" name="Line 193"/>
            <p:cNvSpPr>
              <a:spLocks noChangeShapeType="1"/>
            </p:cNvSpPr>
            <p:nvPr/>
          </p:nvSpPr>
          <p:spPr bwMode="auto">
            <a:xfrm>
              <a:off x="2352" y="2670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54" name="Line 194"/>
            <p:cNvSpPr>
              <a:spLocks noChangeShapeType="1"/>
            </p:cNvSpPr>
            <p:nvPr/>
          </p:nvSpPr>
          <p:spPr bwMode="auto">
            <a:xfrm flipV="1">
              <a:off x="2352" y="2931"/>
              <a:ext cx="0" cy="1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55" name="Text Box 195"/>
            <p:cNvSpPr txBox="1">
              <a:spLocks noChangeArrowheads="1"/>
            </p:cNvSpPr>
            <p:nvPr/>
          </p:nvSpPr>
          <p:spPr bwMode="auto">
            <a:xfrm>
              <a:off x="2366" y="271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h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EF3919D0-7861-43B6-A9EF-330FBE6D15F9}" type="slidenum">
              <a:rPr lang="en-US"/>
              <a:pPr lvl="1"/>
              <a:t>23</a:t>
            </a:fld>
            <a:endParaRPr lang="en-US"/>
          </a:p>
        </p:txBody>
      </p:sp>
      <p:sp>
        <p:nvSpPr>
          <p:cNvPr id="4587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B0BF6FA-C6F8-40F7-A557-2CEBD4E8B251}" type="slidenum">
              <a:rPr lang="en-US"/>
              <a:pPr lvl="1"/>
              <a:t>24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Sources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3594100" cy="876300"/>
          </a:xfrm>
        </p:spPr>
        <p:txBody>
          <a:bodyPr/>
          <a:lstStyle/>
          <a:p>
            <a:r>
              <a:rPr lang="en-US" sz="2800"/>
              <a:t>Ideal current source</a:t>
            </a:r>
          </a:p>
          <a:p>
            <a:pPr lvl="1"/>
            <a:r>
              <a:rPr lang="en-US" sz="2400"/>
              <a:t>3A source</a:t>
            </a:r>
          </a:p>
        </p:txBody>
      </p:sp>
      <p:graphicFrame>
        <p:nvGraphicFramePr>
          <p:cNvPr id="4720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14400" y="2438400"/>
          <a:ext cx="3086100" cy="2543175"/>
        </p:xfrm>
        <a:graphic>
          <a:graphicData uri="http://schemas.openxmlformats.org/presentationml/2006/ole">
            <p:oleObj spid="_x0000_s472068" name="Chart" r:id="rId3" imgW="8572500" imgH="7067512" progId="Excel.Sheet.8">
              <p:embed followColorScheme="full"/>
            </p:oleObj>
          </a:graphicData>
        </a:graphic>
      </p:graphicFrame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4711700" y="1333500"/>
            <a:ext cx="34607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r>
              <a:rPr lang="en-US" sz="2800">
                <a:solidFill>
                  <a:schemeClr val="bg2"/>
                </a:solidFill>
              </a:rPr>
              <a:t>Ideal voltage source</a:t>
            </a:r>
          </a:p>
          <a:p>
            <a:pPr marL="742950" lvl="1" indent="-28575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2400">
                <a:solidFill>
                  <a:schemeClr val="bg2"/>
                </a:solidFill>
              </a:rPr>
              <a:t>6V source</a:t>
            </a:r>
          </a:p>
        </p:txBody>
      </p:sp>
      <p:graphicFrame>
        <p:nvGraphicFramePr>
          <p:cNvPr id="472070" name="Object 6"/>
          <p:cNvGraphicFramePr>
            <a:graphicFrameLocks noChangeAspect="1"/>
          </p:cNvGraphicFramePr>
          <p:nvPr/>
        </p:nvGraphicFramePr>
        <p:xfrm>
          <a:off x="5105400" y="2438400"/>
          <a:ext cx="3067050" cy="2552700"/>
        </p:xfrm>
        <a:graphic>
          <a:graphicData uri="http://schemas.openxmlformats.org/presentationml/2006/ole">
            <p:oleObj spid="_x0000_s472070" name="Chart" r:id="rId4" imgW="8515236" imgH="7086714" progId="Excel.Sheet.8">
              <p:embed followColorScheme="full"/>
            </p:oleObj>
          </a:graphicData>
        </a:graphic>
      </p:graphicFrame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685800" y="5027613"/>
            <a:ext cx="3886200" cy="928687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>
                <a:solidFill>
                  <a:schemeClr val="bg2"/>
                </a:solidFill>
              </a:rPr>
              <a:t>Provides a prescribed voltage across its terminals irrespective of the current flowing through it.  </a:t>
            </a:r>
            <a:endParaRPr lang="en-US"/>
          </a:p>
        </p:txBody>
      </p:sp>
      <p:sp>
        <p:nvSpPr>
          <p:cNvPr id="472072" name="Text Box 8"/>
          <p:cNvSpPr txBox="1">
            <a:spLocks noChangeArrowheads="1"/>
          </p:cNvSpPr>
          <p:nvPr/>
        </p:nvSpPr>
        <p:spPr bwMode="auto">
          <a:xfrm>
            <a:off x="5029200" y="5027613"/>
            <a:ext cx="3886200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>
                <a:solidFill>
                  <a:schemeClr val="bg2"/>
                </a:solidFill>
              </a:rPr>
              <a:t>Provides a prescribed current  irrespective of the voltage across it.  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44A1747-FA24-4987-B1C6-73C6395EA157}" type="slidenum">
              <a:rPr lang="en-US"/>
              <a:pPr lvl="1"/>
              <a:t>25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737600" cy="483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Actual voltage sources have limitations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There is a limit to the number of total electrons any battery can motivate through a circuit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How to measure limitations?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Total number of electrons? (huge number)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Use coulombs? (also too huge)</a:t>
            </a:r>
          </a:p>
          <a:p>
            <a:pPr lvl="3">
              <a:lnSpc>
                <a:spcPct val="90000"/>
              </a:lnSpc>
            </a:pPr>
            <a:r>
              <a:rPr lang="en-US" sz="1600" b="1" dirty="0"/>
              <a:t>amp-hour </a:t>
            </a:r>
            <a:r>
              <a:rPr lang="en-US" sz="1600" dirty="0"/>
              <a:t>– unit invented for this purpose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1 amp-hour = 1 amp for 1 hour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1600" dirty="0"/>
              <a:t>	</a:t>
            </a:r>
            <a:r>
              <a:rPr lang="en-US" sz="1800" dirty="0"/>
              <a:t>	        = 2 amps for ½ hour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1800" dirty="0"/>
              <a:t>	 	        = 1/3 amp for 3 hours</a:t>
            </a:r>
          </a:p>
          <a:p>
            <a:pPr lvl="3">
              <a:lnSpc>
                <a:spcPct val="90000"/>
              </a:lnSpc>
            </a:pP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2000" dirty="0"/>
              <a:t>Batteries have ratings indicating their current limitations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Car battery – 12V, 70 amp-hours (A-h) @ 3.5 A (for 20 hours)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 – cell (1.5V) carbon-zinc battery – 4.6 amp-hours @ 100mA  (for 46 hours)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9 – volt carbon-zinc battery – 400 </a:t>
            </a:r>
            <a:r>
              <a:rPr lang="en-US" sz="1800" dirty="0" err="1"/>
              <a:t>mA</a:t>
            </a:r>
            <a:r>
              <a:rPr lang="en-US" sz="1800" dirty="0"/>
              <a:t>-hours @ 8mA (for 50 hours)</a:t>
            </a:r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457776" name="Text Box 48"/>
          <p:cNvSpPr txBox="1">
            <a:spLocks noChangeArrowheads="1"/>
          </p:cNvSpPr>
          <p:nvPr/>
        </p:nvSpPr>
        <p:spPr bwMode="auto">
          <a:xfrm>
            <a:off x="5484813" y="3702050"/>
            <a:ext cx="3278187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         1 amp = 1 coulombs/second</a:t>
            </a:r>
          </a:p>
          <a:p>
            <a:pPr algn="l"/>
            <a:r>
              <a:rPr lang="en-US"/>
              <a:t>1 amp-hour = 3600 coulombs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67E8367-516B-4EAB-9237-E67EBBA15159}" type="slidenum">
              <a:rPr lang="en-US"/>
              <a:pPr lvl="1"/>
              <a:t>26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sp>
        <p:nvSpPr>
          <p:cNvPr id="454685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2095500"/>
          </a:xfrm>
        </p:spPr>
        <p:txBody>
          <a:bodyPr/>
          <a:lstStyle/>
          <a:p>
            <a:r>
              <a:rPr lang="en-US" sz="2800"/>
              <a:t>Actual voltage sources have limitations</a:t>
            </a:r>
          </a:p>
          <a:p>
            <a:pPr lvl="1"/>
            <a:r>
              <a:rPr lang="en-US" sz="2400"/>
              <a:t>As the load resistance (</a:t>
            </a:r>
            <a:r>
              <a:rPr lang="en-US" sz="2400" b="1"/>
              <a:t>R</a:t>
            </a:r>
            <a:r>
              <a:rPr lang="en-US" sz="2400" b="1" baseline="-25000"/>
              <a:t>L</a:t>
            </a:r>
            <a:r>
              <a:rPr lang="en-US" sz="2400"/>
              <a:t>) decreases, the voltage source (</a:t>
            </a:r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/>
              <a:t>) is required to provide increasing amounts of current (</a:t>
            </a:r>
            <a:r>
              <a:rPr lang="en-US" sz="2400" b="1" i="1"/>
              <a:t>i</a:t>
            </a:r>
            <a:r>
              <a:rPr lang="en-US" sz="2400"/>
              <a:t>) in order to maintain </a:t>
            </a:r>
            <a:r>
              <a:rPr lang="en-US" sz="2400" b="1"/>
              <a:t>v</a:t>
            </a:r>
            <a:r>
              <a:rPr lang="en-US" sz="2400" b="1" baseline="-25000"/>
              <a:t>s</a:t>
            </a:r>
          </a:p>
        </p:txBody>
      </p:sp>
      <p:sp>
        <p:nvSpPr>
          <p:cNvPr id="454661" name="Rectangle 5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454666" name="Oval 10"/>
          <p:cNvSpPr>
            <a:spLocks noChangeArrowheads="1"/>
          </p:cNvSpPr>
          <p:nvPr/>
        </p:nvSpPr>
        <p:spPr bwMode="auto">
          <a:xfrm>
            <a:off x="969963" y="4654550"/>
            <a:ext cx="627062" cy="5984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67" name="Text Box 11"/>
          <p:cNvSpPr txBox="1">
            <a:spLocks noChangeArrowheads="1"/>
          </p:cNvSpPr>
          <p:nvPr/>
        </p:nvSpPr>
        <p:spPr bwMode="auto">
          <a:xfrm>
            <a:off x="1131888" y="4621213"/>
            <a:ext cx="3127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454668" name="Text Box 12"/>
          <p:cNvSpPr txBox="1">
            <a:spLocks noChangeArrowheads="1"/>
          </p:cNvSpPr>
          <p:nvPr/>
        </p:nvSpPr>
        <p:spPr bwMode="auto">
          <a:xfrm>
            <a:off x="1130300" y="487203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cxnSp>
        <p:nvCxnSpPr>
          <p:cNvPr id="454669" name="AutoShape 13"/>
          <p:cNvCxnSpPr>
            <a:cxnSpLocks noChangeShapeType="1"/>
            <a:stCxn id="454667" idx="0"/>
            <a:endCxn id="454670" idx="2"/>
          </p:cNvCxnSpPr>
          <p:nvPr/>
        </p:nvCxnSpPr>
        <p:spPr bwMode="auto">
          <a:xfrm rot="16200000">
            <a:off x="1550988" y="3792538"/>
            <a:ext cx="565150" cy="10922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54670" name="Oval 14"/>
          <p:cNvSpPr>
            <a:spLocks noChangeArrowheads="1"/>
          </p:cNvSpPr>
          <p:nvPr/>
        </p:nvSpPr>
        <p:spPr bwMode="auto">
          <a:xfrm>
            <a:off x="2379663" y="3981450"/>
            <a:ext cx="157162" cy="149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4671" name="AutoShape 15"/>
          <p:cNvCxnSpPr>
            <a:cxnSpLocks noChangeShapeType="1"/>
            <a:stCxn id="454666" idx="4"/>
            <a:endCxn id="454672" idx="2"/>
          </p:cNvCxnSpPr>
          <p:nvPr/>
        </p:nvCxnSpPr>
        <p:spPr bwMode="auto">
          <a:xfrm rot="16200000" flipH="1">
            <a:off x="1532732" y="5004594"/>
            <a:ext cx="598487" cy="10953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54672" name="Oval 16"/>
          <p:cNvSpPr>
            <a:spLocks noChangeArrowheads="1"/>
          </p:cNvSpPr>
          <p:nvPr/>
        </p:nvSpPr>
        <p:spPr bwMode="auto">
          <a:xfrm>
            <a:off x="2379663" y="5776913"/>
            <a:ext cx="157162" cy="149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73" name="Rectangle 17"/>
          <p:cNvSpPr>
            <a:spLocks noChangeArrowheads="1"/>
          </p:cNvSpPr>
          <p:nvPr/>
        </p:nvSpPr>
        <p:spPr bwMode="auto">
          <a:xfrm>
            <a:off x="2851150" y="4654550"/>
            <a:ext cx="547688" cy="598488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4674" name="AutoShape 18"/>
          <p:cNvCxnSpPr>
            <a:cxnSpLocks noChangeShapeType="1"/>
            <a:stCxn id="454670" idx="6"/>
            <a:endCxn id="454673" idx="0"/>
          </p:cNvCxnSpPr>
          <p:nvPr/>
        </p:nvCxnSpPr>
        <p:spPr bwMode="auto">
          <a:xfrm>
            <a:off x="2536825" y="4056063"/>
            <a:ext cx="587375" cy="59848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454675" name="AutoShape 19"/>
          <p:cNvCxnSpPr>
            <a:cxnSpLocks noChangeShapeType="1"/>
            <a:stCxn id="454672" idx="6"/>
            <a:endCxn id="454673" idx="2"/>
          </p:cNvCxnSpPr>
          <p:nvPr/>
        </p:nvCxnSpPr>
        <p:spPr bwMode="auto">
          <a:xfrm flipV="1">
            <a:off x="2536825" y="5253038"/>
            <a:ext cx="587375" cy="59848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54676" name="Text Box 20"/>
          <p:cNvSpPr txBox="1">
            <a:spLocks noChangeArrowheads="1"/>
          </p:cNvSpPr>
          <p:nvPr/>
        </p:nvSpPr>
        <p:spPr bwMode="auto">
          <a:xfrm>
            <a:off x="477838" y="4746625"/>
            <a:ext cx="376237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  <a:r>
              <a:rPr lang="en-US" sz="2000" b="1" baseline="-25000"/>
              <a:t>s</a:t>
            </a:r>
            <a:endParaRPr lang="en-US" sz="2000" b="1"/>
          </a:p>
        </p:txBody>
      </p:sp>
      <p:sp>
        <p:nvSpPr>
          <p:cNvPr id="454677" name="Text Box 21"/>
          <p:cNvSpPr txBox="1">
            <a:spLocks noChangeArrowheads="1"/>
          </p:cNvSpPr>
          <p:nvPr/>
        </p:nvSpPr>
        <p:spPr bwMode="auto">
          <a:xfrm>
            <a:off x="2252663" y="4732338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</a:p>
        </p:txBody>
      </p:sp>
      <p:sp>
        <p:nvSpPr>
          <p:cNvPr id="454678" name="Text Box 22"/>
          <p:cNvSpPr txBox="1">
            <a:spLocks noChangeArrowheads="1"/>
          </p:cNvSpPr>
          <p:nvPr/>
        </p:nvSpPr>
        <p:spPr bwMode="auto">
          <a:xfrm>
            <a:off x="2768600" y="4295775"/>
            <a:ext cx="31273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454679" name="Text Box 23"/>
          <p:cNvSpPr txBox="1">
            <a:spLocks noChangeArrowheads="1"/>
          </p:cNvSpPr>
          <p:nvPr/>
        </p:nvSpPr>
        <p:spPr bwMode="auto">
          <a:xfrm>
            <a:off x="2778125" y="51022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sp>
        <p:nvSpPr>
          <p:cNvPr id="454681" name="Text Box 25"/>
          <p:cNvSpPr txBox="1">
            <a:spLocks noChangeArrowheads="1"/>
          </p:cNvSpPr>
          <p:nvPr/>
        </p:nvSpPr>
        <p:spPr bwMode="auto">
          <a:xfrm>
            <a:off x="1543050" y="3654425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</a:p>
        </p:txBody>
      </p:sp>
      <p:sp>
        <p:nvSpPr>
          <p:cNvPr id="454682" name="Text Box 26"/>
          <p:cNvSpPr txBox="1">
            <a:spLocks noChangeArrowheads="1"/>
          </p:cNvSpPr>
          <p:nvPr/>
        </p:nvSpPr>
        <p:spPr bwMode="auto">
          <a:xfrm>
            <a:off x="3351213" y="4767263"/>
            <a:ext cx="12319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Load (</a:t>
            </a:r>
            <a:r>
              <a:rPr lang="en-US" sz="2000" b="1"/>
              <a:t>R</a:t>
            </a:r>
            <a:r>
              <a:rPr lang="en-US" sz="2000" b="1" baseline="-25000"/>
              <a:t>L</a:t>
            </a:r>
            <a:r>
              <a:rPr lang="en-US" sz="2000"/>
              <a:t>)</a:t>
            </a:r>
          </a:p>
        </p:txBody>
      </p:sp>
      <p:sp>
        <p:nvSpPr>
          <p:cNvPr id="454683" name="Line 27"/>
          <p:cNvSpPr>
            <a:spLocks noChangeShapeType="1"/>
          </p:cNvSpPr>
          <p:nvPr/>
        </p:nvSpPr>
        <p:spPr bwMode="auto">
          <a:xfrm>
            <a:off x="1441450" y="4130675"/>
            <a:ext cx="452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54687" name="Object 31"/>
          <p:cNvGraphicFramePr>
            <a:graphicFrameLocks noChangeAspect="1"/>
          </p:cNvGraphicFramePr>
          <p:nvPr>
            <p:ph sz="half" idx="2"/>
          </p:nvPr>
        </p:nvGraphicFramePr>
        <p:xfrm>
          <a:off x="4017963" y="3111500"/>
          <a:ext cx="1019175" cy="1019175"/>
        </p:xfrm>
        <a:graphic>
          <a:graphicData uri="http://schemas.openxmlformats.org/presentationml/2006/ole">
            <p:oleObj spid="_x0000_s454687" name="Equation" r:id="rId3" imgW="431640" imgH="431640" progId="Equation.3">
              <p:embed/>
            </p:oleObj>
          </a:graphicData>
        </a:graphic>
      </p:graphicFrame>
      <p:grpSp>
        <p:nvGrpSpPr>
          <p:cNvPr id="454691" name="Group 35"/>
          <p:cNvGrpSpPr>
            <a:grpSpLocks/>
          </p:cNvGrpSpPr>
          <p:nvPr/>
        </p:nvGrpSpPr>
        <p:grpSpPr bwMode="auto">
          <a:xfrm>
            <a:off x="5440363" y="4406900"/>
            <a:ext cx="2835275" cy="928688"/>
            <a:chOff x="3734" y="2743"/>
            <a:chExt cx="1786" cy="585"/>
          </a:xfrm>
        </p:grpSpPr>
        <p:sp>
          <p:nvSpPr>
            <p:cNvPr id="454689" name="Text Box 33"/>
            <p:cNvSpPr txBox="1">
              <a:spLocks noChangeArrowheads="1"/>
            </p:cNvSpPr>
            <p:nvPr/>
          </p:nvSpPr>
          <p:spPr bwMode="auto">
            <a:xfrm>
              <a:off x="3734" y="2743"/>
              <a:ext cx="1786" cy="585"/>
            </a:xfrm>
            <a:prstGeom prst="rect">
              <a:avLst/>
            </a:prstGeom>
            <a:solidFill>
              <a:srgbClr val="8495A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As </a:t>
              </a:r>
              <a:r>
                <a:rPr lang="en-US" b="1"/>
                <a:t>R</a:t>
              </a:r>
              <a:r>
                <a:rPr lang="en-US" b="1" baseline="-25000"/>
                <a:t>L</a:t>
              </a:r>
              <a:r>
                <a:rPr lang="en-US"/>
                <a:t> 	0, </a:t>
              </a:r>
              <a:r>
                <a:rPr lang="en-US" b="1"/>
                <a:t>v</a:t>
              </a:r>
              <a:r>
                <a:rPr lang="en-US" b="1" baseline="-25000"/>
                <a:t>s</a:t>
              </a:r>
              <a:r>
                <a:rPr lang="en-US"/>
                <a:t> has to provide an </a:t>
              </a:r>
              <a:r>
                <a:rPr lang="en-US" b="1"/>
                <a:t>infinite</a:t>
              </a:r>
              <a:r>
                <a:rPr lang="en-US"/>
                <a:t> amount of current!</a:t>
              </a:r>
            </a:p>
          </p:txBody>
        </p:sp>
        <p:sp>
          <p:nvSpPr>
            <p:cNvPr id="454690" name="Line 34"/>
            <p:cNvSpPr>
              <a:spLocks noChangeShapeType="1"/>
            </p:cNvSpPr>
            <p:nvPr/>
          </p:nvSpPr>
          <p:spPr bwMode="auto">
            <a:xfrm>
              <a:off x="4128" y="2863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3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C744859-B882-4207-B26B-D0BE41D00D26}" type="slidenum">
              <a:rPr lang="en-US"/>
              <a:pPr lvl="1"/>
              <a:t>27</a:t>
            </a:fld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r>
              <a:rPr lang="en-US" sz="2800"/>
              <a:t>Actual voltage sources have limitations</a:t>
            </a:r>
          </a:p>
        </p:txBody>
      </p:sp>
      <p:sp>
        <p:nvSpPr>
          <p:cNvPr id="460805" name="Rectangle 5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460833" name="Text Box 33"/>
          <p:cNvSpPr txBox="1">
            <a:spLocks noChangeArrowheads="1"/>
          </p:cNvSpPr>
          <p:nvPr/>
        </p:nvSpPr>
        <p:spPr bwMode="auto">
          <a:xfrm>
            <a:off x="2286000" y="2432050"/>
            <a:ext cx="4511675" cy="62230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700"/>
              <a:t>A series resistance </a:t>
            </a:r>
            <a:r>
              <a:rPr lang="en-US" sz="1700" b="1"/>
              <a:t>r</a:t>
            </a:r>
            <a:r>
              <a:rPr lang="en-US" sz="1700" b="1" baseline="-25000"/>
              <a:t>s</a:t>
            </a:r>
            <a:r>
              <a:rPr lang="en-US" sz="1700"/>
              <a:t> poses a limit to the maximum current the voltage source can provide</a:t>
            </a:r>
            <a:endParaRPr lang="en-US" sz="1700" b="1" baseline="-25000"/>
          </a:p>
        </p:txBody>
      </p:sp>
      <p:graphicFrame>
        <p:nvGraphicFramePr>
          <p:cNvPr id="460838" name="Object 38"/>
          <p:cNvGraphicFramePr>
            <a:graphicFrameLocks noChangeAspect="1"/>
          </p:cNvGraphicFramePr>
          <p:nvPr/>
        </p:nvGraphicFramePr>
        <p:xfrm>
          <a:off x="5199063" y="3471863"/>
          <a:ext cx="1752600" cy="1046162"/>
        </p:xfrm>
        <a:graphic>
          <a:graphicData uri="http://schemas.openxmlformats.org/presentationml/2006/ole">
            <p:oleObj spid="_x0000_s460838" name="Equation" r:id="rId3" imgW="723600" imgH="431640" progId="Equation.3">
              <p:embed/>
            </p:oleObj>
          </a:graphicData>
        </a:graphic>
      </p:graphicFrame>
      <p:grpSp>
        <p:nvGrpSpPr>
          <p:cNvPr id="460845" name="Group 45"/>
          <p:cNvGrpSpPr>
            <a:grpSpLocks/>
          </p:cNvGrpSpPr>
          <p:nvPr/>
        </p:nvGrpSpPr>
        <p:grpSpPr bwMode="auto">
          <a:xfrm>
            <a:off x="517525" y="3336925"/>
            <a:ext cx="4681538" cy="2890838"/>
            <a:chOff x="326" y="2102"/>
            <a:chExt cx="2949" cy="1821"/>
          </a:xfrm>
        </p:grpSpPr>
        <p:sp>
          <p:nvSpPr>
            <p:cNvPr id="460802" name="Rectangle 2"/>
            <p:cNvSpPr>
              <a:spLocks noChangeArrowheads="1"/>
            </p:cNvSpPr>
            <p:nvPr/>
          </p:nvSpPr>
          <p:spPr bwMode="auto">
            <a:xfrm>
              <a:off x="521" y="2385"/>
              <a:ext cx="1055" cy="1311"/>
            </a:xfrm>
            <a:prstGeom prst="rect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0807" name="AutoShape 7"/>
            <p:cNvCxnSpPr>
              <a:cxnSpLocks noChangeShapeType="1"/>
              <a:stCxn id="460816" idx="0"/>
              <a:endCxn id="460824" idx="0"/>
            </p:cNvCxnSpPr>
            <p:nvPr/>
          </p:nvCxnSpPr>
          <p:spPr bwMode="auto">
            <a:xfrm rot="16200000">
              <a:off x="1004" y="2499"/>
              <a:ext cx="346" cy="2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0808" name="Oval 8"/>
            <p:cNvSpPr>
              <a:spLocks noChangeArrowheads="1"/>
            </p:cNvSpPr>
            <p:nvPr/>
          </p:nvSpPr>
          <p:spPr bwMode="auto">
            <a:xfrm>
              <a:off x="1719" y="2414"/>
              <a:ext cx="99" cy="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0809" name="AutoShape 9"/>
            <p:cNvCxnSpPr>
              <a:cxnSpLocks noChangeShapeType="1"/>
              <a:stCxn id="460815" idx="4"/>
              <a:endCxn id="460810" idx="2"/>
            </p:cNvCxnSpPr>
            <p:nvPr/>
          </p:nvCxnSpPr>
          <p:spPr bwMode="auto">
            <a:xfrm rot="16200000" flipH="1">
              <a:off x="1185" y="3059"/>
              <a:ext cx="377" cy="69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0810" name="Oval 10"/>
            <p:cNvSpPr>
              <a:spLocks noChangeArrowheads="1"/>
            </p:cNvSpPr>
            <p:nvPr/>
          </p:nvSpPr>
          <p:spPr bwMode="auto">
            <a:xfrm>
              <a:off x="1719" y="3545"/>
              <a:ext cx="99" cy="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0812" name="AutoShape 12"/>
            <p:cNvCxnSpPr>
              <a:cxnSpLocks noChangeShapeType="1"/>
              <a:stCxn id="460808" idx="6"/>
              <a:endCxn id="460842" idx="0"/>
            </p:cNvCxnSpPr>
            <p:nvPr/>
          </p:nvCxnSpPr>
          <p:spPr bwMode="auto">
            <a:xfrm>
              <a:off x="1818" y="2461"/>
              <a:ext cx="495" cy="3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460814" name="Group 14"/>
            <p:cNvGrpSpPr>
              <a:grpSpLocks/>
            </p:cNvGrpSpPr>
            <p:nvPr/>
          </p:nvGrpSpPr>
          <p:grpSpPr bwMode="auto">
            <a:xfrm>
              <a:off x="521" y="2817"/>
              <a:ext cx="705" cy="398"/>
              <a:chOff x="521" y="2817"/>
              <a:chExt cx="705" cy="398"/>
            </a:xfrm>
          </p:grpSpPr>
          <p:sp>
            <p:nvSpPr>
              <p:cNvPr id="460815" name="Oval 15"/>
              <p:cNvSpPr>
                <a:spLocks noChangeArrowheads="1"/>
              </p:cNvSpPr>
              <p:nvPr/>
            </p:nvSpPr>
            <p:spPr bwMode="auto">
              <a:xfrm>
                <a:off x="831" y="2838"/>
                <a:ext cx="395" cy="37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16" name="Text Box 16"/>
              <p:cNvSpPr txBox="1">
                <a:spLocks noChangeArrowheads="1"/>
              </p:cNvSpPr>
              <p:nvPr/>
            </p:nvSpPr>
            <p:spPr bwMode="auto">
              <a:xfrm>
                <a:off x="933" y="2817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60817" name="Text Box 17"/>
              <p:cNvSpPr txBox="1">
                <a:spLocks noChangeArrowheads="1"/>
              </p:cNvSpPr>
              <p:nvPr/>
            </p:nvSpPr>
            <p:spPr bwMode="auto">
              <a:xfrm>
                <a:off x="932" y="2927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  <p:sp>
            <p:nvSpPr>
              <p:cNvPr id="460818" name="Text Box 18"/>
              <p:cNvSpPr txBox="1">
                <a:spLocks noChangeArrowheads="1"/>
              </p:cNvSpPr>
              <p:nvPr/>
            </p:nvSpPr>
            <p:spPr bwMode="auto">
              <a:xfrm>
                <a:off x="521" y="2896"/>
                <a:ext cx="23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 err="1"/>
                  <a:t>v</a:t>
                </a:r>
                <a:r>
                  <a:rPr lang="en-US" sz="2000" b="1" baseline="-25000" dirty="0" err="1"/>
                  <a:t>s</a:t>
                </a:r>
                <a:endParaRPr lang="en-US" sz="2000" b="1" dirty="0"/>
              </a:p>
            </p:txBody>
          </p:sp>
        </p:grpSp>
        <p:sp>
          <p:nvSpPr>
            <p:cNvPr id="460819" name="Text Box 19"/>
            <p:cNvSpPr txBox="1">
              <a:spLocks noChangeArrowheads="1"/>
            </p:cNvSpPr>
            <p:nvPr/>
          </p:nvSpPr>
          <p:spPr bwMode="auto">
            <a:xfrm>
              <a:off x="1661" y="2496"/>
              <a:ext cx="265" cy="95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+</a:t>
              </a:r>
            </a:p>
            <a:p>
              <a:endParaRPr lang="en-US" sz="2000" b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L</a:t>
              </a:r>
            </a:p>
            <a:p>
              <a:endParaRPr lang="en-US" sz="2000" b="1" baseline="-25000"/>
            </a:p>
            <a:p>
              <a:r>
                <a:rPr lang="en-US" sz="2000" b="1"/>
                <a:t>–</a:t>
              </a:r>
            </a:p>
          </p:txBody>
        </p:sp>
        <p:sp>
          <p:nvSpPr>
            <p:cNvPr id="460820" name="Text Box 20"/>
            <p:cNvSpPr txBox="1">
              <a:spLocks noChangeArrowheads="1"/>
            </p:cNvSpPr>
            <p:nvPr/>
          </p:nvSpPr>
          <p:spPr bwMode="auto">
            <a:xfrm>
              <a:off x="1576" y="2102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60822" name="Line 22"/>
            <p:cNvSpPr>
              <a:spLocks noChangeShapeType="1"/>
            </p:cNvSpPr>
            <p:nvPr/>
          </p:nvSpPr>
          <p:spPr bwMode="auto">
            <a:xfrm>
              <a:off x="1576" y="2352"/>
              <a:ext cx="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0823" name="Group 23"/>
            <p:cNvGrpSpPr>
              <a:grpSpLocks/>
            </p:cNvGrpSpPr>
            <p:nvPr/>
          </p:nvGrpSpPr>
          <p:grpSpPr bwMode="auto">
            <a:xfrm rot="-5400000">
              <a:off x="1372" y="2354"/>
              <a:ext cx="111" cy="216"/>
              <a:chOff x="1894" y="2603"/>
              <a:chExt cx="111" cy="216"/>
            </a:xfrm>
          </p:grpSpPr>
          <p:sp>
            <p:nvSpPr>
              <p:cNvPr id="460824" name="Line 24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5" name="Line 25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6" name="Line 26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7" name="Line 27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8" name="Line 28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29" name="Line 29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30" name="Line 30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60831" name="AutoShape 31"/>
            <p:cNvCxnSpPr>
              <a:cxnSpLocks noChangeShapeType="1"/>
              <a:stCxn id="460826" idx="1"/>
              <a:endCxn id="460808" idx="2"/>
            </p:cNvCxnSpPr>
            <p:nvPr/>
          </p:nvCxnSpPr>
          <p:spPr bwMode="auto">
            <a:xfrm>
              <a:off x="1537" y="2461"/>
              <a:ext cx="18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60832" name="Text Box 32"/>
            <p:cNvSpPr txBox="1">
              <a:spLocks noChangeArrowheads="1"/>
            </p:cNvSpPr>
            <p:nvPr/>
          </p:nvSpPr>
          <p:spPr bwMode="auto">
            <a:xfrm>
              <a:off x="1344" y="2457"/>
              <a:ext cx="2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s</a:t>
              </a:r>
            </a:p>
          </p:txBody>
        </p:sp>
        <p:sp>
          <p:nvSpPr>
            <p:cNvPr id="460837" name="Text Box 37"/>
            <p:cNvSpPr txBox="1">
              <a:spLocks noChangeArrowheads="1"/>
            </p:cNvSpPr>
            <p:nvPr/>
          </p:nvSpPr>
          <p:spPr bwMode="auto">
            <a:xfrm>
              <a:off x="326" y="3711"/>
              <a:ext cx="1343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Practical voltage source</a:t>
              </a:r>
            </a:p>
          </p:txBody>
        </p:sp>
        <p:sp>
          <p:nvSpPr>
            <p:cNvPr id="460842" name="Rectangle 42"/>
            <p:cNvSpPr>
              <a:spLocks noChangeArrowheads="1"/>
            </p:cNvSpPr>
            <p:nvPr/>
          </p:nvSpPr>
          <p:spPr bwMode="auto">
            <a:xfrm>
              <a:off x="2140" y="2838"/>
              <a:ext cx="345" cy="377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43" name="Text Box 43"/>
            <p:cNvSpPr txBox="1">
              <a:spLocks noChangeArrowheads="1"/>
            </p:cNvSpPr>
            <p:nvPr/>
          </p:nvSpPr>
          <p:spPr bwMode="auto">
            <a:xfrm>
              <a:off x="2499" y="2880"/>
              <a:ext cx="7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Load (</a:t>
              </a:r>
              <a:r>
                <a:rPr lang="en-US" sz="2000" b="1"/>
                <a:t>R</a:t>
              </a:r>
              <a:r>
                <a:rPr lang="en-US" sz="2000" b="1" baseline="-25000"/>
                <a:t>L</a:t>
              </a:r>
              <a:r>
                <a:rPr lang="en-US" sz="2000"/>
                <a:t>)</a:t>
              </a:r>
            </a:p>
          </p:txBody>
        </p:sp>
        <p:cxnSp>
          <p:nvCxnSpPr>
            <p:cNvPr id="460844" name="AutoShape 44"/>
            <p:cNvCxnSpPr>
              <a:cxnSpLocks noChangeShapeType="1"/>
              <a:stCxn id="460810" idx="6"/>
              <a:endCxn id="460842" idx="2"/>
            </p:cNvCxnSpPr>
            <p:nvPr/>
          </p:nvCxnSpPr>
          <p:spPr bwMode="auto">
            <a:xfrm flipV="1">
              <a:off x="1818" y="3215"/>
              <a:ext cx="495" cy="3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4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F9A2BAD-7882-4633-85F3-122F286426B6}" type="slidenum">
              <a:rPr lang="en-US"/>
              <a:pPr lvl="1"/>
              <a:t>28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r>
              <a:rPr lang="en-US" sz="2800"/>
              <a:t>Actual voltage sources have limitations</a:t>
            </a:r>
          </a:p>
        </p:txBody>
      </p:sp>
      <p:sp>
        <p:nvSpPr>
          <p:cNvPr id="473092" name="Rectangle 4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473093" name="Text Box 5"/>
          <p:cNvSpPr txBox="1">
            <a:spLocks noChangeArrowheads="1"/>
          </p:cNvSpPr>
          <p:nvPr/>
        </p:nvSpPr>
        <p:spPr bwMode="auto">
          <a:xfrm>
            <a:off x="2286000" y="2432050"/>
            <a:ext cx="4511675" cy="62230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700"/>
              <a:t>A series resistance </a:t>
            </a:r>
            <a:r>
              <a:rPr lang="en-US" sz="1700" b="1"/>
              <a:t>r</a:t>
            </a:r>
            <a:r>
              <a:rPr lang="en-US" sz="1700" b="1" baseline="-25000"/>
              <a:t>s</a:t>
            </a:r>
            <a:r>
              <a:rPr lang="en-US" sz="1700"/>
              <a:t> poses a limit to the maximum current the voltage source can provide</a:t>
            </a:r>
            <a:endParaRPr lang="en-US" sz="1700" b="1" baseline="-25000"/>
          </a:p>
        </p:txBody>
      </p:sp>
      <p:grpSp>
        <p:nvGrpSpPr>
          <p:cNvPr id="473095" name="Group 7"/>
          <p:cNvGrpSpPr>
            <a:grpSpLocks/>
          </p:cNvGrpSpPr>
          <p:nvPr/>
        </p:nvGrpSpPr>
        <p:grpSpPr bwMode="auto">
          <a:xfrm>
            <a:off x="517525" y="3336925"/>
            <a:ext cx="4681538" cy="2890838"/>
            <a:chOff x="326" y="2102"/>
            <a:chExt cx="2949" cy="1821"/>
          </a:xfrm>
        </p:grpSpPr>
        <p:sp>
          <p:nvSpPr>
            <p:cNvPr id="473096" name="Rectangle 8"/>
            <p:cNvSpPr>
              <a:spLocks noChangeArrowheads="1"/>
            </p:cNvSpPr>
            <p:nvPr/>
          </p:nvSpPr>
          <p:spPr bwMode="auto">
            <a:xfrm>
              <a:off x="521" y="2385"/>
              <a:ext cx="1055" cy="1311"/>
            </a:xfrm>
            <a:prstGeom prst="rect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3097" name="AutoShape 9"/>
            <p:cNvCxnSpPr>
              <a:cxnSpLocks noChangeShapeType="1"/>
              <a:stCxn id="473104" idx="0"/>
              <a:endCxn id="473111" idx="0"/>
            </p:cNvCxnSpPr>
            <p:nvPr/>
          </p:nvCxnSpPr>
          <p:spPr bwMode="auto">
            <a:xfrm rot="16200000">
              <a:off x="1004" y="2499"/>
              <a:ext cx="346" cy="2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73098" name="Oval 10"/>
            <p:cNvSpPr>
              <a:spLocks noChangeArrowheads="1"/>
            </p:cNvSpPr>
            <p:nvPr/>
          </p:nvSpPr>
          <p:spPr bwMode="auto">
            <a:xfrm>
              <a:off x="1719" y="2414"/>
              <a:ext cx="99" cy="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3099" name="AutoShape 11"/>
            <p:cNvCxnSpPr>
              <a:cxnSpLocks noChangeShapeType="1"/>
              <a:stCxn id="473103" idx="4"/>
              <a:endCxn id="473100" idx="2"/>
            </p:cNvCxnSpPr>
            <p:nvPr/>
          </p:nvCxnSpPr>
          <p:spPr bwMode="auto">
            <a:xfrm rot="16200000" flipH="1">
              <a:off x="1185" y="3059"/>
              <a:ext cx="377" cy="69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73100" name="Oval 12"/>
            <p:cNvSpPr>
              <a:spLocks noChangeArrowheads="1"/>
            </p:cNvSpPr>
            <p:nvPr/>
          </p:nvSpPr>
          <p:spPr bwMode="auto">
            <a:xfrm>
              <a:off x="1719" y="3545"/>
              <a:ext cx="99" cy="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3101" name="AutoShape 13"/>
            <p:cNvCxnSpPr>
              <a:cxnSpLocks noChangeShapeType="1"/>
              <a:stCxn id="473098" idx="6"/>
              <a:endCxn id="473121" idx="0"/>
            </p:cNvCxnSpPr>
            <p:nvPr/>
          </p:nvCxnSpPr>
          <p:spPr bwMode="auto">
            <a:xfrm>
              <a:off x="1818" y="2461"/>
              <a:ext cx="495" cy="3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473102" name="Group 14"/>
            <p:cNvGrpSpPr>
              <a:grpSpLocks/>
            </p:cNvGrpSpPr>
            <p:nvPr/>
          </p:nvGrpSpPr>
          <p:grpSpPr bwMode="auto">
            <a:xfrm>
              <a:off x="521" y="2817"/>
              <a:ext cx="705" cy="398"/>
              <a:chOff x="521" y="2817"/>
              <a:chExt cx="705" cy="398"/>
            </a:xfrm>
          </p:grpSpPr>
          <p:sp>
            <p:nvSpPr>
              <p:cNvPr id="473103" name="Oval 15"/>
              <p:cNvSpPr>
                <a:spLocks noChangeArrowheads="1"/>
              </p:cNvSpPr>
              <p:nvPr/>
            </p:nvSpPr>
            <p:spPr bwMode="auto">
              <a:xfrm>
                <a:off x="831" y="2838"/>
                <a:ext cx="395" cy="37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04" name="Text Box 16"/>
              <p:cNvSpPr txBox="1">
                <a:spLocks noChangeArrowheads="1"/>
              </p:cNvSpPr>
              <p:nvPr/>
            </p:nvSpPr>
            <p:spPr bwMode="auto">
              <a:xfrm>
                <a:off x="933" y="2817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73105" name="Text Box 17"/>
              <p:cNvSpPr txBox="1">
                <a:spLocks noChangeArrowheads="1"/>
              </p:cNvSpPr>
              <p:nvPr/>
            </p:nvSpPr>
            <p:spPr bwMode="auto">
              <a:xfrm>
                <a:off x="932" y="2927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  <p:sp>
            <p:nvSpPr>
              <p:cNvPr id="473106" name="Text Box 18"/>
              <p:cNvSpPr txBox="1">
                <a:spLocks noChangeArrowheads="1"/>
              </p:cNvSpPr>
              <p:nvPr/>
            </p:nvSpPr>
            <p:spPr bwMode="auto">
              <a:xfrm>
                <a:off x="521" y="2896"/>
                <a:ext cx="23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</p:grpSp>
        <p:sp>
          <p:nvSpPr>
            <p:cNvPr id="473107" name="Text Box 19"/>
            <p:cNvSpPr txBox="1">
              <a:spLocks noChangeArrowheads="1"/>
            </p:cNvSpPr>
            <p:nvPr/>
          </p:nvSpPr>
          <p:spPr bwMode="auto">
            <a:xfrm>
              <a:off x="1661" y="2496"/>
              <a:ext cx="265" cy="95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+</a:t>
              </a:r>
            </a:p>
            <a:p>
              <a:endParaRPr lang="en-US" sz="2000" b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L</a:t>
              </a:r>
            </a:p>
            <a:p>
              <a:endParaRPr lang="en-US" sz="2000" b="1" baseline="-25000"/>
            </a:p>
            <a:p>
              <a:r>
                <a:rPr lang="en-US" sz="2000" b="1"/>
                <a:t>–</a:t>
              </a:r>
            </a:p>
          </p:txBody>
        </p:sp>
        <p:sp>
          <p:nvSpPr>
            <p:cNvPr id="473108" name="Text Box 20"/>
            <p:cNvSpPr txBox="1">
              <a:spLocks noChangeArrowheads="1"/>
            </p:cNvSpPr>
            <p:nvPr/>
          </p:nvSpPr>
          <p:spPr bwMode="auto">
            <a:xfrm>
              <a:off x="1576" y="2102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73109" name="Line 21"/>
            <p:cNvSpPr>
              <a:spLocks noChangeShapeType="1"/>
            </p:cNvSpPr>
            <p:nvPr/>
          </p:nvSpPr>
          <p:spPr bwMode="auto">
            <a:xfrm>
              <a:off x="1576" y="2352"/>
              <a:ext cx="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3110" name="Group 22"/>
            <p:cNvGrpSpPr>
              <a:grpSpLocks/>
            </p:cNvGrpSpPr>
            <p:nvPr/>
          </p:nvGrpSpPr>
          <p:grpSpPr bwMode="auto">
            <a:xfrm rot="-5400000">
              <a:off x="1372" y="2354"/>
              <a:ext cx="111" cy="216"/>
              <a:chOff x="1894" y="2603"/>
              <a:chExt cx="111" cy="216"/>
            </a:xfrm>
          </p:grpSpPr>
          <p:sp>
            <p:nvSpPr>
              <p:cNvPr id="473111" name="Line 23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12" name="Line 24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13" name="Line 25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14" name="Line 26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15" name="Line 27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16" name="Line 28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17" name="Line 29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73118" name="AutoShape 30"/>
            <p:cNvCxnSpPr>
              <a:cxnSpLocks noChangeShapeType="1"/>
              <a:stCxn id="473113" idx="1"/>
              <a:endCxn id="473098" idx="2"/>
            </p:cNvCxnSpPr>
            <p:nvPr/>
          </p:nvCxnSpPr>
          <p:spPr bwMode="auto">
            <a:xfrm>
              <a:off x="1537" y="2461"/>
              <a:ext cx="18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73119" name="Text Box 31"/>
            <p:cNvSpPr txBox="1">
              <a:spLocks noChangeArrowheads="1"/>
            </p:cNvSpPr>
            <p:nvPr/>
          </p:nvSpPr>
          <p:spPr bwMode="auto">
            <a:xfrm>
              <a:off x="1344" y="2457"/>
              <a:ext cx="2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s</a:t>
              </a:r>
            </a:p>
          </p:txBody>
        </p:sp>
        <p:sp>
          <p:nvSpPr>
            <p:cNvPr id="473120" name="Text Box 32"/>
            <p:cNvSpPr txBox="1">
              <a:spLocks noChangeArrowheads="1"/>
            </p:cNvSpPr>
            <p:nvPr/>
          </p:nvSpPr>
          <p:spPr bwMode="auto">
            <a:xfrm>
              <a:off x="326" y="3711"/>
              <a:ext cx="1343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Practical voltage source</a:t>
              </a:r>
            </a:p>
          </p:txBody>
        </p:sp>
        <p:sp>
          <p:nvSpPr>
            <p:cNvPr id="473121" name="Rectangle 33"/>
            <p:cNvSpPr>
              <a:spLocks noChangeArrowheads="1"/>
            </p:cNvSpPr>
            <p:nvPr/>
          </p:nvSpPr>
          <p:spPr bwMode="auto">
            <a:xfrm>
              <a:off x="2140" y="2838"/>
              <a:ext cx="345" cy="377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22" name="Text Box 34"/>
            <p:cNvSpPr txBox="1">
              <a:spLocks noChangeArrowheads="1"/>
            </p:cNvSpPr>
            <p:nvPr/>
          </p:nvSpPr>
          <p:spPr bwMode="auto">
            <a:xfrm>
              <a:off x="2499" y="2880"/>
              <a:ext cx="7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Load (</a:t>
              </a:r>
              <a:r>
                <a:rPr lang="en-US" sz="2000" b="1"/>
                <a:t>R</a:t>
              </a:r>
              <a:r>
                <a:rPr lang="en-US" sz="2000" b="1" baseline="-25000"/>
                <a:t>L</a:t>
              </a:r>
              <a:r>
                <a:rPr lang="en-US" sz="2000"/>
                <a:t>)</a:t>
              </a:r>
            </a:p>
          </p:txBody>
        </p:sp>
        <p:cxnSp>
          <p:nvCxnSpPr>
            <p:cNvPr id="473123" name="AutoShape 35"/>
            <p:cNvCxnSpPr>
              <a:cxnSpLocks noChangeShapeType="1"/>
              <a:stCxn id="473100" idx="6"/>
              <a:endCxn id="473121" idx="2"/>
            </p:cNvCxnSpPr>
            <p:nvPr/>
          </p:nvCxnSpPr>
          <p:spPr bwMode="auto">
            <a:xfrm flipV="1">
              <a:off x="1818" y="3215"/>
              <a:ext cx="495" cy="3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  <p:graphicFrame>
        <p:nvGraphicFramePr>
          <p:cNvPr id="473124" name="Object 36"/>
          <p:cNvGraphicFramePr>
            <a:graphicFrameLocks noChangeAspect="1"/>
          </p:cNvGraphicFramePr>
          <p:nvPr>
            <p:ph sz="quarter" idx="2"/>
          </p:nvPr>
        </p:nvGraphicFramePr>
        <p:xfrm>
          <a:off x="5715000" y="3533775"/>
          <a:ext cx="1544638" cy="1112838"/>
        </p:xfrm>
        <a:graphic>
          <a:graphicData uri="http://schemas.openxmlformats.org/presentationml/2006/ole">
            <p:oleObj spid="_x0000_s473124" name="Equation" r:id="rId3" imgW="914400" imgH="660240" progId="Equation.3">
              <p:embed/>
            </p:oleObj>
          </a:graphicData>
        </a:graphic>
      </p:graphicFrame>
      <p:grpSp>
        <p:nvGrpSpPr>
          <p:cNvPr id="473125" name="Group 37"/>
          <p:cNvGrpSpPr>
            <a:grpSpLocks/>
          </p:cNvGrpSpPr>
          <p:nvPr/>
        </p:nvGrpSpPr>
        <p:grpSpPr bwMode="auto">
          <a:xfrm>
            <a:off x="5973763" y="5248275"/>
            <a:ext cx="1266825" cy="379413"/>
            <a:chOff x="4430" y="3279"/>
            <a:chExt cx="798" cy="239"/>
          </a:xfrm>
        </p:grpSpPr>
        <p:sp>
          <p:nvSpPr>
            <p:cNvPr id="473126" name="Text Box 38"/>
            <p:cNvSpPr txBox="1">
              <a:spLocks noChangeArrowheads="1"/>
            </p:cNvSpPr>
            <p:nvPr/>
          </p:nvSpPr>
          <p:spPr bwMode="auto">
            <a:xfrm>
              <a:off x="4430" y="3279"/>
              <a:ext cx="798" cy="239"/>
            </a:xfrm>
            <a:prstGeom prst="rect">
              <a:avLst/>
            </a:prstGeom>
            <a:solidFill>
              <a:srgbClr val="8495A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NB</a:t>
              </a:r>
              <a:r>
                <a:rPr lang="en-US"/>
                <a:t>: </a:t>
              </a:r>
              <a:r>
                <a:rPr lang="en-US" b="1"/>
                <a:t>v</a:t>
              </a:r>
              <a:r>
                <a:rPr lang="en-US" b="1" baseline="-25000"/>
                <a:t>s</a:t>
              </a:r>
              <a:r>
                <a:rPr lang="en-US"/>
                <a:t> = </a:t>
              </a:r>
              <a:r>
                <a:rPr lang="en-US" b="1"/>
                <a:t>v</a:t>
              </a:r>
              <a:r>
                <a:rPr lang="en-US" b="1" baseline="-25000"/>
                <a:t>L</a:t>
              </a:r>
            </a:p>
          </p:txBody>
        </p:sp>
        <p:sp>
          <p:nvSpPr>
            <p:cNvPr id="473127" name="Line 39"/>
            <p:cNvSpPr>
              <a:spLocks noChangeShapeType="1"/>
            </p:cNvSpPr>
            <p:nvPr/>
          </p:nvSpPr>
          <p:spPr bwMode="auto">
            <a:xfrm flipH="1">
              <a:off x="4896" y="3341"/>
              <a:ext cx="96" cy="1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3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B300B8B-944A-4ACB-911C-F64A6D6C937F}" type="slidenum">
              <a:rPr lang="en-US"/>
              <a:pPr lvl="1"/>
              <a:t>29</a:t>
            </a:fld>
            <a:endParaRPr lang="en-US"/>
          </a:p>
        </p:txBody>
      </p:sp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827088" y="3786188"/>
            <a:ext cx="1674812" cy="2081212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r>
              <a:rPr lang="en-US" sz="2800"/>
              <a:t>Actual voltage sources have limitations</a:t>
            </a:r>
          </a:p>
        </p:txBody>
      </p:sp>
      <p:sp>
        <p:nvSpPr>
          <p:cNvPr id="462854" name="Rectangle 6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</p:txBody>
      </p:sp>
      <p:cxnSp>
        <p:nvCxnSpPr>
          <p:cNvPr id="462855" name="AutoShape 7"/>
          <p:cNvCxnSpPr>
            <a:cxnSpLocks noChangeShapeType="1"/>
            <a:stCxn id="462862" idx="0"/>
            <a:endCxn id="462869" idx="0"/>
          </p:cNvCxnSpPr>
          <p:nvPr/>
        </p:nvCxnSpPr>
        <p:spPr bwMode="auto">
          <a:xfrm rot="16200000">
            <a:off x="1593056" y="3967957"/>
            <a:ext cx="549275" cy="4587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62856" name="Oval 8"/>
          <p:cNvSpPr>
            <a:spLocks noChangeArrowheads="1"/>
          </p:cNvSpPr>
          <p:nvPr/>
        </p:nvSpPr>
        <p:spPr bwMode="auto">
          <a:xfrm>
            <a:off x="2728913" y="3832225"/>
            <a:ext cx="157162" cy="149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2857" name="AutoShape 9"/>
          <p:cNvCxnSpPr>
            <a:cxnSpLocks noChangeShapeType="1"/>
            <a:stCxn id="462861" idx="4"/>
            <a:endCxn id="462858" idx="2"/>
          </p:cNvCxnSpPr>
          <p:nvPr/>
        </p:nvCxnSpPr>
        <p:spPr bwMode="auto">
          <a:xfrm rot="16200000" flipH="1">
            <a:off x="1881982" y="4855369"/>
            <a:ext cx="598487" cy="10953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62858" name="Oval 10"/>
          <p:cNvSpPr>
            <a:spLocks noChangeArrowheads="1"/>
          </p:cNvSpPr>
          <p:nvPr/>
        </p:nvSpPr>
        <p:spPr bwMode="auto">
          <a:xfrm>
            <a:off x="2728913" y="5627688"/>
            <a:ext cx="157162" cy="149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2859" name="AutoShape 11"/>
          <p:cNvCxnSpPr>
            <a:cxnSpLocks noChangeShapeType="1"/>
            <a:stCxn id="462856" idx="6"/>
            <a:endCxn id="462858" idx="6"/>
          </p:cNvCxnSpPr>
          <p:nvPr/>
        </p:nvCxnSpPr>
        <p:spPr bwMode="auto">
          <a:xfrm>
            <a:off x="2886075" y="3906838"/>
            <a:ext cx="1588" cy="1795462"/>
          </a:xfrm>
          <a:prstGeom prst="bentConnector3">
            <a:avLst>
              <a:gd name="adj1" fmla="val 3110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grpSp>
        <p:nvGrpSpPr>
          <p:cNvPr id="462860" name="Group 12"/>
          <p:cNvGrpSpPr>
            <a:grpSpLocks/>
          </p:cNvGrpSpPr>
          <p:nvPr/>
        </p:nvGrpSpPr>
        <p:grpSpPr bwMode="auto">
          <a:xfrm>
            <a:off x="827088" y="4471988"/>
            <a:ext cx="1119187" cy="631825"/>
            <a:chOff x="521" y="2817"/>
            <a:chExt cx="705" cy="398"/>
          </a:xfrm>
        </p:grpSpPr>
        <p:sp>
          <p:nvSpPr>
            <p:cNvPr id="462861" name="Oval 13"/>
            <p:cNvSpPr>
              <a:spLocks noChangeArrowheads="1"/>
            </p:cNvSpPr>
            <p:nvPr/>
          </p:nvSpPr>
          <p:spPr bwMode="auto">
            <a:xfrm>
              <a:off x="831" y="2838"/>
              <a:ext cx="395" cy="3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62" name="Text Box 14"/>
            <p:cNvSpPr txBox="1">
              <a:spLocks noChangeArrowheads="1"/>
            </p:cNvSpPr>
            <p:nvPr/>
          </p:nvSpPr>
          <p:spPr bwMode="auto">
            <a:xfrm>
              <a:off x="933" y="2817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62863" name="Text Box 15"/>
            <p:cNvSpPr txBox="1">
              <a:spLocks noChangeArrowheads="1"/>
            </p:cNvSpPr>
            <p:nvPr/>
          </p:nvSpPr>
          <p:spPr bwMode="auto">
            <a:xfrm>
              <a:off x="932" y="2927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sp>
          <p:nvSpPr>
            <p:cNvPr id="462864" name="Text Box 16"/>
            <p:cNvSpPr txBox="1">
              <a:spLocks noChangeArrowheads="1"/>
            </p:cNvSpPr>
            <p:nvPr/>
          </p:nvSpPr>
          <p:spPr bwMode="auto">
            <a:xfrm>
              <a:off x="521" y="2896"/>
              <a:ext cx="23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</p:grpSp>
      <p:sp>
        <p:nvSpPr>
          <p:cNvPr id="462865" name="Text Box 17"/>
          <p:cNvSpPr txBox="1">
            <a:spLocks noChangeArrowheads="1"/>
          </p:cNvSpPr>
          <p:nvPr/>
        </p:nvSpPr>
        <p:spPr bwMode="auto">
          <a:xfrm>
            <a:off x="2636838" y="3962400"/>
            <a:ext cx="420687" cy="1509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+</a:t>
            </a:r>
          </a:p>
          <a:p>
            <a:endParaRPr lang="en-US" sz="2000" b="1"/>
          </a:p>
          <a:p>
            <a:r>
              <a:rPr lang="en-US" sz="2000" b="1"/>
              <a:t>v</a:t>
            </a:r>
            <a:r>
              <a:rPr lang="en-US" sz="2000" b="1" baseline="-25000"/>
              <a:t>L</a:t>
            </a:r>
          </a:p>
          <a:p>
            <a:endParaRPr lang="en-US" sz="2000" b="1" baseline="-25000"/>
          </a:p>
          <a:p>
            <a:r>
              <a:rPr lang="en-US" sz="2000" b="1"/>
              <a:t>–</a:t>
            </a:r>
          </a:p>
        </p:txBody>
      </p:sp>
      <p:sp>
        <p:nvSpPr>
          <p:cNvPr id="462866" name="Text Box 18"/>
          <p:cNvSpPr txBox="1">
            <a:spLocks noChangeArrowheads="1"/>
          </p:cNvSpPr>
          <p:nvPr/>
        </p:nvSpPr>
        <p:spPr bwMode="auto">
          <a:xfrm>
            <a:off x="2501900" y="3336925"/>
            <a:ext cx="3175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  <a:r>
              <a:rPr lang="en-US" sz="2000" b="1" i="1" baseline="-25000"/>
              <a:t>s</a:t>
            </a:r>
          </a:p>
        </p:txBody>
      </p:sp>
      <p:sp>
        <p:nvSpPr>
          <p:cNvPr id="462867" name="Line 19"/>
          <p:cNvSpPr>
            <a:spLocks noChangeShapeType="1"/>
          </p:cNvSpPr>
          <p:nvPr/>
        </p:nvSpPr>
        <p:spPr bwMode="auto">
          <a:xfrm>
            <a:off x="2501900" y="3733800"/>
            <a:ext cx="452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2868" name="Group 20"/>
          <p:cNvGrpSpPr>
            <a:grpSpLocks/>
          </p:cNvGrpSpPr>
          <p:nvPr/>
        </p:nvGrpSpPr>
        <p:grpSpPr bwMode="auto">
          <a:xfrm rot="-5400000">
            <a:off x="2178843" y="3736182"/>
            <a:ext cx="176213" cy="342900"/>
            <a:chOff x="1894" y="2603"/>
            <a:chExt cx="111" cy="216"/>
          </a:xfrm>
        </p:grpSpPr>
        <p:sp>
          <p:nvSpPr>
            <p:cNvPr id="462869" name="Line 21"/>
            <p:cNvSpPr>
              <a:spLocks noChangeShapeType="1"/>
            </p:cNvSpPr>
            <p:nvPr/>
          </p:nvSpPr>
          <p:spPr bwMode="auto">
            <a:xfrm>
              <a:off x="1942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0" name="Line 22"/>
            <p:cNvSpPr>
              <a:spLocks noChangeShapeType="1"/>
            </p:cNvSpPr>
            <p:nvPr/>
          </p:nvSpPr>
          <p:spPr bwMode="auto">
            <a:xfrm flipH="1">
              <a:off x="1894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1" name="Line 23"/>
            <p:cNvSpPr>
              <a:spLocks noChangeShapeType="1"/>
            </p:cNvSpPr>
            <p:nvPr/>
          </p:nvSpPr>
          <p:spPr bwMode="auto">
            <a:xfrm>
              <a:off x="1894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2" name="Line 24"/>
            <p:cNvSpPr>
              <a:spLocks noChangeShapeType="1"/>
            </p:cNvSpPr>
            <p:nvPr/>
          </p:nvSpPr>
          <p:spPr bwMode="auto">
            <a:xfrm>
              <a:off x="1897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3" name="Line 25"/>
            <p:cNvSpPr>
              <a:spLocks noChangeShapeType="1"/>
            </p:cNvSpPr>
            <p:nvPr/>
          </p:nvSpPr>
          <p:spPr bwMode="auto">
            <a:xfrm flipH="1">
              <a:off x="1897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4" name="Line 26"/>
            <p:cNvSpPr>
              <a:spLocks noChangeShapeType="1"/>
            </p:cNvSpPr>
            <p:nvPr/>
          </p:nvSpPr>
          <p:spPr bwMode="auto">
            <a:xfrm>
              <a:off x="1897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5" name="Line 27"/>
            <p:cNvSpPr>
              <a:spLocks noChangeShapeType="1"/>
            </p:cNvSpPr>
            <p:nvPr/>
          </p:nvSpPr>
          <p:spPr bwMode="auto">
            <a:xfrm flipH="1">
              <a:off x="1897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62876" name="AutoShape 28"/>
          <p:cNvCxnSpPr>
            <a:cxnSpLocks noChangeShapeType="1"/>
            <a:stCxn id="462871" idx="1"/>
            <a:endCxn id="462856" idx="2"/>
          </p:cNvCxnSpPr>
          <p:nvPr/>
        </p:nvCxnSpPr>
        <p:spPr bwMode="auto">
          <a:xfrm>
            <a:off x="2439988" y="3906838"/>
            <a:ext cx="2889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462877" name="Text Box 29"/>
          <p:cNvSpPr txBox="1">
            <a:spLocks noChangeArrowheads="1"/>
          </p:cNvSpPr>
          <p:nvPr/>
        </p:nvSpPr>
        <p:spPr bwMode="auto">
          <a:xfrm>
            <a:off x="2133600" y="3900488"/>
            <a:ext cx="34448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s</a:t>
            </a:r>
          </a:p>
        </p:txBody>
      </p:sp>
      <p:graphicFrame>
        <p:nvGraphicFramePr>
          <p:cNvPr id="462879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5105400" y="3441700"/>
          <a:ext cx="1912938" cy="2578100"/>
        </p:xfrm>
        <a:graphic>
          <a:graphicData uri="http://schemas.openxmlformats.org/presentationml/2006/ole">
            <p:oleObj spid="_x0000_s462879" name="Equation" r:id="rId3" imgW="990360" imgH="1333440" progId="Equation.3">
              <p:embed/>
            </p:oleObj>
          </a:graphicData>
        </a:graphic>
      </p:graphicFrame>
      <p:sp>
        <p:nvSpPr>
          <p:cNvPr id="462880" name="Text Box 32"/>
          <p:cNvSpPr txBox="1">
            <a:spLocks noChangeArrowheads="1"/>
          </p:cNvSpPr>
          <p:nvPr/>
        </p:nvSpPr>
        <p:spPr bwMode="auto">
          <a:xfrm>
            <a:off x="517525" y="5891213"/>
            <a:ext cx="213201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/>
              <a:t>Practical voltage source</a:t>
            </a:r>
          </a:p>
        </p:txBody>
      </p:sp>
      <p:sp>
        <p:nvSpPr>
          <p:cNvPr id="462881" name="Text Box 33"/>
          <p:cNvSpPr txBox="1">
            <a:spLocks noChangeArrowheads="1"/>
          </p:cNvSpPr>
          <p:nvPr/>
        </p:nvSpPr>
        <p:spPr bwMode="auto">
          <a:xfrm>
            <a:off x="2286000" y="2432050"/>
            <a:ext cx="4511675" cy="62230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700"/>
              <a:t>A series resistance </a:t>
            </a:r>
            <a:r>
              <a:rPr lang="en-US" sz="1700" b="1"/>
              <a:t>r</a:t>
            </a:r>
            <a:r>
              <a:rPr lang="en-US" sz="1700" b="1" baseline="-25000"/>
              <a:t>s</a:t>
            </a:r>
            <a:r>
              <a:rPr lang="en-US" sz="1700"/>
              <a:t> poses a limit to the maximum current the voltage source can provide</a:t>
            </a:r>
            <a:endParaRPr lang="en-US" sz="1700" b="1" baseline="-2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B0F67C94-C05A-4572-AD8A-577CD458A42A}" type="slidenum">
              <a:rPr lang="en-US"/>
              <a:pPr lvl="1"/>
              <a:t>3</a:t>
            </a:fld>
            <a:endParaRPr lang="en-US"/>
          </a:p>
        </p:txBody>
      </p:sp>
      <p:sp>
        <p:nvSpPr>
          <p:cNvPr id="122912" name="Rectangle 2080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077200" cy="1143000"/>
          </a:xfrm>
        </p:spPr>
        <p:txBody>
          <a:bodyPr/>
          <a:lstStyle/>
          <a:p>
            <a:r>
              <a:rPr lang="en-US" sz="4000"/>
              <a:t>Lecture 6 – The Wheatstone Bridge</a:t>
            </a:r>
          </a:p>
        </p:txBody>
      </p:sp>
      <p:sp>
        <p:nvSpPr>
          <p:cNvPr id="122913" name="Rectangle 2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 Applications of Things Electrical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2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9A84DE9-754E-4072-B5B0-F8B38B7CC8FB}" type="slidenum">
              <a:rPr lang="en-US"/>
              <a:pPr lvl="1"/>
              <a:t>30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627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Actual current sources have limitations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the load resistance (</a:t>
            </a:r>
            <a:r>
              <a:rPr lang="en-US" sz="2400" b="1"/>
              <a:t>R</a:t>
            </a:r>
            <a:r>
              <a:rPr lang="en-US" sz="2400" b="1" baseline="-25000"/>
              <a:t>L</a:t>
            </a:r>
            <a:r>
              <a:rPr lang="en-US" sz="2400"/>
              <a:t>) increases, the current source (</a:t>
            </a:r>
            <a:r>
              <a:rPr lang="en-US" sz="2400" b="1" i="1"/>
              <a:t>i</a:t>
            </a:r>
            <a:r>
              <a:rPr lang="en-US" sz="2400" b="1" baseline="-25000"/>
              <a:t>s</a:t>
            </a:r>
            <a:r>
              <a:rPr lang="en-US" sz="2400"/>
              <a:t>) is required to provide increasing amounts of current (</a:t>
            </a:r>
            <a:r>
              <a:rPr lang="en-US" sz="2400" b="1"/>
              <a:t>v</a:t>
            </a:r>
            <a:r>
              <a:rPr lang="en-US" sz="2400"/>
              <a:t>) in order to maintain </a:t>
            </a:r>
            <a:r>
              <a:rPr lang="en-US" sz="2400" b="1" i="1"/>
              <a:t>i</a:t>
            </a:r>
            <a:r>
              <a:rPr lang="en-US" sz="2400" b="1" baseline="-25000"/>
              <a:t>s</a:t>
            </a:r>
            <a:endParaRPr lang="en-US" sz="2400"/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406400" y="1333500"/>
            <a:ext cx="83566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480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4800">
              <a:solidFill>
                <a:schemeClr val="bg2"/>
              </a:solidFill>
            </a:endParaRPr>
          </a:p>
        </p:txBody>
      </p:sp>
      <p:grpSp>
        <p:nvGrpSpPr>
          <p:cNvPr id="463921" name="Group 49"/>
          <p:cNvGrpSpPr>
            <a:grpSpLocks/>
          </p:cNvGrpSpPr>
          <p:nvPr/>
        </p:nvGrpSpPr>
        <p:grpSpPr bwMode="auto">
          <a:xfrm>
            <a:off x="381000" y="3922713"/>
            <a:ext cx="4564063" cy="1944687"/>
            <a:chOff x="389" y="2160"/>
            <a:chExt cx="2875" cy="1225"/>
          </a:xfrm>
        </p:grpSpPr>
        <p:cxnSp>
          <p:nvCxnSpPr>
            <p:cNvPr id="463880" name="AutoShape 8"/>
            <p:cNvCxnSpPr>
              <a:cxnSpLocks noChangeShapeType="1"/>
              <a:stCxn id="463886" idx="0"/>
              <a:endCxn id="463881" idx="2"/>
            </p:cNvCxnSpPr>
            <p:nvPr/>
          </p:nvCxnSpPr>
          <p:spPr bwMode="auto">
            <a:xfrm rot="16200000">
              <a:off x="1129" y="1880"/>
              <a:ext cx="377" cy="103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3881" name="Oval 9"/>
            <p:cNvSpPr>
              <a:spLocks noChangeArrowheads="1"/>
            </p:cNvSpPr>
            <p:nvPr/>
          </p:nvSpPr>
          <p:spPr bwMode="auto">
            <a:xfrm>
              <a:off x="1834" y="2160"/>
              <a:ext cx="99" cy="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3882" name="AutoShape 10"/>
            <p:cNvCxnSpPr>
              <a:cxnSpLocks noChangeShapeType="1"/>
              <a:stCxn id="463886" idx="4"/>
              <a:endCxn id="463883" idx="2"/>
            </p:cNvCxnSpPr>
            <p:nvPr/>
          </p:nvCxnSpPr>
          <p:spPr bwMode="auto">
            <a:xfrm rot="16200000" flipH="1">
              <a:off x="1129" y="2634"/>
              <a:ext cx="377" cy="103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3883" name="Oval 11"/>
            <p:cNvSpPr>
              <a:spLocks noChangeArrowheads="1"/>
            </p:cNvSpPr>
            <p:nvPr/>
          </p:nvSpPr>
          <p:spPr bwMode="auto">
            <a:xfrm>
              <a:off x="1834" y="3291"/>
              <a:ext cx="99" cy="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3884" name="AutoShape 12"/>
            <p:cNvCxnSpPr>
              <a:cxnSpLocks noChangeShapeType="1"/>
              <a:stCxn id="463881" idx="6"/>
              <a:endCxn id="463912" idx="0"/>
            </p:cNvCxnSpPr>
            <p:nvPr/>
          </p:nvCxnSpPr>
          <p:spPr bwMode="auto">
            <a:xfrm>
              <a:off x="1933" y="2207"/>
              <a:ext cx="383" cy="3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3886" name="Oval 14"/>
            <p:cNvSpPr>
              <a:spLocks noChangeArrowheads="1"/>
            </p:cNvSpPr>
            <p:nvPr/>
          </p:nvSpPr>
          <p:spPr bwMode="auto">
            <a:xfrm>
              <a:off x="604" y="2584"/>
              <a:ext cx="395" cy="3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89" name="Text Box 17"/>
            <p:cNvSpPr txBox="1">
              <a:spLocks noChangeArrowheads="1"/>
            </p:cNvSpPr>
            <p:nvPr/>
          </p:nvSpPr>
          <p:spPr bwMode="auto">
            <a:xfrm>
              <a:off x="389" y="2642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63890" name="Text Box 18"/>
            <p:cNvSpPr txBox="1">
              <a:spLocks noChangeArrowheads="1"/>
            </p:cNvSpPr>
            <p:nvPr/>
          </p:nvSpPr>
          <p:spPr bwMode="auto">
            <a:xfrm>
              <a:off x="1769" y="2263"/>
              <a:ext cx="236" cy="95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+</a:t>
              </a:r>
            </a:p>
            <a:p>
              <a:endParaRPr lang="en-US" sz="2000" b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 b="1" baseline="-25000"/>
            </a:p>
            <a:p>
              <a:r>
                <a:rPr lang="en-US" sz="2000" b="1"/>
                <a:t>–</a:t>
              </a:r>
            </a:p>
          </p:txBody>
        </p:sp>
        <p:sp>
          <p:nvSpPr>
            <p:cNvPr id="463905" name="Line 33"/>
            <p:cNvSpPr>
              <a:spLocks noChangeShapeType="1"/>
            </p:cNvSpPr>
            <p:nvPr/>
          </p:nvSpPr>
          <p:spPr bwMode="auto">
            <a:xfrm flipV="1">
              <a:off x="805" y="2642"/>
              <a:ext cx="0" cy="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912" name="Rectangle 40"/>
            <p:cNvSpPr>
              <a:spLocks noChangeArrowheads="1"/>
            </p:cNvSpPr>
            <p:nvPr/>
          </p:nvSpPr>
          <p:spPr bwMode="auto">
            <a:xfrm>
              <a:off x="2143" y="2584"/>
              <a:ext cx="345" cy="377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913" name="Text Box 41"/>
            <p:cNvSpPr txBox="1">
              <a:spLocks noChangeArrowheads="1"/>
            </p:cNvSpPr>
            <p:nvPr/>
          </p:nvSpPr>
          <p:spPr bwMode="auto">
            <a:xfrm>
              <a:off x="2488" y="2650"/>
              <a:ext cx="7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Load (</a:t>
              </a:r>
              <a:r>
                <a:rPr lang="en-US" sz="2000" b="1"/>
                <a:t>R</a:t>
              </a:r>
              <a:r>
                <a:rPr lang="en-US" sz="2000" b="1" baseline="-25000"/>
                <a:t>L</a:t>
              </a:r>
              <a:r>
                <a:rPr lang="en-US" sz="2000"/>
                <a:t>)</a:t>
              </a:r>
            </a:p>
          </p:txBody>
        </p:sp>
        <p:cxnSp>
          <p:nvCxnSpPr>
            <p:cNvPr id="463914" name="AutoShape 42"/>
            <p:cNvCxnSpPr>
              <a:cxnSpLocks noChangeShapeType="1"/>
              <a:stCxn id="463883" idx="6"/>
              <a:endCxn id="463912" idx="2"/>
            </p:cNvCxnSpPr>
            <p:nvPr/>
          </p:nvCxnSpPr>
          <p:spPr bwMode="auto">
            <a:xfrm flipV="1">
              <a:off x="1933" y="2961"/>
              <a:ext cx="383" cy="3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  <p:graphicFrame>
        <p:nvGraphicFramePr>
          <p:cNvPr id="463917" name="Object 45"/>
          <p:cNvGraphicFramePr>
            <a:graphicFrameLocks noChangeAspect="1"/>
          </p:cNvGraphicFramePr>
          <p:nvPr>
            <p:ph sz="half" idx="2"/>
          </p:nvPr>
        </p:nvGraphicFramePr>
        <p:xfrm>
          <a:off x="3733800" y="3124200"/>
          <a:ext cx="1697038" cy="650875"/>
        </p:xfrm>
        <a:graphic>
          <a:graphicData uri="http://schemas.openxmlformats.org/presentationml/2006/ole">
            <p:oleObj spid="_x0000_s463917" name="Equation" r:id="rId3" imgW="596880" imgH="228600" progId="Equation.3">
              <p:embed/>
            </p:oleObj>
          </a:graphicData>
        </a:graphic>
      </p:graphicFrame>
      <p:grpSp>
        <p:nvGrpSpPr>
          <p:cNvPr id="463918" name="Group 46"/>
          <p:cNvGrpSpPr>
            <a:grpSpLocks/>
          </p:cNvGrpSpPr>
          <p:nvPr/>
        </p:nvGrpSpPr>
        <p:grpSpPr bwMode="auto">
          <a:xfrm>
            <a:off x="5257800" y="4265613"/>
            <a:ext cx="2835275" cy="928687"/>
            <a:chOff x="3734" y="2743"/>
            <a:chExt cx="1786" cy="585"/>
          </a:xfrm>
        </p:grpSpPr>
        <p:sp>
          <p:nvSpPr>
            <p:cNvPr id="463919" name="Text Box 47"/>
            <p:cNvSpPr txBox="1">
              <a:spLocks noChangeArrowheads="1"/>
            </p:cNvSpPr>
            <p:nvPr/>
          </p:nvSpPr>
          <p:spPr bwMode="auto">
            <a:xfrm>
              <a:off x="3734" y="2743"/>
              <a:ext cx="1786" cy="585"/>
            </a:xfrm>
            <a:prstGeom prst="rect">
              <a:avLst/>
            </a:prstGeom>
            <a:solidFill>
              <a:srgbClr val="8495A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As </a:t>
              </a:r>
              <a:r>
                <a:rPr lang="en-US" b="1"/>
                <a:t>R</a:t>
              </a:r>
              <a:r>
                <a:rPr lang="en-US" b="1" baseline="-25000"/>
                <a:t>L</a:t>
              </a:r>
              <a:r>
                <a:rPr lang="en-US"/>
                <a:t> 	</a:t>
              </a:r>
              <a:r>
                <a:rPr lang="en-US">
                  <a:cs typeface="Times New Roman" pitchFamily="18" charset="0"/>
                </a:rPr>
                <a:t>∞</a:t>
              </a:r>
              <a:r>
                <a:rPr lang="en-US"/>
                <a:t>, </a:t>
              </a:r>
              <a:r>
                <a:rPr lang="en-US" b="1" i="1"/>
                <a:t>i</a:t>
              </a:r>
              <a:r>
                <a:rPr lang="en-US" b="1" baseline="-25000"/>
                <a:t>s</a:t>
              </a:r>
              <a:r>
                <a:rPr lang="en-US"/>
                <a:t> has to provide an </a:t>
              </a:r>
              <a:r>
                <a:rPr lang="en-US" b="1"/>
                <a:t>infinite</a:t>
              </a:r>
              <a:r>
                <a:rPr lang="en-US"/>
                <a:t> amount of voltage!</a:t>
              </a:r>
            </a:p>
          </p:txBody>
        </p:sp>
        <p:sp>
          <p:nvSpPr>
            <p:cNvPr id="463920" name="Line 48"/>
            <p:cNvSpPr>
              <a:spLocks noChangeShapeType="1"/>
            </p:cNvSpPr>
            <p:nvPr/>
          </p:nvSpPr>
          <p:spPr bwMode="auto">
            <a:xfrm>
              <a:off x="4128" y="2863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3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7D2A7A5-680F-4694-B95C-352905A49FA6}" type="slidenum">
              <a:rPr lang="en-US"/>
              <a:pPr lvl="1"/>
              <a:t>31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r>
              <a:rPr lang="en-US" sz="2800"/>
              <a:t>Actual current sources have limitations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477189" name="Text Box 5"/>
          <p:cNvSpPr txBox="1">
            <a:spLocks noChangeArrowheads="1"/>
          </p:cNvSpPr>
          <p:nvPr/>
        </p:nvSpPr>
        <p:spPr bwMode="auto">
          <a:xfrm>
            <a:off x="2286000" y="2432050"/>
            <a:ext cx="4511675" cy="62230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700"/>
              <a:t>A series resistance </a:t>
            </a:r>
            <a:r>
              <a:rPr lang="en-US" sz="1700" b="1"/>
              <a:t>r</a:t>
            </a:r>
            <a:r>
              <a:rPr lang="en-US" sz="1700" b="1" baseline="-25000"/>
              <a:t>s</a:t>
            </a:r>
            <a:r>
              <a:rPr lang="en-US" sz="1700"/>
              <a:t> poses a limit to the maximum voltage the current source can provide</a:t>
            </a:r>
            <a:endParaRPr lang="en-US" sz="1700" b="1" baseline="-25000"/>
          </a:p>
        </p:txBody>
      </p:sp>
      <p:graphicFrame>
        <p:nvGraphicFramePr>
          <p:cNvPr id="477190" name="Object 6"/>
          <p:cNvGraphicFramePr>
            <a:graphicFrameLocks noChangeAspect="1"/>
          </p:cNvGraphicFramePr>
          <p:nvPr/>
        </p:nvGraphicFramePr>
        <p:xfrm>
          <a:off x="4724400" y="3527425"/>
          <a:ext cx="2454275" cy="608013"/>
        </p:xfrm>
        <a:graphic>
          <a:graphicData uri="http://schemas.openxmlformats.org/presentationml/2006/ole">
            <p:oleObj spid="_x0000_s477190" name="Equation" r:id="rId3" imgW="927000" imgH="228600" progId="Equation.3">
              <p:embed/>
            </p:oleObj>
          </a:graphicData>
        </a:graphic>
      </p:graphicFrame>
      <p:grpSp>
        <p:nvGrpSpPr>
          <p:cNvPr id="477191" name="Group 7"/>
          <p:cNvGrpSpPr>
            <a:grpSpLocks/>
          </p:cNvGrpSpPr>
          <p:nvPr/>
        </p:nvGrpSpPr>
        <p:grpSpPr bwMode="auto">
          <a:xfrm>
            <a:off x="517525" y="3740150"/>
            <a:ext cx="5024438" cy="2487613"/>
            <a:chOff x="326" y="2356"/>
            <a:chExt cx="3165" cy="1567"/>
          </a:xfrm>
        </p:grpSpPr>
        <p:sp>
          <p:nvSpPr>
            <p:cNvPr id="477192" name="Rectangle 8"/>
            <p:cNvSpPr>
              <a:spLocks noChangeArrowheads="1"/>
            </p:cNvSpPr>
            <p:nvPr/>
          </p:nvSpPr>
          <p:spPr bwMode="auto">
            <a:xfrm>
              <a:off x="616" y="2356"/>
              <a:ext cx="1055" cy="1311"/>
            </a:xfrm>
            <a:prstGeom prst="rect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7193" name="AutoShape 9"/>
            <p:cNvCxnSpPr>
              <a:cxnSpLocks noChangeShapeType="1"/>
              <a:stCxn id="477198" idx="0"/>
              <a:endCxn id="477212" idx="2"/>
            </p:cNvCxnSpPr>
            <p:nvPr/>
          </p:nvCxnSpPr>
          <p:spPr bwMode="auto">
            <a:xfrm rot="16200000">
              <a:off x="1066" y="2424"/>
              <a:ext cx="377" cy="45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77194" name="Oval 10"/>
            <p:cNvSpPr>
              <a:spLocks noChangeArrowheads="1"/>
            </p:cNvSpPr>
            <p:nvPr/>
          </p:nvSpPr>
          <p:spPr bwMode="auto">
            <a:xfrm>
              <a:off x="2061" y="2414"/>
              <a:ext cx="99" cy="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7195" name="AutoShape 11"/>
            <p:cNvCxnSpPr>
              <a:cxnSpLocks noChangeShapeType="1"/>
              <a:stCxn id="477198" idx="4"/>
              <a:endCxn id="477213" idx="2"/>
            </p:cNvCxnSpPr>
            <p:nvPr/>
          </p:nvCxnSpPr>
          <p:spPr bwMode="auto">
            <a:xfrm rot="16200000" flipH="1">
              <a:off x="1072" y="3172"/>
              <a:ext cx="377" cy="46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77196" name="Oval 12"/>
            <p:cNvSpPr>
              <a:spLocks noChangeArrowheads="1"/>
            </p:cNvSpPr>
            <p:nvPr/>
          </p:nvSpPr>
          <p:spPr bwMode="auto">
            <a:xfrm>
              <a:off x="2061" y="3545"/>
              <a:ext cx="99" cy="9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7197" name="AutoShape 13"/>
            <p:cNvCxnSpPr>
              <a:cxnSpLocks noChangeShapeType="1"/>
              <a:stCxn id="477194" idx="6"/>
              <a:endCxn id="477218" idx="0"/>
            </p:cNvCxnSpPr>
            <p:nvPr/>
          </p:nvCxnSpPr>
          <p:spPr bwMode="auto">
            <a:xfrm>
              <a:off x="2160" y="2461"/>
              <a:ext cx="383" cy="3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77198" name="Oval 14"/>
            <p:cNvSpPr>
              <a:spLocks noChangeArrowheads="1"/>
            </p:cNvSpPr>
            <p:nvPr/>
          </p:nvSpPr>
          <p:spPr bwMode="auto">
            <a:xfrm>
              <a:off x="831" y="2838"/>
              <a:ext cx="395" cy="3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199" name="Text Box 15"/>
            <p:cNvSpPr txBox="1">
              <a:spLocks noChangeArrowheads="1"/>
            </p:cNvSpPr>
            <p:nvPr/>
          </p:nvSpPr>
          <p:spPr bwMode="auto">
            <a:xfrm>
              <a:off x="616" y="2896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77200" name="Text Box 16"/>
            <p:cNvSpPr txBox="1">
              <a:spLocks noChangeArrowheads="1"/>
            </p:cNvSpPr>
            <p:nvPr/>
          </p:nvSpPr>
          <p:spPr bwMode="auto">
            <a:xfrm>
              <a:off x="1996" y="2517"/>
              <a:ext cx="236" cy="95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+</a:t>
              </a:r>
            </a:p>
            <a:p>
              <a:endParaRPr lang="en-US" sz="2000" b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 b="1" baseline="-25000"/>
            </a:p>
            <a:p>
              <a:r>
                <a:rPr lang="en-US" sz="2000" b="1"/>
                <a:t>–</a:t>
              </a:r>
            </a:p>
          </p:txBody>
        </p:sp>
        <p:grpSp>
          <p:nvGrpSpPr>
            <p:cNvPr id="477201" name="Group 17"/>
            <p:cNvGrpSpPr>
              <a:grpSpLocks/>
            </p:cNvGrpSpPr>
            <p:nvPr/>
          </p:nvGrpSpPr>
          <p:grpSpPr bwMode="auto">
            <a:xfrm rot="-10800000">
              <a:off x="1480" y="2880"/>
              <a:ext cx="111" cy="216"/>
              <a:chOff x="1894" y="2603"/>
              <a:chExt cx="111" cy="216"/>
            </a:xfrm>
          </p:grpSpPr>
          <p:sp>
            <p:nvSpPr>
              <p:cNvPr id="477202" name="Line 18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03" name="Line 19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04" name="Line 20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05" name="Line 21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06" name="Line 22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07" name="Line 23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208" name="Line 24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7209" name="Text Box 25"/>
            <p:cNvSpPr txBox="1">
              <a:spLocks noChangeArrowheads="1"/>
            </p:cNvSpPr>
            <p:nvPr/>
          </p:nvSpPr>
          <p:spPr bwMode="auto">
            <a:xfrm>
              <a:off x="1296" y="2860"/>
              <a:ext cx="2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s</a:t>
              </a:r>
            </a:p>
          </p:txBody>
        </p:sp>
        <p:sp>
          <p:nvSpPr>
            <p:cNvPr id="477210" name="Text Box 26"/>
            <p:cNvSpPr txBox="1">
              <a:spLocks noChangeArrowheads="1"/>
            </p:cNvSpPr>
            <p:nvPr/>
          </p:nvSpPr>
          <p:spPr bwMode="auto">
            <a:xfrm>
              <a:off x="326" y="3711"/>
              <a:ext cx="13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Practical current source</a:t>
              </a:r>
            </a:p>
          </p:txBody>
        </p:sp>
        <p:sp>
          <p:nvSpPr>
            <p:cNvPr id="477211" name="Line 27"/>
            <p:cNvSpPr>
              <a:spLocks noChangeShapeType="1"/>
            </p:cNvSpPr>
            <p:nvPr/>
          </p:nvSpPr>
          <p:spPr bwMode="auto">
            <a:xfrm flipV="1">
              <a:off x="1032" y="2896"/>
              <a:ext cx="0" cy="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7212" name="Oval 28"/>
            <p:cNvSpPr>
              <a:spLocks noChangeArrowheads="1"/>
            </p:cNvSpPr>
            <p:nvPr/>
          </p:nvSpPr>
          <p:spPr bwMode="auto">
            <a:xfrm>
              <a:off x="1480" y="2414"/>
              <a:ext cx="99" cy="9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13" name="Oval 29"/>
            <p:cNvSpPr>
              <a:spLocks noChangeArrowheads="1"/>
            </p:cNvSpPr>
            <p:nvPr/>
          </p:nvSpPr>
          <p:spPr bwMode="auto">
            <a:xfrm>
              <a:off x="1493" y="3545"/>
              <a:ext cx="99" cy="9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7214" name="AutoShape 30"/>
            <p:cNvCxnSpPr>
              <a:cxnSpLocks noChangeShapeType="1"/>
              <a:stCxn id="477213" idx="6"/>
              <a:endCxn id="477196" idx="2"/>
            </p:cNvCxnSpPr>
            <p:nvPr/>
          </p:nvCxnSpPr>
          <p:spPr bwMode="auto">
            <a:xfrm>
              <a:off x="1592" y="3592"/>
              <a:ext cx="46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7215" name="AutoShape 31"/>
            <p:cNvCxnSpPr>
              <a:cxnSpLocks noChangeShapeType="1"/>
              <a:stCxn id="477194" idx="2"/>
              <a:endCxn id="477212" idx="6"/>
            </p:cNvCxnSpPr>
            <p:nvPr/>
          </p:nvCxnSpPr>
          <p:spPr bwMode="auto">
            <a:xfrm flipH="1">
              <a:off x="1579" y="2461"/>
              <a:ext cx="48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7216" name="AutoShape 32"/>
            <p:cNvCxnSpPr>
              <a:cxnSpLocks noChangeShapeType="1"/>
              <a:stCxn id="477212" idx="4"/>
              <a:endCxn id="477204" idx="1"/>
            </p:cNvCxnSpPr>
            <p:nvPr/>
          </p:nvCxnSpPr>
          <p:spPr bwMode="auto">
            <a:xfrm>
              <a:off x="1530" y="2508"/>
              <a:ext cx="5" cy="3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7217" name="AutoShape 33"/>
            <p:cNvCxnSpPr>
              <a:cxnSpLocks noChangeShapeType="1"/>
              <a:stCxn id="477213" idx="0"/>
              <a:endCxn id="477202" idx="0"/>
            </p:cNvCxnSpPr>
            <p:nvPr/>
          </p:nvCxnSpPr>
          <p:spPr bwMode="auto">
            <a:xfrm flipV="1">
              <a:off x="1543" y="3096"/>
              <a:ext cx="1" cy="44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77218" name="Rectangle 34"/>
            <p:cNvSpPr>
              <a:spLocks noChangeArrowheads="1"/>
            </p:cNvSpPr>
            <p:nvPr/>
          </p:nvSpPr>
          <p:spPr bwMode="auto">
            <a:xfrm>
              <a:off x="2370" y="2838"/>
              <a:ext cx="345" cy="377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19" name="Text Box 35"/>
            <p:cNvSpPr txBox="1">
              <a:spLocks noChangeArrowheads="1"/>
            </p:cNvSpPr>
            <p:nvPr/>
          </p:nvSpPr>
          <p:spPr bwMode="auto">
            <a:xfrm>
              <a:off x="2715" y="2904"/>
              <a:ext cx="7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Load (</a:t>
              </a:r>
              <a:r>
                <a:rPr lang="en-US" sz="2000" b="1"/>
                <a:t>R</a:t>
              </a:r>
              <a:r>
                <a:rPr lang="en-US" sz="2000" b="1" baseline="-25000"/>
                <a:t>L</a:t>
              </a:r>
              <a:r>
                <a:rPr lang="en-US" sz="2000"/>
                <a:t>)</a:t>
              </a:r>
            </a:p>
          </p:txBody>
        </p:sp>
        <p:cxnSp>
          <p:nvCxnSpPr>
            <p:cNvPr id="477220" name="AutoShape 36"/>
            <p:cNvCxnSpPr>
              <a:cxnSpLocks noChangeShapeType="1"/>
              <a:stCxn id="477196" idx="6"/>
              <a:endCxn id="477218" idx="2"/>
            </p:cNvCxnSpPr>
            <p:nvPr/>
          </p:nvCxnSpPr>
          <p:spPr bwMode="auto">
            <a:xfrm flipV="1">
              <a:off x="2160" y="3215"/>
              <a:ext cx="383" cy="3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3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95C9853-24C1-437C-A226-05ECCE086A34}" type="slidenum">
              <a:rPr lang="en-US"/>
              <a:pPr lvl="1"/>
              <a:t>32</a:t>
            </a:fld>
            <a:endParaRPr lang="en-US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r>
              <a:rPr lang="en-US" sz="2800"/>
              <a:t>Actual current sources have limitations</a:t>
            </a:r>
          </a:p>
        </p:txBody>
      </p:sp>
      <p:sp>
        <p:nvSpPr>
          <p:cNvPr id="464902" name="Rectangle 6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endParaRPr lang="en-US" sz="3200">
              <a:solidFill>
                <a:schemeClr val="bg2"/>
              </a:solidFill>
            </a:endParaRPr>
          </a:p>
        </p:txBody>
      </p:sp>
      <p:graphicFrame>
        <p:nvGraphicFramePr>
          <p:cNvPr id="464926" name="Object 30"/>
          <p:cNvGraphicFramePr>
            <a:graphicFrameLocks noChangeAspect="1"/>
          </p:cNvGraphicFramePr>
          <p:nvPr>
            <p:ph sz="quarter" idx="3"/>
          </p:nvPr>
        </p:nvGraphicFramePr>
        <p:xfrm>
          <a:off x="4572000" y="3773488"/>
          <a:ext cx="3022394" cy="1928813"/>
        </p:xfrm>
        <a:graphic>
          <a:graphicData uri="http://schemas.openxmlformats.org/presentationml/2006/ole">
            <p:oleObj spid="_x0000_s464926" name="Equation" r:id="rId3" imgW="1193760" imgH="761760" progId="Equation.3">
              <p:embed/>
            </p:oleObj>
          </a:graphicData>
        </a:graphic>
      </p:graphicFrame>
      <p:sp>
        <p:nvSpPr>
          <p:cNvPr id="464932" name="Text Box 36"/>
          <p:cNvSpPr txBox="1">
            <a:spLocks noChangeArrowheads="1"/>
          </p:cNvSpPr>
          <p:nvPr/>
        </p:nvSpPr>
        <p:spPr bwMode="auto">
          <a:xfrm>
            <a:off x="2286000" y="2432050"/>
            <a:ext cx="4511675" cy="62230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700"/>
              <a:t>A series resistance </a:t>
            </a:r>
            <a:r>
              <a:rPr lang="en-US" sz="1700" b="1"/>
              <a:t>r</a:t>
            </a:r>
            <a:r>
              <a:rPr lang="en-US" sz="1700" b="1" baseline="-25000"/>
              <a:t>s</a:t>
            </a:r>
            <a:r>
              <a:rPr lang="en-US" sz="1700"/>
              <a:t> poses a limit to the maximum voltage the current source can provide</a:t>
            </a:r>
            <a:endParaRPr lang="en-US" sz="1700" b="1" baseline="-25000"/>
          </a:p>
        </p:txBody>
      </p:sp>
      <p:sp>
        <p:nvSpPr>
          <p:cNvPr id="464934" name="Rectangle 38"/>
          <p:cNvSpPr>
            <a:spLocks noChangeArrowheads="1"/>
          </p:cNvSpPr>
          <p:nvPr/>
        </p:nvSpPr>
        <p:spPr bwMode="auto">
          <a:xfrm>
            <a:off x="977900" y="3740150"/>
            <a:ext cx="1674813" cy="2081213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4935" name="AutoShape 39"/>
          <p:cNvCxnSpPr>
            <a:cxnSpLocks noChangeShapeType="1"/>
            <a:stCxn id="464940" idx="0"/>
            <a:endCxn id="464954" idx="2"/>
          </p:cNvCxnSpPr>
          <p:nvPr/>
        </p:nvCxnSpPr>
        <p:spPr bwMode="auto">
          <a:xfrm rot="16200000">
            <a:off x="1692275" y="3848101"/>
            <a:ext cx="598487" cy="7159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64936" name="Oval 40"/>
          <p:cNvSpPr>
            <a:spLocks noChangeArrowheads="1"/>
          </p:cNvSpPr>
          <p:nvPr/>
        </p:nvSpPr>
        <p:spPr bwMode="auto">
          <a:xfrm>
            <a:off x="3271838" y="3832225"/>
            <a:ext cx="157162" cy="149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4937" name="AutoShape 41"/>
          <p:cNvCxnSpPr>
            <a:cxnSpLocks noChangeShapeType="1"/>
            <a:stCxn id="464940" idx="4"/>
            <a:endCxn id="464955" idx="2"/>
          </p:cNvCxnSpPr>
          <p:nvPr/>
        </p:nvCxnSpPr>
        <p:spPr bwMode="auto">
          <a:xfrm rot="16200000" flipH="1">
            <a:off x="1702594" y="5034757"/>
            <a:ext cx="598487" cy="7366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64938" name="Oval 42"/>
          <p:cNvSpPr>
            <a:spLocks noChangeArrowheads="1"/>
          </p:cNvSpPr>
          <p:nvPr/>
        </p:nvSpPr>
        <p:spPr bwMode="auto">
          <a:xfrm>
            <a:off x="3271838" y="5627688"/>
            <a:ext cx="157162" cy="149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40" name="Oval 44"/>
          <p:cNvSpPr>
            <a:spLocks noChangeArrowheads="1"/>
          </p:cNvSpPr>
          <p:nvPr/>
        </p:nvSpPr>
        <p:spPr bwMode="auto">
          <a:xfrm>
            <a:off x="1319213" y="4505325"/>
            <a:ext cx="627062" cy="5984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41" name="Text Box 45"/>
          <p:cNvSpPr txBox="1">
            <a:spLocks noChangeArrowheads="1"/>
          </p:cNvSpPr>
          <p:nvPr/>
        </p:nvSpPr>
        <p:spPr bwMode="auto">
          <a:xfrm>
            <a:off x="977900" y="4597400"/>
            <a:ext cx="3175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  <a:r>
              <a:rPr lang="en-US" sz="2000" b="1" baseline="-25000"/>
              <a:t>s</a:t>
            </a:r>
            <a:endParaRPr lang="en-US" sz="2000" b="1"/>
          </a:p>
        </p:txBody>
      </p:sp>
      <p:sp>
        <p:nvSpPr>
          <p:cNvPr id="464942" name="Text Box 46"/>
          <p:cNvSpPr txBox="1">
            <a:spLocks noChangeArrowheads="1"/>
          </p:cNvSpPr>
          <p:nvPr/>
        </p:nvSpPr>
        <p:spPr bwMode="auto">
          <a:xfrm>
            <a:off x="3168650" y="3995738"/>
            <a:ext cx="374650" cy="1509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+</a:t>
            </a:r>
          </a:p>
          <a:p>
            <a:endParaRPr lang="en-US" sz="2000" b="1"/>
          </a:p>
          <a:p>
            <a:r>
              <a:rPr lang="en-US" sz="2000" b="1"/>
              <a:t>v</a:t>
            </a:r>
            <a:r>
              <a:rPr lang="en-US" sz="2000" b="1" baseline="-25000"/>
              <a:t>s</a:t>
            </a:r>
          </a:p>
          <a:p>
            <a:endParaRPr lang="en-US" sz="2000" b="1" baseline="-25000"/>
          </a:p>
          <a:p>
            <a:r>
              <a:rPr lang="en-US" sz="2000" b="1"/>
              <a:t>–</a:t>
            </a:r>
          </a:p>
        </p:txBody>
      </p:sp>
      <p:grpSp>
        <p:nvGrpSpPr>
          <p:cNvPr id="464943" name="Group 47"/>
          <p:cNvGrpSpPr>
            <a:grpSpLocks/>
          </p:cNvGrpSpPr>
          <p:nvPr/>
        </p:nvGrpSpPr>
        <p:grpSpPr bwMode="auto">
          <a:xfrm rot="-10800000">
            <a:off x="2349500" y="4572000"/>
            <a:ext cx="176213" cy="342900"/>
            <a:chOff x="1894" y="2603"/>
            <a:chExt cx="111" cy="216"/>
          </a:xfrm>
        </p:grpSpPr>
        <p:sp>
          <p:nvSpPr>
            <p:cNvPr id="464944" name="Line 48"/>
            <p:cNvSpPr>
              <a:spLocks noChangeShapeType="1"/>
            </p:cNvSpPr>
            <p:nvPr/>
          </p:nvSpPr>
          <p:spPr bwMode="auto">
            <a:xfrm>
              <a:off x="1942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945" name="Line 49"/>
            <p:cNvSpPr>
              <a:spLocks noChangeShapeType="1"/>
            </p:cNvSpPr>
            <p:nvPr/>
          </p:nvSpPr>
          <p:spPr bwMode="auto">
            <a:xfrm flipH="1">
              <a:off x="1894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946" name="Line 50"/>
            <p:cNvSpPr>
              <a:spLocks noChangeShapeType="1"/>
            </p:cNvSpPr>
            <p:nvPr/>
          </p:nvSpPr>
          <p:spPr bwMode="auto">
            <a:xfrm>
              <a:off x="1894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947" name="Line 51"/>
            <p:cNvSpPr>
              <a:spLocks noChangeShapeType="1"/>
            </p:cNvSpPr>
            <p:nvPr/>
          </p:nvSpPr>
          <p:spPr bwMode="auto">
            <a:xfrm>
              <a:off x="1897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948" name="Line 52"/>
            <p:cNvSpPr>
              <a:spLocks noChangeShapeType="1"/>
            </p:cNvSpPr>
            <p:nvPr/>
          </p:nvSpPr>
          <p:spPr bwMode="auto">
            <a:xfrm flipH="1">
              <a:off x="1897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949" name="Line 53"/>
            <p:cNvSpPr>
              <a:spLocks noChangeShapeType="1"/>
            </p:cNvSpPr>
            <p:nvPr/>
          </p:nvSpPr>
          <p:spPr bwMode="auto">
            <a:xfrm>
              <a:off x="1897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950" name="Line 54"/>
            <p:cNvSpPr>
              <a:spLocks noChangeShapeType="1"/>
            </p:cNvSpPr>
            <p:nvPr/>
          </p:nvSpPr>
          <p:spPr bwMode="auto">
            <a:xfrm flipH="1">
              <a:off x="1897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4951" name="Text Box 55"/>
          <p:cNvSpPr txBox="1">
            <a:spLocks noChangeArrowheads="1"/>
          </p:cNvSpPr>
          <p:nvPr/>
        </p:nvSpPr>
        <p:spPr bwMode="auto">
          <a:xfrm>
            <a:off x="2057400" y="4540250"/>
            <a:ext cx="3444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s</a:t>
            </a:r>
          </a:p>
        </p:txBody>
      </p:sp>
      <p:sp>
        <p:nvSpPr>
          <p:cNvPr id="464952" name="Text Box 56"/>
          <p:cNvSpPr txBox="1">
            <a:spLocks noChangeArrowheads="1"/>
          </p:cNvSpPr>
          <p:nvPr/>
        </p:nvSpPr>
        <p:spPr bwMode="auto">
          <a:xfrm>
            <a:off x="517525" y="5891213"/>
            <a:ext cx="2109788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/>
              <a:t>Practical current source</a:t>
            </a:r>
          </a:p>
        </p:txBody>
      </p:sp>
      <p:sp>
        <p:nvSpPr>
          <p:cNvPr id="464953" name="Line 57"/>
          <p:cNvSpPr>
            <a:spLocks noChangeShapeType="1"/>
          </p:cNvSpPr>
          <p:nvPr/>
        </p:nvSpPr>
        <p:spPr bwMode="auto">
          <a:xfrm flipV="1">
            <a:off x="1638300" y="4597400"/>
            <a:ext cx="0" cy="396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4954" name="Oval 58"/>
          <p:cNvSpPr>
            <a:spLocks noChangeArrowheads="1"/>
          </p:cNvSpPr>
          <p:nvPr/>
        </p:nvSpPr>
        <p:spPr bwMode="auto">
          <a:xfrm>
            <a:off x="2349500" y="3832225"/>
            <a:ext cx="157163" cy="1492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55" name="Oval 59"/>
          <p:cNvSpPr>
            <a:spLocks noChangeArrowheads="1"/>
          </p:cNvSpPr>
          <p:nvPr/>
        </p:nvSpPr>
        <p:spPr bwMode="auto">
          <a:xfrm>
            <a:off x="2370138" y="5627688"/>
            <a:ext cx="157162" cy="1492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4956" name="AutoShape 60"/>
          <p:cNvCxnSpPr>
            <a:cxnSpLocks noChangeShapeType="1"/>
            <a:stCxn id="464955" idx="6"/>
            <a:endCxn id="464938" idx="2"/>
          </p:cNvCxnSpPr>
          <p:nvPr/>
        </p:nvCxnSpPr>
        <p:spPr bwMode="auto">
          <a:xfrm>
            <a:off x="2527300" y="5702300"/>
            <a:ext cx="744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464957" name="AutoShape 61"/>
          <p:cNvCxnSpPr>
            <a:cxnSpLocks noChangeShapeType="1"/>
            <a:stCxn id="464936" idx="2"/>
            <a:endCxn id="464954" idx="6"/>
          </p:cNvCxnSpPr>
          <p:nvPr/>
        </p:nvCxnSpPr>
        <p:spPr bwMode="auto">
          <a:xfrm flipH="1">
            <a:off x="2506663" y="3906838"/>
            <a:ext cx="7651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464958" name="AutoShape 62"/>
          <p:cNvCxnSpPr>
            <a:cxnSpLocks noChangeShapeType="1"/>
            <a:stCxn id="464954" idx="4"/>
            <a:endCxn id="464946" idx="1"/>
          </p:cNvCxnSpPr>
          <p:nvPr/>
        </p:nvCxnSpPr>
        <p:spPr bwMode="auto">
          <a:xfrm>
            <a:off x="2428875" y="3981450"/>
            <a:ext cx="7938" cy="590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464959" name="AutoShape 63"/>
          <p:cNvCxnSpPr>
            <a:cxnSpLocks noChangeShapeType="1"/>
            <a:stCxn id="464955" idx="0"/>
            <a:endCxn id="464944" idx="0"/>
          </p:cNvCxnSpPr>
          <p:nvPr/>
        </p:nvCxnSpPr>
        <p:spPr bwMode="auto">
          <a:xfrm flipV="1">
            <a:off x="2449513" y="4914900"/>
            <a:ext cx="1587" cy="7127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F548C92-D35F-40AD-A212-23759E7A67C3}" type="slidenum">
              <a:rPr lang="en-US"/>
              <a:pPr lvl="1"/>
              <a:t>33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graphicFrame>
        <p:nvGraphicFramePr>
          <p:cNvPr id="4526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14400" y="3724275"/>
          <a:ext cx="3086100" cy="2543175"/>
        </p:xfrm>
        <a:graphic>
          <a:graphicData uri="http://schemas.openxmlformats.org/presentationml/2006/ole">
            <p:oleObj spid="_x0000_s452612" name="Chart" r:id="rId3" imgW="8572500" imgH="7067512" progId="Excel.Sheet.8">
              <p:embed followColorScheme="full"/>
            </p:oleObj>
          </a:graphicData>
        </a:graphic>
      </p:graphicFrame>
      <p:graphicFrame>
        <p:nvGraphicFramePr>
          <p:cNvPr id="452614" name="Object 6"/>
          <p:cNvGraphicFramePr>
            <a:graphicFrameLocks noChangeAspect="1"/>
          </p:cNvGraphicFramePr>
          <p:nvPr/>
        </p:nvGraphicFramePr>
        <p:xfrm>
          <a:off x="5105400" y="3771900"/>
          <a:ext cx="3067050" cy="2552700"/>
        </p:xfrm>
        <a:graphic>
          <a:graphicData uri="http://schemas.openxmlformats.org/presentationml/2006/ole">
            <p:oleObj spid="_x0000_s452614" name="Chart" r:id="rId4" imgW="8515236" imgH="7086714" progId="Excel.Sheet.8">
              <p:embed followColorScheme="full"/>
            </p:oleObj>
          </a:graphicData>
        </a:graphic>
      </p:graphicFrame>
      <p:sp>
        <p:nvSpPr>
          <p:cNvPr id="452615" name="Rectangle 7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r>
              <a:rPr lang="en-US" sz="3200">
                <a:solidFill>
                  <a:schemeClr val="bg2"/>
                </a:solidFill>
              </a:rPr>
              <a:t>Actual current and voltage sources have limitations</a:t>
            </a:r>
          </a:p>
        </p:txBody>
      </p:sp>
      <p:sp>
        <p:nvSpPr>
          <p:cNvPr id="452616" name="Text Box 8"/>
          <p:cNvSpPr txBox="1">
            <a:spLocks noChangeArrowheads="1"/>
          </p:cNvSpPr>
          <p:nvPr/>
        </p:nvSpPr>
        <p:spPr bwMode="auto">
          <a:xfrm>
            <a:off x="1371600" y="3290888"/>
            <a:ext cx="2349500" cy="379412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Ideal 3A current source</a:t>
            </a:r>
          </a:p>
        </p:txBody>
      </p:sp>
      <p:sp>
        <p:nvSpPr>
          <p:cNvPr id="452619" name="Text Box 11"/>
          <p:cNvSpPr txBox="1">
            <a:spLocks noChangeArrowheads="1"/>
          </p:cNvSpPr>
          <p:nvPr/>
        </p:nvSpPr>
        <p:spPr bwMode="auto">
          <a:xfrm>
            <a:off x="5486400" y="3290888"/>
            <a:ext cx="2311400" cy="379412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Ideal 6V votage source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BA6B39C-0E98-4F42-B82F-C4950ED9ACAB}" type="slidenum">
              <a:rPr lang="en-US"/>
              <a:pPr lvl="1"/>
              <a:t>34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Sources</a:t>
            </a:r>
          </a:p>
        </p:txBody>
      </p:sp>
      <p:graphicFrame>
        <p:nvGraphicFramePr>
          <p:cNvPr id="45363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914400" y="3725863"/>
          <a:ext cx="2976563" cy="2532062"/>
        </p:xfrm>
        <a:graphic>
          <a:graphicData uri="http://schemas.openxmlformats.org/presentationml/2006/ole">
            <p:oleObj spid="_x0000_s453635" name="Chart" r:id="rId3" imgW="8600961" imgH="7315086" progId="Excel.Sheet.8">
              <p:embed followColorScheme="full"/>
            </p:oleObj>
          </a:graphicData>
        </a:graphic>
      </p:graphicFrame>
      <p:graphicFrame>
        <p:nvGraphicFramePr>
          <p:cNvPr id="453636" name="Object 4"/>
          <p:cNvGraphicFramePr>
            <a:graphicFrameLocks noChangeAspect="1"/>
          </p:cNvGraphicFramePr>
          <p:nvPr/>
        </p:nvGraphicFramePr>
        <p:xfrm>
          <a:off x="5103813" y="3775075"/>
          <a:ext cx="2976562" cy="2530475"/>
        </p:xfrm>
        <a:graphic>
          <a:graphicData uri="http://schemas.openxmlformats.org/presentationml/2006/ole">
            <p:oleObj spid="_x0000_s453636" name="Chart" r:id="rId4" imgW="8600961" imgH="7315086" progId="Excel.Sheet.8">
              <p:embed followColorScheme="full"/>
            </p:oleObj>
          </a:graphicData>
        </a:graphic>
      </p:graphicFrame>
      <p:sp>
        <p:nvSpPr>
          <p:cNvPr id="453637" name="Rectangle 5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r>
              <a:rPr lang="en-US" sz="3200">
                <a:solidFill>
                  <a:schemeClr val="bg2"/>
                </a:solidFill>
              </a:rPr>
              <a:t>Actual current and voltage sources have limitations</a:t>
            </a:r>
          </a:p>
        </p:txBody>
      </p:sp>
      <p:sp>
        <p:nvSpPr>
          <p:cNvPr id="453638" name="Text Box 6"/>
          <p:cNvSpPr txBox="1">
            <a:spLocks noChangeArrowheads="1"/>
          </p:cNvSpPr>
          <p:nvPr/>
        </p:nvSpPr>
        <p:spPr bwMode="auto">
          <a:xfrm>
            <a:off x="1371600" y="3290888"/>
            <a:ext cx="2692400" cy="379412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Practical 3A current source</a:t>
            </a:r>
          </a:p>
        </p:txBody>
      </p:sp>
      <p:sp>
        <p:nvSpPr>
          <p:cNvPr id="453639" name="Text Box 7"/>
          <p:cNvSpPr txBox="1">
            <a:spLocks noChangeArrowheads="1"/>
          </p:cNvSpPr>
          <p:nvPr/>
        </p:nvSpPr>
        <p:spPr bwMode="auto">
          <a:xfrm>
            <a:off x="5486400" y="3290888"/>
            <a:ext cx="2654300" cy="379412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Practical 6V votage source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D0EF4B9F-F284-4B01-A510-800165A531F0}" type="slidenum">
              <a:rPr lang="en-US"/>
              <a:pPr lvl="1"/>
              <a:t>35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Measuring Devices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FD030F2-C9E8-4EF6-8B3C-36DCEF39DA99}" type="slidenum">
              <a:rPr lang="en-US"/>
              <a:pPr lvl="1"/>
              <a:t>36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Ohmmeter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Ohmmeter</a:t>
            </a:r>
            <a:r>
              <a:rPr lang="en-US"/>
              <a:t>: measures the resistance of a circuit element</a:t>
            </a:r>
          </a:p>
        </p:txBody>
      </p:sp>
      <p:sp>
        <p:nvSpPr>
          <p:cNvPr id="466948" name="Text Box 4"/>
          <p:cNvSpPr txBox="1">
            <a:spLocks noChangeArrowheads="1"/>
          </p:cNvSpPr>
          <p:nvPr/>
        </p:nvSpPr>
        <p:spPr bwMode="auto">
          <a:xfrm>
            <a:off x="898525" y="2613025"/>
            <a:ext cx="7178675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 dirty="0"/>
              <a:t>NB</a:t>
            </a:r>
            <a:r>
              <a:rPr lang="en-US" dirty="0"/>
              <a:t>: the resistance of an element can only be measured when the element is </a:t>
            </a:r>
            <a:r>
              <a:rPr lang="en-US" b="1" dirty="0"/>
              <a:t>disconnected</a:t>
            </a:r>
            <a:r>
              <a:rPr lang="en-US" dirty="0"/>
              <a:t> from </a:t>
            </a:r>
            <a:r>
              <a:rPr lang="en-US" b="1" dirty="0"/>
              <a:t>all</a:t>
            </a:r>
            <a:r>
              <a:rPr lang="en-US" dirty="0"/>
              <a:t> other circuit </a:t>
            </a:r>
            <a:r>
              <a:rPr lang="en-US" dirty="0" smtClean="0"/>
              <a:t>elements </a:t>
            </a:r>
            <a:endParaRPr lang="en-US" dirty="0"/>
          </a:p>
        </p:txBody>
      </p:sp>
      <p:grpSp>
        <p:nvGrpSpPr>
          <p:cNvPr id="466955" name="Group 11"/>
          <p:cNvGrpSpPr>
            <a:grpSpLocks/>
          </p:cNvGrpSpPr>
          <p:nvPr/>
        </p:nvGrpSpPr>
        <p:grpSpPr bwMode="auto">
          <a:xfrm>
            <a:off x="1347788" y="3633788"/>
            <a:ext cx="609600" cy="2257425"/>
            <a:chOff x="1344" y="2320"/>
            <a:chExt cx="384" cy="1422"/>
          </a:xfrm>
        </p:grpSpPr>
        <p:sp>
          <p:nvSpPr>
            <p:cNvPr id="466949" name="Oval 5"/>
            <p:cNvSpPr>
              <a:spLocks noChangeArrowheads="1"/>
            </p:cNvSpPr>
            <p:nvPr/>
          </p:nvSpPr>
          <p:spPr bwMode="auto">
            <a:xfrm>
              <a:off x="1344" y="2832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50" name="Text Box 6"/>
            <p:cNvSpPr txBox="1">
              <a:spLocks noChangeArrowheads="1"/>
            </p:cNvSpPr>
            <p:nvPr/>
          </p:nvSpPr>
          <p:spPr bwMode="auto">
            <a:xfrm>
              <a:off x="1425" y="2904"/>
              <a:ext cx="22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Ω</a:t>
              </a:r>
            </a:p>
          </p:txBody>
        </p:sp>
        <p:sp>
          <p:nvSpPr>
            <p:cNvPr id="466951" name="Oval 7"/>
            <p:cNvSpPr>
              <a:spLocks noChangeArrowheads="1"/>
            </p:cNvSpPr>
            <p:nvPr/>
          </p:nvSpPr>
          <p:spPr bwMode="auto">
            <a:xfrm>
              <a:off x="1480" y="2320"/>
              <a:ext cx="99" cy="9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52" name="Oval 8"/>
            <p:cNvSpPr>
              <a:spLocks noChangeArrowheads="1"/>
            </p:cNvSpPr>
            <p:nvPr/>
          </p:nvSpPr>
          <p:spPr bwMode="auto">
            <a:xfrm>
              <a:off x="1488" y="3648"/>
              <a:ext cx="99" cy="9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6953" name="AutoShape 9"/>
            <p:cNvCxnSpPr>
              <a:cxnSpLocks noChangeShapeType="1"/>
              <a:stCxn id="466952" idx="0"/>
              <a:endCxn id="466949" idx="4"/>
            </p:cNvCxnSpPr>
            <p:nvPr/>
          </p:nvCxnSpPr>
          <p:spPr bwMode="auto">
            <a:xfrm flipH="1" flipV="1">
              <a:off x="1536" y="3216"/>
              <a:ext cx="2" cy="4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6954" name="AutoShape 10"/>
            <p:cNvCxnSpPr>
              <a:cxnSpLocks noChangeShapeType="1"/>
              <a:stCxn id="466951" idx="4"/>
              <a:endCxn id="466949" idx="0"/>
            </p:cNvCxnSpPr>
            <p:nvPr/>
          </p:nvCxnSpPr>
          <p:spPr bwMode="auto">
            <a:xfrm>
              <a:off x="1530" y="2414"/>
              <a:ext cx="6" cy="4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grpSp>
        <p:nvGrpSpPr>
          <p:cNvPr id="466998" name="Group 54"/>
          <p:cNvGrpSpPr>
            <a:grpSpLocks/>
          </p:cNvGrpSpPr>
          <p:nvPr/>
        </p:nvGrpSpPr>
        <p:grpSpPr bwMode="auto">
          <a:xfrm>
            <a:off x="4724400" y="3700463"/>
            <a:ext cx="1601788" cy="1944687"/>
            <a:chOff x="2976" y="2331"/>
            <a:chExt cx="1009" cy="1225"/>
          </a:xfrm>
        </p:grpSpPr>
        <p:grpSp>
          <p:nvGrpSpPr>
            <p:cNvPr id="466995" name="Group 51"/>
            <p:cNvGrpSpPr>
              <a:grpSpLocks/>
            </p:cNvGrpSpPr>
            <p:nvPr/>
          </p:nvGrpSpPr>
          <p:grpSpPr bwMode="auto">
            <a:xfrm>
              <a:off x="2976" y="2796"/>
              <a:ext cx="384" cy="384"/>
              <a:chOff x="2784" y="2801"/>
              <a:chExt cx="384" cy="384"/>
            </a:xfrm>
          </p:grpSpPr>
          <p:sp>
            <p:nvSpPr>
              <p:cNvPr id="466957" name="Oval 13"/>
              <p:cNvSpPr>
                <a:spLocks noChangeArrowheads="1"/>
              </p:cNvSpPr>
              <p:nvPr/>
            </p:nvSpPr>
            <p:spPr bwMode="auto">
              <a:xfrm>
                <a:off x="2784" y="2801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958" name="Text Box 14"/>
              <p:cNvSpPr txBox="1">
                <a:spLocks noChangeArrowheads="1"/>
              </p:cNvSpPr>
              <p:nvPr/>
            </p:nvSpPr>
            <p:spPr bwMode="auto">
              <a:xfrm>
                <a:off x="2865" y="2873"/>
                <a:ext cx="22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l-GR">
                    <a:cs typeface="Times New Roman" pitchFamily="18" charset="0"/>
                  </a:rPr>
                  <a:t>Ω</a:t>
                </a:r>
              </a:p>
            </p:txBody>
          </p:sp>
        </p:grpSp>
        <p:grpSp>
          <p:nvGrpSpPr>
            <p:cNvPr id="466973" name="Group 29"/>
            <p:cNvGrpSpPr>
              <a:grpSpLocks/>
            </p:cNvGrpSpPr>
            <p:nvPr/>
          </p:nvGrpSpPr>
          <p:grpSpPr bwMode="auto">
            <a:xfrm rot="-10800000">
              <a:off x="3873" y="2797"/>
              <a:ext cx="111" cy="216"/>
              <a:chOff x="1894" y="2603"/>
              <a:chExt cx="111" cy="216"/>
            </a:xfrm>
          </p:grpSpPr>
          <p:sp>
            <p:nvSpPr>
              <p:cNvPr id="466974" name="Line 30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975" name="Line 31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976" name="Line 32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977" name="Line 33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978" name="Line 34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979" name="Line 35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980" name="Line 36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6981" name="Text Box 37"/>
            <p:cNvSpPr txBox="1">
              <a:spLocks noChangeArrowheads="1"/>
            </p:cNvSpPr>
            <p:nvPr/>
          </p:nvSpPr>
          <p:spPr bwMode="auto">
            <a:xfrm>
              <a:off x="3687" y="2777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endParaRPr lang="en-US" b="1" baseline="-25000"/>
            </a:p>
          </p:txBody>
        </p:sp>
        <p:sp>
          <p:nvSpPr>
            <p:cNvPr id="466984" name="Oval 40"/>
            <p:cNvSpPr>
              <a:spLocks noChangeArrowheads="1"/>
            </p:cNvSpPr>
            <p:nvPr/>
          </p:nvSpPr>
          <p:spPr bwMode="auto">
            <a:xfrm>
              <a:off x="3873" y="2331"/>
              <a:ext cx="99" cy="9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85" name="Oval 41"/>
            <p:cNvSpPr>
              <a:spLocks noChangeArrowheads="1"/>
            </p:cNvSpPr>
            <p:nvPr/>
          </p:nvSpPr>
          <p:spPr bwMode="auto">
            <a:xfrm>
              <a:off x="3886" y="3462"/>
              <a:ext cx="99" cy="9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6988" name="AutoShape 44"/>
            <p:cNvCxnSpPr>
              <a:cxnSpLocks noChangeShapeType="1"/>
              <a:stCxn id="466984" idx="4"/>
              <a:endCxn id="466976" idx="1"/>
            </p:cNvCxnSpPr>
            <p:nvPr/>
          </p:nvCxnSpPr>
          <p:spPr bwMode="auto">
            <a:xfrm>
              <a:off x="3923" y="2425"/>
              <a:ext cx="5" cy="3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6989" name="AutoShape 45"/>
            <p:cNvCxnSpPr>
              <a:cxnSpLocks noChangeShapeType="1"/>
              <a:stCxn id="466985" idx="0"/>
              <a:endCxn id="466974" idx="0"/>
            </p:cNvCxnSpPr>
            <p:nvPr/>
          </p:nvCxnSpPr>
          <p:spPr bwMode="auto">
            <a:xfrm flipV="1">
              <a:off x="3936" y="3012"/>
              <a:ext cx="1" cy="4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6993" name="AutoShape 49"/>
            <p:cNvCxnSpPr>
              <a:cxnSpLocks noChangeShapeType="1"/>
              <a:stCxn id="466957" idx="4"/>
              <a:endCxn id="466985" idx="2"/>
            </p:cNvCxnSpPr>
            <p:nvPr/>
          </p:nvCxnSpPr>
          <p:spPr bwMode="auto">
            <a:xfrm rot="16200000" flipH="1">
              <a:off x="3362" y="2986"/>
              <a:ext cx="329" cy="71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66994" name="AutoShape 50"/>
            <p:cNvCxnSpPr>
              <a:cxnSpLocks noChangeShapeType="1"/>
              <a:stCxn id="466957" idx="0"/>
              <a:endCxn id="466984" idx="2"/>
            </p:cNvCxnSpPr>
            <p:nvPr/>
          </p:nvCxnSpPr>
          <p:spPr bwMode="auto">
            <a:xfrm rot="16200000">
              <a:off x="3312" y="2234"/>
              <a:ext cx="418" cy="70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  <p:sp>
        <p:nvSpPr>
          <p:cNvPr id="466996" name="Text Box 52"/>
          <p:cNvSpPr txBox="1">
            <a:spLocks noChangeArrowheads="1"/>
          </p:cNvSpPr>
          <p:nvPr/>
        </p:nvSpPr>
        <p:spPr bwMode="auto">
          <a:xfrm>
            <a:off x="2133600" y="4584700"/>
            <a:ext cx="1905000" cy="379413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Ohmmeter symbol</a:t>
            </a:r>
          </a:p>
        </p:txBody>
      </p:sp>
      <p:sp>
        <p:nvSpPr>
          <p:cNvPr id="466997" name="Text Box 53"/>
          <p:cNvSpPr txBox="1">
            <a:spLocks noChangeArrowheads="1"/>
          </p:cNvSpPr>
          <p:nvPr/>
        </p:nvSpPr>
        <p:spPr bwMode="auto">
          <a:xfrm>
            <a:off x="6461125" y="4152900"/>
            <a:ext cx="2530475" cy="928688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Ohmmeter connection setup for circuit element resistance measurement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D96E8E7-439E-4BE1-951F-E496A61FF0CE}" type="slidenum">
              <a:rPr lang="en-US"/>
              <a:pPr lvl="1"/>
              <a:t>37</a:t>
            </a:fld>
            <a:endParaRPr 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Ammeter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/>
              <a:t>Ammeter</a:t>
            </a:r>
            <a:r>
              <a:rPr lang="en-US"/>
              <a:t>: a device that can measure the current flowing though a circuit element when connected in </a:t>
            </a:r>
            <a:r>
              <a:rPr lang="en-US" b="1"/>
              <a:t>series</a:t>
            </a:r>
            <a:r>
              <a:rPr lang="en-US"/>
              <a:t> with that circuit element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762000" y="2849563"/>
            <a:ext cx="8001000" cy="928687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1. the ammeter must be connected in </a:t>
            </a:r>
            <a:r>
              <a:rPr lang="en-US" b="1"/>
              <a:t>series</a:t>
            </a:r>
            <a:r>
              <a:rPr lang="en-US"/>
              <a:t> with the circuit element</a:t>
            </a:r>
          </a:p>
          <a:p>
            <a:pPr algn="l"/>
            <a:r>
              <a:rPr lang="en-US"/>
              <a:t>       2. the ammeter should not restrict the flow of current (i.e. cause a voltage drop)</a:t>
            </a:r>
          </a:p>
          <a:p>
            <a:pPr algn="l"/>
            <a:r>
              <a:rPr lang="en-US"/>
              <a:t>           – an ideal ammeter has </a:t>
            </a:r>
            <a:r>
              <a:rPr lang="en-US" b="1"/>
              <a:t>zero </a:t>
            </a:r>
            <a:r>
              <a:rPr lang="en-US"/>
              <a:t>resistance</a:t>
            </a:r>
          </a:p>
        </p:txBody>
      </p:sp>
      <p:grpSp>
        <p:nvGrpSpPr>
          <p:cNvPr id="468076" name="Group 108"/>
          <p:cNvGrpSpPr>
            <a:grpSpLocks/>
          </p:cNvGrpSpPr>
          <p:nvPr/>
        </p:nvGrpSpPr>
        <p:grpSpPr bwMode="auto">
          <a:xfrm>
            <a:off x="719138" y="4183063"/>
            <a:ext cx="479425" cy="1841500"/>
            <a:chOff x="192" y="2484"/>
            <a:chExt cx="302" cy="1160"/>
          </a:xfrm>
        </p:grpSpPr>
        <p:grpSp>
          <p:nvGrpSpPr>
            <p:cNvPr id="468075" name="Group 107"/>
            <p:cNvGrpSpPr>
              <a:grpSpLocks/>
            </p:cNvGrpSpPr>
            <p:nvPr/>
          </p:nvGrpSpPr>
          <p:grpSpPr bwMode="auto">
            <a:xfrm>
              <a:off x="192" y="2902"/>
              <a:ext cx="302" cy="313"/>
              <a:chOff x="192" y="2902"/>
              <a:chExt cx="302" cy="313"/>
            </a:xfrm>
          </p:grpSpPr>
          <p:sp>
            <p:nvSpPr>
              <p:cNvPr id="467974" name="Oval 6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975" name="Text Box 7"/>
              <p:cNvSpPr txBox="1">
                <a:spLocks noChangeArrowheads="1"/>
              </p:cNvSpPr>
              <p:nvPr/>
            </p:nvSpPr>
            <p:spPr bwMode="auto">
              <a:xfrm>
                <a:off x="233" y="292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A</a:t>
                </a:r>
                <a:endParaRPr lang="el-GR">
                  <a:cs typeface="Times New Roman" pitchFamily="18" charset="0"/>
                </a:endParaRPr>
              </a:p>
            </p:txBody>
          </p:sp>
        </p:grpSp>
        <p:sp>
          <p:nvSpPr>
            <p:cNvPr id="467976" name="Oval 8"/>
            <p:cNvSpPr>
              <a:spLocks noChangeArrowheads="1"/>
            </p:cNvSpPr>
            <p:nvPr/>
          </p:nvSpPr>
          <p:spPr bwMode="auto">
            <a:xfrm>
              <a:off x="299" y="2484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7" name="Oval 9"/>
            <p:cNvSpPr>
              <a:spLocks noChangeArrowheads="1"/>
            </p:cNvSpPr>
            <p:nvPr/>
          </p:nvSpPr>
          <p:spPr bwMode="auto">
            <a:xfrm>
              <a:off x="305" y="3567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7978" name="AutoShape 10"/>
            <p:cNvCxnSpPr>
              <a:cxnSpLocks noChangeShapeType="1"/>
              <a:stCxn id="467977" idx="0"/>
              <a:endCxn id="467974" idx="4"/>
            </p:cNvCxnSpPr>
            <p:nvPr/>
          </p:nvCxnSpPr>
          <p:spPr bwMode="auto">
            <a:xfrm flipH="1" flipV="1">
              <a:off x="343" y="3215"/>
              <a:ext cx="1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7979" name="AutoShape 11"/>
            <p:cNvCxnSpPr>
              <a:cxnSpLocks noChangeShapeType="1"/>
              <a:stCxn id="467976" idx="4"/>
              <a:endCxn id="467974" idx="0"/>
            </p:cNvCxnSpPr>
            <p:nvPr/>
          </p:nvCxnSpPr>
          <p:spPr bwMode="auto">
            <a:xfrm>
              <a:off x="338" y="2561"/>
              <a:ext cx="5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467999" name="Text Box 31"/>
          <p:cNvSpPr txBox="1">
            <a:spLocks noChangeArrowheads="1"/>
          </p:cNvSpPr>
          <p:nvPr/>
        </p:nvSpPr>
        <p:spPr bwMode="auto">
          <a:xfrm>
            <a:off x="1343025" y="4776788"/>
            <a:ext cx="1117600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Ammeter </a:t>
            </a:r>
          </a:p>
          <a:p>
            <a:r>
              <a:rPr lang="en-US"/>
              <a:t>symbol</a:t>
            </a:r>
          </a:p>
        </p:txBody>
      </p:sp>
      <p:grpSp>
        <p:nvGrpSpPr>
          <p:cNvPr id="468074" name="Group 106"/>
          <p:cNvGrpSpPr>
            <a:grpSpLocks/>
          </p:cNvGrpSpPr>
          <p:nvPr/>
        </p:nvGrpSpPr>
        <p:grpSpPr bwMode="auto">
          <a:xfrm>
            <a:off x="2894013" y="3783013"/>
            <a:ext cx="2668587" cy="2389187"/>
            <a:chOff x="1995" y="2307"/>
            <a:chExt cx="1681" cy="1505"/>
          </a:xfrm>
        </p:grpSpPr>
        <p:sp>
          <p:nvSpPr>
            <p:cNvPr id="468002" name="Text Box 34"/>
            <p:cNvSpPr txBox="1">
              <a:spLocks noChangeArrowheads="1"/>
            </p:cNvSpPr>
            <p:nvPr/>
          </p:nvSpPr>
          <p:spPr bwMode="auto">
            <a:xfrm>
              <a:off x="2776" y="3216"/>
              <a:ext cx="16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endParaRPr lang="en-US" sz="2000" b="1" i="1" baseline="-25000"/>
            </a:p>
          </p:txBody>
        </p:sp>
        <p:sp>
          <p:nvSpPr>
            <p:cNvPr id="468003" name="Oval 35"/>
            <p:cNvSpPr>
              <a:spLocks noChangeArrowheads="1"/>
            </p:cNvSpPr>
            <p:nvPr/>
          </p:nvSpPr>
          <p:spPr bwMode="auto">
            <a:xfrm>
              <a:off x="2608" y="255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4" name="Oval 36"/>
            <p:cNvSpPr>
              <a:spLocks noChangeArrowheads="1"/>
            </p:cNvSpPr>
            <p:nvPr/>
          </p:nvSpPr>
          <p:spPr bwMode="auto">
            <a:xfrm>
              <a:off x="2601" y="373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8005" name="AutoShape 37"/>
            <p:cNvCxnSpPr>
              <a:cxnSpLocks noChangeShapeType="1"/>
              <a:stCxn id="468004" idx="2"/>
              <a:endCxn id="468010" idx="4"/>
            </p:cNvCxnSpPr>
            <p:nvPr/>
          </p:nvCxnSpPr>
          <p:spPr bwMode="auto">
            <a:xfrm rot="10800000">
              <a:off x="2442" y="3338"/>
              <a:ext cx="159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8008" name="Text Box 40"/>
            <p:cNvSpPr txBox="1">
              <a:spLocks noChangeArrowheads="1"/>
            </p:cNvSpPr>
            <p:nvPr/>
          </p:nvSpPr>
          <p:spPr bwMode="auto">
            <a:xfrm>
              <a:off x="3408" y="303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sp>
          <p:nvSpPr>
            <p:cNvPr id="468009" name="Text Box 41"/>
            <p:cNvSpPr txBox="1">
              <a:spLocks noChangeArrowheads="1"/>
            </p:cNvSpPr>
            <p:nvPr/>
          </p:nvSpPr>
          <p:spPr bwMode="auto">
            <a:xfrm>
              <a:off x="1995" y="3076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68010" name="Oval 42"/>
            <p:cNvSpPr>
              <a:spLocks noChangeArrowheads="1"/>
            </p:cNvSpPr>
            <p:nvPr/>
          </p:nvSpPr>
          <p:spPr bwMode="auto">
            <a:xfrm>
              <a:off x="2276" y="302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1" name="Text Box 43"/>
            <p:cNvSpPr txBox="1">
              <a:spLocks noChangeArrowheads="1"/>
            </p:cNvSpPr>
            <p:nvPr/>
          </p:nvSpPr>
          <p:spPr bwMode="auto">
            <a:xfrm>
              <a:off x="2345" y="3010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68012" name="Text Box 44"/>
            <p:cNvSpPr txBox="1">
              <a:spLocks noChangeArrowheads="1"/>
            </p:cNvSpPr>
            <p:nvPr/>
          </p:nvSpPr>
          <p:spPr bwMode="auto">
            <a:xfrm>
              <a:off x="2346" y="3072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68013" name="Group 45"/>
            <p:cNvGrpSpPr>
              <a:grpSpLocks/>
            </p:cNvGrpSpPr>
            <p:nvPr/>
          </p:nvGrpSpPr>
          <p:grpSpPr bwMode="auto">
            <a:xfrm>
              <a:off x="3303" y="3075"/>
              <a:ext cx="111" cy="216"/>
              <a:chOff x="1207" y="2603"/>
              <a:chExt cx="111" cy="216"/>
            </a:xfrm>
          </p:grpSpPr>
          <p:sp>
            <p:nvSpPr>
              <p:cNvPr id="468014" name="Line 46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15" name="Line 47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16" name="Line 48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17" name="Line 49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18" name="Line 50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19" name="Line 51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20" name="Line 52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8021" name="Group 53"/>
            <p:cNvGrpSpPr>
              <a:grpSpLocks/>
            </p:cNvGrpSpPr>
            <p:nvPr/>
          </p:nvGrpSpPr>
          <p:grpSpPr bwMode="auto">
            <a:xfrm rot="-5400000">
              <a:off x="2935" y="2480"/>
              <a:ext cx="111" cy="216"/>
              <a:chOff x="1207" y="2603"/>
              <a:chExt cx="111" cy="216"/>
            </a:xfrm>
          </p:grpSpPr>
          <p:sp>
            <p:nvSpPr>
              <p:cNvPr id="468022" name="Line 54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23" name="Line 55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24" name="Line 56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25" name="Line 57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26" name="Line 58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27" name="Line 59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028" name="Line 60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68029" name="AutoShape 61"/>
            <p:cNvCxnSpPr>
              <a:cxnSpLocks noChangeShapeType="1"/>
              <a:stCxn id="468011" idx="0"/>
              <a:endCxn id="468003" idx="2"/>
            </p:cNvCxnSpPr>
            <p:nvPr/>
          </p:nvCxnSpPr>
          <p:spPr bwMode="auto">
            <a:xfrm rot="16200000">
              <a:off x="2319" y="2722"/>
              <a:ext cx="413" cy="16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8031" name="Text Box 63"/>
            <p:cNvSpPr txBox="1">
              <a:spLocks noChangeArrowheads="1"/>
            </p:cNvSpPr>
            <p:nvPr/>
          </p:nvSpPr>
          <p:spPr bwMode="auto">
            <a:xfrm>
              <a:off x="2870" y="230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 </a:t>
              </a:r>
              <a:endParaRPr lang="en-US" b="1"/>
            </a:p>
          </p:txBody>
        </p:sp>
        <p:sp>
          <p:nvSpPr>
            <p:cNvPr id="468032" name="Arc 64"/>
            <p:cNvSpPr>
              <a:spLocks/>
            </p:cNvSpPr>
            <p:nvPr/>
          </p:nvSpPr>
          <p:spPr bwMode="auto">
            <a:xfrm>
              <a:off x="2643" y="2849"/>
              <a:ext cx="592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8038" name="AutoShape 70"/>
            <p:cNvCxnSpPr>
              <a:cxnSpLocks noChangeShapeType="1"/>
              <a:stCxn id="468003" idx="6"/>
              <a:endCxn id="468022" idx="0"/>
            </p:cNvCxnSpPr>
            <p:nvPr/>
          </p:nvCxnSpPr>
          <p:spPr bwMode="auto">
            <a:xfrm>
              <a:off x="2691" y="2597"/>
              <a:ext cx="19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8039" name="AutoShape 71"/>
            <p:cNvCxnSpPr>
              <a:cxnSpLocks noChangeShapeType="1"/>
              <a:stCxn id="468004" idx="6"/>
              <a:endCxn id="468016" idx="1"/>
            </p:cNvCxnSpPr>
            <p:nvPr/>
          </p:nvCxnSpPr>
          <p:spPr bwMode="auto">
            <a:xfrm flipV="1">
              <a:off x="2684" y="3291"/>
              <a:ext cx="676" cy="4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68040" name="AutoShape 72"/>
            <p:cNvCxnSpPr>
              <a:cxnSpLocks noChangeShapeType="1"/>
              <a:stCxn id="468024" idx="1"/>
              <a:endCxn id="468014" idx="0"/>
            </p:cNvCxnSpPr>
            <p:nvPr/>
          </p:nvCxnSpPr>
          <p:spPr bwMode="auto">
            <a:xfrm>
              <a:off x="3100" y="2587"/>
              <a:ext cx="251" cy="48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  <p:grpSp>
        <p:nvGrpSpPr>
          <p:cNvPr id="468090" name="Group 122"/>
          <p:cNvGrpSpPr>
            <a:grpSpLocks/>
          </p:cNvGrpSpPr>
          <p:nvPr/>
        </p:nvGrpSpPr>
        <p:grpSpPr bwMode="auto">
          <a:xfrm>
            <a:off x="6130925" y="3783013"/>
            <a:ext cx="2632075" cy="2389187"/>
            <a:chOff x="3766" y="2383"/>
            <a:chExt cx="1658" cy="1505"/>
          </a:xfrm>
        </p:grpSpPr>
        <p:sp>
          <p:nvSpPr>
            <p:cNvPr id="468068" name="Text Box 100"/>
            <p:cNvSpPr txBox="1">
              <a:spLocks noChangeArrowheads="1"/>
            </p:cNvSpPr>
            <p:nvPr/>
          </p:nvSpPr>
          <p:spPr bwMode="auto">
            <a:xfrm>
              <a:off x="4559" y="2383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 </a:t>
              </a:r>
              <a:endParaRPr lang="en-US" b="1"/>
            </a:p>
          </p:txBody>
        </p:sp>
        <p:grpSp>
          <p:nvGrpSpPr>
            <p:cNvPr id="468088" name="Group 120"/>
            <p:cNvGrpSpPr>
              <a:grpSpLocks/>
            </p:cNvGrpSpPr>
            <p:nvPr/>
          </p:nvGrpSpPr>
          <p:grpSpPr bwMode="auto">
            <a:xfrm>
              <a:off x="3766" y="2608"/>
              <a:ext cx="1658" cy="1280"/>
              <a:chOff x="3648" y="2608"/>
              <a:chExt cx="1658" cy="1280"/>
            </a:xfrm>
          </p:grpSpPr>
          <p:sp>
            <p:nvSpPr>
              <p:cNvPr id="468042" name="Text Box 74"/>
              <p:cNvSpPr txBox="1">
                <a:spLocks noChangeArrowheads="1"/>
              </p:cNvSpPr>
              <p:nvPr/>
            </p:nvSpPr>
            <p:spPr bwMode="auto">
              <a:xfrm>
                <a:off x="4369" y="3292"/>
                <a:ext cx="1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endParaRPr lang="en-US" sz="2000" b="1" i="1" baseline="-25000"/>
              </a:p>
            </p:txBody>
          </p:sp>
          <p:sp>
            <p:nvSpPr>
              <p:cNvPr id="468043" name="Oval 75"/>
              <p:cNvSpPr>
                <a:spLocks noChangeArrowheads="1"/>
              </p:cNvSpPr>
              <p:nvPr/>
            </p:nvSpPr>
            <p:spPr bwMode="auto">
              <a:xfrm>
                <a:off x="4201" y="2634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44" name="Oval 76"/>
              <p:cNvSpPr>
                <a:spLocks noChangeArrowheads="1"/>
              </p:cNvSpPr>
              <p:nvPr/>
            </p:nvSpPr>
            <p:spPr bwMode="auto">
              <a:xfrm>
                <a:off x="4194" y="3811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68045" name="AutoShape 77"/>
              <p:cNvCxnSpPr>
                <a:cxnSpLocks noChangeShapeType="1"/>
                <a:stCxn id="468044" idx="2"/>
                <a:endCxn id="468048" idx="4"/>
              </p:cNvCxnSpPr>
              <p:nvPr/>
            </p:nvCxnSpPr>
            <p:spPr bwMode="auto">
              <a:xfrm rot="10800000">
                <a:off x="4035" y="3414"/>
                <a:ext cx="159" cy="43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468046" name="Text Box 78"/>
              <p:cNvSpPr txBox="1">
                <a:spLocks noChangeArrowheads="1"/>
              </p:cNvSpPr>
              <p:nvPr/>
            </p:nvSpPr>
            <p:spPr bwMode="auto">
              <a:xfrm>
                <a:off x="5038" y="3477"/>
                <a:ext cx="2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2</a:t>
                </a:r>
                <a:endParaRPr lang="en-US" b="1"/>
              </a:p>
            </p:txBody>
          </p:sp>
          <p:sp>
            <p:nvSpPr>
              <p:cNvPr id="468047" name="Text Box 79"/>
              <p:cNvSpPr txBox="1">
                <a:spLocks noChangeArrowheads="1"/>
              </p:cNvSpPr>
              <p:nvPr/>
            </p:nvSpPr>
            <p:spPr bwMode="auto">
              <a:xfrm>
                <a:off x="3648" y="3103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68048" name="Oval 80"/>
              <p:cNvSpPr>
                <a:spLocks noChangeArrowheads="1"/>
              </p:cNvSpPr>
              <p:nvPr/>
            </p:nvSpPr>
            <p:spPr bwMode="auto">
              <a:xfrm>
                <a:off x="3869" y="310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49" name="Text Box 81"/>
              <p:cNvSpPr txBox="1">
                <a:spLocks noChangeArrowheads="1"/>
              </p:cNvSpPr>
              <p:nvPr/>
            </p:nvSpPr>
            <p:spPr bwMode="auto">
              <a:xfrm>
                <a:off x="3938" y="308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68050" name="Text Box 82"/>
              <p:cNvSpPr txBox="1">
                <a:spLocks noChangeArrowheads="1"/>
              </p:cNvSpPr>
              <p:nvPr/>
            </p:nvSpPr>
            <p:spPr bwMode="auto">
              <a:xfrm>
                <a:off x="3939" y="314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  <p:grpSp>
            <p:nvGrpSpPr>
              <p:cNvPr id="468051" name="Group 83"/>
              <p:cNvGrpSpPr>
                <a:grpSpLocks/>
              </p:cNvGrpSpPr>
              <p:nvPr/>
            </p:nvGrpSpPr>
            <p:grpSpPr bwMode="auto">
              <a:xfrm>
                <a:off x="4936" y="3479"/>
                <a:ext cx="111" cy="216"/>
                <a:chOff x="1207" y="2603"/>
                <a:chExt cx="111" cy="216"/>
              </a:xfrm>
            </p:grpSpPr>
            <p:sp>
              <p:nvSpPr>
                <p:cNvPr id="468052" name="Line 84"/>
                <p:cNvSpPr>
                  <a:spLocks noChangeShapeType="1"/>
                </p:cNvSpPr>
                <p:nvPr/>
              </p:nvSpPr>
              <p:spPr bwMode="auto">
                <a:xfrm>
                  <a:off x="1255" y="260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53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1207" y="262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54" name="Line 86"/>
                <p:cNvSpPr>
                  <a:spLocks noChangeShapeType="1"/>
                </p:cNvSpPr>
                <p:nvPr/>
              </p:nvSpPr>
              <p:spPr bwMode="auto">
                <a:xfrm>
                  <a:off x="1207" y="279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55" name="Line 87"/>
                <p:cNvSpPr>
                  <a:spLocks noChangeShapeType="1"/>
                </p:cNvSpPr>
                <p:nvPr/>
              </p:nvSpPr>
              <p:spPr bwMode="auto">
                <a:xfrm>
                  <a:off x="1210" y="264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56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1210" y="269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57" name="Line 89"/>
                <p:cNvSpPr>
                  <a:spLocks noChangeShapeType="1"/>
                </p:cNvSpPr>
                <p:nvPr/>
              </p:nvSpPr>
              <p:spPr bwMode="auto">
                <a:xfrm>
                  <a:off x="1210" y="271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58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1210" y="276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8059" name="Group 91"/>
              <p:cNvGrpSpPr>
                <a:grpSpLocks/>
              </p:cNvGrpSpPr>
              <p:nvPr/>
            </p:nvGrpSpPr>
            <p:grpSpPr bwMode="auto">
              <a:xfrm rot="-5400000">
                <a:off x="4528" y="2556"/>
                <a:ext cx="111" cy="216"/>
                <a:chOff x="1207" y="2603"/>
                <a:chExt cx="111" cy="216"/>
              </a:xfrm>
            </p:grpSpPr>
            <p:sp>
              <p:nvSpPr>
                <p:cNvPr id="468060" name="Line 92"/>
                <p:cNvSpPr>
                  <a:spLocks noChangeShapeType="1"/>
                </p:cNvSpPr>
                <p:nvPr/>
              </p:nvSpPr>
              <p:spPr bwMode="auto">
                <a:xfrm>
                  <a:off x="1255" y="260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61" name="Line 93"/>
                <p:cNvSpPr>
                  <a:spLocks noChangeShapeType="1"/>
                </p:cNvSpPr>
                <p:nvPr/>
              </p:nvSpPr>
              <p:spPr bwMode="auto">
                <a:xfrm flipH="1">
                  <a:off x="1207" y="262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62" name="Line 94"/>
                <p:cNvSpPr>
                  <a:spLocks noChangeShapeType="1"/>
                </p:cNvSpPr>
                <p:nvPr/>
              </p:nvSpPr>
              <p:spPr bwMode="auto">
                <a:xfrm>
                  <a:off x="1207" y="279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63" name="Line 95"/>
                <p:cNvSpPr>
                  <a:spLocks noChangeShapeType="1"/>
                </p:cNvSpPr>
                <p:nvPr/>
              </p:nvSpPr>
              <p:spPr bwMode="auto">
                <a:xfrm>
                  <a:off x="1210" y="264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64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1210" y="269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65" name="Line 97"/>
                <p:cNvSpPr>
                  <a:spLocks noChangeShapeType="1"/>
                </p:cNvSpPr>
                <p:nvPr/>
              </p:nvSpPr>
              <p:spPr bwMode="auto">
                <a:xfrm>
                  <a:off x="1210" y="271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066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1210" y="276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68067" name="AutoShape 99"/>
              <p:cNvCxnSpPr>
                <a:cxnSpLocks noChangeShapeType="1"/>
                <a:stCxn id="468049" idx="0"/>
                <a:endCxn id="468043" idx="2"/>
              </p:cNvCxnSpPr>
              <p:nvPr/>
            </p:nvCxnSpPr>
            <p:spPr bwMode="auto">
              <a:xfrm rot="16200000">
                <a:off x="3912" y="2798"/>
                <a:ext cx="413" cy="16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468069" name="Arc 101"/>
              <p:cNvSpPr>
                <a:spLocks/>
              </p:cNvSpPr>
              <p:nvPr/>
            </p:nvSpPr>
            <p:spPr bwMode="auto">
              <a:xfrm>
                <a:off x="4236" y="2925"/>
                <a:ext cx="592" cy="719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8459 w 43200"/>
                  <a:gd name="T3" fmla="*/ 4457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4881"/>
                      <a:pt x="3126" y="8544"/>
                      <a:pt x="8459" y="4457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4881"/>
                      <a:pt x="3126" y="8544"/>
                      <a:pt x="8459" y="445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68070" name="AutoShape 102"/>
              <p:cNvCxnSpPr>
                <a:cxnSpLocks noChangeShapeType="1"/>
                <a:stCxn id="468043" idx="6"/>
                <a:endCxn id="468060" idx="0"/>
              </p:cNvCxnSpPr>
              <p:nvPr/>
            </p:nvCxnSpPr>
            <p:spPr bwMode="auto">
              <a:xfrm>
                <a:off x="4284" y="2673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68071" name="AutoShape 103"/>
              <p:cNvCxnSpPr>
                <a:cxnSpLocks noChangeShapeType="1"/>
                <a:stCxn id="468044" idx="6"/>
                <a:endCxn id="468054" idx="1"/>
              </p:cNvCxnSpPr>
              <p:nvPr/>
            </p:nvCxnSpPr>
            <p:spPr bwMode="auto">
              <a:xfrm flipV="1">
                <a:off x="4277" y="3695"/>
                <a:ext cx="716" cy="155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68085" name="Group 117"/>
              <p:cNvGrpSpPr>
                <a:grpSpLocks/>
              </p:cNvGrpSpPr>
              <p:nvPr/>
            </p:nvGrpSpPr>
            <p:grpSpPr bwMode="auto">
              <a:xfrm>
                <a:off x="4828" y="2727"/>
                <a:ext cx="302" cy="590"/>
                <a:chOff x="5256" y="2797"/>
                <a:chExt cx="302" cy="590"/>
              </a:xfrm>
            </p:grpSpPr>
            <p:grpSp>
              <p:nvGrpSpPr>
                <p:cNvPr id="468078" name="Group 110"/>
                <p:cNvGrpSpPr>
                  <a:grpSpLocks/>
                </p:cNvGrpSpPr>
                <p:nvPr/>
              </p:nvGrpSpPr>
              <p:grpSpPr bwMode="auto">
                <a:xfrm>
                  <a:off x="5256" y="2935"/>
                  <a:ext cx="302" cy="313"/>
                  <a:chOff x="192" y="2902"/>
                  <a:chExt cx="302" cy="313"/>
                </a:xfrm>
              </p:grpSpPr>
              <p:sp>
                <p:nvSpPr>
                  <p:cNvPr id="468079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2902"/>
                    <a:ext cx="302" cy="313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8080" name="Text Box 1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3" y="2928"/>
                    <a:ext cx="22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cs typeface="Times New Roman" pitchFamily="18" charset="0"/>
                      </a:rPr>
                      <a:t>A</a:t>
                    </a:r>
                    <a:endParaRPr lang="el-GR"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468081" name="Oval 113"/>
                <p:cNvSpPr>
                  <a:spLocks noChangeArrowheads="1"/>
                </p:cNvSpPr>
                <p:nvPr/>
              </p:nvSpPr>
              <p:spPr bwMode="auto">
                <a:xfrm>
                  <a:off x="5363" y="2797"/>
                  <a:ext cx="78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8082" name="Oval 114"/>
                <p:cNvSpPr>
                  <a:spLocks noChangeArrowheads="1"/>
                </p:cNvSpPr>
                <p:nvPr/>
              </p:nvSpPr>
              <p:spPr bwMode="auto">
                <a:xfrm>
                  <a:off x="5369" y="3310"/>
                  <a:ext cx="78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468083" name="AutoShape 115"/>
                <p:cNvCxnSpPr>
                  <a:cxnSpLocks noChangeShapeType="1"/>
                  <a:stCxn id="468082" idx="0"/>
                  <a:endCxn id="468079" idx="4"/>
                </p:cNvCxnSpPr>
                <p:nvPr/>
              </p:nvCxnSpPr>
              <p:spPr bwMode="auto">
                <a:xfrm flipH="1" flipV="1">
                  <a:off x="5407" y="3248"/>
                  <a:ext cx="1" cy="62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68084" name="AutoShape 116"/>
                <p:cNvCxnSpPr>
                  <a:cxnSpLocks noChangeShapeType="1"/>
                  <a:stCxn id="468081" idx="4"/>
                  <a:endCxn id="468079" idx="0"/>
                </p:cNvCxnSpPr>
                <p:nvPr/>
              </p:nvCxnSpPr>
              <p:spPr bwMode="auto">
                <a:xfrm>
                  <a:off x="5402" y="2874"/>
                  <a:ext cx="5" cy="61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</p:cxnSp>
          </p:grpSp>
          <p:cxnSp>
            <p:nvCxnSpPr>
              <p:cNvPr id="468086" name="AutoShape 118"/>
              <p:cNvCxnSpPr>
                <a:cxnSpLocks noChangeShapeType="1"/>
                <a:stCxn id="468082" idx="4"/>
                <a:endCxn id="468052" idx="0"/>
              </p:cNvCxnSpPr>
              <p:nvPr/>
            </p:nvCxnSpPr>
            <p:spPr bwMode="auto">
              <a:xfrm>
                <a:off x="4980" y="3317"/>
                <a:ext cx="4" cy="16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68087" name="AutoShape 119"/>
              <p:cNvCxnSpPr>
                <a:cxnSpLocks noChangeShapeType="1"/>
                <a:stCxn id="468081" idx="0"/>
                <a:endCxn id="468062" idx="1"/>
              </p:cNvCxnSpPr>
              <p:nvPr/>
            </p:nvCxnSpPr>
            <p:spPr bwMode="auto">
              <a:xfrm rot="5400000" flipH="1">
                <a:off x="4802" y="2554"/>
                <a:ext cx="64" cy="28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</p:grpSp>
      </p:grpSp>
      <p:sp>
        <p:nvSpPr>
          <p:cNvPr id="468091" name="AutoShape 123"/>
          <p:cNvSpPr>
            <a:spLocks noChangeArrowheads="1"/>
          </p:cNvSpPr>
          <p:nvPr/>
        </p:nvSpPr>
        <p:spPr bwMode="auto">
          <a:xfrm>
            <a:off x="5562600" y="4899025"/>
            <a:ext cx="533400" cy="465138"/>
          </a:xfrm>
          <a:prstGeom prst="rightArrow">
            <a:avLst>
              <a:gd name="adj1" fmla="val 50000"/>
              <a:gd name="adj2" fmla="val 2866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68F4A2F-1CDA-46C7-985E-BB0333D6EC3E}" type="slidenum">
              <a:rPr lang="en-US"/>
              <a:pPr lvl="1"/>
              <a:t>38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Voltmeter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/>
              <a:t>Voltmeter</a:t>
            </a:r>
            <a:r>
              <a:rPr lang="en-US"/>
              <a:t>: a device that can measure the voltage across a circuit element when connected in </a:t>
            </a:r>
            <a:r>
              <a:rPr lang="en-US" b="1"/>
              <a:t>parallel</a:t>
            </a:r>
            <a:r>
              <a:rPr lang="en-US"/>
              <a:t> with that circuit element</a:t>
            </a:r>
          </a:p>
        </p:txBody>
      </p:sp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974725" y="2849563"/>
            <a:ext cx="7199313" cy="928687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1. the voltmeter must be connected in </a:t>
            </a:r>
            <a:r>
              <a:rPr lang="en-US" b="1"/>
              <a:t>parallel</a:t>
            </a:r>
            <a:r>
              <a:rPr lang="en-US"/>
              <a:t> with the circuit element</a:t>
            </a:r>
          </a:p>
          <a:p>
            <a:pPr algn="l"/>
            <a:r>
              <a:rPr lang="en-US"/>
              <a:t>       2. the voltmeter should not draw any current away from the element</a:t>
            </a:r>
          </a:p>
          <a:p>
            <a:pPr algn="l"/>
            <a:r>
              <a:rPr lang="en-US"/>
              <a:t>           – an ideal voltmeter has </a:t>
            </a:r>
            <a:r>
              <a:rPr lang="en-US" b="1"/>
              <a:t>infinite</a:t>
            </a:r>
            <a:r>
              <a:rPr lang="en-US"/>
              <a:t> resistance</a:t>
            </a:r>
          </a:p>
        </p:txBody>
      </p:sp>
      <p:grpSp>
        <p:nvGrpSpPr>
          <p:cNvPr id="468997" name="Group 5"/>
          <p:cNvGrpSpPr>
            <a:grpSpLocks/>
          </p:cNvGrpSpPr>
          <p:nvPr/>
        </p:nvGrpSpPr>
        <p:grpSpPr bwMode="auto">
          <a:xfrm>
            <a:off x="228600" y="4183063"/>
            <a:ext cx="479425" cy="1841500"/>
            <a:chOff x="192" y="2484"/>
            <a:chExt cx="302" cy="1160"/>
          </a:xfrm>
        </p:grpSpPr>
        <p:grpSp>
          <p:nvGrpSpPr>
            <p:cNvPr id="468998" name="Group 6"/>
            <p:cNvGrpSpPr>
              <a:grpSpLocks/>
            </p:cNvGrpSpPr>
            <p:nvPr/>
          </p:nvGrpSpPr>
          <p:grpSpPr bwMode="auto">
            <a:xfrm>
              <a:off x="192" y="2902"/>
              <a:ext cx="302" cy="313"/>
              <a:chOff x="192" y="2902"/>
              <a:chExt cx="302" cy="313"/>
            </a:xfrm>
          </p:grpSpPr>
          <p:sp>
            <p:nvSpPr>
              <p:cNvPr id="468999" name="Oval 7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000" name="Text Box 8"/>
              <p:cNvSpPr txBox="1">
                <a:spLocks noChangeArrowheads="1"/>
              </p:cNvSpPr>
              <p:nvPr/>
            </p:nvSpPr>
            <p:spPr bwMode="auto">
              <a:xfrm>
                <a:off x="233" y="292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V</a:t>
                </a:r>
                <a:endParaRPr lang="el-GR">
                  <a:cs typeface="Times New Roman" pitchFamily="18" charset="0"/>
                </a:endParaRPr>
              </a:p>
            </p:txBody>
          </p:sp>
        </p:grpSp>
        <p:sp>
          <p:nvSpPr>
            <p:cNvPr id="469001" name="Oval 9"/>
            <p:cNvSpPr>
              <a:spLocks noChangeArrowheads="1"/>
            </p:cNvSpPr>
            <p:nvPr/>
          </p:nvSpPr>
          <p:spPr bwMode="auto">
            <a:xfrm>
              <a:off x="299" y="2484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2" name="Oval 10"/>
            <p:cNvSpPr>
              <a:spLocks noChangeArrowheads="1"/>
            </p:cNvSpPr>
            <p:nvPr/>
          </p:nvSpPr>
          <p:spPr bwMode="auto">
            <a:xfrm>
              <a:off x="305" y="3567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9003" name="AutoShape 11"/>
            <p:cNvCxnSpPr>
              <a:cxnSpLocks noChangeShapeType="1"/>
              <a:stCxn id="469002" idx="0"/>
              <a:endCxn id="468999" idx="4"/>
            </p:cNvCxnSpPr>
            <p:nvPr/>
          </p:nvCxnSpPr>
          <p:spPr bwMode="auto">
            <a:xfrm flipH="1" flipV="1">
              <a:off x="343" y="3215"/>
              <a:ext cx="1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9004" name="AutoShape 12"/>
            <p:cNvCxnSpPr>
              <a:cxnSpLocks noChangeShapeType="1"/>
              <a:stCxn id="469001" idx="4"/>
              <a:endCxn id="468999" idx="0"/>
            </p:cNvCxnSpPr>
            <p:nvPr/>
          </p:nvCxnSpPr>
          <p:spPr bwMode="auto">
            <a:xfrm>
              <a:off x="338" y="2561"/>
              <a:ext cx="5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469005" name="Text Box 13"/>
          <p:cNvSpPr txBox="1">
            <a:spLocks noChangeArrowheads="1"/>
          </p:cNvSpPr>
          <p:nvPr/>
        </p:nvSpPr>
        <p:spPr bwMode="auto">
          <a:xfrm>
            <a:off x="820738" y="4776788"/>
            <a:ext cx="1181100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Voltmeter </a:t>
            </a:r>
          </a:p>
          <a:p>
            <a:r>
              <a:rPr lang="en-US"/>
              <a:t>symbol</a:t>
            </a:r>
          </a:p>
        </p:txBody>
      </p:sp>
      <p:grpSp>
        <p:nvGrpSpPr>
          <p:cNvPr id="469082" name="Group 90"/>
          <p:cNvGrpSpPr>
            <a:grpSpLocks/>
          </p:cNvGrpSpPr>
          <p:nvPr/>
        </p:nvGrpSpPr>
        <p:grpSpPr bwMode="auto">
          <a:xfrm>
            <a:off x="2209800" y="3733800"/>
            <a:ext cx="2573338" cy="2389188"/>
            <a:chOff x="1823" y="2431"/>
            <a:chExt cx="1621" cy="1505"/>
          </a:xfrm>
        </p:grpSpPr>
        <p:sp>
          <p:nvSpPr>
            <p:cNvPr id="469012" name="Text Box 20"/>
            <p:cNvSpPr txBox="1">
              <a:spLocks noChangeArrowheads="1"/>
            </p:cNvSpPr>
            <p:nvPr/>
          </p:nvSpPr>
          <p:spPr bwMode="auto">
            <a:xfrm>
              <a:off x="1823" y="315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grpSp>
          <p:nvGrpSpPr>
            <p:cNvPr id="469081" name="Group 89"/>
            <p:cNvGrpSpPr>
              <a:grpSpLocks/>
            </p:cNvGrpSpPr>
            <p:nvPr/>
          </p:nvGrpSpPr>
          <p:grpSpPr bwMode="auto">
            <a:xfrm>
              <a:off x="2064" y="2431"/>
              <a:ext cx="1380" cy="1505"/>
              <a:chOff x="2104" y="2383"/>
              <a:chExt cx="1380" cy="1505"/>
            </a:xfrm>
          </p:grpSpPr>
          <p:sp>
            <p:nvSpPr>
              <p:cNvPr id="469007" name="Text Box 15"/>
              <p:cNvSpPr txBox="1">
                <a:spLocks noChangeArrowheads="1"/>
              </p:cNvSpPr>
              <p:nvPr/>
            </p:nvSpPr>
            <p:spPr bwMode="auto">
              <a:xfrm>
                <a:off x="2604" y="3292"/>
                <a:ext cx="1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endParaRPr lang="en-US" sz="2000" b="1" i="1" baseline="-25000"/>
              </a:p>
            </p:txBody>
          </p:sp>
          <p:sp>
            <p:nvSpPr>
              <p:cNvPr id="469008" name="Oval 16"/>
              <p:cNvSpPr>
                <a:spLocks noChangeArrowheads="1"/>
              </p:cNvSpPr>
              <p:nvPr/>
            </p:nvSpPr>
            <p:spPr bwMode="auto">
              <a:xfrm>
                <a:off x="2436" y="2634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009" name="Oval 17"/>
              <p:cNvSpPr>
                <a:spLocks noChangeArrowheads="1"/>
              </p:cNvSpPr>
              <p:nvPr/>
            </p:nvSpPr>
            <p:spPr bwMode="auto">
              <a:xfrm>
                <a:off x="2429" y="3811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69010" name="AutoShape 18"/>
              <p:cNvCxnSpPr>
                <a:cxnSpLocks noChangeShapeType="1"/>
                <a:stCxn id="469009" idx="2"/>
                <a:endCxn id="469013" idx="4"/>
              </p:cNvCxnSpPr>
              <p:nvPr/>
            </p:nvCxnSpPr>
            <p:spPr bwMode="auto">
              <a:xfrm rot="10800000">
                <a:off x="2270" y="3414"/>
                <a:ext cx="159" cy="43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469011" name="Text Box 19"/>
              <p:cNvSpPr txBox="1">
                <a:spLocks noChangeArrowheads="1"/>
              </p:cNvSpPr>
              <p:nvPr/>
            </p:nvSpPr>
            <p:spPr bwMode="auto">
              <a:xfrm>
                <a:off x="3216" y="2952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  <a:p>
                <a:r>
                  <a:rPr lang="en-US" b="1"/>
                  <a:t>R</a:t>
                </a:r>
                <a:r>
                  <a:rPr lang="en-US" b="1" baseline="-25000"/>
                  <a:t>2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469013" name="Oval 21"/>
              <p:cNvSpPr>
                <a:spLocks noChangeArrowheads="1"/>
              </p:cNvSpPr>
              <p:nvPr/>
            </p:nvSpPr>
            <p:spPr bwMode="auto">
              <a:xfrm>
                <a:off x="2104" y="310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014" name="Text Box 22"/>
              <p:cNvSpPr txBox="1">
                <a:spLocks noChangeArrowheads="1"/>
              </p:cNvSpPr>
              <p:nvPr/>
            </p:nvSpPr>
            <p:spPr bwMode="auto">
              <a:xfrm>
                <a:off x="2173" y="308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69015" name="Text Box 23"/>
              <p:cNvSpPr txBox="1">
                <a:spLocks noChangeArrowheads="1"/>
              </p:cNvSpPr>
              <p:nvPr/>
            </p:nvSpPr>
            <p:spPr bwMode="auto">
              <a:xfrm>
                <a:off x="2174" y="314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  <p:grpSp>
            <p:nvGrpSpPr>
              <p:cNvPr id="469016" name="Group 24"/>
              <p:cNvGrpSpPr>
                <a:grpSpLocks/>
              </p:cNvGrpSpPr>
              <p:nvPr/>
            </p:nvGrpSpPr>
            <p:grpSpPr bwMode="auto">
              <a:xfrm>
                <a:off x="3131" y="3151"/>
                <a:ext cx="111" cy="216"/>
                <a:chOff x="1207" y="2603"/>
                <a:chExt cx="111" cy="216"/>
              </a:xfrm>
            </p:grpSpPr>
            <p:sp>
              <p:nvSpPr>
                <p:cNvPr id="469017" name="Line 25"/>
                <p:cNvSpPr>
                  <a:spLocks noChangeShapeType="1"/>
                </p:cNvSpPr>
                <p:nvPr/>
              </p:nvSpPr>
              <p:spPr bwMode="auto">
                <a:xfrm>
                  <a:off x="1255" y="260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1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207" y="262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19" name="Line 27"/>
                <p:cNvSpPr>
                  <a:spLocks noChangeShapeType="1"/>
                </p:cNvSpPr>
                <p:nvPr/>
              </p:nvSpPr>
              <p:spPr bwMode="auto">
                <a:xfrm>
                  <a:off x="1207" y="279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20" name="Line 28"/>
                <p:cNvSpPr>
                  <a:spLocks noChangeShapeType="1"/>
                </p:cNvSpPr>
                <p:nvPr/>
              </p:nvSpPr>
              <p:spPr bwMode="auto">
                <a:xfrm>
                  <a:off x="1210" y="264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2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1210" y="269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22" name="Line 30"/>
                <p:cNvSpPr>
                  <a:spLocks noChangeShapeType="1"/>
                </p:cNvSpPr>
                <p:nvPr/>
              </p:nvSpPr>
              <p:spPr bwMode="auto">
                <a:xfrm>
                  <a:off x="1210" y="271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23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1210" y="276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9024" name="Group 32"/>
              <p:cNvGrpSpPr>
                <a:grpSpLocks/>
              </p:cNvGrpSpPr>
              <p:nvPr/>
            </p:nvGrpSpPr>
            <p:grpSpPr bwMode="auto">
              <a:xfrm rot="-5400000">
                <a:off x="2763" y="2556"/>
                <a:ext cx="111" cy="216"/>
                <a:chOff x="1207" y="2603"/>
                <a:chExt cx="111" cy="216"/>
              </a:xfrm>
            </p:grpSpPr>
            <p:sp>
              <p:nvSpPr>
                <p:cNvPr id="469025" name="Line 33"/>
                <p:cNvSpPr>
                  <a:spLocks noChangeShapeType="1"/>
                </p:cNvSpPr>
                <p:nvPr/>
              </p:nvSpPr>
              <p:spPr bwMode="auto">
                <a:xfrm>
                  <a:off x="1255" y="260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26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207" y="262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27" name="Line 35"/>
                <p:cNvSpPr>
                  <a:spLocks noChangeShapeType="1"/>
                </p:cNvSpPr>
                <p:nvPr/>
              </p:nvSpPr>
              <p:spPr bwMode="auto">
                <a:xfrm>
                  <a:off x="1207" y="279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28" name="Line 36"/>
                <p:cNvSpPr>
                  <a:spLocks noChangeShapeType="1"/>
                </p:cNvSpPr>
                <p:nvPr/>
              </p:nvSpPr>
              <p:spPr bwMode="auto">
                <a:xfrm>
                  <a:off x="1210" y="264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29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210" y="269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30" name="Line 38"/>
                <p:cNvSpPr>
                  <a:spLocks noChangeShapeType="1"/>
                </p:cNvSpPr>
                <p:nvPr/>
              </p:nvSpPr>
              <p:spPr bwMode="auto">
                <a:xfrm>
                  <a:off x="1210" y="271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03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1210" y="276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69032" name="AutoShape 40"/>
              <p:cNvCxnSpPr>
                <a:cxnSpLocks noChangeShapeType="1"/>
                <a:stCxn id="469014" idx="0"/>
                <a:endCxn id="469008" idx="2"/>
              </p:cNvCxnSpPr>
              <p:nvPr/>
            </p:nvCxnSpPr>
            <p:spPr bwMode="auto">
              <a:xfrm rot="16200000">
                <a:off x="2147" y="2798"/>
                <a:ext cx="413" cy="16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469033" name="Text Box 41"/>
              <p:cNvSpPr txBox="1">
                <a:spLocks noChangeArrowheads="1"/>
              </p:cNvSpPr>
              <p:nvPr/>
            </p:nvSpPr>
            <p:spPr bwMode="auto">
              <a:xfrm>
                <a:off x="2698" y="2383"/>
                <a:ext cx="2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1 </a:t>
                </a:r>
                <a:endParaRPr lang="en-US" b="1"/>
              </a:p>
            </p:txBody>
          </p:sp>
          <p:sp>
            <p:nvSpPr>
              <p:cNvPr id="469034" name="Arc 42"/>
              <p:cNvSpPr>
                <a:spLocks/>
              </p:cNvSpPr>
              <p:nvPr/>
            </p:nvSpPr>
            <p:spPr bwMode="auto">
              <a:xfrm>
                <a:off x="2471" y="2925"/>
                <a:ext cx="592" cy="719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8459 w 43200"/>
                  <a:gd name="T3" fmla="*/ 4457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4881"/>
                      <a:pt x="3126" y="8544"/>
                      <a:pt x="8459" y="4457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4881"/>
                      <a:pt x="3126" y="8544"/>
                      <a:pt x="8459" y="445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69035" name="AutoShape 43"/>
              <p:cNvCxnSpPr>
                <a:cxnSpLocks noChangeShapeType="1"/>
                <a:stCxn id="469008" idx="6"/>
                <a:endCxn id="469025" idx="0"/>
              </p:cNvCxnSpPr>
              <p:nvPr/>
            </p:nvCxnSpPr>
            <p:spPr bwMode="auto">
              <a:xfrm>
                <a:off x="2519" y="2673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69036" name="AutoShape 44"/>
              <p:cNvCxnSpPr>
                <a:cxnSpLocks noChangeShapeType="1"/>
                <a:stCxn id="469009" idx="6"/>
                <a:endCxn id="469019" idx="1"/>
              </p:cNvCxnSpPr>
              <p:nvPr/>
            </p:nvCxnSpPr>
            <p:spPr bwMode="auto">
              <a:xfrm flipV="1">
                <a:off x="2512" y="3367"/>
                <a:ext cx="676" cy="48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69037" name="AutoShape 45"/>
              <p:cNvCxnSpPr>
                <a:cxnSpLocks noChangeShapeType="1"/>
                <a:stCxn id="469027" idx="1"/>
                <a:endCxn id="469017" idx="0"/>
              </p:cNvCxnSpPr>
              <p:nvPr/>
            </p:nvCxnSpPr>
            <p:spPr bwMode="auto">
              <a:xfrm>
                <a:off x="2928" y="2663"/>
                <a:ext cx="251" cy="488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</p:grpSp>
      </p:grpSp>
      <p:sp>
        <p:nvSpPr>
          <p:cNvPr id="469039" name="Text Box 47"/>
          <p:cNvSpPr txBox="1">
            <a:spLocks noChangeArrowheads="1"/>
          </p:cNvSpPr>
          <p:nvPr/>
        </p:nvSpPr>
        <p:spPr bwMode="auto">
          <a:xfrm>
            <a:off x="6745288" y="3733800"/>
            <a:ext cx="463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1 </a:t>
            </a:r>
            <a:endParaRPr lang="en-US" b="1"/>
          </a:p>
        </p:txBody>
      </p:sp>
      <p:grpSp>
        <p:nvGrpSpPr>
          <p:cNvPr id="469091" name="Group 99"/>
          <p:cNvGrpSpPr>
            <a:grpSpLocks/>
          </p:cNvGrpSpPr>
          <p:nvPr/>
        </p:nvGrpSpPr>
        <p:grpSpPr bwMode="auto">
          <a:xfrm>
            <a:off x="5486400" y="4090988"/>
            <a:ext cx="3484563" cy="2043112"/>
            <a:chOff x="3456" y="2577"/>
            <a:chExt cx="2195" cy="1287"/>
          </a:xfrm>
        </p:grpSpPr>
        <p:sp>
          <p:nvSpPr>
            <p:cNvPr id="469041" name="Text Box 49"/>
            <p:cNvSpPr txBox="1">
              <a:spLocks noChangeArrowheads="1"/>
            </p:cNvSpPr>
            <p:nvPr/>
          </p:nvSpPr>
          <p:spPr bwMode="auto">
            <a:xfrm>
              <a:off x="4177" y="3261"/>
              <a:ext cx="16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endParaRPr lang="en-US" sz="2000" b="1" i="1" baseline="-25000"/>
            </a:p>
          </p:txBody>
        </p:sp>
        <p:sp>
          <p:nvSpPr>
            <p:cNvPr id="469043" name="Oval 51"/>
            <p:cNvSpPr>
              <a:spLocks noChangeArrowheads="1"/>
            </p:cNvSpPr>
            <p:nvPr/>
          </p:nvSpPr>
          <p:spPr bwMode="auto">
            <a:xfrm>
              <a:off x="4690" y="37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9044" name="AutoShape 52"/>
            <p:cNvCxnSpPr>
              <a:cxnSpLocks noChangeShapeType="1"/>
              <a:stCxn id="469043" idx="2"/>
              <a:endCxn id="469047" idx="4"/>
            </p:cNvCxnSpPr>
            <p:nvPr/>
          </p:nvCxnSpPr>
          <p:spPr bwMode="auto">
            <a:xfrm rot="10800000">
              <a:off x="3843" y="3383"/>
              <a:ext cx="847" cy="4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9045" name="Text Box 53"/>
            <p:cNvSpPr txBox="1">
              <a:spLocks noChangeArrowheads="1"/>
            </p:cNvSpPr>
            <p:nvPr/>
          </p:nvSpPr>
          <p:spPr bwMode="auto">
            <a:xfrm>
              <a:off x="4752" y="2897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69046" name="Text Box 54"/>
            <p:cNvSpPr txBox="1">
              <a:spLocks noChangeArrowheads="1"/>
            </p:cNvSpPr>
            <p:nvPr/>
          </p:nvSpPr>
          <p:spPr bwMode="auto">
            <a:xfrm>
              <a:off x="3456" y="307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69047" name="Oval 55"/>
            <p:cNvSpPr>
              <a:spLocks noChangeArrowheads="1"/>
            </p:cNvSpPr>
            <p:nvPr/>
          </p:nvSpPr>
          <p:spPr bwMode="auto">
            <a:xfrm>
              <a:off x="3677" y="307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48" name="Text Box 56"/>
            <p:cNvSpPr txBox="1">
              <a:spLocks noChangeArrowheads="1"/>
            </p:cNvSpPr>
            <p:nvPr/>
          </p:nvSpPr>
          <p:spPr bwMode="auto">
            <a:xfrm>
              <a:off x="3746" y="3055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69049" name="Text Box 57"/>
            <p:cNvSpPr txBox="1">
              <a:spLocks noChangeArrowheads="1"/>
            </p:cNvSpPr>
            <p:nvPr/>
          </p:nvSpPr>
          <p:spPr bwMode="auto">
            <a:xfrm>
              <a:off x="3747" y="3117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69050" name="Group 58"/>
            <p:cNvGrpSpPr>
              <a:grpSpLocks/>
            </p:cNvGrpSpPr>
            <p:nvPr/>
          </p:nvGrpSpPr>
          <p:grpSpPr bwMode="auto">
            <a:xfrm>
              <a:off x="4684" y="3117"/>
              <a:ext cx="111" cy="216"/>
              <a:chOff x="1207" y="2603"/>
              <a:chExt cx="111" cy="216"/>
            </a:xfrm>
          </p:grpSpPr>
          <p:sp>
            <p:nvSpPr>
              <p:cNvPr id="469051" name="Line 59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52" name="Line 60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53" name="Line 61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54" name="Line 62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55" name="Line 63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56" name="Line 64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57" name="Line 65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9058" name="Group 66"/>
            <p:cNvGrpSpPr>
              <a:grpSpLocks/>
            </p:cNvGrpSpPr>
            <p:nvPr/>
          </p:nvGrpSpPr>
          <p:grpSpPr bwMode="auto">
            <a:xfrm rot="-5400000">
              <a:off x="4336" y="2525"/>
              <a:ext cx="111" cy="216"/>
              <a:chOff x="1207" y="2603"/>
              <a:chExt cx="111" cy="216"/>
            </a:xfrm>
          </p:grpSpPr>
          <p:sp>
            <p:nvSpPr>
              <p:cNvPr id="469059" name="Line 6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60" name="Line 6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61" name="Line 6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62" name="Line 7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63" name="Line 7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64" name="Line 7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065" name="Line 7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69066" name="AutoShape 74"/>
            <p:cNvCxnSpPr>
              <a:cxnSpLocks noChangeShapeType="1"/>
              <a:stCxn id="469048" idx="0"/>
            </p:cNvCxnSpPr>
            <p:nvPr/>
          </p:nvCxnSpPr>
          <p:spPr bwMode="auto">
            <a:xfrm rot="16200000">
              <a:off x="3857" y="2628"/>
              <a:ext cx="415" cy="43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9067" name="Arc 75"/>
            <p:cNvSpPr>
              <a:spLocks/>
            </p:cNvSpPr>
            <p:nvPr/>
          </p:nvSpPr>
          <p:spPr bwMode="auto">
            <a:xfrm>
              <a:off x="4044" y="2894"/>
              <a:ext cx="592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9071" name="Group 79"/>
            <p:cNvGrpSpPr>
              <a:grpSpLocks/>
            </p:cNvGrpSpPr>
            <p:nvPr/>
          </p:nvGrpSpPr>
          <p:grpSpPr bwMode="auto">
            <a:xfrm>
              <a:off x="5349" y="3070"/>
              <a:ext cx="302" cy="313"/>
              <a:chOff x="192" y="2902"/>
              <a:chExt cx="302" cy="313"/>
            </a:xfrm>
          </p:grpSpPr>
          <p:sp>
            <p:nvSpPr>
              <p:cNvPr id="469072" name="Oval 80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073" name="Text Box 81"/>
              <p:cNvSpPr txBox="1">
                <a:spLocks noChangeArrowheads="1"/>
              </p:cNvSpPr>
              <p:nvPr/>
            </p:nvSpPr>
            <p:spPr bwMode="auto">
              <a:xfrm>
                <a:off x="233" y="292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V</a:t>
                </a:r>
                <a:endParaRPr lang="el-GR">
                  <a:cs typeface="Times New Roman" pitchFamily="18" charset="0"/>
                </a:endParaRPr>
              </a:p>
            </p:txBody>
          </p:sp>
        </p:grpSp>
        <p:sp>
          <p:nvSpPr>
            <p:cNvPr id="469074" name="Oval 82"/>
            <p:cNvSpPr>
              <a:spLocks noChangeArrowheads="1"/>
            </p:cNvSpPr>
            <p:nvPr/>
          </p:nvSpPr>
          <p:spPr bwMode="auto">
            <a:xfrm>
              <a:off x="4687" y="2592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9084" name="AutoShape 92"/>
            <p:cNvCxnSpPr>
              <a:cxnSpLocks noChangeShapeType="1"/>
              <a:stCxn id="469061" idx="1"/>
              <a:endCxn id="469074" idx="2"/>
            </p:cNvCxnSpPr>
            <p:nvPr/>
          </p:nvCxnSpPr>
          <p:spPr bwMode="auto">
            <a:xfrm flipV="1">
              <a:off x="4501" y="2631"/>
              <a:ext cx="18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9085" name="AutoShape 93"/>
            <p:cNvCxnSpPr>
              <a:cxnSpLocks noChangeShapeType="1"/>
              <a:stCxn id="469043" idx="0"/>
              <a:endCxn id="469053" idx="1"/>
            </p:cNvCxnSpPr>
            <p:nvPr/>
          </p:nvCxnSpPr>
          <p:spPr bwMode="auto">
            <a:xfrm flipV="1">
              <a:off x="4732" y="3333"/>
              <a:ext cx="9" cy="4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9086" name="AutoShape 94"/>
            <p:cNvCxnSpPr>
              <a:cxnSpLocks noChangeShapeType="1"/>
              <a:stCxn id="469074" idx="4"/>
              <a:endCxn id="469051" idx="0"/>
            </p:cNvCxnSpPr>
            <p:nvPr/>
          </p:nvCxnSpPr>
          <p:spPr bwMode="auto">
            <a:xfrm>
              <a:off x="4726" y="2669"/>
              <a:ext cx="6" cy="44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9087" name="AutoShape 95"/>
            <p:cNvCxnSpPr>
              <a:cxnSpLocks noChangeShapeType="1"/>
              <a:stCxn id="469072" idx="4"/>
              <a:endCxn id="469043" idx="6"/>
            </p:cNvCxnSpPr>
            <p:nvPr/>
          </p:nvCxnSpPr>
          <p:spPr bwMode="auto">
            <a:xfrm rot="5400000">
              <a:off x="4915" y="3241"/>
              <a:ext cx="443" cy="7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69088" name="AutoShape 96"/>
            <p:cNvCxnSpPr>
              <a:cxnSpLocks noChangeShapeType="1"/>
              <a:stCxn id="469072" idx="0"/>
              <a:endCxn id="469074" idx="6"/>
            </p:cNvCxnSpPr>
            <p:nvPr/>
          </p:nvCxnSpPr>
          <p:spPr bwMode="auto">
            <a:xfrm rot="5400000" flipH="1">
              <a:off x="4913" y="2483"/>
              <a:ext cx="439" cy="7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69090" name="Text Box 98"/>
            <p:cNvSpPr txBox="1">
              <a:spLocks noChangeArrowheads="1"/>
            </p:cNvSpPr>
            <p:nvPr/>
          </p:nvSpPr>
          <p:spPr bwMode="auto">
            <a:xfrm>
              <a:off x="5144" y="2897"/>
              <a:ext cx="236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2</a:t>
              </a:r>
            </a:p>
            <a:p>
              <a:r>
                <a:rPr lang="en-US"/>
                <a:t>–</a:t>
              </a:r>
            </a:p>
          </p:txBody>
        </p:sp>
      </p:grpSp>
      <p:sp>
        <p:nvSpPr>
          <p:cNvPr id="469092" name="AutoShape 100"/>
          <p:cNvSpPr>
            <a:spLocks noChangeArrowheads="1"/>
          </p:cNvSpPr>
          <p:nvPr/>
        </p:nvSpPr>
        <p:spPr bwMode="auto">
          <a:xfrm>
            <a:off x="4876800" y="4899025"/>
            <a:ext cx="533400" cy="465138"/>
          </a:xfrm>
          <a:prstGeom prst="rightArrow">
            <a:avLst>
              <a:gd name="adj1" fmla="val 50000"/>
              <a:gd name="adj2" fmla="val 2866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EC3E25F-285B-4A19-A050-9213226243DD}" type="slidenum">
              <a:rPr lang="en-US"/>
              <a:pPr lvl="1"/>
              <a:t>39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Wattmeter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u="sng"/>
              <a:t>Wattmeter</a:t>
            </a:r>
            <a:r>
              <a:rPr lang="en-US"/>
              <a:t>: a device that can measure the power dissipated by a circuit element</a:t>
            </a:r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974725" y="2652713"/>
            <a:ext cx="7407275" cy="928687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1. the wattmeter must be connected in </a:t>
            </a:r>
            <a:r>
              <a:rPr lang="en-US" b="1"/>
              <a:t>parallel</a:t>
            </a:r>
            <a:r>
              <a:rPr lang="en-US"/>
              <a:t> with the circuit element,</a:t>
            </a:r>
          </a:p>
          <a:p>
            <a:pPr algn="l"/>
            <a:r>
              <a:rPr lang="en-US"/>
              <a:t>           but also in </a:t>
            </a:r>
            <a:r>
              <a:rPr lang="en-US" b="1"/>
              <a:t>series</a:t>
            </a:r>
            <a:r>
              <a:rPr lang="en-US"/>
              <a:t> with the circuit. </a:t>
            </a:r>
          </a:p>
          <a:p>
            <a:pPr algn="l"/>
            <a:r>
              <a:rPr lang="en-US"/>
              <a:t>           – a wattmeter is simply the combination of a voltmeter and an ammeter</a:t>
            </a:r>
          </a:p>
        </p:txBody>
      </p:sp>
      <p:grpSp>
        <p:nvGrpSpPr>
          <p:cNvPr id="471045" name="Group 5"/>
          <p:cNvGrpSpPr>
            <a:grpSpLocks/>
          </p:cNvGrpSpPr>
          <p:nvPr/>
        </p:nvGrpSpPr>
        <p:grpSpPr bwMode="auto">
          <a:xfrm>
            <a:off x="228600" y="4183063"/>
            <a:ext cx="479425" cy="1841500"/>
            <a:chOff x="192" y="2484"/>
            <a:chExt cx="302" cy="1160"/>
          </a:xfrm>
        </p:grpSpPr>
        <p:grpSp>
          <p:nvGrpSpPr>
            <p:cNvPr id="471046" name="Group 6"/>
            <p:cNvGrpSpPr>
              <a:grpSpLocks/>
            </p:cNvGrpSpPr>
            <p:nvPr/>
          </p:nvGrpSpPr>
          <p:grpSpPr bwMode="auto">
            <a:xfrm>
              <a:off x="192" y="2902"/>
              <a:ext cx="302" cy="313"/>
              <a:chOff x="192" y="2902"/>
              <a:chExt cx="302" cy="313"/>
            </a:xfrm>
          </p:grpSpPr>
          <p:sp>
            <p:nvSpPr>
              <p:cNvPr id="471047" name="Oval 7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048" name="Text Box 8"/>
              <p:cNvSpPr txBox="1">
                <a:spLocks noChangeArrowheads="1"/>
              </p:cNvSpPr>
              <p:nvPr/>
            </p:nvSpPr>
            <p:spPr bwMode="auto">
              <a:xfrm>
                <a:off x="217" y="2928"/>
                <a:ext cx="25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W</a:t>
                </a:r>
                <a:endParaRPr lang="el-GR">
                  <a:cs typeface="Times New Roman" pitchFamily="18" charset="0"/>
                </a:endParaRPr>
              </a:p>
            </p:txBody>
          </p:sp>
        </p:grpSp>
        <p:sp>
          <p:nvSpPr>
            <p:cNvPr id="471049" name="Oval 9"/>
            <p:cNvSpPr>
              <a:spLocks noChangeArrowheads="1"/>
            </p:cNvSpPr>
            <p:nvPr/>
          </p:nvSpPr>
          <p:spPr bwMode="auto">
            <a:xfrm>
              <a:off x="299" y="2484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50" name="Oval 10"/>
            <p:cNvSpPr>
              <a:spLocks noChangeArrowheads="1"/>
            </p:cNvSpPr>
            <p:nvPr/>
          </p:nvSpPr>
          <p:spPr bwMode="auto">
            <a:xfrm>
              <a:off x="305" y="3567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1051" name="AutoShape 11"/>
            <p:cNvCxnSpPr>
              <a:cxnSpLocks noChangeShapeType="1"/>
              <a:stCxn id="471050" idx="0"/>
              <a:endCxn id="471047" idx="4"/>
            </p:cNvCxnSpPr>
            <p:nvPr/>
          </p:nvCxnSpPr>
          <p:spPr bwMode="auto">
            <a:xfrm flipH="1" flipV="1">
              <a:off x="343" y="3215"/>
              <a:ext cx="1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1052" name="AutoShape 12"/>
            <p:cNvCxnSpPr>
              <a:cxnSpLocks noChangeShapeType="1"/>
              <a:stCxn id="471049" idx="4"/>
              <a:endCxn id="471047" idx="0"/>
            </p:cNvCxnSpPr>
            <p:nvPr/>
          </p:nvCxnSpPr>
          <p:spPr bwMode="auto">
            <a:xfrm>
              <a:off x="338" y="2561"/>
              <a:ext cx="5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471053" name="Text Box 13"/>
          <p:cNvSpPr txBox="1">
            <a:spLocks noChangeArrowheads="1"/>
          </p:cNvSpPr>
          <p:nvPr/>
        </p:nvSpPr>
        <p:spPr bwMode="auto">
          <a:xfrm>
            <a:off x="801688" y="4776788"/>
            <a:ext cx="1219200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Wattmeter </a:t>
            </a:r>
          </a:p>
          <a:p>
            <a:r>
              <a:rPr lang="en-US"/>
              <a:t>symbol</a:t>
            </a:r>
          </a:p>
        </p:txBody>
      </p:sp>
      <p:grpSp>
        <p:nvGrpSpPr>
          <p:cNvPr id="471054" name="Group 14"/>
          <p:cNvGrpSpPr>
            <a:grpSpLocks/>
          </p:cNvGrpSpPr>
          <p:nvPr/>
        </p:nvGrpSpPr>
        <p:grpSpPr bwMode="auto">
          <a:xfrm>
            <a:off x="2209800" y="3733800"/>
            <a:ext cx="2573338" cy="2389188"/>
            <a:chOff x="1823" y="2431"/>
            <a:chExt cx="1621" cy="1505"/>
          </a:xfrm>
        </p:grpSpPr>
        <p:sp>
          <p:nvSpPr>
            <p:cNvPr id="471055" name="Text Box 15"/>
            <p:cNvSpPr txBox="1">
              <a:spLocks noChangeArrowheads="1"/>
            </p:cNvSpPr>
            <p:nvPr/>
          </p:nvSpPr>
          <p:spPr bwMode="auto">
            <a:xfrm>
              <a:off x="1823" y="315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grpSp>
          <p:nvGrpSpPr>
            <p:cNvPr id="471056" name="Group 16"/>
            <p:cNvGrpSpPr>
              <a:grpSpLocks/>
            </p:cNvGrpSpPr>
            <p:nvPr/>
          </p:nvGrpSpPr>
          <p:grpSpPr bwMode="auto">
            <a:xfrm>
              <a:off x="2064" y="2431"/>
              <a:ext cx="1380" cy="1505"/>
              <a:chOff x="2104" y="2383"/>
              <a:chExt cx="1380" cy="1505"/>
            </a:xfrm>
          </p:grpSpPr>
          <p:sp>
            <p:nvSpPr>
              <p:cNvPr id="471057" name="Text Box 17"/>
              <p:cNvSpPr txBox="1">
                <a:spLocks noChangeArrowheads="1"/>
              </p:cNvSpPr>
              <p:nvPr/>
            </p:nvSpPr>
            <p:spPr bwMode="auto">
              <a:xfrm>
                <a:off x="2604" y="3292"/>
                <a:ext cx="1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endParaRPr lang="en-US" sz="2000" b="1" i="1" baseline="-25000"/>
              </a:p>
            </p:txBody>
          </p:sp>
          <p:sp>
            <p:nvSpPr>
              <p:cNvPr id="471058" name="Oval 18"/>
              <p:cNvSpPr>
                <a:spLocks noChangeArrowheads="1"/>
              </p:cNvSpPr>
              <p:nvPr/>
            </p:nvSpPr>
            <p:spPr bwMode="auto">
              <a:xfrm>
                <a:off x="2436" y="2634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059" name="Oval 19"/>
              <p:cNvSpPr>
                <a:spLocks noChangeArrowheads="1"/>
              </p:cNvSpPr>
              <p:nvPr/>
            </p:nvSpPr>
            <p:spPr bwMode="auto">
              <a:xfrm>
                <a:off x="2429" y="3811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71060" name="AutoShape 20"/>
              <p:cNvCxnSpPr>
                <a:cxnSpLocks noChangeShapeType="1"/>
                <a:stCxn id="471059" idx="2"/>
                <a:endCxn id="471062" idx="4"/>
              </p:cNvCxnSpPr>
              <p:nvPr/>
            </p:nvCxnSpPr>
            <p:spPr bwMode="auto">
              <a:xfrm rot="10800000">
                <a:off x="2270" y="3414"/>
                <a:ext cx="159" cy="43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471061" name="Text Box 21"/>
              <p:cNvSpPr txBox="1">
                <a:spLocks noChangeArrowheads="1"/>
              </p:cNvSpPr>
              <p:nvPr/>
            </p:nvSpPr>
            <p:spPr bwMode="auto">
              <a:xfrm>
                <a:off x="3216" y="2952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  <a:p>
                <a:r>
                  <a:rPr lang="en-US" b="1"/>
                  <a:t>R</a:t>
                </a:r>
                <a:r>
                  <a:rPr lang="en-US" b="1" baseline="-25000"/>
                  <a:t>2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471062" name="Oval 22"/>
              <p:cNvSpPr>
                <a:spLocks noChangeArrowheads="1"/>
              </p:cNvSpPr>
              <p:nvPr/>
            </p:nvSpPr>
            <p:spPr bwMode="auto">
              <a:xfrm>
                <a:off x="2104" y="310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063" name="Text Box 23"/>
              <p:cNvSpPr txBox="1">
                <a:spLocks noChangeArrowheads="1"/>
              </p:cNvSpPr>
              <p:nvPr/>
            </p:nvSpPr>
            <p:spPr bwMode="auto">
              <a:xfrm>
                <a:off x="2173" y="308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71064" name="Text Box 24"/>
              <p:cNvSpPr txBox="1">
                <a:spLocks noChangeArrowheads="1"/>
              </p:cNvSpPr>
              <p:nvPr/>
            </p:nvSpPr>
            <p:spPr bwMode="auto">
              <a:xfrm>
                <a:off x="2174" y="314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  <p:grpSp>
            <p:nvGrpSpPr>
              <p:cNvPr id="471065" name="Group 25"/>
              <p:cNvGrpSpPr>
                <a:grpSpLocks/>
              </p:cNvGrpSpPr>
              <p:nvPr/>
            </p:nvGrpSpPr>
            <p:grpSpPr bwMode="auto">
              <a:xfrm>
                <a:off x="3131" y="3151"/>
                <a:ext cx="111" cy="216"/>
                <a:chOff x="1207" y="2603"/>
                <a:chExt cx="111" cy="216"/>
              </a:xfrm>
            </p:grpSpPr>
            <p:sp>
              <p:nvSpPr>
                <p:cNvPr id="471066" name="Line 26"/>
                <p:cNvSpPr>
                  <a:spLocks noChangeShapeType="1"/>
                </p:cNvSpPr>
                <p:nvPr/>
              </p:nvSpPr>
              <p:spPr bwMode="auto">
                <a:xfrm>
                  <a:off x="1255" y="260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6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207" y="262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68" name="Line 28"/>
                <p:cNvSpPr>
                  <a:spLocks noChangeShapeType="1"/>
                </p:cNvSpPr>
                <p:nvPr/>
              </p:nvSpPr>
              <p:spPr bwMode="auto">
                <a:xfrm>
                  <a:off x="1207" y="279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69" name="Line 29"/>
                <p:cNvSpPr>
                  <a:spLocks noChangeShapeType="1"/>
                </p:cNvSpPr>
                <p:nvPr/>
              </p:nvSpPr>
              <p:spPr bwMode="auto">
                <a:xfrm>
                  <a:off x="1210" y="264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70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210" y="269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71" name="Line 31"/>
                <p:cNvSpPr>
                  <a:spLocks noChangeShapeType="1"/>
                </p:cNvSpPr>
                <p:nvPr/>
              </p:nvSpPr>
              <p:spPr bwMode="auto">
                <a:xfrm>
                  <a:off x="1210" y="271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72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210" y="276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073" name="Group 33"/>
              <p:cNvGrpSpPr>
                <a:grpSpLocks/>
              </p:cNvGrpSpPr>
              <p:nvPr/>
            </p:nvGrpSpPr>
            <p:grpSpPr bwMode="auto">
              <a:xfrm rot="-5400000">
                <a:off x="2763" y="2556"/>
                <a:ext cx="111" cy="216"/>
                <a:chOff x="1207" y="2603"/>
                <a:chExt cx="111" cy="216"/>
              </a:xfrm>
            </p:grpSpPr>
            <p:sp>
              <p:nvSpPr>
                <p:cNvPr id="471074" name="Line 34"/>
                <p:cNvSpPr>
                  <a:spLocks noChangeShapeType="1"/>
                </p:cNvSpPr>
                <p:nvPr/>
              </p:nvSpPr>
              <p:spPr bwMode="auto">
                <a:xfrm>
                  <a:off x="1255" y="260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75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207" y="262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76" name="Line 36"/>
                <p:cNvSpPr>
                  <a:spLocks noChangeShapeType="1"/>
                </p:cNvSpPr>
                <p:nvPr/>
              </p:nvSpPr>
              <p:spPr bwMode="auto">
                <a:xfrm>
                  <a:off x="1207" y="279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77" name="Line 37"/>
                <p:cNvSpPr>
                  <a:spLocks noChangeShapeType="1"/>
                </p:cNvSpPr>
                <p:nvPr/>
              </p:nvSpPr>
              <p:spPr bwMode="auto">
                <a:xfrm>
                  <a:off x="1210" y="264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78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210" y="269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79" name="Line 39"/>
                <p:cNvSpPr>
                  <a:spLocks noChangeShapeType="1"/>
                </p:cNvSpPr>
                <p:nvPr/>
              </p:nvSpPr>
              <p:spPr bwMode="auto">
                <a:xfrm>
                  <a:off x="1210" y="271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80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1210" y="276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71081" name="AutoShape 41"/>
              <p:cNvCxnSpPr>
                <a:cxnSpLocks noChangeShapeType="1"/>
                <a:stCxn id="471063" idx="0"/>
                <a:endCxn id="471058" idx="2"/>
              </p:cNvCxnSpPr>
              <p:nvPr/>
            </p:nvCxnSpPr>
            <p:spPr bwMode="auto">
              <a:xfrm rot="16200000">
                <a:off x="2147" y="2798"/>
                <a:ext cx="413" cy="16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471082" name="Text Box 42"/>
              <p:cNvSpPr txBox="1">
                <a:spLocks noChangeArrowheads="1"/>
              </p:cNvSpPr>
              <p:nvPr/>
            </p:nvSpPr>
            <p:spPr bwMode="auto">
              <a:xfrm>
                <a:off x="2698" y="2383"/>
                <a:ext cx="2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1 </a:t>
                </a:r>
                <a:endParaRPr lang="en-US" b="1"/>
              </a:p>
            </p:txBody>
          </p:sp>
          <p:sp>
            <p:nvSpPr>
              <p:cNvPr id="471083" name="Arc 43"/>
              <p:cNvSpPr>
                <a:spLocks/>
              </p:cNvSpPr>
              <p:nvPr/>
            </p:nvSpPr>
            <p:spPr bwMode="auto">
              <a:xfrm>
                <a:off x="2471" y="2925"/>
                <a:ext cx="592" cy="719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8459 w 43200"/>
                  <a:gd name="T3" fmla="*/ 4457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4881"/>
                      <a:pt x="3126" y="8544"/>
                      <a:pt x="8459" y="4457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4881"/>
                      <a:pt x="3126" y="8544"/>
                      <a:pt x="8459" y="445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71084" name="AutoShape 44"/>
              <p:cNvCxnSpPr>
                <a:cxnSpLocks noChangeShapeType="1"/>
                <a:stCxn id="471058" idx="6"/>
                <a:endCxn id="471074" idx="0"/>
              </p:cNvCxnSpPr>
              <p:nvPr/>
            </p:nvCxnSpPr>
            <p:spPr bwMode="auto">
              <a:xfrm>
                <a:off x="2519" y="2673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1085" name="AutoShape 45"/>
              <p:cNvCxnSpPr>
                <a:cxnSpLocks noChangeShapeType="1"/>
                <a:stCxn id="471059" idx="6"/>
                <a:endCxn id="471068" idx="1"/>
              </p:cNvCxnSpPr>
              <p:nvPr/>
            </p:nvCxnSpPr>
            <p:spPr bwMode="auto">
              <a:xfrm flipV="1">
                <a:off x="2512" y="3367"/>
                <a:ext cx="676" cy="48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1086" name="AutoShape 46"/>
              <p:cNvCxnSpPr>
                <a:cxnSpLocks noChangeShapeType="1"/>
                <a:stCxn id="471076" idx="1"/>
                <a:endCxn id="471066" idx="0"/>
              </p:cNvCxnSpPr>
              <p:nvPr/>
            </p:nvCxnSpPr>
            <p:spPr bwMode="auto">
              <a:xfrm>
                <a:off x="2928" y="2663"/>
                <a:ext cx="251" cy="488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</p:grpSp>
      </p:grpSp>
      <p:sp>
        <p:nvSpPr>
          <p:cNvPr id="471087" name="Text Box 47"/>
          <p:cNvSpPr txBox="1">
            <a:spLocks noChangeArrowheads="1"/>
          </p:cNvSpPr>
          <p:nvPr/>
        </p:nvSpPr>
        <p:spPr bwMode="auto">
          <a:xfrm>
            <a:off x="6745288" y="3733800"/>
            <a:ext cx="463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1 </a:t>
            </a:r>
            <a:endParaRPr lang="en-US" b="1"/>
          </a:p>
        </p:txBody>
      </p:sp>
      <p:sp>
        <p:nvSpPr>
          <p:cNvPr id="471089" name="Text Box 49"/>
          <p:cNvSpPr txBox="1">
            <a:spLocks noChangeArrowheads="1"/>
          </p:cNvSpPr>
          <p:nvPr/>
        </p:nvSpPr>
        <p:spPr bwMode="auto">
          <a:xfrm>
            <a:off x="6630988" y="5176838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  <a:endParaRPr lang="en-US" sz="2000" b="1" i="1" baseline="-25000"/>
          </a:p>
        </p:txBody>
      </p:sp>
      <p:sp>
        <p:nvSpPr>
          <p:cNvPr id="471090" name="Oval 50"/>
          <p:cNvSpPr>
            <a:spLocks noChangeArrowheads="1"/>
          </p:cNvSpPr>
          <p:nvPr/>
        </p:nvSpPr>
        <p:spPr bwMode="auto">
          <a:xfrm>
            <a:off x="7754938" y="59737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1091" name="AutoShape 51"/>
          <p:cNvCxnSpPr>
            <a:cxnSpLocks noChangeShapeType="1"/>
            <a:stCxn id="471090" idx="2"/>
            <a:endCxn id="471094" idx="4"/>
          </p:cNvCxnSpPr>
          <p:nvPr/>
        </p:nvCxnSpPr>
        <p:spPr bwMode="auto">
          <a:xfrm rot="10800000">
            <a:off x="6100763" y="5370513"/>
            <a:ext cx="1654175" cy="6651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71092" name="Text Box 52"/>
          <p:cNvSpPr txBox="1">
            <a:spLocks noChangeArrowheads="1"/>
          </p:cNvSpPr>
          <p:nvPr/>
        </p:nvSpPr>
        <p:spPr bwMode="auto">
          <a:xfrm>
            <a:off x="8509000" y="46116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2</a:t>
            </a:r>
          </a:p>
          <a:p>
            <a:r>
              <a:rPr lang="en-US"/>
              <a:t>–</a:t>
            </a:r>
          </a:p>
        </p:txBody>
      </p:sp>
      <p:sp>
        <p:nvSpPr>
          <p:cNvPr id="471093" name="Text Box 53"/>
          <p:cNvSpPr txBox="1">
            <a:spLocks noChangeArrowheads="1"/>
          </p:cNvSpPr>
          <p:nvPr/>
        </p:nvSpPr>
        <p:spPr bwMode="auto">
          <a:xfrm>
            <a:off x="5486400" y="4876800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  <a:r>
              <a:rPr lang="en-US" sz="2000" b="1" baseline="-25000"/>
              <a:t>s</a:t>
            </a:r>
            <a:endParaRPr lang="en-US" sz="2000" b="1"/>
          </a:p>
        </p:txBody>
      </p:sp>
      <p:sp>
        <p:nvSpPr>
          <p:cNvPr id="471094" name="Oval 54"/>
          <p:cNvSpPr>
            <a:spLocks noChangeArrowheads="1"/>
          </p:cNvSpPr>
          <p:nvPr/>
        </p:nvSpPr>
        <p:spPr bwMode="auto">
          <a:xfrm>
            <a:off x="5837238" y="4878388"/>
            <a:ext cx="527050" cy="492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5" name="Text Box 55"/>
          <p:cNvSpPr txBox="1">
            <a:spLocks noChangeArrowheads="1"/>
          </p:cNvSpPr>
          <p:nvPr/>
        </p:nvSpPr>
        <p:spPr bwMode="auto">
          <a:xfrm>
            <a:off x="5946775" y="4849813"/>
            <a:ext cx="31273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471096" name="Text Box 56"/>
          <p:cNvSpPr txBox="1">
            <a:spLocks noChangeArrowheads="1"/>
          </p:cNvSpPr>
          <p:nvPr/>
        </p:nvSpPr>
        <p:spPr bwMode="auto">
          <a:xfrm>
            <a:off x="5948363" y="494823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grpSp>
        <p:nvGrpSpPr>
          <p:cNvPr id="471097" name="Group 57"/>
          <p:cNvGrpSpPr>
            <a:grpSpLocks/>
          </p:cNvGrpSpPr>
          <p:nvPr/>
        </p:nvGrpSpPr>
        <p:grpSpPr bwMode="auto">
          <a:xfrm>
            <a:off x="8382000" y="4948238"/>
            <a:ext cx="176213" cy="342900"/>
            <a:chOff x="1207" y="2603"/>
            <a:chExt cx="111" cy="216"/>
          </a:xfrm>
        </p:grpSpPr>
        <p:sp>
          <p:nvSpPr>
            <p:cNvPr id="471098" name="Line 58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099" name="Line 59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0" name="Line 60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1" name="Line 61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2" name="Line 62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3" name="Line 63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4" name="Line 64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05" name="Group 65"/>
          <p:cNvGrpSpPr>
            <a:grpSpLocks/>
          </p:cNvGrpSpPr>
          <p:nvPr/>
        </p:nvGrpSpPr>
        <p:grpSpPr bwMode="auto">
          <a:xfrm rot="-5400000">
            <a:off x="6884194" y="4007644"/>
            <a:ext cx="176212" cy="342900"/>
            <a:chOff x="1207" y="2603"/>
            <a:chExt cx="111" cy="216"/>
          </a:xfrm>
        </p:grpSpPr>
        <p:sp>
          <p:nvSpPr>
            <p:cNvPr id="471106" name="Line 66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7" name="Line 67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8" name="Line 68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9" name="Line 69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10" name="Line 70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11" name="Line 71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12" name="Line 72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1113" name="AutoShape 73"/>
          <p:cNvCxnSpPr>
            <a:cxnSpLocks noChangeShapeType="1"/>
            <a:stCxn id="471095" idx="0"/>
          </p:cNvCxnSpPr>
          <p:nvPr/>
        </p:nvCxnSpPr>
        <p:spPr bwMode="auto">
          <a:xfrm rot="16200000">
            <a:off x="6122987" y="4171951"/>
            <a:ext cx="658813" cy="6969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471114" name="Arc 74"/>
          <p:cNvSpPr>
            <a:spLocks/>
          </p:cNvSpPr>
          <p:nvPr/>
        </p:nvSpPr>
        <p:spPr bwMode="auto">
          <a:xfrm>
            <a:off x="6419850" y="4594225"/>
            <a:ext cx="939800" cy="11414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8459 w 43200"/>
              <a:gd name="T3" fmla="*/ 4457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4881"/>
                  <a:pt x="3126" y="8544"/>
                  <a:pt x="8459" y="4457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4881"/>
                  <a:pt x="3126" y="8544"/>
                  <a:pt x="8459" y="445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15" name="Group 75"/>
          <p:cNvGrpSpPr>
            <a:grpSpLocks/>
          </p:cNvGrpSpPr>
          <p:nvPr/>
        </p:nvGrpSpPr>
        <p:grpSpPr bwMode="auto">
          <a:xfrm>
            <a:off x="7577138" y="3924300"/>
            <a:ext cx="479425" cy="496888"/>
            <a:chOff x="192" y="2902"/>
            <a:chExt cx="302" cy="313"/>
          </a:xfrm>
        </p:grpSpPr>
        <p:sp>
          <p:nvSpPr>
            <p:cNvPr id="471116" name="Oval 76"/>
            <p:cNvSpPr>
              <a:spLocks noChangeArrowheads="1"/>
            </p:cNvSpPr>
            <p:nvPr/>
          </p:nvSpPr>
          <p:spPr bwMode="auto">
            <a:xfrm>
              <a:off x="192" y="2902"/>
              <a:ext cx="302" cy="3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7" name="Text Box 77"/>
            <p:cNvSpPr txBox="1">
              <a:spLocks noChangeArrowheads="1"/>
            </p:cNvSpPr>
            <p:nvPr/>
          </p:nvSpPr>
          <p:spPr bwMode="auto">
            <a:xfrm>
              <a:off x="217" y="29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cs typeface="Times New Roman" pitchFamily="18" charset="0"/>
                </a:rPr>
                <a:t>W</a:t>
              </a:r>
              <a:endParaRPr lang="el-GR">
                <a:cs typeface="Times New Roman" pitchFamily="18" charset="0"/>
              </a:endParaRPr>
            </a:p>
          </p:txBody>
        </p:sp>
      </p:grpSp>
      <p:cxnSp>
        <p:nvCxnSpPr>
          <p:cNvPr id="471119" name="AutoShape 79"/>
          <p:cNvCxnSpPr>
            <a:cxnSpLocks noChangeShapeType="1"/>
            <a:stCxn id="471108" idx="1"/>
            <a:endCxn id="471116" idx="2"/>
          </p:cNvCxnSpPr>
          <p:nvPr/>
        </p:nvCxnSpPr>
        <p:spPr bwMode="auto">
          <a:xfrm flipV="1">
            <a:off x="7145338" y="4173538"/>
            <a:ext cx="431800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471125" name="AutoShape 85"/>
          <p:cNvSpPr>
            <a:spLocks noChangeArrowheads="1"/>
          </p:cNvSpPr>
          <p:nvPr/>
        </p:nvSpPr>
        <p:spPr bwMode="auto">
          <a:xfrm>
            <a:off x="4876800" y="4899025"/>
            <a:ext cx="533400" cy="465138"/>
          </a:xfrm>
          <a:prstGeom prst="rightArrow">
            <a:avLst>
              <a:gd name="adj1" fmla="val 50000"/>
              <a:gd name="adj2" fmla="val 2866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1127" name="AutoShape 87"/>
          <p:cNvCxnSpPr>
            <a:cxnSpLocks noChangeShapeType="1"/>
            <a:stCxn id="471116" idx="6"/>
            <a:endCxn id="471098" idx="0"/>
          </p:cNvCxnSpPr>
          <p:nvPr/>
        </p:nvCxnSpPr>
        <p:spPr bwMode="auto">
          <a:xfrm>
            <a:off x="8056563" y="4173538"/>
            <a:ext cx="401637" cy="7747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471128" name="AutoShape 88"/>
          <p:cNvCxnSpPr>
            <a:cxnSpLocks noChangeShapeType="1"/>
            <a:stCxn id="471090" idx="6"/>
            <a:endCxn id="471100" idx="1"/>
          </p:cNvCxnSpPr>
          <p:nvPr/>
        </p:nvCxnSpPr>
        <p:spPr bwMode="auto">
          <a:xfrm flipV="1">
            <a:off x="7886700" y="5291138"/>
            <a:ext cx="585788" cy="7445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471129" name="AutoShape 89"/>
          <p:cNvCxnSpPr>
            <a:cxnSpLocks noChangeShapeType="1"/>
            <a:stCxn id="471116" idx="4"/>
            <a:endCxn id="471090" idx="0"/>
          </p:cNvCxnSpPr>
          <p:nvPr/>
        </p:nvCxnSpPr>
        <p:spPr bwMode="auto">
          <a:xfrm>
            <a:off x="7816850" y="4421188"/>
            <a:ext cx="4763" cy="1552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1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4A0ED99-60B6-4A61-8D63-55B5F39B7BA5}" type="slidenum">
              <a:rPr lang="en-US"/>
              <a:pPr lvl="1"/>
              <a:t>4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A circuit used to find:</a:t>
            </a:r>
          </a:p>
          <a:p>
            <a:r>
              <a:rPr lang="en-US" sz="2400" dirty="0" smtClean="0"/>
              <a:t>An unknown resistance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x</a:t>
            </a:r>
            <a:endParaRPr lang="en-US" sz="2400" dirty="0" smtClean="0"/>
          </a:p>
          <a:p>
            <a:r>
              <a:rPr lang="en-US" sz="2400" dirty="0" smtClean="0"/>
              <a:t>The unknown voltage </a:t>
            </a:r>
            <a:r>
              <a:rPr lang="en-US" sz="2400" b="1" dirty="0" err="1" smtClean="0"/>
              <a:t>v</a:t>
            </a:r>
            <a:r>
              <a:rPr lang="en-US" sz="2400" b="1" baseline="-25000" dirty="0" err="1" smtClean="0"/>
              <a:t>ab</a:t>
            </a:r>
            <a:r>
              <a:rPr lang="en-US" sz="2400" b="1" dirty="0" smtClean="0"/>
              <a:t>  </a:t>
            </a:r>
          </a:p>
          <a:p>
            <a:r>
              <a:rPr lang="en-US" sz="2400" dirty="0" smtClean="0"/>
              <a:t>Another unknown value (such as a force)</a:t>
            </a:r>
            <a:endParaRPr lang="en-US" sz="2400" dirty="0"/>
          </a:p>
        </p:txBody>
      </p:sp>
      <p:grpSp>
        <p:nvGrpSpPr>
          <p:cNvPr id="421990" name="Group 102"/>
          <p:cNvGrpSpPr>
            <a:grpSpLocks/>
          </p:cNvGrpSpPr>
          <p:nvPr/>
        </p:nvGrpSpPr>
        <p:grpSpPr bwMode="auto">
          <a:xfrm>
            <a:off x="655638" y="3594100"/>
            <a:ext cx="3529012" cy="2022475"/>
            <a:chOff x="473" y="2077"/>
            <a:chExt cx="2223" cy="1274"/>
          </a:xfrm>
        </p:grpSpPr>
        <p:grpSp>
          <p:nvGrpSpPr>
            <p:cNvPr id="421984" name="Group 96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421900" name="Text Box 12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21901" name="Oval 13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902" name="Text Box 14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21903" name="Text Box 15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sp>
          <p:nvSpPr>
            <p:cNvPr id="421899" name="Text Box 11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grpSp>
          <p:nvGrpSpPr>
            <p:cNvPr id="421974" name="Group 86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421894" name="Oval 6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95" name="Oval 7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1929" name="Group 41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21913" name="Line 2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14" name="Line 2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15" name="Line 2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16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17" name="Line 2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18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19" name="Line 3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1924" name="Oval 36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925" name="Oval 37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1938" name="Group 50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21939" name="Line 51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40" name="Line 5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41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42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43" name="Line 5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44" name="Line 56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45" name="Line 5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1946" name="Group 58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21947" name="Line 59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48" name="Line 6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49" name="Line 61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50" name="Line 62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51" name="Line 6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52" name="Line 64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53" name="Line 6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1954" name="Oval 66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955" name="Oval 67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21956" name="AutoShape 68"/>
              <p:cNvCxnSpPr>
                <a:cxnSpLocks noChangeShapeType="1"/>
                <a:stCxn id="421955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1957" name="AutoShape 69"/>
              <p:cNvCxnSpPr>
                <a:cxnSpLocks noChangeShapeType="1"/>
                <a:stCxn id="421894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1958" name="AutoShape 70"/>
              <p:cNvCxnSpPr>
                <a:cxnSpLocks noChangeShapeType="1"/>
                <a:stCxn id="421894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1959" name="AutoShape 71"/>
              <p:cNvCxnSpPr>
                <a:cxnSpLocks noChangeShapeType="1"/>
                <a:stCxn id="421954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1960" name="AutoShape 72"/>
              <p:cNvCxnSpPr>
                <a:cxnSpLocks noChangeShapeType="1"/>
                <a:stCxn id="421955" idx="6"/>
                <a:endCxn id="421924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1961" name="AutoShape 73"/>
              <p:cNvCxnSpPr>
                <a:cxnSpLocks noChangeShapeType="1"/>
                <a:stCxn id="421954" idx="2"/>
                <a:endCxn id="421925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21962" name="Group 74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21963" name="Line 7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64" name="Line 7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65" name="Line 7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66" name="Line 7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67" name="Line 7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68" name="Line 8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969" name="Line 8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21970" name="AutoShape 82"/>
              <p:cNvCxnSpPr>
                <a:cxnSpLocks noChangeShapeType="1"/>
                <a:stCxn id="421954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1971" name="AutoShape 83"/>
              <p:cNvCxnSpPr>
                <a:cxnSpLocks noChangeShapeType="1"/>
                <a:stCxn id="421955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1972" name="AutoShape 84"/>
              <p:cNvCxnSpPr>
                <a:cxnSpLocks noChangeShapeType="1"/>
                <a:stCxn id="421895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1973" name="AutoShape 85"/>
              <p:cNvCxnSpPr>
                <a:cxnSpLocks noChangeShapeType="1"/>
                <a:stCxn id="421895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21975" name="Text Box 87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sp>
          <p:nvSpPr>
            <p:cNvPr id="421976" name="Text Box 88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421977" name="Text Box 89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sp>
          <p:nvSpPr>
            <p:cNvPr id="421978" name="Text Box 90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21979" name="Text Box 91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21980" name="Text Box 92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21981" name="Text Box 93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21985" name="AutoShape 97"/>
            <p:cNvCxnSpPr>
              <a:cxnSpLocks noChangeShapeType="1"/>
              <a:stCxn id="421901" idx="4"/>
              <a:endCxn id="421895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21986" name="AutoShape 98"/>
            <p:cNvCxnSpPr>
              <a:cxnSpLocks noChangeShapeType="1"/>
              <a:stCxn id="421902" idx="0"/>
              <a:endCxn id="421894" idx="0"/>
            </p:cNvCxnSpPr>
            <p:nvPr/>
          </p:nvCxnSpPr>
          <p:spPr bwMode="auto">
            <a:xfrm rot="162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21988" name="Text Box 100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21989" name="Text Box 101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133975" y="3525838"/>
            <a:ext cx="3165475" cy="2265362"/>
            <a:chOff x="5133975" y="2928938"/>
            <a:chExt cx="3165475" cy="2265362"/>
          </a:xfrm>
        </p:grpSpPr>
        <p:sp>
          <p:nvSpPr>
            <p:cNvPr id="422067" name="Text Box 179"/>
            <p:cNvSpPr txBox="1">
              <a:spLocks noChangeArrowheads="1"/>
            </p:cNvSpPr>
            <p:nvPr/>
          </p:nvSpPr>
          <p:spPr bwMode="auto">
            <a:xfrm>
              <a:off x="5919788" y="3138488"/>
              <a:ext cx="2857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21993" name="Oval 105"/>
            <p:cNvSpPr>
              <a:spLocks noChangeArrowheads="1"/>
            </p:cNvSpPr>
            <p:nvPr/>
          </p:nvSpPr>
          <p:spPr bwMode="auto">
            <a:xfrm>
              <a:off x="6781800" y="2928938"/>
              <a:ext cx="131763" cy="12223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94" name="Oval 106"/>
            <p:cNvSpPr>
              <a:spLocks noChangeArrowheads="1"/>
            </p:cNvSpPr>
            <p:nvPr/>
          </p:nvSpPr>
          <p:spPr bwMode="auto">
            <a:xfrm>
              <a:off x="6797675" y="4775200"/>
              <a:ext cx="131763" cy="1222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1995" name="AutoShape 107"/>
            <p:cNvCxnSpPr>
              <a:cxnSpLocks noChangeShapeType="1"/>
              <a:stCxn id="421994" idx="2"/>
              <a:endCxn id="422000" idx="4"/>
            </p:cNvCxnSpPr>
            <p:nvPr/>
          </p:nvCxnSpPr>
          <p:spPr bwMode="auto">
            <a:xfrm rot="10800000">
              <a:off x="5843588" y="4165600"/>
              <a:ext cx="954087" cy="67151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21996" name="AutoShape 108"/>
            <p:cNvCxnSpPr>
              <a:cxnSpLocks noChangeShapeType="1"/>
              <a:stCxn id="421994" idx="0"/>
              <a:endCxn id="422046" idx="1"/>
            </p:cNvCxnSpPr>
            <p:nvPr/>
          </p:nvCxnSpPr>
          <p:spPr bwMode="auto">
            <a:xfrm flipH="1" flipV="1">
              <a:off x="6862763" y="4487863"/>
              <a:ext cx="1587" cy="2873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21997" name="AutoShape 109"/>
            <p:cNvCxnSpPr>
              <a:cxnSpLocks noChangeShapeType="1"/>
              <a:stCxn id="421993" idx="4"/>
              <a:endCxn id="422004" idx="0"/>
            </p:cNvCxnSpPr>
            <p:nvPr/>
          </p:nvCxnSpPr>
          <p:spPr bwMode="auto">
            <a:xfrm>
              <a:off x="6848475" y="3051175"/>
              <a:ext cx="0" cy="2174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21998" name="Text Box 110"/>
            <p:cNvSpPr txBox="1">
              <a:spLocks noChangeArrowheads="1"/>
            </p:cNvSpPr>
            <p:nvPr/>
          </p:nvSpPr>
          <p:spPr bwMode="auto">
            <a:xfrm>
              <a:off x="6413500" y="3268663"/>
              <a:ext cx="4254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grpSp>
          <p:nvGrpSpPr>
            <p:cNvPr id="422075" name="Group 187"/>
            <p:cNvGrpSpPr>
              <a:grpSpLocks/>
            </p:cNvGrpSpPr>
            <p:nvPr/>
          </p:nvGrpSpPr>
          <p:grpSpPr bwMode="auto">
            <a:xfrm>
              <a:off x="5133975" y="3644900"/>
              <a:ext cx="973138" cy="520700"/>
              <a:chOff x="2470" y="2624"/>
              <a:chExt cx="613" cy="328"/>
            </a:xfrm>
          </p:grpSpPr>
          <p:sp>
            <p:nvSpPr>
              <p:cNvPr id="421999" name="Text Box 111"/>
              <p:cNvSpPr txBox="1">
                <a:spLocks noChangeArrowheads="1"/>
              </p:cNvSpPr>
              <p:nvPr/>
            </p:nvSpPr>
            <p:spPr bwMode="auto">
              <a:xfrm>
                <a:off x="2470" y="2690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22000" name="Oval 112"/>
              <p:cNvSpPr>
                <a:spLocks noChangeArrowheads="1"/>
              </p:cNvSpPr>
              <p:nvPr/>
            </p:nvSpPr>
            <p:spPr bwMode="auto">
              <a:xfrm>
                <a:off x="2751" y="2642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001" name="Text Box 113"/>
              <p:cNvSpPr txBox="1">
                <a:spLocks noChangeArrowheads="1"/>
              </p:cNvSpPr>
              <p:nvPr/>
            </p:nvSpPr>
            <p:spPr bwMode="auto">
              <a:xfrm>
                <a:off x="2820" y="2624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22002" name="Text Box 114"/>
              <p:cNvSpPr txBox="1">
                <a:spLocks noChangeArrowheads="1"/>
              </p:cNvSpPr>
              <p:nvPr/>
            </p:nvSpPr>
            <p:spPr bwMode="auto">
              <a:xfrm>
                <a:off x="2821" y="2686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grpSp>
          <p:nvGrpSpPr>
            <p:cNvPr id="422003" name="Group 115"/>
            <p:cNvGrpSpPr>
              <a:grpSpLocks/>
            </p:cNvGrpSpPr>
            <p:nvPr/>
          </p:nvGrpSpPr>
          <p:grpSpPr bwMode="auto">
            <a:xfrm>
              <a:off x="6772275" y="3268663"/>
              <a:ext cx="176213" cy="342900"/>
              <a:chOff x="1207" y="2603"/>
              <a:chExt cx="111" cy="216"/>
            </a:xfrm>
          </p:grpSpPr>
          <p:sp>
            <p:nvSpPr>
              <p:cNvPr id="422004" name="Line 116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05" name="Line 117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06" name="Line 118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07" name="Line 119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08" name="Line 120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09" name="Line 121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10" name="Line 122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2011" name="Group 123"/>
            <p:cNvGrpSpPr>
              <a:grpSpLocks/>
            </p:cNvGrpSpPr>
            <p:nvPr/>
          </p:nvGrpSpPr>
          <p:grpSpPr bwMode="auto">
            <a:xfrm>
              <a:off x="7867650" y="3306763"/>
              <a:ext cx="176213" cy="342900"/>
              <a:chOff x="1894" y="2603"/>
              <a:chExt cx="111" cy="216"/>
            </a:xfrm>
          </p:grpSpPr>
          <p:sp>
            <p:nvSpPr>
              <p:cNvPr id="422012" name="Line 124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13" name="Line 125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14" name="Line 126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15" name="Line 127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16" name="Line 128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17" name="Line 129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18" name="Line 130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2019" name="Text Box 131"/>
            <p:cNvSpPr txBox="1">
              <a:spLocks noChangeArrowheads="1"/>
            </p:cNvSpPr>
            <p:nvPr/>
          </p:nvSpPr>
          <p:spPr bwMode="auto">
            <a:xfrm>
              <a:off x="7512050" y="3282950"/>
              <a:ext cx="425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cxnSp>
          <p:nvCxnSpPr>
            <p:cNvPr id="422028" name="AutoShape 140"/>
            <p:cNvCxnSpPr>
              <a:cxnSpLocks noChangeShapeType="1"/>
              <a:stCxn id="422001" idx="0"/>
              <a:endCxn id="421993" idx="2"/>
            </p:cNvCxnSpPr>
            <p:nvPr/>
          </p:nvCxnSpPr>
          <p:spPr bwMode="auto">
            <a:xfrm rot="16200000">
              <a:off x="5987257" y="2850356"/>
              <a:ext cx="654050" cy="93503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422043" name="Group 155"/>
            <p:cNvGrpSpPr>
              <a:grpSpLocks/>
            </p:cNvGrpSpPr>
            <p:nvPr/>
          </p:nvGrpSpPr>
          <p:grpSpPr bwMode="auto">
            <a:xfrm>
              <a:off x="6772275" y="4144963"/>
              <a:ext cx="176213" cy="342900"/>
              <a:chOff x="1207" y="2603"/>
              <a:chExt cx="111" cy="216"/>
            </a:xfrm>
          </p:grpSpPr>
          <p:sp>
            <p:nvSpPr>
              <p:cNvPr id="422044" name="Line 156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45" name="Line 157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46" name="Line 158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47" name="Line 159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48" name="Line 160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49" name="Line 161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50" name="Line 162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2051" name="Oval 163"/>
            <p:cNvSpPr>
              <a:spLocks noChangeArrowheads="1"/>
            </p:cNvSpPr>
            <p:nvPr/>
          </p:nvSpPr>
          <p:spPr bwMode="auto">
            <a:xfrm>
              <a:off x="6786563" y="3832225"/>
              <a:ext cx="131762" cy="1222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2052" name="Group 164"/>
            <p:cNvGrpSpPr>
              <a:grpSpLocks/>
            </p:cNvGrpSpPr>
            <p:nvPr/>
          </p:nvGrpSpPr>
          <p:grpSpPr bwMode="auto">
            <a:xfrm>
              <a:off x="7872413" y="4119563"/>
              <a:ext cx="176212" cy="342900"/>
              <a:chOff x="1207" y="2603"/>
              <a:chExt cx="111" cy="216"/>
            </a:xfrm>
          </p:grpSpPr>
          <p:sp>
            <p:nvSpPr>
              <p:cNvPr id="422053" name="Line 165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54" name="Line 166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55" name="Line 167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56" name="Line 168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57" name="Line 169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58" name="Line 170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59" name="Line 171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2060" name="Oval 172"/>
            <p:cNvSpPr>
              <a:spLocks noChangeArrowheads="1"/>
            </p:cNvSpPr>
            <p:nvPr/>
          </p:nvSpPr>
          <p:spPr bwMode="auto">
            <a:xfrm>
              <a:off x="7886700" y="3827463"/>
              <a:ext cx="131763" cy="1222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2061" name="AutoShape 173"/>
            <p:cNvCxnSpPr>
              <a:cxnSpLocks noChangeShapeType="1"/>
              <a:stCxn id="422051" idx="0"/>
              <a:endCxn id="422006" idx="1"/>
            </p:cNvCxnSpPr>
            <p:nvPr/>
          </p:nvCxnSpPr>
          <p:spPr bwMode="auto">
            <a:xfrm flipV="1">
              <a:off x="6853238" y="3611563"/>
              <a:ext cx="9525" cy="2206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22062" name="AutoShape 174"/>
            <p:cNvCxnSpPr>
              <a:cxnSpLocks noChangeShapeType="1"/>
              <a:stCxn id="422051" idx="4"/>
              <a:endCxn id="422044" idx="0"/>
            </p:cNvCxnSpPr>
            <p:nvPr/>
          </p:nvCxnSpPr>
          <p:spPr bwMode="auto">
            <a:xfrm flipH="1">
              <a:off x="6848475" y="3954463"/>
              <a:ext cx="4763" cy="190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22063" name="AutoShape 175"/>
            <p:cNvCxnSpPr>
              <a:cxnSpLocks noChangeShapeType="1"/>
              <a:stCxn id="422060" idx="4"/>
              <a:endCxn id="422053" idx="0"/>
            </p:cNvCxnSpPr>
            <p:nvPr/>
          </p:nvCxnSpPr>
          <p:spPr bwMode="auto">
            <a:xfrm flipH="1">
              <a:off x="7948613" y="3949700"/>
              <a:ext cx="4762" cy="1698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22064" name="AutoShape 176"/>
            <p:cNvCxnSpPr>
              <a:cxnSpLocks noChangeShapeType="1"/>
              <a:stCxn id="422060" idx="0"/>
              <a:endCxn id="422014" idx="1"/>
            </p:cNvCxnSpPr>
            <p:nvPr/>
          </p:nvCxnSpPr>
          <p:spPr bwMode="auto">
            <a:xfrm flipV="1">
              <a:off x="7953375" y="3649663"/>
              <a:ext cx="4763" cy="177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22065" name="Text Box 177"/>
            <p:cNvSpPr txBox="1">
              <a:spLocks noChangeArrowheads="1"/>
            </p:cNvSpPr>
            <p:nvPr/>
          </p:nvSpPr>
          <p:spPr bwMode="auto">
            <a:xfrm>
              <a:off x="6423025" y="4111625"/>
              <a:ext cx="425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sp>
          <p:nvSpPr>
            <p:cNvPr id="422066" name="Text Box 178"/>
            <p:cNvSpPr txBox="1">
              <a:spLocks noChangeArrowheads="1"/>
            </p:cNvSpPr>
            <p:nvPr/>
          </p:nvSpPr>
          <p:spPr bwMode="auto">
            <a:xfrm>
              <a:off x="7499350" y="4102100"/>
              <a:ext cx="4508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cxnSp>
          <p:nvCxnSpPr>
            <p:cNvPr id="422068" name="AutoShape 180"/>
            <p:cNvCxnSpPr>
              <a:cxnSpLocks noChangeShapeType="1"/>
              <a:stCxn id="421994" idx="6"/>
              <a:endCxn id="422055" idx="1"/>
            </p:cNvCxnSpPr>
            <p:nvPr/>
          </p:nvCxnSpPr>
          <p:spPr bwMode="auto">
            <a:xfrm flipV="1">
              <a:off x="6929438" y="4462463"/>
              <a:ext cx="1033462" cy="3746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22069" name="AutoShape 181"/>
            <p:cNvCxnSpPr>
              <a:cxnSpLocks noChangeShapeType="1"/>
              <a:stCxn id="421993" idx="6"/>
              <a:endCxn id="422012" idx="0"/>
            </p:cNvCxnSpPr>
            <p:nvPr/>
          </p:nvCxnSpPr>
          <p:spPr bwMode="auto">
            <a:xfrm>
              <a:off x="6913563" y="2990850"/>
              <a:ext cx="1030287" cy="31591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22070" name="Text Box 182"/>
            <p:cNvSpPr txBox="1">
              <a:spLocks noChangeArrowheads="1"/>
            </p:cNvSpPr>
            <p:nvPr/>
          </p:nvSpPr>
          <p:spPr bwMode="auto">
            <a:xfrm>
              <a:off x="6700838" y="4827588"/>
              <a:ext cx="311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422071" name="Text Box 183"/>
            <p:cNvSpPr txBox="1">
              <a:spLocks noChangeArrowheads="1"/>
            </p:cNvSpPr>
            <p:nvPr/>
          </p:nvSpPr>
          <p:spPr bwMode="auto">
            <a:xfrm>
              <a:off x="6515100" y="3675063"/>
              <a:ext cx="2984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22072" name="Text Box 184"/>
            <p:cNvSpPr txBox="1">
              <a:spLocks noChangeArrowheads="1"/>
            </p:cNvSpPr>
            <p:nvPr/>
          </p:nvSpPr>
          <p:spPr bwMode="auto">
            <a:xfrm>
              <a:off x="7988300" y="3681413"/>
              <a:ext cx="311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22073" name="Text Box 185"/>
            <p:cNvSpPr txBox="1">
              <a:spLocks noChangeArrowheads="1"/>
            </p:cNvSpPr>
            <p:nvPr/>
          </p:nvSpPr>
          <p:spPr bwMode="auto">
            <a:xfrm>
              <a:off x="6864350" y="3702050"/>
              <a:ext cx="355600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22074" name="Text Box 186"/>
            <p:cNvSpPr txBox="1">
              <a:spLocks noChangeArrowheads="1"/>
            </p:cNvSpPr>
            <p:nvPr/>
          </p:nvSpPr>
          <p:spPr bwMode="auto">
            <a:xfrm>
              <a:off x="7585075" y="3681413"/>
              <a:ext cx="363538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AD0E1AF-B4C7-4C13-BBB7-47FF349AA405}" type="slidenum">
              <a:rPr lang="en-US"/>
              <a:pPr lvl="1"/>
              <a:t>40</a:t>
            </a:fld>
            <a:endParaRPr 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Voltmeters and Ammeters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638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In reality, voltmeters and ammeters have internal resistances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Practical ammeters will always add some resistance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Practical voltmeters will always draw some current</a:t>
            </a:r>
          </a:p>
        </p:txBody>
      </p:sp>
      <p:grpSp>
        <p:nvGrpSpPr>
          <p:cNvPr id="470020" name="Group 4"/>
          <p:cNvGrpSpPr>
            <a:grpSpLocks/>
          </p:cNvGrpSpPr>
          <p:nvPr/>
        </p:nvGrpSpPr>
        <p:grpSpPr bwMode="auto">
          <a:xfrm>
            <a:off x="836613" y="3348038"/>
            <a:ext cx="479425" cy="1841500"/>
            <a:chOff x="192" y="2484"/>
            <a:chExt cx="302" cy="1160"/>
          </a:xfrm>
        </p:grpSpPr>
        <p:grpSp>
          <p:nvGrpSpPr>
            <p:cNvPr id="470021" name="Group 5"/>
            <p:cNvGrpSpPr>
              <a:grpSpLocks/>
            </p:cNvGrpSpPr>
            <p:nvPr/>
          </p:nvGrpSpPr>
          <p:grpSpPr bwMode="auto">
            <a:xfrm>
              <a:off x="192" y="2902"/>
              <a:ext cx="302" cy="313"/>
              <a:chOff x="192" y="2902"/>
              <a:chExt cx="302" cy="313"/>
            </a:xfrm>
          </p:grpSpPr>
          <p:sp>
            <p:nvSpPr>
              <p:cNvPr id="470022" name="Oval 6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023" name="Text Box 7"/>
              <p:cNvSpPr txBox="1">
                <a:spLocks noChangeArrowheads="1"/>
              </p:cNvSpPr>
              <p:nvPr/>
            </p:nvSpPr>
            <p:spPr bwMode="auto">
              <a:xfrm>
                <a:off x="233" y="292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V</a:t>
                </a:r>
                <a:endParaRPr lang="el-GR">
                  <a:cs typeface="Times New Roman" pitchFamily="18" charset="0"/>
                </a:endParaRPr>
              </a:p>
            </p:txBody>
          </p:sp>
        </p:grpSp>
        <p:sp>
          <p:nvSpPr>
            <p:cNvPr id="470024" name="Oval 8"/>
            <p:cNvSpPr>
              <a:spLocks noChangeArrowheads="1"/>
            </p:cNvSpPr>
            <p:nvPr/>
          </p:nvSpPr>
          <p:spPr bwMode="auto">
            <a:xfrm>
              <a:off x="299" y="2484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25" name="Oval 9"/>
            <p:cNvSpPr>
              <a:spLocks noChangeArrowheads="1"/>
            </p:cNvSpPr>
            <p:nvPr/>
          </p:nvSpPr>
          <p:spPr bwMode="auto">
            <a:xfrm>
              <a:off x="305" y="3567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0026" name="AutoShape 10"/>
            <p:cNvCxnSpPr>
              <a:cxnSpLocks noChangeShapeType="1"/>
              <a:stCxn id="470025" idx="0"/>
              <a:endCxn id="470022" idx="4"/>
            </p:cNvCxnSpPr>
            <p:nvPr/>
          </p:nvCxnSpPr>
          <p:spPr bwMode="auto">
            <a:xfrm flipH="1" flipV="1">
              <a:off x="343" y="3215"/>
              <a:ext cx="1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0027" name="AutoShape 11"/>
            <p:cNvCxnSpPr>
              <a:cxnSpLocks noChangeShapeType="1"/>
              <a:stCxn id="470024" idx="4"/>
              <a:endCxn id="470022" idx="0"/>
            </p:cNvCxnSpPr>
            <p:nvPr/>
          </p:nvCxnSpPr>
          <p:spPr bwMode="auto">
            <a:xfrm>
              <a:off x="338" y="2561"/>
              <a:ext cx="5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470028" name="Text Box 12"/>
          <p:cNvSpPr txBox="1">
            <a:spLocks noChangeArrowheads="1"/>
          </p:cNvSpPr>
          <p:nvPr/>
        </p:nvSpPr>
        <p:spPr bwMode="auto">
          <a:xfrm>
            <a:off x="558800" y="5365750"/>
            <a:ext cx="1181100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Ideal</a:t>
            </a:r>
          </a:p>
          <a:p>
            <a:r>
              <a:rPr lang="en-US"/>
              <a:t>Voltmeter </a:t>
            </a:r>
          </a:p>
        </p:txBody>
      </p:sp>
      <p:grpSp>
        <p:nvGrpSpPr>
          <p:cNvPr id="470073" name="Group 57"/>
          <p:cNvGrpSpPr>
            <a:grpSpLocks/>
          </p:cNvGrpSpPr>
          <p:nvPr/>
        </p:nvGrpSpPr>
        <p:grpSpPr bwMode="auto">
          <a:xfrm>
            <a:off x="2187575" y="3348038"/>
            <a:ext cx="1317625" cy="1841500"/>
            <a:chOff x="1296" y="1945"/>
            <a:chExt cx="830" cy="1160"/>
          </a:xfrm>
        </p:grpSpPr>
        <p:grpSp>
          <p:nvGrpSpPr>
            <p:cNvPr id="470030" name="Group 14"/>
            <p:cNvGrpSpPr>
              <a:grpSpLocks/>
            </p:cNvGrpSpPr>
            <p:nvPr/>
          </p:nvGrpSpPr>
          <p:grpSpPr bwMode="auto">
            <a:xfrm>
              <a:off x="1824" y="2363"/>
              <a:ext cx="302" cy="313"/>
              <a:chOff x="192" y="2902"/>
              <a:chExt cx="302" cy="313"/>
            </a:xfrm>
          </p:grpSpPr>
          <p:sp>
            <p:nvSpPr>
              <p:cNvPr id="470031" name="Oval 15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032" name="Text Box 16"/>
              <p:cNvSpPr txBox="1">
                <a:spLocks noChangeArrowheads="1"/>
              </p:cNvSpPr>
              <p:nvPr/>
            </p:nvSpPr>
            <p:spPr bwMode="auto">
              <a:xfrm>
                <a:off x="233" y="292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V</a:t>
                </a:r>
                <a:endParaRPr lang="el-GR">
                  <a:cs typeface="Times New Roman" pitchFamily="18" charset="0"/>
                </a:endParaRPr>
              </a:p>
            </p:txBody>
          </p:sp>
        </p:grpSp>
        <p:sp>
          <p:nvSpPr>
            <p:cNvPr id="470033" name="Oval 17"/>
            <p:cNvSpPr>
              <a:spLocks noChangeArrowheads="1"/>
            </p:cNvSpPr>
            <p:nvPr/>
          </p:nvSpPr>
          <p:spPr bwMode="auto">
            <a:xfrm>
              <a:off x="1931" y="1945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4" name="Oval 18"/>
            <p:cNvSpPr>
              <a:spLocks noChangeArrowheads="1"/>
            </p:cNvSpPr>
            <p:nvPr/>
          </p:nvSpPr>
          <p:spPr bwMode="auto">
            <a:xfrm>
              <a:off x="1937" y="3028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0035" name="AutoShape 19"/>
            <p:cNvCxnSpPr>
              <a:cxnSpLocks noChangeShapeType="1"/>
              <a:stCxn id="470069" idx="0"/>
              <a:endCxn id="470031" idx="4"/>
            </p:cNvCxnSpPr>
            <p:nvPr/>
          </p:nvCxnSpPr>
          <p:spPr bwMode="auto">
            <a:xfrm flipH="1" flipV="1">
              <a:off x="1975" y="2676"/>
              <a:ext cx="2" cy="1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0036" name="AutoShape 20"/>
            <p:cNvCxnSpPr>
              <a:cxnSpLocks noChangeShapeType="1"/>
              <a:stCxn id="470070" idx="4"/>
              <a:endCxn id="470031" idx="0"/>
            </p:cNvCxnSpPr>
            <p:nvPr/>
          </p:nvCxnSpPr>
          <p:spPr bwMode="auto">
            <a:xfrm>
              <a:off x="1970" y="2208"/>
              <a:ext cx="5" cy="15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470047" name="Group 31"/>
            <p:cNvGrpSpPr>
              <a:grpSpLocks/>
            </p:cNvGrpSpPr>
            <p:nvPr/>
          </p:nvGrpSpPr>
          <p:grpSpPr bwMode="auto">
            <a:xfrm rot="-10800000">
              <a:off x="1544" y="2424"/>
              <a:ext cx="111" cy="216"/>
              <a:chOff x="1894" y="2603"/>
              <a:chExt cx="111" cy="216"/>
            </a:xfrm>
          </p:grpSpPr>
          <p:sp>
            <p:nvSpPr>
              <p:cNvPr id="470048" name="Line 32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49" name="Line 33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50" name="Line 34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51" name="Line 35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52" name="Line 36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53" name="Line 37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54" name="Line 38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0055" name="Text Box 39"/>
            <p:cNvSpPr txBox="1">
              <a:spLocks noChangeArrowheads="1"/>
            </p:cNvSpPr>
            <p:nvPr/>
          </p:nvSpPr>
          <p:spPr bwMode="auto">
            <a:xfrm>
              <a:off x="1296" y="23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m</a:t>
              </a:r>
            </a:p>
          </p:txBody>
        </p:sp>
        <p:cxnSp>
          <p:nvCxnSpPr>
            <p:cNvPr id="470067" name="AutoShape 51"/>
            <p:cNvCxnSpPr>
              <a:cxnSpLocks noChangeShapeType="1"/>
              <a:stCxn id="470069" idx="2"/>
              <a:endCxn id="470048" idx="0"/>
            </p:cNvCxnSpPr>
            <p:nvPr/>
          </p:nvCxnSpPr>
          <p:spPr bwMode="auto">
            <a:xfrm rot="10800000">
              <a:off x="1608" y="2640"/>
              <a:ext cx="330" cy="2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70068" name="AutoShape 52"/>
            <p:cNvCxnSpPr>
              <a:cxnSpLocks noChangeShapeType="1"/>
              <a:stCxn id="470070" idx="2"/>
              <a:endCxn id="470050" idx="1"/>
            </p:cNvCxnSpPr>
            <p:nvPr/>
          </p:nvCxnSpPr>
          <p:spPr bwMode="auto">
            <a:xfrm rot="10800000" flipV="1">
              <a:off x="1599" y="2170"/>
              <a:ext cx="332" cy="25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70069" name="Oval 53"/>
            <p:cNvSpPr>
              <a:spLocks noChangeArrowheads="1"/>
            </p:cNvSpPr>
            <p:nvPr/>
          </p:nvSpPr>
          <p:spPr bwMode="auto">
            <a:xfrm>
              <a:off x="1938" y="2832"/>
              <a:ext cx="78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70" name="Oval 54"/>
            <p:cNvSpPr>
              <a:spLocks noChangeArrowheads="1"/>
            </p:cNvSpPr>
            <p:nvPr/>
          </p:nvSpPr>
          <p:spPr bwMode="auto">
            <a:xfrm>
              <a:off x="1931" y="2131"/>
              <a:ext cx="78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0071" name="AutoShape 55"/>
            <p:cNvCxnSpPr>
              <a:cxnSpLocks noChangeShapeType="1"/>
              <a:stCxn id="470034" idx="0"/>
              <a:endCxn id="470069" idx="4"/>
            </p:cNvCxnSpPr>
            <p:nvPr/>
          </p:nvCxnSpPr>
          <p:spPr bwMode="auto">
            <a:xfrm flipV="1">
              <a:off x="1976" y="2909"/>
              <a:ext cx="1" cy="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0072" name="AutoShape 56"/>
            <p:cNvCxnSpPr>
              <a:cxnSpLocks noChangeShapeType="1"/>
              <a:stCxn id="470033" idx="4"/>
              <a:endCxn id="470070" idx="0"/>
            </p:cNvCxnSpPr>
            <p:nvPr/>
          </p:nvCxnSpPr>
          <p:spPr bwMode="auto">
            <a:xfrm>
              <a:off x="1970" y="2022"/>
              <a:ext cx="0" cy="10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470074" name="Text Box 58"/>
          <p:cNvSpPr txBox="1">
            <a:spLocks noChangeArrowheads="1"/>
          </p:cNvSpPr>
          <p:nvPr/>
        </p:nvSpPr>
        <p:spPr bwMode="auto">
          <a:xfrm>
            <a:off x="2476500" y="5365750"/>
            <a:ext cx="1181100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Practical</a:t>
            </a:r>
          </a:p>
          <a:p>
            <a:r>
              <a:rPr lang="en-US"/>
              <a:t>Voltmeter </a:t>
            </a:r>
          </a:p>
        </p:txBody>
      </p:sp>
      <p:grpSp>
        <p:nvGrpSpPr>
          <p:cNvPr id="470075" name="Group 59"/>
          <p:cNvGrpSpPr>
            <a:grpSpLocks/>
          </p:cNvGrpSpPr>
          <p:nvPr/>
        </p:nvGrpSpPr>
        <p:grpSpPr bwMode="auto">
          <a:xfrm>
            <a:off x="5364163" y="3348038"/>
            <a:ext cx="479425" cy="1841500"/>
            <a:chOff x="192" y="2484"/>
            <a:chExt cx="302" cy="1160"/>
          </a:xfrm>
        </p:grpSpPr>
        <p:grpSp>
          <p:nvGrpSpPr>
            <p:cNvPr id="470076" name="Group 60"/>
            <p:cNvGrpSpPr>
              <a:grpSpLocks/>
            </p:cNvGrpSpPr>
            <p:nvPr/>
          </p:nvGrpSpPr>
          <p:grpSpPr bwMode="auto">
            <a:xfrm>
              <a:off x="192" y="2902"/>
              <a:ext cx="302" cy="313"/>
              <a:chOff x="192" y="2902"/>
              <a:chExt cx="302" cy="313"/>
            </a:xfrm>
          </p:grpSpPr>
          <p:sp>
            <p:nvSpPr>
              <p:cNvPr id="470077" name="Oval 61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078" name="Text Box 62"/>
              <p:cNvSpPr txBox="1">
                <a:spLocks noChangeArrowheads="1"/>
              </p:cNvSpPr>
              <p:nvPr/>
            </p:nvSpPr>
            <p:spPr bwMode="auto">
              <a:xfrm>
                <a:off x="233" y="292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A</a:t>
                </a:r>
                <a:endParaRPr lang="el-GR">
                  <a:cs typeface="Times New Roman" pitchFamily="18" charset="0"/>
                </a:endParaRPr>
              </a:p>
            </p:txBody>
          </p:sp>
        </p:grpSp>
        <p:sp>
          <p:nvSpPr>
            <p:cNvPr id="470079" name="Oval 63"/>
            <p:cNvSpPr>
              <a:spLocks noChangeArrowheads="1"/>
            </p:cNvSpPr>
            <p:nvPr/>
          </p:nvSpPr>
          <p:spPr bwMode="auto">
            <a:xfrm>
              <a:off x="299" y="2484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80" name="Oval 64"/>
            <p:cNvSpPr>
              <a:spLocks noChangeArrowheads="1"/>
            </p:cNvSpPr>
            <p:nvPr/>
          </p:nvSpPr>
          <p:spPr bwMode="auto">
            <a:xfrm>
              <a:off x="305" y="3567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0081" name="AutoShape 65"/>
            <p:cNvCxnSpPr>
              <a:cxnSpLocks noChangeShapeType="1"/>
              <a:stCxn id="470080" idx="0"/>
              <a:endCxn id="470077" idx="4"/>
            </p:cNvCxnSpPr>
            <p:nvPr/>
          </p:nvCxnSpPr>
          <p:spPr bwMode="auto">
            <a:xfrm flipH="1" flipV="1">
              <a:off x="343" y="3215"/>
              <a:ext cx="1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0082" name="AutoShape 66"/>
            <p:cNvCxnSpPr>
              <a:cxnSpLocks noChangeShapeType="1"/>
              <a:stCxn id="470079" idx="4"/>
              <a:endCxn id="470077" idx="0"/>
            </p:cNvCxnSpPr>
            <p:nvPr/>
          </p:nvCxnSpPr>
          <p:spPr bwMode="auto">
            <a:xfrm>
              <a:off x="338" y="2561"/>
              <a:ext cx="5" cy="34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470083" name="Text Box 67"/>
          <p:cNvSpPr txBox="1">
            <a:spLocks noChangeArrowheads="1"/>
          </p:cNvSpPr>
          <p:nvPr/>
        </p:nvSpPr>
        <p:spPr bwMode="auto">
          <a:xfrm>
            <a:off x="5118100" y="5365750"/>
            <a:ext cx="1117600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Ideal</a:t>
            </a:r>
          </a:p>
          <a:p>
            <a:r>
              <a:rPr lang="en-US"/>
              <a:t>Ammeter </a:t>
            </a:r>
          </a:p>
        </p:txBody>
      </p:sp>
      <p:sp>
        <p:nvSpPr>
          <p:cNvPr id="470107" name="Text Box 91"/>
          <p:cNvSpPr txBox="1">
            <a:spLocks noChangeArrowheads="1"/>
          </p:cNvSpPr>
          <p:nvPr/>
        </p:nvSpPr>
        <p:spPr bwMode="auto">
          <a:xfrm>
            <a:off x="7035800" y="5365750"/>
            <a:ext cx="1117600" cy="654050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Practical</a:t>
            </a:r>
          </a:p>
          <a:p>
            <a:r>
              <a:rPr lang="en-US"/>
              <a:t>Ammeter </a:t>
            </a:r>
          </a:p>
        </p:txBody>
      </p:sp>
      <p:grpSp>
        <p:nvGrpSpPr>
          <p:cNvPr id="470109" name="Group 93"/>
          <p:cNvGrpSpPr>
            <a:grpSpLocks/>
          </p:cNvGrpSpPr>
          <p:nvPr/>
        </p:nvGrpSpPr>
        <p:grpSpPr bwMode="auto">
          <a:xfrm>
            <a:off x="7143750" y="3348038"/>
            <a:ext cx="692150" cy="1841500"/>
            <a:chOff x="4444" y="1917"/>
            <a:chExt cx="436" cy="1160"/>
          </a:xfrm>
        </p:grpSpPr>
        <p:grpSp>
          <p:nvGrpSpPr>
            <p:cNvPr id="470085" name="Group 69"/>
            <p:cNvGrpSpPr>
              <a:grpSpLocks/>
            </p:cNvGrpSpPr>
            <p:nvPr/>
          </p:nvGrpSpPr>
          <p:grpSpPr bwMode="auto">
            <a:xfrm>
              <a:off x="4578" y="2160"/>
              <a:ext cx="302" cy="313"/>
              <a:chOff x="192" y="2902"/>
              <a:chExt cx="302" cy="313"/>
            </a:xfrm>
          </p:grpSpPr>
          <p:sp>
            <p:nvSpPr>
              <p:cNvPr id="470086" name="Oval 70"/>
              <p:cNvSpPr>
                <a:spLocks noChangeArrowheads="1"/>
              </p:cNvSpPr>
              <p:nvPr/>
            </p:nvSpPr>
            <p:spPr bwMode="auto">
              <a:xfrm>
                <a:off x="192" y="2902"/>
                <a:ext cx="302" cy="31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087" name="Text Box 71"/>
              <p:cNvSpPr txBox="1">
                <a:spLocks noChangeArrowheads="1"/>
              </p:cNvSpPr>
              <p:nvPr/>
            </p:nvSpPr>
            <p:spPr bwMode="auto">
              <a:xfrm>
                <a:off x="233" y="292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Times New Roman" pitchFamily="18" charset="0"/>
                  </a:rPr>
                  <a:t>A</a:t>
                </a:r>
                <a:endParaRPr lang="el-GR">
                  <a:cs typeface="Times New Roman" pitchFamily="18" charset="0"/>
                </a:endParaRPr>
              </a:p>
            </p:txBody>
          </p:sp>
        </p:grpSp>
        <p:sp>
          <p:nvSpPr>
            <p:cNvPr id="470088" name="Oval 72"/>
            <p:cNvSpPr>
              <a:spLocks noChangeArrowheads="1"/>
            </p:cNvSpPr>
            <p:nvPr/>
          </p:nvSpPr>
          <p:spPr bwMode="auto">
            <a:xfrm>
              <a:off x="4685" y="1917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89" name="Oval 73"/>
            <p:cNvSpPr>
              <a:spLocks noChangeArrowheads="1"/>
            </p:cNvSpPr>
            <p:nvPr/>
          </p:nvSpPr>
          <p:spPr bwMode="auto">
            <a:xfrm>
              <a:off x="4696" y="3000"/>
              <a:ext cx="78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0090" name="AutoShape 74"/>
            <p:cNvCxnSpPr>
              <a:cxnSpLocks noChangeShapeType="1"/>
              <a:stCxn id="470095" idx="1"/>
              <a:endCxn id="470086" idx="4"/>
            </p:cNvCxnSpPr>
            <p:nvPr/>
          </p:nvCxnSpPr>
          <p:spPr bwMode="auto">
            <a:xfrm flipV="1">
              <a:off x="4728" y="2473"/>
              <a:ext cx="1" cy="1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0091" name="AutoShape 75"/>
            <p:cNvCxnSpPr>
              <a:cxnSpLocks noChangeShapeType="1"/>
              <a:stCxn id="470088" idx="4"/>
              <a:endCxn id="470086" idx="0"/>
            </p:cNvCxnSpPr>
            <p:nvPr/>
          </p:nvCxnSpPr>
          <p:spPr bwMode="auto">
            <a:xfrm>
              <a:off x="4724" y="1994"/>
              <a:ext cx="5" cy="1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470092" name="Group 76"/>
            <p:cNvGrpSpPr>
              <a:grpSpLocks/>
            </p:cNvGrpSpPr>
            <p:nvPr/>
          </p:nvGrpSpPr>
          <p:grpSpPr bwMode="auto">
            <a:xfrm rot="-10800000">
              <a:off x="4673" y="2640"/>
              <a:ext cx="111" cy="216"/>
              <a:chOff x="1894" y="2603"/>
              <a:chExt cx="111" cy="216"/>
            </a:xfrm>
          </p:grpSpPr>
          <p:sp>
            <p:nvSpPr>
              <p:cNvPr id="470093" name="Line 77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94" name="Line 78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95" name="Line 79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96" name="Line 80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97" name="Line 81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98" name="Line 82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99" name="Line 83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0100" name="Text Box 84"/>
            <p:cNvSpPr txBox="1">
              <a:spLocks noChangeArrowheads="1"/>
            </p:cNvSpPr>
            <p:nvPr/>
          </p:nvSpPr>
          <p:spPr bwMode="auto">
            <a:xfrm>
              <a:off x="4444" y="2592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m</a:t>
              </a:r>
            </a:p>
          </p:txBody>
        </p:sp>
        <p:cxnSp>
          <p:nvCxnSpPr>
            <p:cNvPr id="470108" name="AutoShape 92"/>
            <p:cNvCxnSpPr>
              <a:cxnSpLocks noChangeShapeType="1"/>
              <a:stCxn id="470089" idx="0"/>
              <a:endCxn id="470093" idx="0"/>
            </p:cNvCxnSpPr>
            <p:nvPr/>
          </p:nvCxnSpPr>
          <p:spPr bwMode="auto">
            <a:xfrm flipV="1">
              <a:off x="4735" y="2855"/>
              <a:ext cx="2" cy="14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470110" name="AutoShape 94"/>
          <p:cNvSpPr>
            <a:spLocks noChangeArrowheads="1"/>
          </p:cNvSpPr>
          <p:nvPr/>
        </p:nvSpPr>
        <p:spPr bwMode="auto">
          <a:xfrm>
            <a:off x="1600200" y="4159250"/>
            <a:ext cx="447675" cy="331788"/>
          </a:xfrm>
          <a:prstGeom prst="rightArrow">
            <a:avLst>
              <a:gd name="adj1" fmla="val 50000"/>
              <a:gd name="adj2" fmla="val 33732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111" name="AutoShape 95"/>
          <p:cNvSpPr>
            <a:spLocks noChangeArrowheads="1"/>
          </p:cNvSpPr>
          <p:nvPr/>
        </p:nvSpPr>
        <p:spPr bwMode="auto">
          <a:xfrm>
            <a:off x="6400800" y="4159250"/>
            <a:ext cx="447675" cy="331788"/>
          </a:xfrm>
          <a:prstGeom prst="rightArrow">
            <a:avLst>
              <a:gd name="adj1" fmla="val 50000"/>
              <a:gd name="adj2" fmla="val 33732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7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58BC04B-693E-42B4-B135-9037F524EDF4}" type="slidenum">
              <a:rPr lang="en-US"/>
              <a:pPr lvl="1"/>
              <a:t>5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3325813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>
                <a:solidFill>
                  <a:schemeClr val="tx1"/>
                </a:solidFill>
              </a:rPr>
              <a:t>The circuit consists of the parallel combination of 3 subcircuits with the same voltage:</a:t>
            </a:r>
          </a:p>
          <a:p>
            <a:pPr marL="838200" lvl="1" indent="-381000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2000">
                <a:solidFill>
                  <a:schemeClr val="tx1"/>
                </a:solidFill>
              </a:rPr>
              <a:t>The voltage source</a:t>
            </a:r>
          </a:p>
          <a:p>
            <a:pPr marL="838200" lvl="1" indent="-381000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2000">
                <a:solidFill>
                  <a:schemeClr val="tx1"/>
                </a:solidFill>
              </a:rPr>
              <a:t>Series combination of </a:t>
            </a: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1</a:t>
            </a:r>
            <a:r>
              <a:rPr lang="en-US" sz="2000" b="1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and </a:t>
            </a: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2</a:t>
            </a:r>
          </a:p>
          <a:p>
            <a:pPr marL="838200" lvl="1" indent="-381000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2000">
                <a:solidFill>
                  <a:schemeClr val="tx1"/>
                </a:solidFill>
              </a:rPr>
              <a:t>Series combination of </a:t>
            </a: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and </a:t>
            </a: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x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>
                <a:solidFill>
                  <a:schemeClr val="tx1"/>
                </a:solidFill>
              </a:rPr>
              <a:t>Voltage divider between:</a:t>
            </a:r>
          </a:p>
          <a:p>
            <a:pPr marL="838200" lvl="1" indent="-381000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1</a:t>
            </a:r>
            <a:r>
              <a:rPr lang="en-US" sz="2000" b="1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and </a:t>
            </a: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2</a:t>
            </a:r>
          </a:p>
          <a:p>
            <a:pPr marL="1257300" lvl="2" indent="-342900">
              <a:lnSpc>
                <a:spcPct val="80000"/>
              </a:lnSpc>
            </a:pPr>
            <a:r>
              <a:rPr lang="en-US" sz="1800" b="1">
                <a:solidFill>
                  <a:schemeClr val="tx1"/>
                </a:solidFill>
              </a:rPr>
              <a:t>v</a:t>
            </a:r>
            <a:r>
              <a:rPr lang="en-US" sz="1800" b="1" baseline="-25000">
                <a:solidFill>
                  <a:schemeClr val="tx1"/>
                </a:solidFill>
              </a:rPr>
              <a:t>2</a:t>
            </a:r>
            <a:r>
              <a:rPr lang="en-US" sz="1800" b="1">
                <a:solidFill>
                  <a:schemeClr val="tx1"/>
                </a:solidFill>
              </a:rPr>
              <a:t> = v</a:t>
            </a:r>
            <a:r>
              <a:rPr lang="en-US" sz="1800" b="1" baseline="-25000">
                <a:solidFill>
                  <a:schemeClr val="tx1"/>
                </a:solidFill>
              </a:rPr>
              <a:t>ad</a:t>
            </a:r>
          </a:p>
          <a:p>
            <a:pPr marL="838200" lvl="1" indent="-381000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and </a:t>
            </a: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x</a:t>
            </a:r>
          </a:p>
          <a:p>
            <a:pPr marL="1257300" lvl="2" indent="-342900">
              <a:lnSpc>
                <a:spcPct val="80000"/>
              </a:lnSpc>
            </a:pPr>
            <a:r>
              <a:rPr lang="en-US" sz="1800" b="1">
                <a:solidFill>
                  <a:schemeClr val="tx1"/>
                </a:solidFill>
              </a:rPr>
              <a:t>v</a:t>
            </a:r>
            <a:r>
              <a:rPr lang="en-US" sz="1800" b="1" baseline="-25000">
                <a:solidFill>
                  <a:schemeClr val="tx1"/>
                </a:solidFill>
              </a:rPr>
              <a:t>x</a:t>
            </a:r>
            <a:r>
              <a:rPr lang="en-US" sz="1800" b="1">
                <a:solidFill>
                  <a:schemeClr val="tx1"/>
                </a:solidFill>
              </a:rPr>
              <a:t> = v</a:t>
            </a:r>
            <a:r>
              <a:rPr lang="en-US" sz="1800" b="1" baseline="-25000">
                <a:solidFill>
                  <a:schemeClr val="tx1"/>
                </a:solidFill>
              </a:rPr>
              <a:t>bd</a:t>
            </a:r>
            <a:endParaRPr lang="en-US" sz="1800" b="1">
              <a:solidFill>
                <a:schemeClr val="tx1"/>
              </a:solidFill>
            </a:endParaRPr>
          </a:p>
        </p:txBody>
      </p:sp>
      <p:graphicFrame>
        <p:nvGraphicFramePr>
          <p:cNvPr id="424070" name="Object 134"/>
          <p:cNvGraphicFramePr>
            <a:graphicFrameLocks noChangeAspect="1"/>
          </p:cNvGraphicFramePr>
          <p:nvPr>
            <p:ph sz="quarter" idx="2"/>
          </p:nvPr>
        </p:nvGraphicFramePr>
        <p:xfrm>
          <a:off x="6248400" y="3703638"/>
          <a:ext cx="2057400" cy="909637"/>
        </p:xfrm>
        <a:graphic>
          <a:graphicData uri="http://schemas.openxmlformats.org/presentationml/2006/ole">
            <p:oleObj spid="_x0000_s424070" name="Equation" r:id="rId3" imgW="977760" imgH="431640" progId="Equation.3">
              <p:embed/>
            </p:oleObj>
          </a:graphicData>
        </a:graphic>
      </p:graphicFrame>
      <p:grpSp>
        <p:nvGrpSpPr>
          <p:cNvPr id="423940" name="Group 4"/>
          <p:cNvGrpSpPr>
            <a:grpSpLocks/>
          </p:cNvGrpSpPr>
          <p:nvPr/>
        </p:nvGrpSpPr>
        <p:grpSpPr bwMode="auto">
          <a:xfrm>
            <a:off x="2520950" y="4014788"/>
            <a:ext cx="3529013" cy="2022475"/>
            <a:chOff x="473" y="2077"/>
            <a:chExt cx="2223" cy="1274"/>
          </a:xfrm>
        </p:grpSpPr>
        <p:grpSp>
          <p:nvGrpSpPr>
            <p:cNvPr id="423941" name="Group 5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423942" name="Text Box 6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23943" name="Oval 7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944" name="Text Box 8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23945" name="Text Box 9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sp>
          <p:nvSpPr>
            <p:cNvPr id="423946" name="Text Box 10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grpSp>
          <p:nvGrpSpPr>
            <p:cNvPr id="423947" name="Group 11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423948" name="Oval 12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949" name="Oval 13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3950" name="Group 14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23951" name="Line 1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52" name="Line 1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53" name="Line 1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54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55" name="Line 1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56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57" name="Line 2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3958" name="Oval 22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959" name="Oval 23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3960" name="Group 24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23961" name="Line 25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62" name="Line 2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63" name="Line 27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64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65" name="Line 2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66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67" name="Line 3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3968" name="Group 32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23969" name="Line 33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70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71" name="Line 35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72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73" name="Line 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74" name="Line 38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75" name="Line 3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3976" name="Oval 40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977" name="Oval 41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23978" name="AutoShape 42"/>
              <p:cNvCxnSpPr>
                <a:cxnSpLocks noChangeShapeType="1"/>
                <a:stCxn id="423977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3979" name="AutoShape 43"/>
              <p:cNvCxnSpPr>
                <a:cxnSpLocks noChangeShapeType="1"/>
                <a:stCxn id="423948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3980" name="AutoShape 44"/>
              <p:cNvCxnSpPr>
                <a:cxnSpLocks noChangeShapeType="1"/>
                <a:stCxn id="423948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3981" name="AutoShape 45"/>
              <p:cNvCxnSpPr>
                <a:cxnSpLocks noChangeShapeType="1"/>
                <a:stCxn id="423976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3982" name="AutoShape 46"/>
              <p:cNvCxnSpPr>
                <a:cxnSpLocks noChangeShapeType="1"/>
                <a:stCxn id="423977" idx="6"/>
                <a:endCxn id="423958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3983" name="AutoShape 47"/>
              <p:cNvCxnSpPr>
                <a:cxnSpLocks noChangeShapeType="1"/>
                <a:stCxn id="423976" idx="2"/>
                <a:endCxn id="423959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23984" name="Group 48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23985" name="Line 49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86" name="Line 5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87" name="Line 51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88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89" name="Line 5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90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91" name="Line 5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23992" name="AutoShape 56"/>
              <p:cNvCxnSpPr>
                <a:cxnSpLocks noChangeShapeType="1"/>
                <a:stCxn id="423976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3993" name="AutoShape 57"/>
              <p:cNvCxnSpPr>
                <a:cxnSpLocks noChangeShapeType="1"/>
                <a:stCxn id="423977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3994" name="AutoShape 58"/>
              <p:cNvCxnSpPr>
                <a:cxnSpLocks noChangeShapeType="1"/>
                <a:stCxn id="423949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3995" name="AutoShape 59"/>
              <p:cNvCxnSpPr>
                <a:cxnSpLocks noChangeShapeType="1"/>
                <a:stCxn id="423949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23996" name="Text Box 60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sp>
          <p:nvSpPr>
            <p:cNvPr id="423997" name="Text Box 61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423998" name="Text Box 62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sp>
          <p:nvSpPr>
            <p:cNvPr id="423999" name="Text Box 63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24000" name="Text Box 64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24001" name="Text Box 65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24002" name="Text Box 66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24003" name="AutoShape 67"/>
            <p:cNvCxnSpPr>
              <a:cxnSpLocks noChangeShapeType="1"/>
              <a:stCxn id="423943" idx="4"/>
              <a:endCxn id="423949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24004" name="AutoShape 68"/>
            <p:cNvCxnSpPr>
              <a:cxnSpLocks noChangeShapeType="1"/>
              <a:stCxn id="423944" idx="0"/>
              <a:endCxn id="423948" idx="0"/>
            </p:cNvCxnSpPr>
            <p:nvPr/>
          </p:nvCxnSpPr>
          <p:spPr bwMode="auto">
            <a:xfrm rot="162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24005" name="Text Box 69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24006" name="Text Box 70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</p:grpSp>
      <p:graphicFrame>
        <p:nvGraphicFramePr>
          <p:cNvPr id="424074" name="Object 138"/>
          <p:cNvGraphicFramePr>
            <a:graphicFrameLocks noChangeAspect="1"/>
          </p:cNvGraphicFramePr>
          <p:nvPr/>
        </p:nvGraphicFramePr>
        <p:xfrm>
          <a:off x="6248400" y="5083175"/>
          <a:ext cx="2084388" cy="909638"/>
        </p:xfrm>
        <a:graphic>
          <a:graphicData uri="http://schemas.openxmlformats.org/presentationml/2006/ole">
            <p:oleObj spid="_x0000_s424074" name="Equation" r:id="rId4" imgW="9903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7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2BD67AF-0B3A-4DB7-9DB2-DC5738EF687D}" type="slidenum">
              <a:rPr lang="en-US"/>
              <a:pPr lvl="1"/>
              <a:t>6</a:t>
            </a:fld>
            <a:endParaRPr 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723900"/>
          </a:xfrm>
        </p:spPr>
        <p:txBody>
          <a:bodyPr/>
          <a:lstStyle/>
          <a:p>
            <a:pPr marL="457200" indent="-457200"/>
            <a:r>
              <a:rPr lang="en-US" sz="2800">
                <a:solidFill>
                  <a:schemeClr val="tx1"/>
                </a:solidFill>
              </a:rPr>
              <a:t>KVL around the bottom loop:</a:t>
            </a:r>
            <a:endParaRPr lang="en-US" sz="2800" b="1">
              <a:solidFill>
                <a:schemeClr val="tx1"/>
              </a:solidFill>
            </a:endParaRPr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78088" y="2209800"/>
          <a:ext cx="3390900" cy="1417638"/>
        </p:xfrm>
        <a:graphic>
          <a:graphicData uri="http://schemas.openxmlformats.org/presentationml/2006/ole">
            <p:oleObj spid="_x0000_s427012" name="Equation" r:id="rId3" imgW="1701720" imgH="711000" progId="Equation.3">
              <p:embed/>
            </p:oleObj>
          </a:graphicData>
        </a:graphic>
      </p:graphicFrame>
      <p:grpSp>
        <p:nvGrpSpPr>
          <p:cNvPr id="427013" name="Group 5"/>
          <p:cNvGrpSpPr>
            <a:grpSpLocks/>
          </p:cNvGrpSpPr>
          <p:nvPr/>
        </p:nvGrpSpPr>
        <p:grpSpPr bwMode="auto">
          <a:xfrm>
            <a:off x="2520950" y="4014788"/>
            <a:ext cx="3529013" cy="2022475"/>
            <a:chOff x="473" y="2077"/>
            <a:chExt cx="2223" cy="1274"/>
          </a:xfrm>
        </p:grpSpPr>
        <p:grpSp>
          <p:nvGrpSpPr>
            <p:cNvPr id="427014" name="Group 6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427015" name="Text Box 7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27016" name="Oval 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017" name="Text Box 9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27018" name="Text Box 1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sp>
          <p:nvSpPr>
            <p:cNvPr id="427019" name="Text Box 11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grpSp>
          <p:nvGrpSpPr>
            <p:cNvPr id="427020" name="Group 12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427021" name="Oval 13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022" name="Oval 14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7023" name="Group 15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27024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25" name="Line 1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26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27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28" name="Line 2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29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30" name="Line 2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031" name="Oval 23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032" name="Oval 24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7033" name="Group 25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27034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35" name="Line 2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36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37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38" name="Line 3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39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0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7041" name="Group 33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27042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3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4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5" name="Line 3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6" name="Line 3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7" name="Line 3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8" name="Line 4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049" name="Oval 41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050" name="Oval 42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27051" name="AutoShape 43"/>
              <p:cNvCxnSpPr>
                <a:cxnSpLocks noChangeShapeType="1"/>
                <a:stCxn id="427050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7052" name="AutoShape 44"/>
              <p:cNvCxnSpPr>
                <a:cxnSpLocks noChangeShapeType="1"/>
                <a:stCxn id="427021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7053" name="AutoShape 45"/>
              <p:cNvCxnSpPr>
                <a:cxnSpLocks noChangeShapeType="1"/>
                <a:stCxn id="427021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7054" name="AutoShape 46"/>
              <p:cNvCxnSpPr>
                <a:cxnSpLocks noChangeShapeType="1"/>
                <a:stCxn id="427049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7055" name="AutoShape 47"/>
              <p:cNvCxnSpPr>
                <a:cxnSpLocks noChangeShapeType="1"/>
                <a:stCxn id="427050" idx="6"/>
                <a:endCxn id="427031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7056" name="AutoShape 48"/>
              <p:cNvCxnSpPr>
                <a:cxnSpLocks noChangeShapeType="1"/>
                <a:stCxn id="427049" idx="2"/>
                <a:endCxn id="427032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27057" name="Group 49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27058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9" name="Line 5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0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1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2" name="Line 5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3" name="Line 55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4" name="Line 5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27065" name="AutoShape 57"/>
              <p:cNvCxnSpPr>
                <a:cxnSpLocks noChangeShapeType="1"/>
                <a:stCxn id="427049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7066" name="AutoShape 58"/>
              <p:cNvCxnSpPr>
                <a:cxnSpLocks noChangeShapeType="1"/>
                <a:stCxn id="427050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7067" name="AutoShape 59"/>
              <p:cNvCxnSpPr>
                <a:cxnSpLocks noChangeShapeType="1"/>
                <a:stCxn id="427022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7068" name="AutoShape 60"/>
              <p:cNvCxnSpPr>
                <a:cxnSpLocks noChangeShapeType="1"/>
                <a:stCxn id="427022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27069" name="Text Box 61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sp>
          <p:nvSpPr>
            <p:cNvPr id="427070" name="Text Box 62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427071" name="Text Box 63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sp>
          <p:nvSpPr>
            <p:cNvPr id="427072" name="Text Box 64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27073" name="Text Box 65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27074" name="Text Box 66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27075" name="Text Box 67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27076" name="AutoShape 68"/>
            <p:cNvCxnSpPr>
              <a:cxnSpLocks noChangeShapeType="1"/>
              <a:stCxn id="427016" idx="4"/>
              <a:endCxn id="427022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27077" name="AutoShape 69"/>
            <p:cNvCxnSpPr>
              <a:cxnSpLocks noChangeShapeType="1"/>
              <a:stCxn id="427017" idx="0"/>
              <a:endCxn id="427021" idx="0"/>
            </p:cNvCxnSpPr>
            <p:nvPr/>
          </p:nvCxnSpPr>
          <p:spPr bwMode="auto">
            <a:xfrm rot="162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27078" name="Text Box 70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27079" name="Text Box 71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</p:grpSp>
      <p:sp>
        <p:nvSpPr>
          <p:cNvPr id="427081" name="Arc 73"/>
          <p:cNvSpPr>
            <a:spLocks/>
          </p:cNvSpPr>
          <p:nvPr/>
        </p:nvSpPr>
        <p:spPr bwMode="auto">
          <a:xfrm>
            <a:off x="4676775" y="5113338"/>
            <a:ext cx="528638" cy="279400"/>
          </a:xfrm>
          <a:custGeom>
            <a:avLst/>
            <a:gdLst>
              <a:gd name="G0" fmla="+- 21600 0 0"/>
              <a:gd name="G1" fmla="+- 21324 0 0"/>
              <a:gd name="G2" fmla="+- 21600 0 0"/>
              <a:gd name="T0" fmla="*/ 32752 w 43200"/>
              <a:gd name="T1" fmla="*/ 2826 h 42924"/>
              <a:gd name="T2" fmla="*/ 18157 w 43200"/>
              <a:gd name="T3" fmla="*/ 0 h 42924"/>
              <a:gd name="T4" fmla="*/ 21600 w 43200"/>
              <a:gd name="T5" fmla="*/ 21324 h 4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2924" fill="none" extrusionOk="0">
                <a:moveTo>
                  <a:pt x="32752" y="2825"/>
                </a:moveTo>
                <a:cubicBezTo>
                  <a:pt x="39236" y="6734"/>
                  <a:pt x="43200" y="13752"/>
                  <a:pt x="43200" y="21324"/>
                </a:cubicBezTo>
                <a:cubicBezTo>
                  <a:pt x="43200" y="33253"/>
                  <a:pt x="33529" y="42924"/>
                  <a:pt x="21600" y="42924"/>
                </a:cubicBezTo>
                <a:cubicBezTo>
                  <a:pt x="9670" y="42924"/>
                  <a:pt x="0" y="33253"/>
                  <a:pt x="0" y="21324"/>
                </a:cubicBezTo>
                <a:cubicBezTo>
                  <a:pt x="-1" y="10723"/>
                  <a:pt x="7692" y="1689"/>
                  <a:pt x="18157" y="0"/>
                </a:cubicBezTo>
              </a:path>
              <a:path w="43200" h="42924" stroke="0" extrusionOk="0">
                <a:moveTo>
                  <a:pt x="32752" y="2825"/>
                </a:moveTo>
                <a:cubicBezTo>
                  <a:pt x="39236" y="6734"/>
                  <a:pt x="43200" y="13752"/>
                  <a:pt x="43200" y="21324"/>
                </a:cubicBezTo>
                <a:cubicBezTo>
                  <a:pt x="43200" y="33253"/>
                  <a:pt x="33529" y="42924"/>
                  <a:pt x="21600" y="42924"/>
                </a:cubicBezTo>
                <a:cubicBezTo>
                  <a:pt x="9670" y="42924"/>
                  <a:pt x="0" y="33253"/>
                  <a:pt x="0" y="21324"/>
                </a:cubicBezTo>
                <a:cubicBezTo>
                  <a:pt x="-1" y="10723"/>
                  <a:pt x="7692" y="1689"/>
                  <a:pt x="18157" y="0"/>
                </a:cubicBezTo>
                <a:lnTo>
                  <a:pt x="21600" y="21324"/>
                </a:lnTo>
                <a:close/>
              </a:path>
            </a:pathLst>
          </a:custGeom>
          <a:noFill/>
          <a:ln w="15875">
            <a:solidFill>
              <a:srgbClr val="800000"/>
            </a:solidFill>
            <a:round/>
            <a:headEnd type="none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7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A13790E-595B-4879-8760-6DA29FDAA3DC}" type="slidenum">
              <a:rPr lang="en-US"/>
              <a:pPr lvl="1"/>
              <a:t>7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723900"/>
          </a:xfrm>
        </p:spPr>
        <p:txBody>
          <a:bodyPr/>
          <a:lstStyle/>
          <a:p>
            <a:pPr marL="457200" indent="-457200"/>
            <a:r>
              <a:rPr lang="en-US" sz="2800" b="1" u="sng">
                <a:solidFill>
                  <a:schemeClr val="tx1"/>
                </a:solidFill>
              </a:rPr>
              <a:t>Example1</a:t>
            </a:r>
            <a:r>
              <a:rPr lang="en-US" sz="2800">
                <a:solidFill>
                  <a:schemeClr val="tx1"/>
                </a:solidFill>
              </a:rPr>
              <a:t>: when is </a:t>
            </a:r>
            <a:r>
              <a:rPr lang="en-US" sz="2800" b="1">
                <a:solidFill>
                  <a:schemeClr val="tx1"/>
                </a:solidFill>
              </a:rPr>
              <a:t>v</a:t>
            </a:r>
            <a:r>
              <a:rPr lang="en-US" sz="2800" b="1" baseline="-25000">
                <a:solidFill>
                  <a:schemeClr val="tx1"/>
                </a:solidFill>
              </a:rPr>
              <a:t>ab</a:t>
            </a:r>
            <a:r>
              <a:rPr lang="en-US" sz="2800">
                <a:solidFill>
                  <a:schemeClr val="tx1"/>
                </a:solidFill>
              </a:rPr>
              <a:t> = 0?</a:t>
            </a:r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431109" name="Group 5"/>
          <p:cNvGrpSpPr>
            <a:grpSpLocks/>
          </p:cNvGrpSpPr>
          <p:nvPr/>
        </p:nvGrpSpPr>
        <p:grpSpPr bwMode="auto">
          <a:xfrm>
            <a:off x="622300" y="2479675"/>
            <a:ext cx="3529013" cy="2022475"/>
            <a:chOff x="473" y="2077"/>
            <a:chExt cx="2223" cy="1274"/>
          </a:xfrm>
        </p:grpSpPr>
        <p:grpSp>
          <p:nvGrpSpPr>
            <p:cNvPr id="431110" name="Group 6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431111" name="Text Box 7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31112" name="Oval 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13" name="Text Box 9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31114" name="Text Box 1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sp>
          <p:nvSpPr>
            <p:cNvPr id="431115" name="Text Box 11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grpSp>
          <p:nvGrpSpPr>
            <p:cNvPr id="431116" name="Group 12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431117" name="Oval 13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18" name="Oval 14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1119" name="Group 15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31120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21" name="Line 1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22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23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24" name="Line 2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25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26" name="Line 2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1127" name="Oval 23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28" name="Oval 24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1129" name="Group 25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31130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31" name="Line 2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32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33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34" name="Line 3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35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36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1137" name="Group 33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31138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39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40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41" name="Line 3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42" name="Line 3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43" name="Line 3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44" name="Line 4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1145" name="Oval 41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46" name="Oval 42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31147" name="AutoShape 43"/>
              <p:cNvCxnSpPr>
                <a:cxnSpLocks noChangeShapeType="1"/>
                <a:stCxn id="431146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1148" name="AutoShape 44"/>
              <p:cNvCxnSpPr>
                <a:cxnSpLocks noChangeShapeType="1"/>
                <a:stCxn id="431117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1149" name="AutoShape 45"/>
              <p:cNvCxnSpPr>
                <a:cxnSpLocks noChangeShapeType="1"/>
                <a:stCxn id="431117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1150" name="AutoShape 46"/>
              <p:cNvCxnSpPr>
                <a:cxnSpLocks noChangeShapeType="1"/>
                <a:stCxn id="431145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1151" name="AutoShape 47"/>
              <p:cNvCxnSpPr>
                <a:cxnSpLocks noChangeShapeType="1"/>
                <a:stCxn id="431146" idx="6"/>
                <a:endCxn id="431127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1152" name="AutoShape 48"/>
              <p:cNvCxnSpPr>
                <a:cxnSpLocks noChangeShapeType="1"/>
                <a:stCxn id="431145" idx="2"/>
                <a:endCxn id="431128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31153" name="Group 49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31154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55" name="Line 5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56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57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58" name="Line 5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59" name="Line 55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60" name="Line 5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31161" name="AutoShape 57"/>
              <p:cNvCxnSpPr>
                <a:cxnSpLocks noChangeShapeType="1"/>
                <a:stCxn id="431145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1162" name="AutoShape 58"/>
              <p:cNvCxnSpPr>
                <a:cxnSpLocks noChangeShapeType="1"/>
                <a:stCxn id="431146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1163" name="AutoShape 59"/>
              <p:cNvCxnSpPr>
                <a:cxnSpLocks noChangeShapeType="1"/>
                <a:stCxn id="431118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31164" name="AutoShape 60"/>
              <p:cNvCxnSpPr>
                <a:cxnSpLocks noChangeShapeType="1"/>
                <a:stCxn id="431118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31165" name="Text Box 61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sp>
          <p:nvSpPr>
            <p:cNvPr id="431166" name="Text Box 62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431167" name="Text Box 63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sp>
          <p:nvSpPr>
            <p:cNvPr id="431168" name="Text Box 64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31169" name="Text Box 65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31170" name="Text Box 66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31171" name="Text Box 67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31172" name="AutoShape 68"/>
            <p:cNvCxnSpPr>
              <a:cxnSpLocks noChangeShapeType="1"/>
              <a:stCxn id="431112" idx="4"/>
              <a:endCxn id="431118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31173" name="AutoShape 69"/>
            <p:cNvCxnSpPr>
              <a:cxnSpLocks noChangeShapeType="1"/>
              <a:stCxn id="431113" idx="0"/>
              <a:endCxn id="431117" idx="0"/>
            </p:cNvCxnSpPr>
            <p:nvPr/>
          </p:nvCxnSpPr>
          <p:spPr bwMode="auto">
            <a:xfrm rot="162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31174" name="Text Box 70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31175" name="Text Box 71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7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03D3EAD-7CAB-4B48-9172-7B2BDECB090E}" type="slidenum">
              <a:rPr lang="en-US"/>
              <a:pPr lvl="1"/>
              <a:t>8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723900"/>
          </a:xfrm>
        </p:spPr>
        <p:txBody>
          <a:bodyPr/>
          <a:lstStyle/>
          <a:p>
            <a:pPr marL="457200" indent="-457200"/>
            <a:r>
              <a:rPr lang="en-US" sz="2800" b="1" u="sng">
                <a:solidFill>
                  <a:schemeClr val="tx1"/>
                </a:solidFill>
              </a:rPr>
              <a:t>Example1</a:t>
            </a:r>
            <a:r>
              <a:rPr lang="en-US" sz="2800">
                <a:solidFill>
                  <a:schemeClr val="tx1"/>
                </a:solidFill>
              </a:rPr>
              <a:t>: when is </a:t>
            </a:r>
            <a:r>
              <a:rPr lang="en-US" sz="2800" b="1">
                <a:solidFill>
                  <a:schemeClr val="tx1"/>
                </a:solidFill>
              </a:rPr>
              <a:t>v</a:t>
            </a:r>
            <a:r>
              <a:rPr lang="en-US" sz="2800" b="1" baseline="-25000">
                <a:solidFill>
                  <a:schemeClr val="tx1"/>
                </a:solidFill>
              </a:rPr>
              <a:t>ab</a:t>
            </a:r>
            <a:r>
              <a:rPr lang="en-US" sz="2800">
                <a:solidFill>
                  <a:schemeClr val="tx1"/>
                </a:solidFill>
              </a:rPr>
              <a:t> = 0?</a:t>
            </a:r>
            <a:endParaRPr lang="en-US" sz="2800" b="1">
              <a:solidFill>
                <a:schemeClr val="tx1"/>
              </a:solidFill>
            </a:endParaRPr>
          </a:p>
        </p:txBody>
      </p:sp>
      <p:graphicFrame>
        <p:nvGraphicFramePr>
          <p:cNvPr id="4782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2381250"/>
          <a:ext cx="4191000" cy="3092450"/>
        </p:xfrm>
        <a:graphic>
          <a:graphicData uri="http://schemas.openxmlformats.org/presentationml/2006/ole">
            <p:oleObj spid="_x0000_s478212" name="Equation" r:id="rId3" imgW="2857320" imgH="2108160" progId="Equation.3">
              <p:embed/>
            </p:oleObj>
          </a:graphicData>
        </a:graphic>
      </p:graphicFrame>
      <p:grpSp>
        <p:nvGrpSpPr>
          <p:cNvPr id="478213" name="Group 5"/>
          <p:cNvGrpSpPr>
            <a:grpSpLocks/>
          </p:cNvGrpSpPr>
          <p:nvPr/>
        </p:nvGrpSpPr>
        <p:grpSpPr bwMode="auto">
          <a:xfrm>
            <a:off x="622300" y="2479675"/>
            <a:ext cx="3529013" cy="2022475"/>
            <a:chOff x="473" y="2077"/>
            <a:chExt cx="2223" cy="1274"/>
          </a:xfrm>
        </p:grpSpPr>
        <p:grpSp>
          <p:nvGrpSpPr>
            <p:cNvPr id="478214" name="Group 6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478215" name="Text Box 7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78216" name="Oval 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217" name="Text Box 9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78218" name="Text Box 1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sp>
          <p:nvSpPr>
            <p:cNvPr id="478219" name="Text Box 11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grpSp>
          <p:nvGrpSpPr>
            <p:cNvPr id="478220" name="Group 12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478221" name="Oval 13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222" name="Oval 14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78223" name="Group 15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78224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25" name="Line 1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26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27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28" name="Line 2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29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30" name="Line 2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8231" name="Oval 23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232" name="Oval 24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78233" name="Group 25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78234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35" name="Line 2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36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37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38" name="Line 3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39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40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8241" name="Group 33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78242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43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44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45" name="Line 3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46" name="Line 3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47" name="Line 3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48" name="Line 4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8249" name="Oval 41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250" name="Oval 42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78251" name="AutoShape 43"/>
              <p:cNvCxnSpPr>
                <a:cxnSpLocks noChangeShapeType="1"/>
                <a:stCxn id="478250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8252" name="AutoShape 44"/>
              <p:cNvCxnSpPr>
                <a:cxnSpLocks noChangeShapeType="1"/>
                <a:stCxn id="478221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8253" name="AutoShape 45"/>
              <p:cNvCxnSpPr>
                <a:cxnSpLocks noChangeShapeType="1"/>
                <a:stCxn id="478221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8254" name="AutoShape 46"/>
              <p:cNvCxnSpPr>
                <a:cxnSpLocks noChangeShapeType="1"/>
                <a:stCxn id="478249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8255" name="AutoShape 47"/>
              <p:cNvCxnSpPr>
                <a:cxnSpLocks noChangeShapeType="1"/>
                <a:stCxn id="478250" idx="6"/>
                <a:endCxn id="478231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8256" name="AutoShape 48"/>
              <p:cNvCxnSpPr>
                <a:cxnSpLocks noChangeShapeType="1"/>
                <a:stCxn id="478249" idx="2"/>
                <a:endCxn id="478232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78257" name="Group 49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78258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59" name="Line 5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60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61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62" name="Line 5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63" name="Line 55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264" name="Line 5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78265" name="AutoShape 57"/>
              <p:cNvCxnSpPr>
                <a:cxnSpLocks noChangeShapeType="1"/>
                <a:stCxn id="478249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8266" name="AutoShape 58"/>
              <p:cNvCxnSpPr>
                <a:cxnSpLocks noChangeShapeType="1"/>
                <a:stCxn id="478250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8267" name="AutoShape 59"/>
              <p:cNvCxnSpPr>
                <a:cxnSpLocks noChangeShapeType="1"/>
                <a:stCxn id="478222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78268" name="AutoShape 60"/>
              <p:cNvCxnSpPr>
                <a:cxnSpLocks noChangeShapeType="1"/>
                <a:stCxn id="478222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78269" name="Text Box 61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sp>
          <p:nvSpPr>
            <p:cNvPr id="478270" name="Text Box 62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478271" name="Text Box 63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sp>
          <p:nvSpPr>
            <p:cNvPr id="478272" name="Text Box 64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78273" name="Text Box 65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78274" name="Text Box 66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78275" name="Text Box 67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78276" name="AutoShape 68"/>
            <p:cNvCxnSpPr>
              <a:cxnSpLocks noChangeShapeType="1"/>
              <a:stCxn id="478216" idx="4"/>
              <a:endCxn id="478222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78277" name="AutoShape 69"/>
            <p:cNvCxnSpPr>
              <a:cxnSpLocks noChangeShapeType="1"/>
              <a:stCxn id="478217" idx="0"/>
              <a:endCxn id="478221" idx="0"/>
            </p:cNvCxnSpPr>
            <p:nvPr/>
          </p:nvCxnSpPr>
          <p:spPr bwMode="auto">
            <a:xfrm rot="162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78278" name="Text Box 70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78279" name="Text Box 71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#6 – Things Practical</a:t>
            </a:r>
          </a:p>
        </p:txBody>
      </p:sp>
      <p:sp>
        <p:nvSpPr>
          <p:cNvPr id="7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38D2191-87D1-4851-A79E-E767153B6E50}" type="slidenum">
              <a:rPr lang="en-US"/>
              <a:pPr lvl="1"/>
              <a:t>9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Wheatstone Bridge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723900"/>
          </a:xfrm>
        </p:spPr>
        <p:txBody>
          <a:bodyPr/>
          <a:lstStyle/>
          <a:p>
            <a:pPr marL="457200" indent="-457200"/>
            <a:r>
              <a:rPr lang="en-US" sz="2800">
                <a:solidFill>
                  <a:schemeClr val="tx1"/>
                </a:solidFill>
              </a:rPr>
              <a:t>Find </a:t>
            </a:r>
            <a:r>
              <a:rPr lang="en-US" sz="2800" b="1">
                <a:solidFill>
                  <a:schemeClr val="tx1"/>
                </a:solidFill>
              </a:rPr>
              <a:t>R</a:t>
            </a:r>
            <a:r>
              <a:rPr lang="en-US" sz="2800" b="1" baseline="-25000">
                <a:solidFill>
                  <a:schemeClr val="tx1"/>
                </a:solidFill>
              </a:rPr>
              <a:t>x</a:t>
            </a:r>
            <a:r>
              <a:rPr lang="en-US" sz="2800">
                <a:solidFill>
                  <a:schemeClr val="tx1"/>
                </a:solidFill>
              </a:rPr>
              <a:t>:</a:t>
            </a:r>
            <a:endParaRPr lang="en-US" sz="2800" b="1">
              <a:solidFill>
                <a:schemeClr val="tx1"/>
              </a:solidFill>
            </a:endParaRP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105400" y="2093913"/>
          <a:ext cx="2957513" cy="3662362"/>
        </p:xfrm>
        <a:graphic>
          <a:graphicData uri="http://schemas.openxmlformats.org/presentationml/2006/ole">
            <p:oleObj spid="_x0000_s428036" name="Equation" r:id="rId3" imgW="1701720" imgH="2108160" progId="Equation.3">
              <p:embed/>
            </p:oleObj>
          </a:graphicData>
        </a:graphic>
      </p:graphicFrame>
      <p:grpSp>
        <p:nvGrpSpPr>
          <p:cNvPr id="428037" name="Group 5"/>
          <p:cNvGrpSpPr>
            <a:grpSpLocks/>
          </p:cNvGrpSpPr>
          <p:nvPr/>
        </p:nvGrpSpPr>
        <p:grpSpPr bwMode="auto">
          <a:xfrm>
            <a:off x="876300" y="2778125"/>
            <a:ext cx="3529013" cy="2022475"/>
            <a:chOff x="473" y="2077"/>
            <a:chExt cx="2223" cy="1274"/>
          </a:xfrm>
        </p:grpSpPr>
        <p:grpSp>
          <p:nvGrpSpPr>
            <p:cNvPr id="428038" name="Group 6"/>
            <p:cNvGrpSpPr>
              <a:grpSpLocks/>
            </p:cNvGrpSpPr>
            <p:nvPr/>
          </p:nvGrpSpPr>
          <p:grpSpPr bwMode="auto">
            <a:xfrm>
              <a:off x="473" y="2507"/>
              <a:ext cx="613" cy="328"/>
              <a:chOff x="557" y="2893"/>
              <a:chExt cx="613" cy="328"/>
            </a:xfrm>
          </p:grpSpPr>
          <p:sp>
            <p:nvSpPr>
              <p:cNvPr id="428039" name="Text Box 7"/>
              <p:cNvSpPr txBox="1">
                <a:spLocks noChangeArrowheads="1"/>
              </p:cNvSpPr>
              <p:nvPr/>
            </p:nvSpPr>
            <p:spPr bwMode="auto">
              <a:xfrm>
                <a:off x="557" y="291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428040" name="Oval 8"/>
              <p:cNvSpPr>
                <a:spLocks noChangeArrowheads="1"/>
              </p:cNvSpPr>
              <p:nvPr/>
            </p:nvSpPr>
            <p:spPr bwMode="auto">
              <a:xfrm>
                <a:off x="838" y="2911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041" name="Text Box 9"/>
              <p:cNvSpPr txBox="1">
                <a:spLocks noChangeArrowheads="1"/>
              </p:cNvSpPr>
              <p:nvPr/>
            </p:nvSpPr>
            <p:spPr bwMode="auto">
              <a:xfrm>
                <a:off x="907" y="2893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428042" name="Text Box 10"/>
              <p:cNvSpPr txBox="1">
                <a:spLocks noChangeArrowheads="1"/>
              </p:cNvSpPr>
              <p:nvPr/>
            </p:nvSpPr>
            <p:spPr bwMode="auto">
              <a:xfrm>
                <a:off x="908" y="2955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sp>
          <p:nvSpPr>
            <p:cNvPr id="428043" name="Text Box 11"/>
            <p:cNvSpPr txBox="1">
              <a:spLocks noChangeArrowheads="1"/>
            </p:cNvSpPr>
            <p:nvPr/>
          </p:nvSpPr>
          <p:spPr bwMode="auto">
            <a:xfrm>
              <a:off x="1514" y="292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grpSp>
          <p:nvGrpSpPr>
            <p:cNvPr id="428044" name="Group 12"/>
            <p:cNvGrpSpPr>
              <a:grpSpLocks/>
            </p:cNvGrpSpPr>
            <p:nvPr/>
          </p:nvGrpSpPr>
          <p:grpSpPr bwMode="auto">
            <a:xfrm>
              <a:off x="1551" y="2212"/>
              <a:ext cx="913" cy="1023"/>
              <a:chOff x="1747" y="1887"/>
              <a:chExt cx="913" cy="1023"/>
            </a:xfrm>
          </p:grpSpPr>
          <p:sp>
            <p:nvSpPr>
              <p:cNvPr id="428045" name="Oval 13"/>
              <p:cNvSpPr>
                <a:spLocks noChangeArrowheads="1"/>
              </p:cNvSpPr>
              <p:nvPr/>
            </p:nvSpPr>
            <p:spPr bwMode="auto">
              <a:xfrm>
                <a:off x="2148" y="188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046" name="Oval 14"/>
              <p:cNvSpPr>
                <a:spLocks noChangeArrowheads="1"/>
              </p:cNvSpPr>
              <p:nvPr/>
            </p:nvSpPr>
            <p:spPr bwMode="auto">
              <a:xfrm>
                <a:off x="2153" y="2833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8047" name="Group 15"/>
              <p:cNvGrpSpPr>
                <a:grpSpLocks/>
              </p:cNvGrpSpPr>
              <p:nvPr/>
            </p:nvGrpSpPr>
            <p:grpSpPr bwMode="auto">
              <a:xfrm rot="3310530" flipV="1">
                <a:off x="2307" y="2126"/>
                <a:ext cx="216" cy="112"/>
                <a:chOff x="2099" y="2315"/>
                <a:chExt cx="216" cy="112"/>
              </a:xfrm>
            </p:grpSpPr>
            <p:sp>
              <p:nvSpPr>
                <p:cNvPr id="428048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49" name="Line 1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50" name="Line 1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51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52" name="Line 2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53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54" name="Line 2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8055" name="Oval 23"/>
              <p:cNvSpPr>
                <a:spLocks noChangeArrowheads="1"/>
              </p:cNvSpPr>
              <p:nvPr/>
            </p:nvSpPr>
            <p:spPr bwMode="auto">
              <a:xfrm>
                <a:off x="2023" y="235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056" name="Oval 24"/>
              <p:cNvSpPr>
                <a:spLocks noChangeArrowheads="1"/>
              </p:cNvSpPr>
              <p:nvPr/>
            </p:nvSpPr>
            <p:spPr bwMode="auto">
              <a:xfrm>
                <a:off x="2307" y="234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8057" name="Group 25"/>
              <p:cNvGrpSpPr>
                <a:grpSpLocks/>
              </p:cNvGrpSpPr>
              <p:nvPr/>
            </p:nvGrpSpPr>
            <p:grpSpPr bwMode="auto">
              <a:xfrm rot="-3310530">
                <a:off x="1868" y="2111"/>
                <a:ext cx="216" cy="112"/>
                <a:chOff x="2099" y="2315"/>
                <a:chExt cx="216" cy="112"/>
              </a:xfrm>
            </p:grpSpPr>
            <p:sp>
              <p:nvSpPr>
                <p:cNvPr id="428058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59" name="Line 2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60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61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62" name="Line 3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63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64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8065" name="Group 33"/>
              <p:cNvGrpSpPr>
                <a:grpSpLocks/>
              </p:cNvGrpSpPr>
              <p:nvPr/>
            </p:nvGrpSpPr>
            <p:grpSpPr bwMode="auto">
              <a:xfrm rot="-3310530">
                <a:off x="2307" y="2578"/>
                <a:ext cx="216" cy="112"/>
                <a:chOff x="2099" y="2315"/>
                <a:chExt cx="216" cy="112"/>
              </a:xfrm>
            </p:grpSpPr>
            <p:sp>
              <p:nvSpPr>
                <p:cNvPr id="428066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67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68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69" name="Line 37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70" name="Line 3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71" name="Line 39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72" name="Line 4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8073" name="Oval 41"/>
              <p:cNvSpPr>
                <a:spLocks noChangeArrowheads="1"/>
              </p:cNvSpPr>
              <p:nvPr/>
            </p:nvSpPr>
            <p:spPr bwMode="auto">
              <a:xfrm>
                <a:off x="2577" y="234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074" name="Oval 42"/>
              <p:cNvSpPr>
                <a:spLocks noChangeArrowheads="1"/>
              </p:cNvSpPr>
              <p:nvPr/>
            </p:nvSpPr>
            <p:spPr bwMode="auto">
              <a:xfrm>
                <a:off x="1747" y="23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28075" name="AutoShape 43"/>
              <p:cNvCxnSpPr>
                <a:cxnSpLocks noChangeShapeType="1"/>
                <a:stCxn id="428074" idx="7"/>
              </p:cNvCxnSpPr>
              <p:nvPr/>
            </p:nvCxnSpPr>
            <p:spPr bwMode="auto">
              <a:xfrm flipV="1">
                <a:off x="1818" y="2256"/>
                <a:ext cx="95" cy="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8076" name="AutoShape 44"/>
              <p:cNvCxnSpPr>
                <a:cxnSpLocks noChangeShapeType="1"/>
                <a:stCxn id="428045" idx="3"/>
              </p:cNvCxnSpPr>
              <p:nvPr/>
            </p:nvCxnSpPr>
            <p:spPr bwMode="auto">
              <a:xfrm flipH="1">
                <a:off x="2039" y="1953"/>
                <a:ext cx="121" cy="12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8077" name="AutoShape 45"/>
              <p:cNvCxnSpPr>
                <a:cxnSpLocks noChangeShapeType="1"/>
                <a:stCxn id="428045" idx="5"/>
              </p:cNvCxnSpPr>
              <p:nvPr/>
            </p:nvCxnSpPr>
            <p:spPr bwMode="auto">
              <a:xfrm>
                <a:off x="2219" y="1953"/>
                <a:ext cx="137" cy="1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8078" name="AutoShape 46"/>
              <p:cNvCxnSpPr>
                <a:cxnSpLocks noChangeShapeType="1"/>
                <a:stCxn id="428073" idx="1"/>
              </p:cNvCxnSpPr>
              <p:nvPr/>
            </p:nvCxnSpPr>
            <p:spPr bwMode="auto">
              <a:xfrm flipH="1" flipV="1">
                <a:off x="2478" y="2265"/>
                <a:ext cx="111" cy="9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8079" name="AutoShape 47"/>
              <p:cNvCxnSpPr>
                <a:cxnSpLocks noChangeShapeType="1"/>
                <a:stCxn id="428074" idx="6"/>
                <a:endCxn id="428055" idx="2"/>
              </p:cNvCxnSpPr>
              <p:nvPr/>
            </p:nvCxnSpPr>
            <p:spPr bwMode="auto">
              <a:xfrm>
                <a:off x="1830" y="2398"/>
                <a:ext cx="193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8080" name="AutoShape 48"/>
              <p:cNvCxnSpPr>
                <a:cxnSpLocks noChangeShapeType="1"/>
                <a:stCxn id="428073" idx="2"/>
                <a:endCxn id="428056" idx="6"/>
              </p:cNvCxnSpPr>
              <p:nvPr/>
            </p:nvCxnSpPr>
            <p:spPr bwMode="auto">
              <a:xfrm flipH="1">
                <a:off x="2390" y="2388"/>
                <a:ext cx="18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428081" name="Group 49"/>
              <p:cNvGrpSpPr>
                <a:grpSpLocks/>
              </p:cNvGrpSpPr>
              <p:nvPr/>
            </p:nvGrpSpPr>
            <p:grpSpPr bwMode="auto">
              <a:xfrm rot="3310530" flipV="1">
                <a:off x="1881" y="2583"/>
                <a:ext cx="216" cy="112"/>
                <a:chOff x="2099" y="2315"/>
                <a:chExt cx="216" cy="112"/>
              </a:xfrm>
            </p:grpSpPr>
            <p:sp>
              <p:nvSpPr>
                <p:cNvPr id="428082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2078" y="2336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83" name="Line 5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075" y="236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84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274" y="2386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85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109" y="2350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86" name="Line 5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146" y="23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87" name="Line 55"/>
                <p:cNvSpPr>
                  <a:spLocks noChangeShapeType="1"/>
                </p:cNvSpPr>
                <p:nvPr/>
              </p:nvSpPr>
              <p:spPr bwMode="auto">
                <a:xfrm rot="-5400000">
                  <a:off x="2185" y="2350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88" name="Line 5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223" y="2359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28089" name="AutoShape 57"/>
              <p:cNvCxnSpPr>
                <a:cxnSpLocks noChangeShapeType="1"/>
                <a:stCxn id="428073" idx="3"/>
              </p:cNvCxnSpPr>
              <p:nvPr/>
            </p:nvCxnSpPr>
            <p:spPr bwMode="auto">
              <a:xfrm flipH="1">
                <a:off x="2478" y="2415"/>
                <a:ext cx="111" cy="13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8090" name="AutoShape 58"/>
              <p:cNvCxnSpPr>
                <a:cxnSpLocks noChangeShapeType="1"/>
                <a:stCxn id="428074" idx="5"/>
              </p:cNvCxnSpPr>
              <p:nvPr/>
            </p:nvCxnSpPr>
            <p:spPr bwMode="auto">
              <a:xfrm>
                <a:off x="1818" y="2425"/>
                <a:ext cx="114" cy="12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8091" name="AutoShape 59"/>
              <p:cNvCxnSpPr>
                <a:cxnSpLocks noChangeShapeType="1"/>
                <a:stCxn id="428046" idx="1"/>
              </p:cNvCxnSpPr>
              <p:nvPr/>
            </p:nvCxnSpPr>
            <p:spPr bwMode="auto">
              <a:xfrm flipH="1" flipV="1">
                <a:off x="2040" y="2729"/>
                <a:ext cx="125" cy="11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428092" name="AutoShape 60"/>
              <p:cNvCxnSpPr>
                <a:cxnSpLocks noChangeShapeType="1"/>
                <a:stCxn id="428046" idx="7"/>
              </p:cNvCxnSpPr>
              <p:nvPr/>
            </p:nvCxnSpPr>
            <p:spPr bwMode="auto">
              <a:xfrm flipV="1">
                <a:off x="2224" y="2727"/>
                <a:ext cx="131" cy="1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428093" name="Text Box 61"/>
            <p:cNvSpPr txBox="1">
              <a:spLocks noChangeArrowheads="1"/>
            </p:cNvSpPr>
            <p:nvPr/>
          </p:nvSpPr>
          <p:spPr bwMode="auto">
            <a:xfrm>
              <a:off x="1504" y="230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  <a:endParaRPr lang="en-US" b="1"/>
            </a:p>
          </p:txBody>
        </p:sp>
        <p:sp>
          <p:nvSpPr>
            <p:cNvPr id="428094" name="Text Box 62"/>
            <p:cNvSpPr txBox="1">
              <a:spLocks noChangeArrowheads="1"/>
            </p:cNvSpPr>
            <p:nvPr/>
          </p:nvSpPr>
          <p:spPr bwMode="auto">
            <a:xfrm>
              <a:off x="2230" y="230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428095" name="Text Box 63"/>
            <p:cNvSpPr txBox="1">
              <a:spLocks noChangeArrowheads="1"/>
            </p:cNvSpPr>
            <p:nvPr/>
          </p:nvSpPr>
          <p:spPr bwMode="auto">
            <a:xfrm>
              <a:off x="2201" y="2929"/>
              <a:ext cx="2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</a:rPr>
                <a:t>R</a:t>
              </a:r>
              <a:r>
                <a:rPr lang="en-US" sz="2000" b="1" baseline="-25000">
                  <a:solidFill>
                    <a:srgbClr val="800000"/>
                  </a:solidFill>
                </a:rPr>
                <a:t>x</a:t>
              </a:r>
              <a:endParaRPr lang="en-US" sz="2000" b="1">
                <a:solidFill>
                  <a:srgbClr val="800000"/>
                </a:solidFill>
              </a:endParaRPr>
            </a:p>
          </p:txBody>
        </p:sp>
        <p:sp>
          <p:nvSpPr>
            <p:cNvPr id="428096" name="Text Box 64"/>
            <p:cNvSpPr txBox="1">
              <a:spLocks noChangeArrowheads="1"/>
            </p:cNvSpPr>
            <p:nvPr/>
          </p:nvSpPr>
          <p:spPr bwMode="auto">
            <a:xfrm>
              <a:off x="2500" y="259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428097" name="Text Box 65"/>
            <p:cNvSpPr txBox="1">
              <a:spLocks noChangeArrowheads="1"/>
            </p:cNvSpPr>
            <p:nvPr/>
          </p:nvSpPr>
          <p:spPr bwMode="auto">
            <a:xfrm>
              <a:off x="1312" y="259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28098" name="Text Box 66"/>
            <p:cNvSpPr txBox="1">
              <a:spLocks noChangeArrowheads="1"/>
            </p:cNvSpPr>
            <p:nvPr/>
          </p:nvSpPr>
          <p:spPr bwMode="auto">
            <a:xfrm>
              <a:off x="1740" y="2483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</a:p>
          </p:txBody>
        </p:sp>
        <p:sp>
          <p:nvSpPr>
            <p:cNvPr id="428099" name="Text Box 67"/>
            <p:cNvSpPr txBox="1">
              <a:spLocks noChangeArrowheads="1"/>
            </p:cNvSpPr>
            <p:nvPr/>
          </p:nvSpPr>
          <p:spPr bwMode="auto">
            <a:xfrm>
              <a:off x="2026" y="2483"/>
              <a:ext cx="2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b</a:t>
              </a:r>
            </a:p>
          </p:txBody>
        </p:sp>
        <p:cxnSp>
          <p:nvCxnSpPr>
            <p:cNvPr id="428100" name="AutoShape 68"/>
            <p:cNvCxnSpPr>
              <a:cxnSpLocks noChangeShapeType="1"/>
              <a:stCxn id="428040" idx="4"/>
              <a:endCxn id="428046" idx="4"/>
            </p:cNvCxnSpPr>
            <p:nvPr/>
          </p:nvCxnSpPr>
          <p:spPr bwMode="auto">
            <a:xfrm rot="16200000" flipH="1">
              <a:off x="1260" y="2495"/>
              <a:ext cx="400" cy="1079"/>
            </a:xfrm>
            <a:prstGeom prst="bentConnector3">
              <a:avLst>
                <a:gd name="adj1" fmla="val 13575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28101" name="AutoShape 69"/>
            <p:cNvCxnSpPr>
              <a:cxnSpLocks noChangeShapeType="1"/>
              <a:stCxn id="428041" idx="0"/>
              <a:endCxn id="428045" idx="0"/>
            </p:cNvCxnSpPr>
            <p:nvPr/>
          </p:nvCxnSpPr>
          <p:spPr bwMode="auto">
            <a:xfrm rot="16200000">
              <a:off x="1310" y="1824"/>
              <a:ext cx="295" cy="1072"/>
            </a:xfrm>
            <a:prstGeom prst="bentConnector3">
              <a:avLst>
                <a:gd name="adj1" fmla="val 14881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28102" name="Text Box 70"/>
            <p:cNvSpPr txBox="1">
              <a:spLocks noChangeArrowheads="1"/>
            </p:cNvSpPr>
            <p:nvPr/>
          </p:nvSpPr>
          <p:spPr bwMode="auto">
            <a:xfrm>
              <a:off x="2016" y="207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428103" name="Text Box 71"/>
            <p:cNvSpPr txBox="1">
              <a:spLocks noChangeArrowheads="1"/>
            </p:cNvSpPr>
            <p:nvPr/>
          </p:nvSpPr>
          <p:spPr bwMode="auto">
            <a:xfrm>
              <a:off x="2012" y="31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</p:grpSp>
      <p:sp>
        <p:nvSpPr>
          <p:cNvPr id="428104" name="Arc 72"/>
          <p:cNvSpPr>
            <a:spLocks/>
          </p:cNvSpPr>
          <p:nvPr/>
        </p:nvSpPr>
        <p:spPr bwMode="auto">
          <a:xfrm>
            <a:off x="3052763" y="3886200"/>
            <a:ext cx="528637" cy="279400"/>
          </a:xfrm>
          <a:custGeom>
            <a:avLst/>
            <a:gdLst>
              <a:gd name="G0" fmla="+- 21600 0 0"/>
              <a:gd name="G1" fmla="+- 21324 0 0"/>
              <a:gd name="G2" fmla="+- 21600 0 0"/>
              <a:gd name="T0" fmla="*/ 32752 w 43200"/>
              <a:gd name="T1" fmla="*/ 2826 h 42924"/>
              <a:gd name="T2" fmla="*/ 18157 w 43200"/>
              <a:gd name="T3" fmla="*/ 0 h 42924"/>
              <a:gd name="T4" fmla="*/ 21600 w 43200"/>
              <a:gd name="T5" fmla="*/ 21324 h 4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2924" fill="none" extrusionOk="0">
                <a:moveTo>
                  <a:pt x="32752" y="2825"/>
                </a:moveTo>
                <a:cubicBezTo>
                  <a:pt x="39236" y="6734"/>
                  <a:pt x="43200" y="13752"/>
                  <a:pt x="43200" y="21324"/>
                </a:cubicBezTo>
                <a:cubicBezTo>
                  <a:pt x="43200" y="33253"/>
                  <a:pt x="33529" y="42924"/>
                  <a:pt x="21600" y="42924"/>
                </a:cubicBezTo>
                <a:cubicBezTo>
                  <a:pt x="9670" y="42924"/>
                  <a:pt x="0" y="33253"/>
                  <a:pt x="0" y="21324"/>
                </a:cubicBezTo>
                <a:cubicBezTo>
                  <a:pt x="-1" y="10723"/>
                  <a:pt x="7692" y="1689"/>
                  <a:pt x="18157" y="0"/>
                </a:cubicBezTo>
              </a:path>
              <a:path w="43200" h="42924" stroke="0" extrusionOk="0">
                <a:moveTo>
                  <a:pt x="32752" y="2825"/>
                </a:moveTo>
                <a:cubicBezTo>
                  <a:pt x="39236" y="6734"/>
                  <a:pt x="43200" y="13752"/>
                  <a:pt x="43200" y="21324"/>
                </a:cubicBezTo>
                <a:cubicBezTo>
                  <a:pt x="43200" y="33253"/>
                  <a:pt x="33529" y="42924"/>
                  <a:pt x="21600" y="42924"/>
                </a:cubicBezTo>
                <a:cubicBezTo>
                  <a:pt x="9670" y="42924"/>
                  <a:pt x="0" y="33253"/>
                  <a:pt x="0" y="21324"/>
                </a:cubicBezTo>
                <a:cubicBezTo>
                  <a:pt x="-1" y="10723"/>
                  <a:pt x="7692" y="1689"/>
                  <a:pt x="18157" y="0"/>
                </a:cubicBezTo>
                <a:lnTo>
                  <a:pt x="21600" y="21324"/>
                </a:lnTo>
                <a:close/>
              </a:path>
            </a:pathLst>
          </a:custGeom>
          <a:noFill/>
          <a:ln w="15875">
            <a:solidFill>
              <a:srgbClr val="800000"/>
            </a:solidFill>
            <a:round/>
            <a:headEnd type="none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14068</TotalTime>
  <Pages>10</Pages>
  <Words>2179</Words>
  <Application>Microsoft PowerPoint 4.0</Application>
  <PresentationFormat>On-screen Show (4:3)</PresentationFormat>
  <Paragraphs>769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CS124</vt:lpstr>
      <vt:lpstr>Equation</vt:lpstr>
      <vt:lpstr>Microsoft Equation 3.0</vt:lpstr>
      <vt:lpstr>Chart</vt:lpstr>
      <vt:lpstr>Slide 1</vt:lpstr>
      <vt:lpstr>Spiritual – Temporal</vt:lpstr>
      <vt:lpstr>Lecture 6 – The Wheatstone Bridge</vt:lpstr>
      <vt:lpstr>Wheatstone Bridge</vt:lpstr>
      <vt:lpstr>Wheatstone Bridge</vt:lpstr>
      <vt:lpstr>Wheatstone Bridge</vt:lpstr>
      <vt:lpstr>Wheatstone Bridge</vt:lpstr>
      <vt:lpstr>Wheatstone Bridge</vt:lpstr>
      <vt:lpstr>Wheatstone Bridge</vt:lpstr>
      <vt:lpstr>Wheatstone Bridge</vt:lpstr>
      <vt:lpstr>Wheatstone Bridge</vt:lpstr>
      <vt:lpstr>Resistance Strain Gauges</vt:lpstr>
      <vt:lpstr>Resistance Strain Gauges</vt:lpstr>
      <vt:lpstr>Resistance Strain Gauges</vt:lpstr>
      <vt:lpstr>Wheatstone Bridge</vt:lpstr>
      <vt:lpstr>Wheatstone Bridge</vt:lpstr>
      <vt:lpstr>Wheatstone Bridge</vt:lpstr>
      <vt:lpstr>Wheatstone Bridge</vt:lpstr>
      <vt:lpstr>Wheatstone Bridge</vt:lpstr>
      <vt:lpstr>Wheatstone Bridge</vt:lpstr>
      <vt:lpstr>Wheatstone Bridge</vt:lpstr>
      <vt:lpstr>Wheatstone Bridge</vt:lpstr>
      <vt:lpstr>Practical Sources</vt:lpstr>
      <vt:lpstr>Ideal Sources</vt:lpstr>
      <vt:lpstr>Practical Sources</vt:lpstr>
      <vt:lpstr>Practical Sources</vt:lpstr>
      <vt:lpstr>Practical Sources</vt:lpstr>
      <vt:lpstr>Practical Sources</vt:lpstr>
      <vt:lpstr>Practical Sources</vt:lpstr>
      <vt:lpstr>Practical Sources</vt:lpstr>
      <vt:lpstr>Practical Sources</vt:lpstr>
      <vt:lpstr>Practical Sources</vt:lpstr>
      <vt:lpstr>Practical Sources</vt:lpstr>
      <vt:lpstr>Practical Sources</vt:lpstr>
      <vt:lpstr>Measuring Devices</vt:lpstr>
      <vt:lpstr>Ohmmeter</vt:lpstr>
      <vt:lpstr>Ammeter</vt:lpstr>
      <vt:lpstr>Voltmeter</vt:lpstr>
      <vt:lpstr>Wattmeter</vt:lpstr>
      <vt:lpstr>Practical Voltmeters and Ammeters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#6 - Things Practical</dc:title>
  <dc:subject>ECEN 301</dc:subject>
  <dc:creator>Nathaniel Rollins</dc:creator>
  <cp:keywords/>
  <dc:description/>
  <cp:lastModifiedBy>nathan</cp:lastModifiedBy>
  <cp:revision>411</cp:revision>
  <cp:lastPrinted>2001-01-08T22:32:48Z</cp:lastPrinted>
  <dcterms:created xsi:type="dcterms:W3CDTF">1996-12-30T23:48:02Z</dcterms:created>
  <dcterms:modified xsi:type="dcterms:W3CDTF">2008-09-22T18:08:16Z</dcterms:modified>
</cp:coreProperties>
</file>