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73"/>
  </p:notesMasterIdLst>
  <p:handoutMasterIdLst>
    <p:handoutMasterId r:id="rId74"/>
  </p:handoutMasterIdLst>
  <p:sldIdLst>
    <p:sldId id="507" r:id="rId2"/>
    <p:sldId id="573" r:id="rId3"/>
    <p:sldId id="310" r:id="rId4"/>
    <p:sldId id="508" r:id="rId5"/>
    <p:sldId id="572" r:id="rId6"/>
    <p:sldId id="570" r:id="rId7"/>
    <p:sldId id="509" r:id="rId8"/>
    <p:sldId id="510" r:id="rId9"/>
    <p:sldId id="511" r:id="rId10"/>
    <p:sldId id="512" r:id="rId11"/>
    <p:sldId id="513" r:id="rId12"/>
    <p:sldId id="515" r:id="rId13"/>
    <p:sldId id="514" r:id="rId14"/>
    <p:sldId id="516" r:id="rId15"/>
    <p:sldId id="518" r:id="rId16"/>
    <p:sldId id="520" r:id="rId17"/>
    <p:sldId id="519" r:id="rId18"/>
    <p:sldId id="521" r:id="rId19"/>
    <p:sldId id="522" r:id="rId20"/>
    <p:sldId id="523" r:id="rId21"/>
    <p:sldId id="524" r:id="rId22"/>
    <p:sldId id="525" r:id="rId23"/>
    <p:sldId id="526" r:id="rId24"/>
    <p:sldId id="527" r:id="rId25"/>
    <p:sldId id="528" r:id="rId26"/>
    <p:sldId id="529" r:id="rId27"/>
    <p:sldId id="530" r:id="rId28"/>
    <p:sldId id="531" r:id="rId29"/>
    <p:sldId id="532" r:id="rId30"/>
    <p:sldId id="533" r:id="rId31"/>
    <p:sldId id="534" r:id="rId32"/>
    <p:sldId id="535" r:id="rId33"/>
    <p:sldId id="536" r:id="rId34"/>
    <p:sldId id="537" r:id="rId35"/>
    <p:sldId id="538" r:id="rId36"/>
    <p:sldId id="539" r:id="rId37"/>
    <p:sldId id="540" r:id="rId38"/>
    <p:sldId id="541" r:id="rId39"/>
    <p:sldId id="542" r:id="rId40"/>
    <p:sldId id="543" r:id="rId41"/>
    <p:sldId id="544" r:id="rId42"/>
    <p:sldId id="545" r:id="rId43"/>
    <p:sldId id="546" r:id="rId44"/>
    <p:sldId id="547" r:id="rId45"/>
    <p:sldId id="571" r:id="rId46"/>
    <p:sldId id="548" r:id="rId47"/>
    <p:sldId id="549" r:id="rId48"/>
    <p:sldId id="550" r:id="rId49"/>
    <p:sldId id="551" r:id="rId50"/>
    <p:sldId id="552" r:id="rId51"/>
    <p:sldId id="553" r:id="rId52"/>
    <p:sldId id="554" r:id="rId53"/>
    <p:sldId id="555" r:id="rId54"/>
    <p:sldId id="556" r:id="rId55"/>
    <p:sldId id="557" r:id="rId56"/>
    <p:sldId id="558" r:id="rId57"/>
    <p:sldId id="559" r:id="rId58"/>
    <p:sldId id="560" r:id="rId59"/>
    <p:sldId id="561" r:id="rId60"/>
    <p:sldId id="562" r:id="rId61"/>
    <p:sldId id="563" r:id="rId62"/>
    <p:sldId id="564" r:id="rId63"/>
    <p:sldId id="565" r:id="rId64"/>
    <p:sldId id="566" r:id="rId65"/>
    <p:sldId id="567" r:id="rId66"/>
    <p:sldId id="568" r:id="rId67"/>
    <p:sldId id="569" r:id="rId68"/>
    <p:sldId id="577" r:id="rId69"/>
    <p:sldId id="574" r:id="rId70"/>
    <p:sldId id="575" r:id="rId71"/>
    <p:sldId id="576" r:id="rId72"/>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00000"/>
    <a:srgbClr val="800080"/>
    <a:srgbClr val="FFFF66"/>
    <a:srgbClr val="FF9900"/>
    <a:srgbClr val="996633"/>
    <a:srgbClr val="ACA964"/>
    <a:srgbClr val="0033CC"/>
    <a:srgbClr val="84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55" autoAdjust="0"/>
  </p:normalViewPr>
  <p:slideViewPr>
    <p:cSldViewPr snapToObjects="1">
      <p:cViewPr varScale="1">
        <p:scale>
          <a:sx n="75" d="100"/>
          <a:sy n="75"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4"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73.wmf"/><Relationship Id="rId1" Type="http://schemas.openxmlformats.org/officeDocument/2006/relationships/image" Target="../media/image72.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5" Type="http://schemas.openxmlformats.org/officeDocument/2006/relationships/image" Target="../media/image78.wmf"/><Relationship Id="rId4" Type="http://schemas.openxmlformats.org/officeDocument/2006/relationships/image" Target="../media/image77.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80.wmf"/><Relationship Id="rId1" Type="http://schemas.openxmlformats.org/officeDocument/2006/relationships/image" Target="../media/image79.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82.wmf"/><Relationship Id="rId1" Type="http://schemas.openxmlformats.org/officeDocument/2006/relationships/image" Target="../media/image81.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84.wmf"/><Relationship Id="rId1" Type="http://schemas.openxmlformats.org/officeDocument/2006/relationships/image" Target="../media/image83.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fld id="{AAF4F1D6-AE59-4F11-A99C-7B026C409274}" type="slidenum">
              <a:rPr lang="en-US"/>
              <a:pPr lvl="4"/>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endParaRPr lang="en-US" sz="1500"/>
          </a:p>
          <a:p>
            <a:pPr algn="l" defTabSz="973138"/>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r>
              <a:rPr lang="en-US" sz="1700"/>
              <a:t>ECEN 301 Class Notes</a:t>
            </a:r>
          </a:p>
          <a:p>
            <a:pPr defTabSz="973138"/>
            <a:r>
              <a:rPr lang="en-US" sz="1700"/>
              <a:t>Lecture 7</a:t>
            </a:r>
          </a:p>
        </p:txBody>
      </p:sp>
      <p:pic>
        <p:nvPicPr>
          <p:cNvPr id="154626" name="Picture 2" descr="ECEN_logo"/>
          <p:cNvPicPr>
            <a:picLocks noChangeAspect="1" noChangeArrowheads="1"/>
          </p:cNvPicPr>
          <p:nvPr/>
        </p:nvPicPr>
        <p:blipFill>
          <a:blip r:embed="rId2" cstate="print"/>
          <a:srcRect/>
          <a:stretch>
            <a:fillRect/>
          </a:stretch>
        </p:blipFill>
        <p:spPr bwMode="auto">
          <a:xfrm>
            <a:off x="666750" y="87313"/>
            <a:ext cx="819150" cy="509587"/>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fld id="{6A6B81E5-9C2E-4A49-83B2-7827EAF56DCC}" type="slidenum">
              <a:rPr lang="en-US"/>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4930"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endParaRPr lang="en-US"/>
          </a:p>
        </p:txBody>
      </p:sp>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124936" name="Rectangle 8"/>
          <p:cNvSpPr>
            <a:spLocks noGrp="1" noChangeArrowheads="1"/>
          </p:cNvSpPr>
          <p:nvPr>
            <p:ph type="dt" sz="half" idx="2"/>
          </p:nvPr>
        </p:nvSpPr>
        <p:spPr/>
        <p:txBody>
          <a:bodyPr/>
          <a:lstStyle>
            <a:lvl1pPr>
              <a:defRPr/>
            </a:lvl1pPr>
          </a:lstStyle>
          <a:p>
            <a:r>
              <a:rPr lang="en-US"/>
              <a:t>ECEN 301</a:t>
            </a:r>
          </a:p>
        </p:txBody>
      </p:sp>
      <p:sp>
        <p:nvSpPr>
          <p:cNvPr id="124937" name="Rectangle 9"/>
          <p:cNvSpPr>
            <a:spLocks noGrp="1" noChangeArrowheads="1"/>
          </p:cNvSpPr>
          <p:nvPr>
            <p:ph type="ftr" sz="quarter" idx="3"/>
          </p:nvPr>
        </p:nvSpPr>
        <p:spPr/>
        <p:txBody>
          <a:bodyPr/>
          <a:lstStyle>
            <a:lvl1pPr>
              <a:defRPr/>
            </a:lvl1pPr>
          </a:lstStyle>
          <a:p>
            <a:r>
              <a:rPr lang="en-US"/>
              <a:t>Discussion #7 – Node and Mesh Methods</a:t>
            </a:r>
          </a:p>
        </p:txBody>
      </p:sp>
      <p:sp>
        <p:nvSpPr>
          <p:cNvPr id="124938" name="Rectangle 10"/>
          <p:cNvSpPr>
            <a:spLocks noGrp="1" noChangeArrowheads="1"/>
          </p:cNvSpPr>
          <p:nvPr>
            <p:ph type="sldNum" sz="quarter" idx="4"/>
          </p:nvPr>
        </p:nvSpPr>
        <p:spPr/>
        <p:txBody>
          <a:bodyPr/>
          <a:lstStyle>
            <a:lvl2pPr lvl="1">
              <a:defRPr/>
            </a:lvl2pPr>
          </a:lstStyle>
          <a:p>
            <a:pPr lvl="1"/>
            <a:fld id="{EEEE7F5D-F699-49B8-BB1B-3B127FF98F56}" type="slidenum">
              <a:rPr lang="en-US"/>
              <a:pPr lvl="1"/>
              <a:t>‹#›</a:t>
            </a:fld>
            <a:endParaRPr lang="en-US"/>
          </a:p>
        </p:txBody>
      </p:sp>
      <p:pic>
        <p:nvPicPr>
          <p:cNvPr id="124940" name="Picture 12" descr="ECEN_logo"/>
          <p:cNvPicPr>
            <a:picLocks noChangeAspect="1" noChangeArrowheads="1"/>
          </p:cNvPicPr>
          <p:nvPr/>
        </p:nvPicPr>
        <p:blipFill>
          <a:blip r:embed="rId2" cstate="print"/>
          <a:srcRect/>
          <a:stretch>
            <a:fillRect/>
          </a:stretch>
        </p:blipFill>
        <p:spPr bwMode="auto">
          <a:xfrm>
            <a:off x="7562850" y="6324600"/>
            <a:ext cx="819150" cy="50958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#7 – Node and Mesh Methods</a:t>
            </a:r>
          </a:p>
        </p:txBody>
      </p:sp>
      <p:sp>
        <p:nvSpPr>
          <p:cNvPr id="6" name="Slide Number Placeholder 5"/>
          <p:cNvSpPr>
            <a:spLocks noGrp="1"/>
          </p:cNvSpPr>
          <p:nvPr>
            <p:ph type="sldNum" sz="quarter" idx="12"/>
          </p:nvPr>
        </p:nvSpPr>
        <p:spPr/>
        <p:txBody>
          <a:bodyPr/>
          <a:lstStyle>
            <a:lvl2pPr lvl="1">
              <a:defRPr/>
            </a:lvl2pPr>
          </a:lstStyle>
          <a:p>
            <a:pPr lvl="1"/>
            <a:fld id="{FAB9B45C-E4D4-4AB7-BDA7-AB01173DA67C}" type="slidenum">
              <a:rPr lang="en-US"/>
              <a:pPr lvl="1"/>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#7 – Node and Mesh Methods</a:t>
            </a:r>
          </a:p>
        </p:txBody>
      </p:sp>
      <p:sp>
        <p:nvSpPr>
          <p:cNvPr id="6" name="Slide Number Placeholder 5"/>
          <p:cNvSpPr>
            <a:spLocks noGrp="1"/>
          </p:cNvSpPr>
          <p:nvPr>
            <p:ph type="sldNum" sz="quarter" idx="12"/>
          </p:nvPr>
        </p:nvSpPr>
        <p:spPr/>
        <p:txBody>
          <a:bodyPr/>
          <a:lstStyle>
            <a:lvl2pPr lvl="1">
              <a:defRPr/>
            </a:lvl2pPr>
          </a:lstStyle>
          <a:p>
            <a:pPr lvl="1"/>
            <a:fld id="{E724F9F9-1CD5-4E48-9601-FFD5978569B2}" type="slidenum">
              <a:rPr lang="en-US"/>
              <a:pPr lvl="1"/>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6" name="Footer Placeholder 5"/>
          <p:cNvSpPr>
            <a:spLocks noGrp="1"/>
          </p:cNvSpPr>
          <p:nvPr>
            <p:ph type="ftr" sz="quarter" idx="11"/>
          </p:nvPr>
        </p:nvSpPr>
        <p:spPr>
          <a:xfrm>
            <a:off x="2971800" y="6400800"/>
            <a:ext cx="3505200" cy="381000"/>
          </a:xfrm>
        </p:spPr>
        <p:txBody>
          <a:bodyPr/>
          <a:lstStyle>
            <a:lvl1pPr>
              <a:defRPr/>
            </a:lvl1pPr>
          </a:lstStyle>
          <a:p>
            <a:r>
              <a:rPr lang="en-US"/>
              <a:t>Discussion #7 – Node and Mesh Methods</a:t>
            </a:r>
          </a:p>
        </p:txBody>
      </p:sp>
      <p:sp>
        <p:nvSpPr>
          <p:cNvPr id="7" name="Slide Number Placeholder 6"/>
          <p:cNvSpPr>
            <a:spLocks noGrp="1"/>
          </p:cNvSpPr>
          <p:nvPr>
            <p:ph type="sldNum" sz="quarter" idx="12"/>
          </p:nvPr>
        </p:nvSpPr>
        <p:spPr>
          <a:xfrm>
            <a:off x="7086600" y="6400800"/>
            <a:ext cx="1905000" cy="381000"/>
          </a:xfrm>
        </p:spPr>
        <p:txBody>
          <a:bodyPr/>
          <a:lstStyle>
            <a:lvl2pPr lvl="1">
              <a:defRPr/>
            </a:lvl2pPr>
          </a:lstStyle>
          <a:p>
            <a:pPr lvl="1"/>
            <a:fld id="{BB1A329E-E1B0-4F44-81E1-B1D722D17391}" type="slidenum">
              <a:rPr lang="en-US"/>
              <a:pPr lvl="1"/>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7" name="Footer Placeholder 6"/>
          <p:cNvSpPr>
            <a:spLocks noGrp="1"/>
          </p:cNvSpPr>
          <p:nvPr>
            <p:ph type="ftr" sz="quarter" idx="11"/>
          </p:nvPr>
        </p:nvSpPr>
        <p:spPr>
          <a:xfrm>
            <a:off x="2971800" y="6400800"/>
            <a:ext cx="3505200" cy="381000"/>
          </a:xfrm>
        </p:spPr>
        <p:txBody>
          <a:bodyPr/>
          <a:lstStyle>
            <a:lvl1pPr>
              <a:defRPr/>
            </a:lvl1pPr>
          </a:lstStyle>
          <a:p>
            <a:r>
              <a:rPr lang="en-US"/>
              <a:t>Discussion #7 – Node and Mesh Methods</a:t>
            </a:r>
          </a:p>
        </p:txBody>
      </p:sp>
      <p:sp>
        <p:nvSpPr>
          <p:cNvPr id="8" name="Slide Number Placeholder 7"/>
          <p:cNvSpPr>
            <a:spLocks noGrp="1"/>
          </p:cNvSpPr>
          <p:nvPr>
            <p:ph type="sldNum" sz="quarter" idx="12"/>
          </p:nvPr>
        </p:nvSpPr>
        <p:spPr>
          <a:xfrm>
            <a:off x="7086600" y="6400800"/>
            <a:ext cx="1905000" cy="381000"/>
          </a:xfrm>
        </p:spPr>
        <p:txBody>
          <a:bodyPr/>
          <a:lstStyle>
            <a:lvl2pPr lvl="1">
              <a:defRPr/>
            </a:lvl2pPr>
          </a:lstStyle>
          <a:p>
            <a:pPr lvl="1"/>
            <a:fld id="{7492FFEF-F450-4C36-9C30-32B27605B77E}" type="slidenum">
              <a:rPr lang="en-US"/>
              <a:pPr lvl="1"/>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#7 – Node and Mesh Methods</a:t>
            </a:r>
          </a:p>
        </p:txBody>
      </p:sp>
      <p:sp>
        <p:nvSpPr>
          <p:cNvPr id="6" name="Slide Number Placeholder 5"/>
          <p:cNvSpPr>
            <a:spLocks noGrp="1"/>
          </p:cNvSpPr>
          <p:nvPr>
            <p:ph type="sldNum" sz="quarter" idx="12"/>
          </p:nvPr>
        </p:nvSpPr>
        <p:spPr/>
        <p:txBody>
          <a:bodyPr/>
          <a:lstStyle>
            <a:lvl2pPr lvl="1">
              <a:defRPr/>
            </a:lvl2pPr>
          </a:lstStyle>
          <a:p>
            <a:pPr lvl="1"/>
            <a:fld id="{C1E6EDF7-EE32-49FA-800D-B4A88E3EE0C8}" type="slidenum">
              <a:rPr lang="en-US"/>
              <a:pPr lvl="1"/>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#7 – Node and Mesh Methods</a:t>
            </a:r>
          </a:p>
        </p:txBody>
      </p:sp>
      <p:sp>
        <p:nvSpPr>
          <p:cNvPr id="6" name="Slide Number Placeholder 5"/>
          <p:cNvSpPr>
            <a:spLocks noGrp="1"/>
          </p:cNvSpPr>
          <p:nvPr>
            <p:ph type="sldNum" sz="quarter" idx="12"/>
          </p:nvPr>
        </p:nvSpPr>
        <p:spPr/>
        <p:txBody>
          <a:bodyPr/>
          <a:lstStyle>
            <a:lvl2pPr lvl="1">
              <a:defRPr/>
            </a:lvl2pPr>
          </a:lstStyle>
          <a:p>
            <a:pPr lvl="1"/>
            <a:fld id="{68ED9163-CE90-463E-82FF-B1D51E583512}" type="slidenum">
              <a:rPr lang="en-US"/>
              <a:pPr lvl="1"/>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#7 – Node and Mesh Methods</a:t>
            </a:r>
          </a:p>
        </p:txBody>
      </p:sp>
      <p:sp>
        <p:nvSpPr>
          <p:cNvPr id="7" name="Slide Number Placeholder 6"/>
          <p:cNvSpPr>
            <a:spLocks noGrp="1"/>
          </p:cNvSpPr>
          <p:nvPr>
            <p:ph type="sldNum" sz="quarter" idx="12"/>
          </p:nvPr>
        </p:nvSpPr>
        <p:spPr/>
        <p:txBody>
          <a:bodyPr/>
          <a:lstStyle>
            <a:lvl2pPr lvl="1">
              <a:defRPr/>
            </a:lvl2pPr>
          </a:lstStyle>
          <a:p>
            <a:pPr lvl="1"/>
            <a:fld id="{6ADB63A9-932F-4BBB-8EF9-8A40F9263D9B}" type="slidenum">
              <a:rPr lang="en-US"/>
              <a:pPr lvl="1"/>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ECEN 301</a:t>
            </a:r>
          </a:p>
        </p:txBody>
      </p:sp>
      <p:sp>
        <p:nvSpPr>
          <p:cNvPr id="8" name="Footer Placeholder 7"/>
          <p:cNvSpPr>
            <a:spLocks noGrp="1"/>
          </p:cNvSpPr>
          <p:nvPr>
            <p:ph type="ftr" sz="quarter" idx="11"/>
          </p:nvPr>
        </p:nvSpPr>
        <p:spPr/>
        <p:txBody>
          <a:bodyPr/>
          <a:lstStyle>
            <a:lvl1pPr>
              <a:defRPr/>
            </a:lvl1pPr>
          </a:lstStyle>
          <a:p>
            <a:r>
              <a:rPr lang="en-US"/>
              <a:t>Discussion #7 – Node and Mesh Methods</a:t>
            </a:r>
          </a:p>
        </p:txBody>
      </p:sp>
      <p:sp>
        <p:nvSpPr>
          <p:cNvPr id="9" name="Slide Number Placeholder 8"/>
          <p:cNvSpPr>
            <a:spLocks noGrp="1"/>
          </p:cNvSpPr>
          <p:nvPr>
            <p:ph type="sldNum" sz="quarter" idx="12"/>
          </p:nvPr>
        </p:nvSpPr>
        <p:spPr/>
        <p:txBody>
          <a:bodyPr/>
          <a:lstStyle>
            <a:lvl2pPr lvl="1">
              <a:defRPr/>
            </a:lvl2pPr>
          </a:lstStyle>
          <a:p>
            <a:pPr lvl="1"/>
            <a:fld id="{F3F38167-0BDA-4DC3-90D6-3B52BA61E149}" type="slidenum">
              <a:rPr lang="en-US"/>
              <a:pPr lvl="1"/>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ECEN 301</a:t>
            </a:r>
          </a:p>
        </p:txBody>
      </p:sp>
      <p:sp>
        <p:nvSpPr>
          <p:cNvPr id="4" name="Footer Placeholder 3"/>
          <p:cNvSpPr>
            <a:spLocks noGrp="1"/>
          </p:cNvSpPr>
          <p:nvPr>
            <p:ph type="ftr" sz="quarter" idx="11"/>
          </p:nvPr>
        </p:nvSpPr>
        <p:spPr/>
        <p:txBody>
          <a:bodyPr/>
          <a:lstStyle>
            <a:lvl1pPr>
              <a:defRPr/>
            </a:lvl1pPr>
          </a:lstStyle>
          <a:p>
            <a:r>
              <a:rPr lang="en-US"/>
              <a:t>Discussion #7 – Node and Mesh Methods</a:t>
            </a:r>
          </a:p>
        </p:txBody>
      </p:sp>
      <p:sp>
        <p:nvSpPr>
          <p:cNvPr id="5" name="Slide Number Placeholder 4"/>
          <p:cNvSpPr>
            <a:spLocks noGrp="1"/>
          </p:cNvSpPr>
          <p:nvPr>
            <p:ph type="sldNum" sz="quarter" idx="12"/>
          </p:nvPr>
        </p:nvSpPr>
        <p:spPr/>
        <p:txBody>
          <a:bodyPr/>
          <a:lstStyle>
            <a:lvl2pPr lvl="1">
              <a:defRPr/>
            </a:lvl2pPr>
          </a:lstStyle>
          <a:p>
            <a:pPr lvl="1"/>
            <a:fld id="{45D66328-988D-41CF-86B7-391A6A81FE0E}" type="slidenum">
              <a:rPr lang="en-US"/>
              <a:pPr lvl="1"/>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ECEN 301</a:t>
            </a:r>
          </a:p>
        </p:txBody>
      </p:sp>
      <p:sp>
        <p:nvSpPr>
          <p:cNvPr id="3" name="Footer Placeholder 2"/>
          <p:cNvSpPr>
            <a:spLocks noGrp="1"/>
          </p:cNvSpPr>
          <p:nvPr>
            <p:ph type="ftr" sz="quarter" idx="11"/>
          </p:nvPr>
        </p:nvSpPr>
        <p:spPr/>
        <p:txBody>
          <a:bodyPr/>
          <a:lstStyle>
            <a:lvl1pPr>
              <a:defRPr/>
            </a:lvl1pPr>
          </a:lstStyle>
          <a:p>
            <a:r>
              <a:rPr lang="en-US"/>
              <a:t>Discussion #7 – Node and Mesh Methods</a:t>
            </a:r>
          </a:p>
        </p:txBody>
      </p:sp>
      <p:sp>
        <p:nvSpPr>
          <p:cNvPr id="4" name="Slide Number Placeholder 3"/>
          <p:cNvSpPr>
            <a:spLocks noGrp="1"/>
          </p:cNvSpPr>
          <p:nvPr>
            <p:ph type="sldNum" sz="quarter" idx="12"/>
          </p:nvPr>
        </p:nvSpPr>
        <p:spPr/>
        <p:txBody>
          <a:bodyPr/>
          <a:lstStyle>
            <a:lvl2pPr lvl="1">
              <a:defRPr/>
            </a:lvl2pPr>
          </a:lstStyle>
          <a:p>
            <a:pPr lvl="1"/>
            <a:fld id="{6DDBD968-CE2D-4807-8D56-E76DC7A25E8C}" type="slidenum">
              <a:rPr lang="en-US"/>
              <a:pPr lvl="1"/>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#7 – Node and Mesh Methods</a:t>
            </a:r>
          </a:p>
        </p:txBody>
      </p:sp>
      <p:sp>
        <p:nvSpPr>
          <p:cNvPr id="7" name="Slide Number Placeholder 6"/>
          <p:cNvSpPr>
            <a:spLocks noGrp="1"/>
          </p:cNvSpPr>
          <p:nvPr>
            <p:ph type="sldNum" sz="quarter" idx="12"/>
          </p:nvPr>
        </p:nvSpPr>
        <p:spPr/>
        <p:txBody>
          <a:bodyPr/>
          <a:lstStyle>
            <a:lvl2pPr lvl="1">
              <a:defRPr/>
            </a:lvl2pPr>
          </a:lstStyle>
          <a:p>
            <a:pPr lvl="1"/>
            <a:fld id="{9601B7A2-F615-427D-AFAA-6AF9E5F67DB2}" type="slidenum">
              <a:rPr lang="en-US"/>
              <a:pPr lvl="1"/>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#7 – Node and Mesh Methods</a:t>
            </a:r>
          </a:p>
        </p:txBody>
      </p:sp>
      <p:sp>
        <p:nvSpPr>
          <p:cNvPr id="7" name="Slide Number Placeholder 6"/>
          <p:cNvSpPr>
            <a:spLocks noGrp="1"/>
          </p:cNvSpPr>
          <p:nvPr>
            <p:ph type="sldNum" sz="quarter" idx="12"/>
          </p:nvPr>
        </p:nvSpPr>
        <p:spPr/>
        <p:txBody>
          <a:bodyPr/>
          <a:lstStyle>
            <a:lvl2pPr lvl="1">
              <a:defRPr/>
            </a:lvl2pPr>
          </a:lstStyle>
          <a:p>
            <a:pPr lvl="1"/>
            <a:fld id="{0D2352A9-599D-4A5A-AFC8-9885FEC2D879}" type="slidenum">
              <a:rPr lang="en-US"/>
              <a:pPr lvl="1"/>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endParaRPr lang="en-US"/>
          </a:p>
        </p:txBody>
      </p:sp>
      <p:sp>
        <p:nvSpPr>
          <p:cNvPr id="1239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39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r>
              <a:rPr lang="en-US"/>
              <a:t>Discussion #7 – Node and Mesh Methods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fld id="{CFA993C8-1F40-4A65-87C9-7EEE191ADEE4}" type="slidenum">
              <a:rPr lang="en-US"/>
              <a:pPr lvl="1"/>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endParaRPr lang="en-US"/>
          </a:p>
        </p:txBody>
      </p:sp>
      <p:pic>
        <p:nvPicPr>
          <p:cNvPr id="123914" name="Picture 10" descr="ECEN_logo"/>
          <p:cNvPicPr>
            <a:picLocks noChangeAspect="1" noChangeArrowheads="1"/>
          </p:cNvPicPr>
          <p:nvPr/>
        </p:nvPicPr>
        <p:blipFill>
          <a:blip r:embed="rId15" cstate="print"/>
          <a:srcRect/>
          <a:stretch>
            <a:fillRect/>
          </a:stretch>
        </p:blipFill>
        <p:spPr bwMode="auto">
          <a:xfrm>
            <a:off x="7562850" y="6324600"/>
            <a:ext cx="819150" cy="509588"/>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oleObject" Target="../embeddings/oleObject13.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9.vml"/><Relationship Id="rId4" Type="http://schemas.openxmlformats.org/officeDocument/2006/relationships/oleObject" Target="../embeddings/oleObject19.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2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3.xml"/><Relationship Id="rId1" Type="http://schemas.openxmlformats.org/officeDocument/2006/relationships/vmlDrawing" Target="../drawings/vmlDrawing14.vml"/><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3.xml"/><Relationship Id="rId1" Type="http://schemas.openxmlformats.org/officeDocument/2006/relationships/vmlDrawing" Target="../drawings/vmlDrawing16.vml"/><Relationship Id="rId4" Type="http://schemas.openxmlformats.org/officeDocument/2006/relationships/oleObject" Target="../embeddings/oleObject37.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39.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41.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43.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13.xml"/><Relationship Id="rId1" Type="http://schemas.openxmlformats.org/officeDocument/2006/relationships/vmlDrawing" Target="../drawings/vmlDrawing21.vml"/><Relationship Id="rId4" Type="http://schemas.openxmlformats.org/officeDocument/2006/relationships/oleObject" Target="../embeddings/oleObject49.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13.xml"/><Relationship Id="rId1" Type="http://schemas.openxmlformats.org/officeDocument/2006/relationships/vmlDrawing" Target="../drawings/vmlDrawing22.vml"/><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13.xml"/><Relationship Id="rId1" Type="http://schemas.openxmlformats.org/officeDocument/2006/relationships/vmlDrawing" Target="../drawings/vmlDrawing23.v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13.xml"/><Relationship Id="rId1" Type="http://schemas.openxmlformats.org/officeDocument/2006/relationships/vmlDrawing" Target="../drawings/vmlDrawing24.vml"/><Relationship Id="rId4" Type="http://schemas.openxmlformats.org/officeDocument/2006/relationships/oleObject" Target="../embeddings/oleObject55.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13.xml"/><Relationship Id="rId1" Type="http://schemas.openxmlformats.org/officeDocument/2006/relationships/vmlDrawing" Target="../drawings/vmlDrawing25.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13.xml"/><Relationship Id="rId1" Type="http://schemas.openxmlformats.org/officeDocument/2006/relationships/vmlDrawing" Target="../drawings/vmlDrawing26.vml"/><Relationship Id="rId5" Type="http://schemas.openxmlformats.org/officeDocument/2006/relationships/oleObject" Target="../embeddings/oleObject59.bin"/><Relationship Id="rId4" Type="http://schemas.openxmlformats.org/officeDocument/2006/relationships/oleObject" Target="../embeddings/oleObject58.bin"/></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13.xml"/><Relationship Id="rId1" Type="http://schemas.openxmlformats.org/officeDocument/2006/relationships/vmlDrawing" Target="../drawings/vmlDrawing27.vml"/><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13.xml"/><Relationship Id="rId1" Type="http://schemas.openxmlformats.org/officeDocument/2006/relationships/vmlDrawing" Target="../drawings/vmlDrawing28.vml"/><Relationship Id="rId4" Type="http://schemas.openxmlformats.org/officeDocument/2006/relationships/oleObject" Target="../embeddings/oleObject64.bin"/></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oleObject" Target="../embeddings/oleObject70.bin"/><Relationship Id="rId4" Type="http://schemas.openxmlformats.org/officeDocument/2006/relationships/oleObject" Target="../embeddings/oleObject69.bin"/></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oleObject" Target="../embeddings/oleObject72.bin"/></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73.bin"/><Relationship Id="rId7" Type="http://schemas.openxmlformats.org/officeDocument/2006/relationships/oleObject" Target="../embeddings/oleObject77.bin"/><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oleObject" Target="../embeddings/oleObject76.bin"/><Relationship Id="rId5" Type="http://schemas.openxmlformats.org/officeDocument/2006/relationships/oleObject" Target="../embeddings/oleObject75.bin"/><Relationship Id="rId4" Type="http://schemas.openxmlformats.org/officeDocument/2006/relationships/oleObject" Target="../embeddings/oleObject74.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oleObject" Target="../embeddings/oleObject79.bin"/></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oleObject" Target="../embeddings/oleObject81.bin"/></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oleObject" Target="../embeddings/oleObject83.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Layout" Target="../slideLayouts/slideLayout13.xml"/><Relationship Id="rId1" Type="http://schemas.openxmlformats.org/officeDocument/2006/relationships/vmlDrawing" Target="../drawings/vmlDrawing36.v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13.xml"/><Relationship Id="rId1" Type="http://schemas.openxmlformats.org/officeDocument/2006/relationships/vmlDrawing" Target="../drawings/vmlDrawing37.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 name="Date Placeholder 1"/>
          <p:cNvSpPr>
            <a:spLocks noGrp="1"/>
          </p:cNvSpPr>
          <p:nvPr>
            <p:ph type="dt" sz="half" idx="10"/>
          </p:nvPr>
        </p:nvSpPr>
        <p:spPr/>
        <p:txBody>
          <a:bodyPr/>
          <a:lstStyle/>
          <a:p>
            <a:r>
              <a:rPr lang="en-US"/>
              <a:t>ECEN 301</a:t>
            </a:r>
          </a:p>
        </p:txBody>
      </p:sp>
      <p:sp>
        <p:nvSpPr>
          <p:cNvPr id="96" name="Footer Placeholder 2"/>
          <p:cNvSpPr>
            <a:spLocks noGrp="1"/>
          </p:cNvSpPr>
          <p:nvPr>
            <p:ph type="ftr" sz="quarter" idx="11"/>
          </p:nvPr>
        </p:nvSpPr>
        <p:spPr/>
        <p:txBody>
          <a:bodyPr/>
          <a:lstStyle/>
          <a:p>
            <a:r>
              <a:rPr lang="en-US"/>
              <a:t>Discussion #7 – Node and Mesh Methods</a:t>
            </a:r>
          </a:p>
        </p:txBody>
      </p:sp>
      <p:sp>
        <p:nvSpPr>
          <p:cNvPr id="97" name="Slide Number Placeholder 3"/>
          <p:cNvSpPr>
            <a:spLocks noGrp="1"/>
          </p:cNvSpPr>
          <p:nvPr>
            <p:ph type="sldNum" sz="quarter" idx="12"/>
          </p:nvPr>
        </p:nvSpPr>
        <p:spPr/>
        <p:txBody>
          <a:bodyPr/>
          <a:lstStyle/>
          <a:p>
            <a:pPr lvl="1"/>
            <a:fld id="{262FBA11-1147-4E01-B9AC-14F0A58FC3EA}" type="slidenum">
              <a:rPr lang="en-US"/>
              <a:pPr lvl="1"/>
              <a:t>1</a:t>
            </a:fld>
            <a:endParaRPr lang="en-US"/>
          </a:p>
        </p:txBody>
      </p:sp>
      <p:graphicFrame>
        <p:nvGraphicFramePr>
          <p:cNvPr id="472165" name="Group 101"/>
          <p:cNvGraphicFramePr>
            <a:graphicFrameLocks noGrp="1"/>
          </p:cNvGraphicFramePr>
          <p:nvPr/>
        </p:nvGraphicFramePr>
        <p:xfrm>
          <a:off x="1143000" y="1990725"/>
          <a:ext cx="6705600" cy="3298192"/>
        </p:xfrm>
        <a:graphic>
          <a:graphicData uri="http://schemas.openxmlformats.org/drawingml/2006/table">
            <a:tbl>
              <a:tblPr/>
              <a:tblGrid>
                <a:gridCol w="712788"/>
                <a:gridCol w="644525"/>
                <a:gridCol w="595312"/>
                <a:gridCol w="1400175"/>
                <a:gridCol w="1066800"/>
                <a:gridCol w="842963"/>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24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7</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Network Analysis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3.1 – 3.3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25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200" b="0" i="0" u="none" strike="noStrike" cap="none" normalizeH="0" baseline="0" dirty="0" smtClean="0">
                          <a:ln>
                            <a:noFill/>
                          </a:ln>
                          <a:solidFill>
                            <a:srgbClr val="FFFFFF"/>
                          </a:solidFill>
                          <a:effectLst/>
                          <a:latin typeface="Times New Roman" pitchFamily="18" charset="0"/>
                          <a:cs typeface="Times New Roman" pitchFamily="18" charset="0"/>
                        </a:rPr>
                        <a:t>LAB 2</a:t>
                      </a:r>
                      <a:endParaRPr kumimoji="0" lang="en-US" sz="1200" b="0" i="0" u="none" strike="noStrike" cap="none" normalizeH="0" baseline="0" dirty="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26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 3</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27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28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29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8</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Network Analysis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3.4 – 3.5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NO LAB</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r h="234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30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 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9</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Equivalent Circuits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3.6 </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bl>
          </a:graphicData>
        </a:graphic>
      </p:graphicFrame>
      <p:sp>
        <p:nvSpPr>
          <p:cNvPr id="472158" name="Rectangle 94"/>
          <p:cNvSpPr>
            <a:spLocks noChangeArrowheads="1"/>
          </p:cNvSpPr>
          <p:nvPr/>
        </p:nvSpPr>
        <p:spPr bwMode="auto">
          <a:xfrm>
            <a:off x="381000" y="152400"/>
            <a:ext cx="8458200" cy="914400"/>
          </a:xfrm>
          <a:prstGeom prst="rect">
            <a:avLst/>
          </a:prstGeom>
          <a:noFill/>
          <a:ln w="9525">
            <a:noFill/>
            <a:miter lim="800000"/>
            <a:headEnd/>
            <a:tailEnd/>
          </a:ln>
          <a:effectLst/>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Date Placeholder 3"/>
          <p:cNvSpPr>
            <a:spLocks noGrp="1"/>
          </p:cNvSpPr>
          <p:nvPr>
            <p:ph type="dt" sz="half" idx="10"/>
          </p:nvPr>
        </p:nvSpPr>
        <p:spPr/>
        <p:txBody>
          <a:bodyPr/>
          <a:lstStyle/>
          <a:p>
            <a:r>
              <a:rPr lang="en-US"/>
              <a:t>ECEN 301</a:t>
            </a:r>
          </a:p>
        </p:txBody>
      </p:sp>
      <p:sp>
        <p:nvSpPr>
          <p:cNvPr id="53" name="Footer Placeholder 4"/>
          <p:cNvSpPr>
            <a:spLocks noGrp="1"/>
          </p:cNvSpPr>
          <p:nvPr>
            <p:ph type="ftr" sz="quarter" idx="11"/>
          </p:nvPr>
        </p:nvSpPr>
        <p:spPr/>
        <p:txBody>
          <a:bodyPr/>
          <a:lstStyle/>
          <a:p>
            <a:r>
              <a:rPr lang="en-US"/>
              <a:t>Discussion #7 – Node and Mesh Methods</a:t>
            </a:r>
          </a:p>
        </p:txBody>
      </p:sp>
      <p:sp>
        <p:nvSpPr>
          <p:cNvPr id="54" name="Slide Number Placeholder 5"/>
          <p:cNvSpPr>
            <a:spLocks noGrp="1"/>
          </p:cNvSpPr>
          <p:nvPr>
            <p:ph type="sldNum" sz="quarter" idx="12"/>
          </p:nvPr>
        </p:nvSpPr>
        <p:spPr/>
        <p:txBody>
          <a:bodyPr/>
          <a:lstStyle/>
          <a:p>
            <a:pPr lvl="1"/>
            <a:fld id="{F78A95BC-E159-4C10-A4A6-6BE0CF7A6303}" type="slidenum">
              <a:rPr lang="en-US"/>
              <a:pPr lvl="1"/>
              <a:t>10</a:t>
            </a:fld>
            <a:endParaRPr lang="en-US"/>
          </a:p>
        </p:txBody>
      </p:sp>
      <p:sp>
        <p:nvSpPr>
          <p:cNvPr id="480258" name="Rectangle 2"/>
          <p:cNvSpPr>
            <a:spLocks noGrp="1" noChangeArrowheads="1"/>
          </p:cNvSpPr>
          <p:nvPr>
            <p:ph type="title"/>
          </p:nvPr>
        </p:nvSpPr>
        <p:spPr/>
        <p:txBody>
          <a:bodyPr/>
          <a:lstStyle/>
          <a:p>
            <a:r>
              <a:rPr lang="en-US"/>
              <a:t>Node Voltage Method</a:t>
            </a:r>
          </a:p>
        </p:txBody>
      </p:sp>
      <p:sp>
        <p:nvSpPr>
          <p:cNvPr id="480259" name="Rectangle 3"/>
          <p:cNvSpPr>
            <a:spLocks noGrp="1" noChangeArrowheads="1"/>
          </p:cNvSpPr>
          <p:nvPr>
            <p:ph type="body" idx="1"/>
          </p:nvPr>
        </p:nvSpPr>
        <p:spPr/>
        <p:txBody>
          <a:bodyPr/>
          <a:lstStyle/>
          <a:p>
            <a:r>
              <a:rPr lang="en-US" b="1" u="sng"/>
              <a:t>Example1</a:t>
            </a:r>
            <a:r>
              <a:rPr lang="en-US"/>
              <a:t>: find expressions for each of the node voltages and the currents</a:t>
            </a:r>
          </a:p>
        </p:txBody>
      </p:sp>
      <p:grpSp>
        <p:nvGrpSpPr>
          <p:cNvPr id="480590" name="Group 334"/>
          <p:cNvGrpSpPr>
            <a:grpSpLocks/>
          </p:cNvGrpSpPr>
          <p:nvPr/>
        </p:nvGrpSpPr>
        <p:grpSpPr bwMode="auto">
          <a:xfrm>
            <a:off x="76200" y="3108325"/>
            <a:ext cx="3316288" cy="2668588"/>
            <a:chOff x="48" y="1958"/>
            <a:chExt cx="2089" cy="1681"/>
          </a:xfrm>
        </p:grpSpPr>
        <p:sp>
          <p:nvSpPr>
            <p:cNvPr id="480407" name="Text Box 151"/>
            <p:cNvSpPr txBox="1">
              <a:spLocks noChangeArrowheads="1"/>
            </p:cNvSpPr>
            <p:nvPr/>
          </p:nvSpPr>
          <p:spPr bwMode="auto">
            <a:xfrm>
              <a:off x="1341"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grpSp>
          <p:nvGrpSpPr>
            <p:cNvPr id="480588" name="Group 332"/>
            <p:cNvGrpSpPr>
              <a:grpSpLocks/>
            </p:cNvGrpSpPr>
            <p:nvPr/>
          </p:nvGrpSpPr>
          <p:grpSpPr bwMode="auto">
            <a:xfrm>
              <a:off x="48" y="2164"/>
              <a:ext cx="2089" cy="1475"/>
              <a:chOff x="48" y="2164"/>
              <a:chExt cx="2089" cy="1475"/>
            </a:xfrm>
          </p:grpSpPr>
          <p:sp>
            <p:nvSpPr>
              <p:cNvPr id="480333" name="Text Box 77"/>
              <p:cNvSpPr txBox="1">
                <a:spLocks noChangeArrowheads="1"/>
              </p:cNvSpPr>
              <p:nvPr/>
            </p:nvSpPr>
            <p:spPr bwMode="auto">
              <a:xfrm>
                <a:off x="48" y="2693"/>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baseline="-25000"/>
                  <a:t>s</a:t>
                </a:r>
                <a:endParaRPr lang="en-US" sz="2000" b="1"/>
              </a:p>
            </p:txBody>
          </p:sp>
          <p:sp>
            <p:nvSpPr>
              <p:cNvPr id="480312" name="Oval 56"/>
              <p:cNvSpPr>
                <a:spLocks noChangeArrowheads="1"/>
              </p:cNvSpPr>
              <p:nvPr/>
            </p:nvSpPr>
            <p:spPr bwMode="auto">
              <a:xfrm>
                <a:off x="1119"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0313" name="AutoShape 57"/>
              <p:cNvCxnSpPr>
                <a:cxnSpLocks noChangeShapeType="1"/>
                <a:stCxn id="480335" idx="0"/>
                <a:endCxn id="480312" idx="2"/>
              </p:cNvCxnSpPr>
              <p:nvPr/>
            </p:nvCxnSpPr>
            <p:spPr bwMode="auto">
              <a:xfrm rot="16200000">
                <a:off x="599" y="2107"/>
                <a:ext cx="400" cy="640"/>
              </a:xfrm>
              <a:prstGeom prst="bentConnector2">
                <a:avLst/>
              </a:prstGeom>
              <a:noFill/>
              <a:ln w="12700">
                <a:solidFill>
                  <a:schemeClr val="tx1"/>
                </a:solidFill>
                <a:miter lim="800000"/>
                <a:headEnd type="none" w="lg" len="lg"/>
                <a:tailEnd type="none" w="lg" len="lg"/>
              </a:ln>
              <a:effectLst/>
            </p:spPr>
          </p:cxnSp>
          <p:sp>
            <p:nvSpPr>
              <p:cNvPr id="480314" name="Oval 58"/>
              <p:cNvSpPr>
                <a:spLocks noChangeArrowheads="1"/>
              </p:cNvSpPr>
              <p:nvPr/>
            </p:nvSpPr>
            <p:spPr bwMode="auto">
              <a:xfrm>
                <a:off x="2026" y="21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0315" name="Oval 59"/>
              <p:cNvSpPr>
                <a:spLocks noChangeArrowheads="1"/>
              </p:cNvSpPr>
              <p:nvPr/>
            </p:nvSpPr>
            <p:spPr bwMode="auto">
              <a:xfrm>
                <a:off x="1139"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0317" name="AutoShape 61"/>
              <p:cNvCxnSpPr>
                <a:cxnSpLocks noChangeShapeType="1"/>
                <a:stCxn id="480315" idx="2"/>
                <a:endCxn id="480334" idx="4"/>
              </p:cNvCxnSpPr>
              <p:nvPr/>
            </p:nvCxnSpPr>
            <p:spPr bwMode="auto">
              <a:xfrm rot="10800000">
                <a:off x="477" y="2955"/>
                <a:ext cx="662" cy="435"/>
              </a:xfrm>
              <a:prstGeom prst="bentConnector2">
                <a:avLst/>
              </a:prstGeom>
              <a:noFill/>
              <a:ln w="12700">
                <a:solidFill>
                  <a:schemeClr val="tx1"/>
                </a:solidFill>
                <a:miter lim="800000"/>
                <a:headEnd type="none" w="lg" len="lg"/>
                <a:tailEnd type="none" w="lg" len="lg"/>
              </a:ln>
              <a:effectLst/>
            </p:spPr>
          </p:cxnSp>
          <p:cxnSp>
            <p:nvCxnSpPr>
              <p:cNvPr id="480319" name="AutoShape 63"/>
              <p:cNvCxnSpPr>
                <a:cxnSpLocks noChangeShapeType="1"/>
                <a:stCxn id="480315" idx="0"/>
                <a:endCxn id="480339" idx="1"/>
              </p:cNvCxnSpPr>
              <p:nvPr/>
            </p:nvCxnSpPr>
            <p:spPr bwMode="auto">
              <a:xfrm flipH="1" flipV="1">
                <a:off x="1180" y="2981"/>
                <a:ext cx="1" cy="370"/>
              </a:xfrm>
              <a:prstGeom prst="straightConnector1">
                <a:avLst/>
              </a:prstGeom>
              <a:noFill/>
              <a:ln w="12700">
                <a:solidFill>
                  <a:schemeClr val="tx1"/>
                </a:solidFill>
                <a:round/>
                <a:headEnd type="none" w="lg" len="lg"/>
                <a:tailEnd type="none" w="lg" len="lg"/>
              </a:ln>
              <a:effectLst/>
            </p:spPr>
          </p:cxnSp>
          <p:cxnSp>
            <p:nvCxnSpPr>
              <p:cNvPr id="480320" name="AutoShape 64"/>
              <p:cNvCxnSpPr>
                <a:cxnSpLocks noChangeShapeType="1"/>
                <a:stCxn id="480312" idx="4"/>
                <a:endCxn id="480337" idx="0"/>
              </p:cNvCxnSpPr>
              <p:nvPr/>
            </p:nvCxnSpPr>
            <p:spPr bwMode="auto">
              <a:xfrm>
                <a:off x="1161" y="2265"/>
                <a:ext cx="10" cy="500"/>
              </a:xfrm>
              <a:prstGeom prst="straightConnector1">
                <a:avLst/>
              </a:prstGeom>
              <a:noFill/>
              <a:ln w="12700">
                <a:solidFill>
                  <a:schemeClr val="tx1"/>
                </a:solidFill>
                <a:round/>
                <a:headEnd type="none" w="lg" len="lg"/>
                <a:tailEnd type="none" w="lg" len="lg"/>
              </a:ln>
              <a:effectLst/>
            </p:spPr>
          </p:cxnSp>
          <p:cxnSp>
            <p:nvCxnSpPr>
              <p:cNvPr id="480322" name="AutoShape 66"/>
              <p:cNvCxnSpPr>
                <a:cxnSpLocks noChangeShapeType="1"/>
                <a:stCxn id="480314" idx="4"/>
                <a:endCxn id="480344" idx="0"/>
              </p:cNvCxnSpPr>
              <p:nvPr/>
            </p:nvCxnSpPr>
            <p:spPr bwMode="auto">
              <a:xfrm>
                <a:off x="2068" y="2258"/>
                <a:ext cx="6" cy="507"/>
              </a:xfrm>
              <a:prstGeom prst="straightConnector1">
                <a:avLst/>
              </a:prstGeom>
              <a:noFill/>
              <a:ln w="12700">
                <a:solidFill>
                  <a:schemeClr val="tx1"/>
                </a:solidFill>
                <a:round/>
                <a:headEnd type="none" w="lg" len="lg"/>
                <a:tailEnd type="none" w="lg" len="lg"/>
              </a:ln>
              <a:effectLst/>
            </p:spPr>
          </p:cxnSp>
          <p:sp>
            <p:nvSpPr>
              <p:cNvPr id="480332" name="Text Box 76"/>
              <p:cNvSpPr txBox="1">
                <a:spLocks noChangeArrowheads="1"/>
              </p:cNvSpPr>
              <p:nvPr/>
            </p:nvSpPr>
            <p:spPr bwMode="auto">
              <a:xfrm>
                <a:off x="885" y="257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80334" name="Oval 78"/>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0335" name="Text Box 79"/>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0336" name="Text Box 80"/>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0337" name="Line 81"/>
              <p:cNvSpPr>
                <a:spLocks noChangeShapeType="1"/>
              </p:cNvSpPr>
              <p:nvPr/>
            </p:nvSpPr>
            <p:spPr bwMode="auto">
              <a:xfrm>
                <a:off x="1171"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0338" name="Line 82"/>
              <p:cNvSpPr>
                <a:spLocks noChangeShapeType="1"/>
              </p:cNvSpPr>
              <p:nvPr/>
            </p:nvSpPr>
            <p:spPr bwMode="auto">
              <a:xfrm flipH="1">
                <a:off x="1123"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0339" name="Line 83"/>
              <p:cNvSpPr>
                <a:spLocks noChangeShapeType="1"/>
              </p:cNvSpPr>
              <p:nvPr/>
            </p:nvSpPr>
            <p:spPr bwMode="auto">
              <a:xfrm>
                <a:off x="1123"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0340" name="Line 84"/>
              <p:cNvSpPr>
                <a:spLocks noChangeShapeType="1"/>
              </p:cNvSpPr>
              <p:nvPr/>
            </p:nvSpPr>
            <p:spPr bwMode="auto">
              <a:xfrm>
                <a:off x="1126"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0341" name="Line 85"/>
              <p:cNvSpPr>
                <a:spLocks noChangeShapeType="1"/>
              </p:cNvSpPr>
              <p:nvPr/>
            </p:nvSpPr>
            <p:spPr bwMode="auto">
              <a:xfrm flipH="1">
                <a:off x="1126"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0342" name="Line 86"/>
              <p:cNvSpPr>
                <a:spLocks noChangeShapeType="1"/>
              </p:cNvSpPr>
              <p:nvPr/>
            </p:nvSpPr>
            <p:spPr bwMode="auto">
              <a:xfrm>
                <a:off x="1126"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0343" name="Line 87"/>
              <p:cNvSpPr>
                <a:spLocks noChangeShapeType="1"/>
              </p:cNvSpPr>
              <p:nvPr/>
            </p:nvSpPr>
            <p:spPr bwMode="auto">
              <a:xfrm flipH="1">
                <a:off x="1126"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0344" name="Line 88"/>
              <p:cNvSpPr>
                <a:spLocks noChangeShapeType="1"/>
              </p:cNvSpPr>
              <p:nvPr/>
            </p:nvSpPr>
            <p:spPr bwMode="auto">
              <a:xfrm>
                <a:off x="2074"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0345" name="Line 89"/>
              <p:cNvSpPr>
                <a:spLocks noChangeShapeType="1"/>
              </p:cNvSpPr>
              <p:nvPr/>
            </p:nvSpPr>
            <p:spPr bwMode="auto">
              <a:xfrm flipH="1">
                <a:off x="2026"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0346" name="Line 90"/>
              <p:cNvSpPr>
                <a:spLocks noChangeShapeType="1"/>
              </p:cNvSpPr>
              <p:nvPr/>
            </p:nvSpPr>
            <p:spPr bwMode="auto">
              <a:xfrm>
                <a:off x="2026"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0347" name="Line 91"/>
              <p:cNvSpPr>
                <a:spLocks noChangeShapeType="1"/>
              </p:cNvSpPr>
              <p:nvPr/>
            </p:nvSpPr>
            <p:spPr bwMode="auto">
              <a:xfrm>
                <a:off x="2029"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0348" name="Line 92"/>
              <p:cNvSpPr>
                <a:spLocks noChangeShapeType="1"/>
              </p:cNvSpPr>
              <p:nvPr/>
            </p:nvSpPr>
            <p:spPr bwMode="auto">
              <a:xfrm flipH="1">
                <a:off x="2029"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0349" name="Line 93"/>
              <p:cNvSpPr>
                <a:spLocks noChangeShapeType="1"/>
              </p:cNvSpPr>
              <p:nvPr/>
            </p:nvSpPr>
            <p:spPr bwMode="auto">
              <a:xfrm>
                <a:off x="2029"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0350" name="Line 94"/>
              <p:cNvSpPr>
                <a:spLocks noChangeShapeType="1"/>
              </p:cNvSpPr>
              <p:nvPr/>
            </p:nvSpPr>
            <p:spPr bwMode="auto">
              <a:xfrm flipH="1">
                <a:off x="2029"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0358" name="Text Box 102"/>
              <p:cNvSpPr txBox="1">
                <a:spLocks noChangeArrowheads="1"/>
              </p:cNvSpPr>
              <p:nvPr/>
            </p:nvSpPr>
            <p:spPr bwMode="auto">
              <a:xfrm>
                <a:off x="1773" y="257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sp>
            <p:nvSpPr>
              <p:cNvPr id="480360" name="Line 10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nvGrpSpPr>
              <p:cNvPr id="480364" name="Group 108"/>
              <p:cNvGrpSpPr>
                <a:grpSpLocks/>
              </p:cNvGrpSpPr>
              <p:nvPr/>
            </p:nvGrpSpPr>
            <p:grpSpPr bwMode="auto">
              <a:xfrm rot="-16200000" flipH="1" flipV="1">
                <a:off x="1554" y="2076"/>
                <a:ext cx="112" cy="287"/>
                <a:chOff x="3450" y="2313"/>
                <a:chExt cx="111" cy="216"/>
              </a:xfrm>
            </p:grpSpPr>
            <p:sp>
              <p:nvSpPr>
                <p:cNvPr id="480365" name="Line 10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0366" name="Line 11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0367" name="Line 11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0368" name="Line 11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0369" name="Line 11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0370" name="Line 11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0371" name="Line 11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0381" name="AutoShape 125"/>
              <p:cNvCxnSpPr>
                <a:cxnSpLocks noChangeShapeType="1"/>
                <a:stCxn id="480312" idx="6"/>
                <a:endCxn id="480365" idx="0"/>
              </p:cNvCxnSpPr>
              <p:nvPr/>
            </p:nvCxnSpPr>
            <p:spPr bwMode="auto">
              <a:xfrm>
                <a:off x="1202" y="2227"/>
                <a:ext cx="265" cy="1"/>
              </a:xfrm>
              <a:prstGeom prst="straightConnector1">
                <a:avLst/>
              </a:prstGeom>
              <a:noFill/>
              <a:ln w="12700">
                <a:solidFill>
                  <a:schemeClr val="tx1"/>
                </a:solidFill>
                <a:round/>
                <a:headEnd type="none" w="lg" len="lg"/>
                <a:tailEnd type="none" w="lg" len="lg"/>
              </a:ln>
              <a:effectLst/>
            </p:spPr>
          </p:cxnSp>
          <p:cxnSp>
            <p:nvCxnSpPr>
              <p:cNvPr id="480382" name="AutoShape 126"/>
              <p:cNvCxnSpPr>
                <a:cxnSpLocks noChangeShapeType="1"/>
                <a:stCxn id="480314" idx="2"/>
                <a:endCxn id="480367" idx="1"/>
              </p:cNvCxnSpPr>
              <p:nvPr/>
            </p:nvCxnSpPr>
            <p:spPr bwMode="auto">
              <a:xfrm flipH="1" flipV="1">
                <a:off x="1754" y="2218"/>
                <a:ext cx="272" cy="2"/>
              </a:xfrm>
              <a:prstGeom prst="straightConnector1">
                <a:avLst/>
              </a:prstGeom>
              <a:noFill/>
              <a:ln w="12700">
                <a:solidFill>
                  <a:schemeClr val="tx1"/>
                </a:solidFill>
                <a:round/>
                <a:headEnd type="none" w="lg" len="lg"/>
                <a:tailEnd type="none" w="lg" len="lg"/>
              </a:ln>
              <a:effectLst/>
            </p:spPr>
          </p:cxnSp>
          <p:cxnSp>
            <p:nvCxnSpPr>
              <p:cNvPr id="480383" name="AutoShape 127"/>
              <p:cNvCxnSpPr>
                <a:cxnSpLocks noChangeShapeType="1"/>
                <a:stCxn id="480315" idx="6"/>
                <a:endCxn id="480346" idx="1"/>
              </p:cNvCxnSpPr>
              <p:nvPr/>
            </p:nvCxnSpPr>
            <p:spPr bwMode="auto">
              <a:xfrm flipV="1">
                <a:off x="1222" y="2981"/>
                <a:ext cx="861" cy="409"/>
              </a:xfrm>
              <a:prstGeom prst="bentConnector2">
                <a:avLst/>
              </a:prstGeom>
              <a:noFill/>
              <a:ln w="12700">
                <a:solidFill>
                  <a:schemeClr val="tx1"/>
                </a:solidFill>
                <a:miter lim="800000"/>
                <a:headEnd type="none" w="lg" len="lg"/>
                <a:tailEnd type="none" w="lg" len="lg"/>
              </a:ln>
              <a:effectLst/>
            </p:spPr>
          </p:cxnSp>
          <p:grpSp>
            <p:nvGrpSpPr>
              <p:cNvPr id="480508" name="Group 252"/>
              <p:cNvGrpSpPr>
                <a:grpSpLocks/>
              </p:cNvGrpSpPr>
              <p:nvPr/>
            </p:nvGrpSpPr>
            <p:grpSpPr bwMode="auto">
              <a:xfrm>
                <a:off x="1034" y="3543"/>
                <a:ext cx="288" cy="96"/>
                <a:chOff x="1392" y="3552"/>
                <a:chExt cx="288" cy="96"/>
              </a:xfrm>
            </p:grpSpPr>
            <p:sp>
              <p:nvSpPr>
                <p:cNvPr id="480509" name="Line 25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0510" name="Line 25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0511" name="Line 25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0512" name="Line 256"/>
              <p:cNvSpPr>
                <a:spLocks noChangeShapeType="1"/>
              </p:cNvSpPr>
              <p:nvPr/>
            </p:nvSpPr>
            <p:spPr bwMode="auto">
              <a:xfrm flipV="1">
                <a:off x="1181" y="3390"/>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Date Placeholder 3"/>
          <p:cNvSpPr>
            <a:spLocks noGrp="1"/>
          </p:cNvSpPr>
          <p:nvPr>
            <p:ph type="dt" sz="half" idx="10"/>
          </p:nvPr>
        </p:nvSpPr>
        <p:spPr/>
        <p:txBody>
          <a:bodyPr/>
          <a:lstStyle/>
          <a:p>
            <a:r>
              <a:rPr lang="en-US"/>
              <a:t>ECEN 301</a:t>
            </a:r>
          </a:p>
        </p:txBody>
      </p:sp>
      <p:sp>
        <p:nvSpPr>
          <p:cNvPr id="70" name="Footer Placeholder 4"/>
          <p:cNvSpPr>
            <a:spLocks noGrp="1"/>
          </p:cNvSpPr>
          <p:nvPr>
            <p:ph type="ftr" sz="quarter" idx="11"/>
          </p:nvPr>
        </p:nvSpPr>
        <p:spPr/>
        <p:txBody>
          <a:bodyPr/>
          <a:lstStyle/>
          <a:p>
            <a:r>
              <a:rPr lang="en-US"/>
              <a:t>Discussion #7 – Node and Mesh Methods</a:t>
            </a:r>
          </a:p>
        </p:txBody>
      </p:sp>
      <p:sp>
        <p:nvSpPr>
          <p:cNvPr id="71" name="Slide Number Placeholder 5"/>
          <p:cNvSpPr>
            <a:spLocks noGrp="1"/>
          </p:cNvSpPr>
          <p:nvPr>
            <p:ph type="sldNum" sz="quarter" idx="12"/>
          </p:nvPr>
        </p:nvSpPr>
        <p:spPr/>
        <p:txBody>
          <a:bodyPr/>
          <a:lstStyle/>
          <a:p>
            <a:pPr lvl="1"/>
            <a:fld id="{0EB43F1F-90EB-4FBC-807B-6E1950CE0CFB}" type="slidenum">
              <a:rPr lang="en-US"/>
              <a:pPr lvl="1"/>
              <a:t>11</a:t>
            </a:fld>
            <a:endParaRPr lang="en-US"/>
          </a:p>
        </p:txBody>
      </p:sp>
      <p:sp>
        <p:nvSpPr>
          <p:cNvPr id="481282" name="Rectangle 2"/>
          <p:cNvSpPr>
            <a:spLocks noGrp="1" noChangeArrowheads="1"/>
          </p:cNvSpPr>
          <p:nvPr>
            <p:ph type="title"/>
          </p:nvPr>
        </p:nvSpPr>
        <p:spPr/>
        <p:txBody>
          <a:bodyPr/>
          <a:lstStyle/>
          <a:p>
            <a:r>
              <a:rPr lang="en-US"/>
              <a:t>Node Voltage Method</a:t>
            </a:r>
          </a:p>
        </p:txBody>
      </p:sp>
      <p:sp>
        <p:nvSpPr>
          <p:cNvPr id="481283" name="Rectangle 3"/>
          <p:cNvSpPr>
            <a:spLocks noGrp="1" noChangeArrowheads="1"/>
          </p:cNvSpPr>
          <p:nvPr>
            <p:ph type="body" idx="1"/>
          </p:nvPr>
        </p:nvSpPr>
        <p:spPr/>
        <p:txBody>
          <a:bodyPr/>
          <a:lstStyle/>
          <a:p>
            <a:r>
              <a:rPr lang="en-US" sz="2800" b="1" u="sng"/>
              <a:t>Example1</a:t>
            </a:r>
            <a:r>
              <a:rPr lang="en-US" sz="2800"/>
              <a:t>: find expressions for each of the node voltages and the currents</a:t>
            </a:r>
          </a:p>
        </p:txBody>
      </p:sp>
      <p:grpSp>
        <p:nvGrpSpPr>
          <p:cNvPr id="481284" name="Group 4"/>
          <p:cNvGrpSpPr>
            <a:grpSpLocks/>
          </p:cNvGrpSpPr>
          <p:nvPr/>
        </p:nvGrpSpPr>
        <p:grpSpPr bwMode="auto">
          <a:xfrm>
            <a:off x="76200" y="3048000"/>
            <a:ext cx="3922713" cy="2790825"/>
            <a:chOff x="167" y="1929"/>
            <a:chExt cx="2471" cy="1758"/>
          </a:xfrm>
        </p:grpSpPr>
        <p:sp>
          <p:nvSpPr>
            <p:cNvPr id="481285" name="Oval 5"/>
            <p:cNvSpPr>
              <a:spLocks noChangeArrowheads="1"/>
            </p:cNvSpPr>
            <p:nvPr/>
          </p:nvSpPr>
          <p:spPr bwMode="auto">
            <a:xfrm>
              <a:off x="2090" y="2154"/>
              <a:ext cx="207"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1286" name="Oval 6"/>
            <p:cNvSpPr>
              <a:spLocks noChangeArrowheads="1"/>
            </p:cNvSpPr>
            <p:nvPr/>
          </p:nvSpPr>
          <p:spPr bwMode="auto">
            <a:xfrm>
              <a:off x="539" y="2161"/>
              <a:ext cx="921"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1287" name="Oval 7"/>
            <p:cNvSpPr>
              <a:spLocks noChangeArrowheads="1"/>
            </p:cNvSpPr>
            <p:nvPr/>
          </p:nvSpPr>
          <p:spPr bwMode="auto">
            <a:xfrm>
              <a:off x="430" y="3335"/>
              <a:ext cx="1922" cy="12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grpSp>
          <p:nvGrpSpPr>
            <p:cNvPr id="481288" name="Group 8"/>
            <p:cNvGrpSpPr>
              <a:grpSpLocks/>
            </p:cNvGrpSpPr>
            <p:nvPr/>
          </p:nvGrpSpPr>
          <p:grpSpPr bwMode="auto">
            <a:xfrm>
              <a:off x="167" y="1967"/>
              <a:ext cx="2089" cy="1681"/>
              <a:chOff x="167" y="1967"/>
              <a:chExt cx="2089" cy="1681"/>
            </a:xfrm>
          </p:grpSpPr>
          <p:sp>
            <p:nvSpPr>
              <p:cNvPr id="481289" name="Text Box 9"/>
              <p:cNvSpPr txBox="1">
                <a:spLocks noChangeArrowheads="1"/>
              </p:cNvSpPr>
              <p:nvPr/>
            </p:nvSpPr>
            <p:spPr bwMode="auto">
              <a:xfrm>
                <a:off x="167" y="2702"/>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baseline="-25000"/>
                  <a:t>s</a:t>
                </a:r>
                <a:endParaRPr lang="en-US" sz="2000" b="1"/>
              </a:p>
            </p:txBody>
          </p:sp>
          <p:grpSp>
            <p:nvGrpSpPr>
              <p:cNvPr id="481290" name="Group 10"/>
              <p:cNvGrpSpPr>
                <a:grpSpLocks/>
              </p:cNvGrpSpPr>
              <p:nvPr/>
            </p:nvGrpSpPr>
            <p:grpSpPr bwMode="auto">
              <a:xfrm>
                <a:off x="430" y="1967"/>
                <a:ext cx="1826" cy="1681"/>
                <a:chOff x="430" y="1967"/>
                <a:chExt cx="1826" cy="1681"/>
              </a:xfrm>
            </p:grpSpPr>
            <p:sp>
              <p:nvSpPr>
                <p:cNvPr id="481291" name="Oval 11"/>
                <p:cNvSpPr>
                  <a:spLocks noChangeArrowheads="1"/>
                </p:cNvSpPr>
                <p:nvPr/>
              </p:nvSpPr>
              <p:spPr bwMode="auto">
                <a:xfrm>
                  <a:off x="1238" y="219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1292" name="AutoShape 12"/>
                <p:cNvCxnSpPr>
                  <a:cxnSpLocks noChangeShapeType="1"/>
                  <a:stCxn id="481305" idx="0"/>
                  <a:endCxn id="481291" idx="2"/>
                </p:cNvCxnSpPr>
                <p:nvPr/>
              </p:nvCxnSpPr>
              <p:spPr bwMode="auto">
                <a:xfrm rot="16200000">
                  <a:off x="718" y="2116"/>
                  <a:ext cx="400" cy="640"/>
                </a:xfrm>
                <a:prstGeom prst="bentConnector2">
                  <a:avLst/>
                </a:prstGeom>
                <a:noFill/>
                <a:ln w="12700">
                  <a:solidFill>
                    <a:schemeClr val="tx1"/>
                  </a:solidFill>
                  <a:miter lim="800000"/>
                  <a:headEnd type="none" w="lg" len="lg"/>
                  <a:tailEnd type="none" w="lg" len="lg"/>
                </a:ln>
                <a:effectLst/>
              </p:spPr>
            </p:cxnSp>
            <p:sp>
              <p:nvSpPr>
                <p:cNvPr id="481293" name="Oval 13"/>
                <p:cNvSpPr>
                  <a:spLocks noChangeArrowheads="1"/>
                </p:cNvSpPr>
                <p:nvPr/>
              </p:nvSpPr>
              <p:spPr bwMode="auto">
                <a:xfrm>
                  <a:off x="2145" y="21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1294" name="Oval 14"/>
                <p:cNvSpPr>
                  <a:spLocks noChangeArrowheads="1"/>
                </p:cNvSpPr>
                <p:nvPr/>
              </p:nvSpPr>
              <p:spPr bwMode="auto">
                <a:xfrm>
                  <a:off x="1258" y="336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1295" name="AutoShape 15"/>
                <p:cNvCxnSpPr>
                  <a:cxnSpLocks noChangeShapeType="1"/>
                  <a:stCxn id="481294" idx="2"/>
                  <a:endCxn id="481304" idx="4"/>
                </p:cNvCxnSpPr>
                <p:nvPr/>
              </p:nvCxnSpPr>
              <p:spPr bwMode="auto">
                <a:xfrm rot="10800000">
                  <a:off x="596" y="2964"/>
                  <a:ext cx="662" cy="435"/>
                </a:xfrm>
                <a:prstGeom prst="bentConnector2">
                  <a:avLst/>
                </a:prstGeom>
                <a:noFill/>
                <a:ln w="12700">
                  <a:solidFill>
                    <a:schemeClr val="tx1"/>
                  </a:solidFill>
                  <a:miter lim="800000"/>
                  <a:headEnd type="none" w="lg" len="lg"/>
                  <a:tailEnd type="none" w="lg" len="lg"/>
                </a:ln>
                <a:effectLst/>
              </p:spPr>
            </p:cxnSp>
            <p:cxnSp>
              <p:nvCxnSpPr>
                <p:cNvPr id="481296" name="AutoShape 16"/>
                <p:cNvCxnSpPr>
                  <a:cxnSpLocks noChangeShapeType="1"/>
                  <a:stCxn id="481294" idx="0"/>
                  <a:endCxn id="481309" idx="1"/>
                </p:cNvCxnSpPr>
                <p:nvPr/>
              </p:nvCxnSpPr>
              <p:spPr bwMode="auto">
                <a:xfrm flipH="1" flipV="1">
                  <a:off x="1299" y="2990"/>
                  <a:ext cx="1" cy="370"/>
                </a:xfrm>
                <a:prstGeom prst="straightConnector1">
                  <a:avLst/>
                </a:prstGeom>
                <a:noFill/>
                <a:ln w="12700">
                  <a:solidFill>
                    <a:schemeClr val="tx1"/>
                  </a:solidFill>
                  <a:round/>
                  <a:headEnd type="none" w="lg" len="lg"/>
                  <a:tailEnd type="none" w="lg" len="lg"/>
                </a:ln>
                <a:effectLst/>
              </p:spPr>
            </p:cxnSp>
            <p:cxnSp>
              <p:nvCxnSpPr>
                <p:cNvPr id="481297" name="AutoShape 17"/>
                <p:cNvCxnSpPr>
                  <a:cxnSpLocks noChangeShapeType="1"/>
                  <a:stCxn id="481291" idx="4"/>
                  <a:endCxn id="481307" idx="0"/>
                </p:cNvCxnSpPr>
                <p:nvPr/>
              </p:nvCxnSpPr>
              <p:spPr bwMode="auto">
                <a:xfrm>
                  <a:off x="1280" y="2274"/>
                  <a:ext cx="10" cy="500"/>
                </a:xfrm>
                <a:prstGeom prst="straightConnector1">
                  <a:avLst/>
                </a:prstGeom>
                <a:noFill/>
                <a:ln w="12700">
                  <a:solidFill>
                    <a:schemeClr val="tx1"/>
                  </a:solidFill>
                  <a:round/>
                  <a:headEnd type="none" w="lg" len="lg"/>
                  <a:tailEnd type="none" w="lg" len="lg"/>
                </a:ln>
                <a:effectLst/>
              </p:spPr>
            </p:cxnSp>
            <p:cxnSp>
              <p:nvCxnSpPr>
                <p:cNvPr id="481298" name="AutoShape 18"/>
                <p:cNvCxnSpPr>
                  <a:cxnSpLocks noChangeShapeType="1"/>
                  <a:stCxn id="481293" idx="4"/>
                  <a:endCxn id="481314" idx="0"/>
                </p:cNvCxnSpPr>
                <p:nvPr/>
              </p:nvCxnSpPr>
              <p:spPr bwMode="auto">
                <a:xfrm>
                  <a:off x="2187" y="2267"/>
                  <a:ext cx="6" cy="507"/>
                </a:xfrm>
                <a:prstGeom prst="straightConnector1">
                  <a:avLst/>
                </a:prstGeom>
                <a:noFill/>
                <a:ln w="12700">
                  <a:solidFill>
                    <a:schemeClr val="tx1"/>
                  </a:solidFill>
                  <a:round/>
                  <a:headEnd type="none" w="lg" len="lg"/>
                  <a:tailEnd type="none" w="lg" len="lg"/>
                </a:ln>
                <a:effectLst/>
              </p:spPr>
            </p:cxnSp>
            <p:sp>
              <p:nvSpPr>
                <p:cNvPr id="481299" name="Line 19"/>
                <p:cNvSpPr>
                  <a:spLocks noChangeShapeType="1"/>
                </p:cNvSpPr>
                <p:nvPr/>
              </p:nvSpPr>
              <p:spPr bwMode="auto">
                <a:xfrm>
                  <a:off x="1356" y="2351"/>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1300" name="Text Box 20"/>
                <p:cNvSpPr txBox="1">
                  <a:spLocks noChangeArrowheads="1"/>
                </p:cNvSpPr>
                <p:nvPr/>
              </p:nvSpPr>
              <p:spPr bwMode="auto">
                <a:xfrm>
                  <a:off x="1054" y="233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81301" name="Line 21"/>
                <p:cNvSpPr>
                  <a:spLocks noChangeShapeType="1"/>
                </p:cNvSpPr>
                <p:nvPr/>
              </p:nvSpPr>
              <p:spPr bwMode="auto">
                <a:xfrm>
                  <a:off x="2247" y="2370"/>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1302" name="Text Box 22"/>
                <p:cNvSpPr txBox="1">
                  <a:spLocks noChangeArrowheads="1"/>
                </p:cNvSpPr>
                <p:nvPr/>
              </p:nvSpPr>
              <p:spPr bwMode="auto">
                <a:xfrm>
                  <a:off x="1983" y="235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81303" name="Text Box 23"/>
                <p:cNvSpPr txBox="1">
                  <a:spLocks noChangeArrowheads="1"/>
                </p:cNvSpPr>
                <p:nvPr/>
              </p:nvSpPr>
              <p:spPr bwMode="auto">
                <a:xfrm>
                  <a:off x="1004" y="258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81304" name="Oval 24"/>
                <p:cNvSpPr>
                  <a:spLocks noChangeArrowheads="1"/>
                </p:cNvSpPr>
                <p:nvPr/>
              </p:nvSpPr>
              <p:spPr bwMode="auto">
                <a:xfrm>
                  <a:off x="430" y="265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1305" name="Text Box 25"/>
                <p:cNvSpPr txBox="1">
                  <a:spLocks noChangeArrowheads="1"/>
                </p:cNvSpPr>
                <p:nvPr/>
              </p:nvSpPr>
              <p:spPr bwMode="auto">
                <a:xfrm>
                  <a:off x="539" y="2636"/>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1306" name="Text Box 26"/>
                <p:cNvSpPr txBox="1">
                  <a:spLocks noChangeArrowheads="1"/>
                </p:cNvSpPr>
                <p:nvPr/>
              </p:nvSpPr>
              <p:spPr bwMode="auto">
                <a:xfrm>
                  <a:off x="536" y="269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1307" name="Line 27"/>
                <p:cNvSpPr>
                  <a:spLocks noChangeShapeType="1"/>
                </p:cNvSpPr>
                <p:nvPr/>
              </p:nvSpPr>
              <p:spPr bwMode="auto">
                <a:xfrm>
                  <a:off x="1290"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1308" name="Line 28"/>
                <p:cNvSpPr>
                  <a:spLocks noChangeShapeType="1"/>
                </p:cNvSpPr>
                <p:nvPr/>
              </p:nvSpPr>
              <p:spPr bwMode="auto">
                <a:xfrm flipH="1">
                  <a:off x="1242"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1309" name="Line 29"/>
                <p:cNvSpPr>
                  <a:spLocks noChangeShapeType="1"/>
                </p:cNvSpPr>
                <p:nvPr/>
              </p:nvSpPr>
              <p:spPr bwMode="auto">
                <a:xfrm>
                  <a:off x="1242"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1310" name="Line 30"/>
                <p:cNvSpPr>
                  <a:spLocks noChangeShapeType="1"/>
                </p:cNvSpPr>
                <p:nvPr/>
              </p:nvSpPr>
              <p:spPr bwMode="auto">
                <a:xfrm>
                  <a:off x="1245"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1311" name="Line 31"/>
                <p:cNvSpPr>
                  <a:spLocks noChangeShapeType="1"/>
                </p:cNvSpPr>
                <p:nvPr/>
              </p:nvSpPr>
              <p:spPr bwMode="auto">
                <a:xfrm flipH="1">
                  <a:off x="1245"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1312" name="Line 32"/>
                <p:cNvSpPr>
                  <a:spLocks noChangeShapeType="1"/>
                </p:cNvSpPr>
                <p:nvPr/>
              </p:nvSpPr>
              <p:spPr bwMode="auto">
                <a:xfrm>
                  <a:off x="1245"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1313" name="Line 33"/>
                <p:cNvSpPr>
                  <a:spLocks noChangeShapeType="1"/>
                </p:cNvSpPr>
                <p:nvPr/>
              </p:nvSpPr>
              <p:spPr bwMode="auto">
                <a:xfrm flipH="1">
                  <a:off x="1245"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1314" name="Line 34"/>
                <p:cNvSpPr>
                  <a:spLocks noChangeShapeType="1"/>
                </p:cNvSpPr>
                <p:nvPr/>
              </p:nvSpPr>
              <p:spPr bwMode="auto">
                <a:xfrm>
                  <a:off x="2193"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1315" name="Line 35"/>
                <p:cNvSpPr>
                  <a:spLocks noChangeShapeType="1"/>
                </p:cNvSpPr>
                <p:nvPr/>
              </p:nvSpPr>
              <p:spPr bwMode="auto">
                <a:xfrm flipH="1">
                  <a:off x="2145"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1316" name="Line 36"/>
                <p:cNvSpPr>
                  <a:spLocks noChangeShapeType="1"/>
                </p:cNvSpPr>
                <p:nvPr/>
              </p:nvSpPr>
              <p:spPr bwMode="auto">
                <a:xfrm>
                  <a:off x="2145"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1317" name="Line 37"/>
                <p:cNvSpPr>
                  <a:spLocks noChangeShapeType="1"/>
                </p:cNvSpPr>
                <p:nvPr/>
              </p:nvSpPr>
              <p:spPr bwMode="auto">
                <a:xfrm>
                  <a:off x="2148"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1318" name="Line 38"/>
                <p:cNvSpPr>
                  <a:spLocks noChangeShapeType="1"/>
                </p:cNvSpPr>
                <p:nvPr/>
              </p:nvSpPr>
              <p:spPr bwMode="auto">
                <a:xfrm flipH="1">
                  <a:off x="2148"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1319" name="Line 39"/>
                <p:cNvSpPr>
                  <a:spLocks noChangeShapeType="1"/>
                </p:cNvSpPr>
                <p:nvPr/>
              </p:nvSpPr>
              <p:spPr bwMode="auto">
                <a:xfrm>
                  <a:off x="2148"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1320" name="Line 40"/>
                <p:cNvSpPr>
                  <a:spLocks noChangeShapeType="1"/>
                </p:cNvSpPr>
                <p:nvPr/>
              </p:nvSpPr>
              <p:spPr bwMode="auto">
                <a:xfrm flipH="1">
                  <a:off x="2148"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1321" name="Text Box 41"/>
                <p:cNvSpPr txBox="1">
                  <a:spLocks noChangeArrowheads="1"/>
                </p:cNvSpPr>
                <p:nvPr/>
              </p:nvSpPr>
              <p:spPr bwMode="auto">
                <a:xfrm>
                  <a:off x="1892" y="2581"/>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sp>
              <p:nvSpPr>
                <p:cNvPr id="481322" name="Line 42"/>
                <p:cNvSpPr>
                  <a:spLocks noChangeShapeType="1"/>
                </p:cNvSpPr>
                <p:nvPr/>
              </p:nvSpPr>
              <p:spPr bwMode="auto">
                <a:xfrm flipV="1">
                  <a:off x="596" y="2702"/>
                  <a:ext cx="0" cy="186"/>
                </a:xfrm>
                <a:prstGeom prst="line">
                  <a:avLst/>
                </a:prstGeom>
                <a:noFill/>
                <a:ln w="12700">
                  <a:solidFill>
                    <a:schemeClr val="tx1"/>
                  </a:solidFill>
                  <a:round/>
                  <a:headEnd type="none" w="lg" len="lg"/>
                  <a:tailEnd type="stealth" w="lg" len="lg"/>
                </a:ln>
                <a:effectLst/>
              </p:spPr>
              <p:txBody>
                <a:bodyPr/>
                <a:lstStyle/>
                <a:p>
                  <a:endParaRPr lang="en-US"/>
                </a:p>
              </p:txBody>
            </p:sp>
            <p:grpSp>
              <p:nvGrpSpPr>
                <p:cNvPr id="481323" name="Group 43"/>
                <p:cNvGrpSpPr>
                  <a:grpSpLocks/>
                </p:cNvGrpSpPr>
                <p:nvPr/>
              </p:nvGrpSpPr>
              <p:grpSpPr bwMode="auto">
                <a:xfrm rot="-16200000" flipH="1" flipV="1">
                  <a:off x="1673" y="2085"/>
                  <a:ext cx="112" cy="287"/>
                  <a:chOff x="3450" y="2313"/>
                  <a:chExt cx="111" cy="216"/>
                </a:xfrm>
              </p:grpSpPr>
              <p:sp>
                <p:nvSpPr>
                  <p:cNvPr id="481324" name="Line 4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1325" name="Line 4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1326" name="Line 4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1327" name="Line 4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1328" name="Line 4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1329" name="Line 4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1330" name="Line 5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1331" name="AutoShape 51"/>
                <p:cNvCxnSpPr>
                  <a:cxnSpLocks noChangeShapeType="1"/>
                  <a:stCxn id="481291" idx="6"/>
                  <a:endCxn id="481324" idx="0"/>
                </p:cNvCxnSpPr>
                <p:nvPr/>
              </p:nvCxnSpPr>
              <p:spPr bwMode="auto">
                <a:xfrm>
                  <a:off x="1321" y="2236"/>
                  <a:ext cx="265" cy="1"/>
                </a:xfrm>
                <a:prstGeom prst="straightConnector1">
                  <a:avLst/>
                </a:prstGeom>
                <a:noFill/>
                <a:ln w="12700">
                  <a:solidFill>
                    <a:schemeClr val="tx1"/>
                  </a:solidFill>
                  <a:round/>
                  <a:headEnd type="none" w="lg" len="lg"/>
                  <a:tailEnd type="none" w="lg" len="lg"/>
                </a:ln>
                <a:effectLst/>
              </p:spPr>
            </p:cxnSp>
            <p:cxnSp>
              <p:nvCxnSpPr>
                <p:cNvPr id="481332" name="AutoShape 52"/>
                <p:cNvCxnSpPr>
                  <a:cxnSpLocks noChangeShapeType="1"/>
                  <a:stCxn id="481293" idx="2"/>
                  <a:endCxn id="481326" idx="1"/>
                </p:cNvCxnSpPr>
                <p:nvPr/>
              </p:nvCxnSpPr>
              <p:spPr bwMode="auto">
                <a:xfrm flipH="1" flipV="1">
                  <a:off x="1873" y="2227"/>
                  <a:ext cx="272" cy="2"/>
                </a:xfrm>
                <a:prstGeom prst="straightConnector1">
                  <a:avLst/>
                </a:prstGeom>
                <a:noFill/>
                <a:ln w="12700">
                  <a:solidFill>
                    <a:schemeClr val="tx1"/>
                  </a:solidFill>
                  <a:round/>
                  <a:headEnd type="none" w="lg" len="lg"/>
                  <a:tailEnd type="none" w="lg" len="lg"/>
                </a:ln>
                <a:effectLst/>
              </p:spPr>
            </p:cxnSp>
            <p:cxnSp>
              <p:nvCxnSpPr>
                <p:cNvPr id="481333" name="AutoShape 53"/>
                <p:cNvCxnSpPr>
                  <a:cxnSpLocks noChangeShapeType="1"/>
                  <a:stCxn id="481294" idx="6"/>
                  <a:endCxn id="481316" idx="1"/>
                </p:cNvCxnSpPr>
                <p:nvPr/>
              </p:nvCxnSpPr>
              <p:spPr bwMode="auto">
                <a:xfrm flipV="1">
                  <a:off x="1341" y="2990"/>
                  <a:ext cx="861" cy="409"/>
                </a:xfrm>
                <a:prstGeom prst="bentConnector2">
                  <a:avLst/>
                </a:prstGeom>
                <a:noFill/>
                <a:ln w="12700">
                  <a:solidFill>
                    <a:schemeClr val="tx1"/>
                  </a:solidFill>
                  <a:miter lim="800000"/>
                  <a:headEnd type="none" w="lg" len="lg"/>
                  <a:tailEnd type="none" w="lg" len="lg"/>
                </a:ln>
                <a:effectLst/>
              </p:spPr>
            </p:cxnSp>
            <p:sp>
              <p:nvSpPr>
                <p:cNvPr id="481334" name="Text Box 54"/>
                <p:cNvSpPr txBox="1">
                  <a:spLocks noChangeArrowheads="1"/>
                </p:cNvSpPr>
                <p:nvPr/>
              </p:nvSpPr>
              <p:spPr bwMode="auto">
                <a:xfrm>
                  <a:off x="1460" y="1967"/>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sp>
              <p:nvSpPr>
                <p:cNvPr id="481335" name="Line 55"/>
                <p:cNvSpPr>
                  <a:spLocks noChangeShapeType="1"/>
                </p:cNvSpPr>
                <p:nvPr/>
              </p:nvSpPr>
              <p:spPr bwMode="auto">
                <a:xfrm>
                  <a:off x="1614" y="2333"/>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81336" name="Text Box 56"/>
                <p:cNvSpPr txBox="1">
                  <a:spLocks noChangeArrowheads="1"/>
                </p:cNvSpPr>
                <p:nvPr/>
              </p:nvSpPr>
              <p:spPr bwMode="auto">
                <a:xfrm>
                  <a:off x="1614" y="234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nvGrpSpPr>
                <p:cNvPr id="481337" name="Group 57"/>
                <p:cNvGrpSpPr>
                  <a:grpSpLocks/>
                </p:cNvGrpSpPr>
                <p:nvPr/>
              </p:nvGrpSpPr>
              <p:grpSpPr bwMode="auto">
                <a:xfrm>
                  <a:off x="1153" y="3552"/>
                  <a:ext cx="288" cy="96"/>
                  <a:chOff x="1392" y="3552"/>
                  <a:chExt cx="288" cy="96"/>
                </a:xfrm>
              </p:grpSpPr>
              <p:sp>
                <p:nvSpPr>
                  <p:cNvPr id="481338" name="Line 5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1339" name="Line 5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1340" name="Line 6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1341" name="Line 61"/>
                <p:cNvSpPr>
                  <a:spLocks noChangeShapeType="1"/>
                </p:cNvSpPr>
                <p:nvPr/>
              </p:nvSpPr>
              <p:spPr bwMode="auto">
                <a:xfrm flipV="1">
                  <a:off x="1300" y="3399"/>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481342" name="Text Box 62"/>
            <p:cNvSpPr txBox="1">
              <a:spLocks noChangeArrowheads="1"/>
            </p:cNvSpPr>
            <p:nvPr/>
          </p:nvSpPr>
          <p:spPr bwMode="auto">
            <a:xfrm>
              <a:off x="608" y="1929"/>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81343" name="Text Box 63"/>
            <p:cNvSpPr txBox="1">
              <a:spLocks noChangeArrowheads="1"/>
            </p:cNvSpPr>
            <p:nvPr/>
          </p:nvSpPr>
          <p:spPr bwMode="auto">
            <a:xfrm>
              <a:off x="2086" y="193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81344" name="Text Box 64"/>
            <p:cNvSpPr txBox="1">
              <a:spLocks noChangeArrowheads="1"/>
            </p:cNvSpPr>
            <p:nvPr/>
          </p:nvSpPr>
          <p:spPr bwMode="auto">
            <a:xfrm>
              <a:off x="1529" y="3456"/>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grpSp>
      <p:sp>
        <p:nvSpPr>
          <p:cNvPr id="481346" name="Text Box 66"/>
          <p:cNvSpPr txBox="1">
            <a:spLocks noChangeArrowheads="1"/>
          </p:cNvSpPr>
          <p:nvPr/>
        </p:nvSpPr>
        <p:spPr bwMode="auto">
          <a:xfrm>
            <a:off x="1719263" y="30099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81347" name="Text Box 67"/>
          <p:cNvSpPr txBox="1">
            <a:spLocks noChangeArrowheads="1"/>
          </p:cNvSpPr>
          <p:nvPr/>
        </p:nvSpPr>
        <p:spPr bwMode="auto">
          <a:xfrm>
            <a:off x="3617913" y="34051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81348" name="Text Box 68"/>
          <p:cNvSpPr txBox="1">
            <a:spLocks noChangeArrowheads="1"/>
          </p:cNvSpPr>
          <p:nvPr/>
        </p:nvSpPr>
        <p:spPr bwMode="auto">
          <a:xfrm>
            <a:off x="1298575" y="5472113"/>
            <a:ext cx="366713"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481349" name="Text Box 69"/>
          <p:cNvSpPr txBox="1">
            <a:spLocks noChangeArrowheads="1"/>
          </p:cNvSpPr>
          <p:nvPr/>
        </p:nvSpPr>
        <p:spPr bwMode="auto">
          <a:xfrm>
            <a:off x="4151313" y="2743200"/>
            <a:ext cx="4764087" cy="2851150"/>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Node c (</a:t>
            </a:r>
            <a:r>
              <a:rPr lang="en-US" b="1"/>
              <a:t>v</a:t>
            </a:r>
            <a:r>
              <a:rPr lang="en-US" b="1" baseline="-25000"/>
              <a:t>c</a:t>
            </a:r>
            <a:r>
              <a:rPr lang="en-US"/>
              <a:t>) as the reference node </a:t>
            </a:r>
          </a:p>
          <a:p>
            <a:pPr marL="914400" lvl="1" indent="-457200" algn="l"/>
            <a:r>
              <a:rPr lang="en-US"/>
              <a:t>(</a:t>
            </a:r>
            <a:r>
              <a:rPr lang="en-US" b="1"/>
              <a:t>v</a:t>
            </a:r>
            <a:r>
              <a:rPr lang="en-US" b="1" baseline="-25000"/>
              <a:t>c</a:t>
            </a:r>
            <a:r>
              <a:rPr lang="en-US"/>
              <a:t> = 0)</a:t>
            </a:r>
          </a:p>
          <a:p>
            <a:pPr marL="457200" indent="-457200" algn="l">
              <a:buFontTx/>
              <a:buAutoNum type="arabicPeriod"/>
            </a:pPr>
            <a:r>
              <a:rPr lang="en-US"/>
              <a:t>Define remaining n – 1 (2) voltages</a:t>
            </a:r>
          </a:p>
          <a:p>
            <a:pPr marL="914400" lvl="1" indent="-457200" algn="l">
              <a:buFontTx/>
              <a:buChar char="•"/>
            </a:pPr>
            <a:r>
              <a:rPr lang="en-US" b="1"/>
              <a:t>v</a:t>
            </a:r>
            <a:r>
              <a:rPr lang="en-US" b="1" baseline="-25000"/>
              <a:t>a</a:t>
            </a:r>
            <a:r>
              <a:rPr lang="en-US"/>
              <a:t> is </a:t>
            </a:r>
            <a:r>
              <a:rPr lang="en-US" b="1"/>
              <a:t>independent</a:t>
            </a:r>
            <a:r>
              <a:rPr lang="en-US"/>
              <a:t> since it is not associated with a </a:t>
            </a:r>
            <a:r>
              <a:rPr lang="en-US" b="1"/>
              <a:t>voltage</a:t>
            </a:r>
            <a:r>
              <a:rPr lang="en-US"/>
              <a:t> source</a:t>
            </a:r>
            <a:endParaRPr lang="en-US" i="1"/>
          </a:p>
          <a:p>
            <a:pPr marL="914400" lvl="1" indent="-457200" algn="l">
              <a:buFontTx/>
              <a:buChar char="•"/>
            </a:pPr>
            <a:r>
              <a:rPr lang="en-US" b="1"/>
              <a:t>v</a:t>
            </a:r>
            <a:r>
              <a:rPr lang="en-US" b="1" baseline="-25000"/>
              <a:t>b</a:t>
            </a:r>
            <a:r>
              <a:rPr lang="en-US"/>
              <a:t> is </a:t>
            </a:r>
            <a:r>
              <a:rPr lang="en-US" b="1"/>
              <a:t>independent</a:t>
            </a:r>
          </a:p>
          <a:p>
            <a:pPr marL="457200" indent="-457200" algn="l">
              <a:buFontTx/>
              <a:buAutoNum type="arabicPeriod"/>
            </a:pPr>
            <a:r>
              <a:rPr lang="en-US"/>
              <a:t>Apply KCL at nodes </a:t>
            </a:r>
            <a:r>
              <a:rPr lang="en-US" b="1"/>
              <a:t>a</a:t>
            </a:r>
            <a:r>
              <a:rPr lang="en-US"/>
              <a:t> and </a:t>
            </a:r>
            <a:r>
              <a:rPr lang="en-US" b="1"/>
              <a:t>b</a:t>
            </a:r>
            <a:r>
              <a:rPr lang="en-US"/>
              <a:t> (node </a:t>
            </a:r>
            <a:r>
              <a:rPr lang="en-US" b="1"/>
              <a:t>c</a:t>
            </a:r>
            <a:r>
              <a:rPr lang="en-US"/>
              <a:t> is not independent) to find expressions for </a:t>
            </a:r>
            <a:r>
              <a:rPr lang="en-US" b="1" i="1"/>
              <a:t>i</a:t>
            </a:r>
            <a:r>
              <a:rPr lang="en-US" b="1" i="1" baseline="-25000"/>
              <a:t>1</a:t>
            </a:r>
            <a:r>
              <a:rPr lang="en-US"/>
              <a:t>, </a:t>
            </a:r>
            <a:r>
              <a:rPr lang="en-US" b="1" i="1"/>
              <a:t>i</a:t>
            </a:r>
            <a:r>
              <a:rPr lang="en-US" b="1" i="1" baseline="-25000"/>
              <a:t>2</a:t>
            </a:r>
            <a:r>
              <a:rPr lang="en-US"/>
              <a:t>, </a:t>
            </a:r>
            <a:r>
              <a:rPr lang="en-US" b="1" i="1"/>
              <a:t>i</a:t>
            </a:r>
            <a:r>
              <a:rPr lang="en-US" b="1" i="1" baseline="-25000"/>
              <a:t>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Date Placeholder 5"/>
          <p:cNvSpPr>
            <a:spLocks noGrp="1"/>
          </p:cNvSpPr>
          <p:nvPr>
            <p:ph type="dt" sz="half" idx="10"/>
          </p:nvPr>
        </p:nvSpPr>
        <p:spPr/>
        <p:txBody>
          <a:bodyPr/>
          <a:lstStyle/>
          <a:p>
            <a:r>
              <a:rPr lang="en-US"/>
              <a:t>ECEN 301</a:t>
            </a:r>
          </a:p>
        </p:txBody>
      </p:sp>
      <p:sp>
        <p:nvSpPr>
          <p:cNvPr id="73" name="Footer Placeholder 6"/>
          <p:cNvSpPr>
            <a:spLocks noGrp="1"/>
          </p:cNvSpPr>
          <p:nvPr>
            <p:ph type="ftr" sz="quarter" idx="11"/>
          </p:nvPr>
        </p:nvSpPr>
        <p:spPr/>
        <p:txBody>
          <a:bodyPr/>
          <a:lstStyle/>
          <a:p>
            <a:r>
              <a:rPr lang="en-US"/>
              <a:t>Discussion #7 – Node and Mesh Methods</a:t>
            </a:r>
          </a:p>
        </p:txBody>
      </p:sp>
      <p:sp>
        <p:nvSpPr>
          <p:cNvPr id="74" name="Slide Number Placeholder 7"/>
          <p:cNvSpPr>
            <a:spLocks noGrp="1"/>
          </p:cNvSpPr>
          <p:nvPr>
            <p:ph type="sldNum" sz="quarter" idx="12"/>
          </p:nvPr>
        </p:nvSpPr>
        <p:spPr/>
        <p:txBody>
          <a:bodyPr/>
          <a:lstStyle/>
          <a:p>
            <a:pPr lvl="1"/>
            <a:fld id="{9BF86035-A50D-422B-9C7F-C48ABF5C5C10}" type="slidenum">
              <a:rPr lang="en-US"/>
              <a:pPr lvl="1"/>
              <a:t>12</a:t>
            </a:fld>
            <a:endParaRPr lang="en-US"/>
          </a:p>
        </p:txBody>
      </p:sp>
      <p:sp>
        <p:nvSpPr>
          <p:cNvPr id="485378" name="Rectangle 2"/>
          <p:cNvSpPr>
            <a:spLocks noGrp="1" noChangeArrowheads="1"/>
          </p:cNvSpPr>
          <p:nvPr>
            <p:ph type="title"/>
          </p:nvPr>
        </p:nvSpPr>
        <p:spPr/>
        <p:txBody>
          <a:bodyPr/>
          <a:lstStyle/>
          <a:p>
            <a:r>
              <a:rPr lang="en-US"/>
              <a:t>Node Voltage Method</a:t>
            </a:r>
          </a:p>
        </p:txBody>
      </p:sp>
      <p:sp>
        <p:nvSpPr>
          <p:cNvPr id="485379" name="Rectangle 3"/>
          <p:cNvSpPr>
            <a:spLocks noGrp="1" noChangeArrowheads="1"/>
          </p:cNvSpPr>
          <p:nvPr>
            <p:ph type="body" sz="half" idx="1"/>
          </p:nvPr>
        </p:nvSpPr>
        <p:spPr>
          <a:xfrm>
            <a:off x="406400" y="1333500"/>
            <a:ext cx="8207375" cy="1409700"/>
          </a:xfrm>
        </p:spPr>
        <p:txBody>
          <a:bodyPr/>
          <a:lstStyle/>
          <a:p>
            <a:r>
              <a:rPr lang="en-US" sz="2800" b="1" u="sng"/>
              <a:t>Example1</a:t>
            </a:r>
            <a:r>
              <a:rPr lang="en-US" sz="2800"/>
              <a:t>: find expressions for each of the node voltages and the currents</a:t>
            </a:r>
          </a:p>
        </p:txBody>
      </p:sp>
      <p:graphicFrame>
        <p:nvGraphicFramePr>
          <p:cNvPr id="485380" name="Object 4"/>
          <p:cNvGraphicFramePr>
            <a:graphicFrameLocks noChangeAspect="1"/>
          </p:cNvGraphicFramePr>
          <p:nvPr>
            <p:ph sz="quarter" idx="2"/>
          </p:nvPr>
        </p:nvGraphicFramePr>
        <p:xfrm>
          <a:off x="6542088" y="3810000"/>
          <a:ext cx="1916112" cy="1103313"/>
        </p:xfrm>
        <a:graphic>
          <a:graphicData uri="http://schemas.openxmlformats.org/presentationml/2006/ole">
            <p:oleObj spid="_x0000_s485380" name="Equation" r:id="rId3" imgW="1168200" imgH="672840" progId="Equation.3">
              <p:embed/>
            </p:oleObj>
          </a:graphicData>
        </a:graphic>
      </p:graphicFrame>
      <p:grpSp>
        <p:nvGrpSpPr>
          <p:cNvPr id="485381" name="Group 5"/>
          <p:cNvGrpSpPr>
            <a:grpSpLocks/>
          </p:cNvGrpSpPr>
          <p:nvPr/>
        </p:nvGrpSpPr>
        <p:grpSpPr bwMode="auto">
          <a:xfrm>
            <a:off x="76200" y="3048000"/>
            <a:ext cx="3922713" cy="2790825"/>
            <a:chOff x="167" y="1929"/>
            <a:chExt cx="2471" cy="1758"/>
          </a:xfrm>
        </p:grpSpPr>
        <p:sp>
          <p:nvSpPr>
            <p:cNvPr id="485382" name="Oval 6"/>
            <p:cNvSpPr>
              <a:spLocks noChangeArrowheads="1"/>
            </p:cNvSpPr>
            <p:nvPr/>
          </p:nvSpPr>
          <p:spPr bwMode="auto">
            <a:xfrm>
              <a:off x="2090" y="2154"/>
              <a:ext cx="207"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5383" name="Oval 7"/>
            <p:cNvSpPr>
              <a:spLocks noChangeArrowheads="1"/>
            </p:cNvSpPr>
            <p:nvPr/>
          </p:nvSpPr>
          <p:spPr bwMode="auto">
            <a:xfrm>
              <a:off x="539" y="2161"/>
              <a:ext cx="921"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5384" name="Oval 8"/>
            <p:cNvSpPr>
              <a:spLocks noChangeArrowheads="1"/>
            </p:cNvSpPr>
            <p:nvPr/>
          </p:nvSpPr>
          <p:spPr bwMode="auto">
            <a:xfrm>
              <a:off x="430" y="3335"/>
              <a:ext cx="1922" cy="12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grpSp>
          <p:nvGrpSpPr>
            <p:cNvPr id="485385" name="Group 9"/>
            <p:cNvGrpSpPr>
              <a:grpSpLocks/>
            </p:cNvGrpSpPr>
            <p:nvPr/>
          </p:nvGrpSpPr>
          <p:grpSpPr bwMode="auto">
            <a:xfrm>
              <a:off x="167" y="1967"/>
              <a:ext cx="2089" cy="1681"/>
              <a:chOff x="167" y="1967"/>
              <a:chExt cx="2089" cy="1681"/>
            </a:xfrm>
          </p:grpSpPr>
          <p:sp>
            <p:nvSpPr>
              <p:cNvPr id="485386" name="Text Box 10"/>
              <p:cNvSpPr txBox="1">
                <a:spLocks noChangeArrowheads="1"/>
              </p:cNvSpPr>
              <p:nvPr/>
            </p:nvSpPr>
            <p:spPr bwMode="auto">
              <a:xfrm>
                <a:off x="167" y="2702"/>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baseline="-25000"/>
                  <a:t>s</a:t>
                </a:r>
                <a:endParaRPr lang="en-US" sz="2000" b="1"/>
              </a:p>
            </p:txBody>
          </p:sp>
          <p:grpSp>
            <p:nvGrpSpPr>
              <p:cNvPr id="485387" name="Group 11"/>
              <p:cNvGrpSpPr>
                <a:grpSpLocks/>
              </p:cNvGrpSpPr>
              <p:nvPr/>
            </p:nvGrpSpPr>
            <p:grpSpPr bwMode="auto">
              <a:xfrm>
                <a:off x="430" y="1967"/>
                <a:ext cx="1826" cy="1681"/>
                <a:chOff x="430" y="1967"/>
                <a:chExt cx="1826" cy="1681"/>
              </a:xfrm>
            </p:grpSpPr>
            <p:sp>
              <p:nvSpPr>
                <p:cNvPr id="485388" name="Oval 12"/>
                <p:cNvSpPr>
                  <a:spLocks noChangeArrowheads="1"/>
                </p:cNvSpPr>
                <p:nvPr/>
              </p:nvSpPr>
              <p:spPr bwMode="auto">
                <a:xfrm>
                  <a:off x="1238" y="219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5389" name="AutoShape 13"/>
                <p:cNvCxnSpPr>
                  <a:cxnSpLocks noChangeShapeType="1"/>
                  <a:stCxn id="485402" idx="0"/>
                  <a:endCxn id="485388" idx="2"/>
                </p:cNvCxnSpPr>
                <p:nvPr/>
              </p:nvCxnSpPr>
              <p:spPr bwMode="auto">
                <a:xfrm rot="16200000">
                  <a:off x="718" y="2116"/>
                  <a:ext cx="400" cy="640"/>
                </a:xfrm>
                <a:prstGeom prst="bentConnector2">
                  <a:avLst/>
                </a:prstGeom>
                <a:noFill/>
                <a:ln w="12700">
                  <a:solidFill>
                    <a:schemeClr val="tx1"/>
                  </a:solidFill>
                  <a:miter lim="800000"/>
                  <a:headEnd type="none" w="lg" len="lg"/>
                  <a:tailEnd type="none" w="lg" len="lg"/>
                </a:ln>
                <a:effectLst/>
              </p:spPr>
            </p:cxnSp>
            <p:sp>
              <p:nvSpPr>
                <p:cNvPr id="485390" name="Oval 14"/>
                <p:cNvSpPr>
                  <a:spLocks noChangeArrowheads="1"/>
                </p:cNvSpPr>
                <p:nvPr/>
              </p:nvSpPr>
              <p:spPr bwMode="auto">
                <a:xfrm>
                  <a:off x="2145" y="21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5391" name="Oval 15"/>
                <p:cNvSpPr>
                  <a:spLocks noChangeArrowheads="1"/>
                </p:cNvSpPr>
                <p:nvPr/>
              </p:nvSpPr>
              <p:spPr bwMode="auto">
                <a:xfrm>
                  <a:off x="1258" y="336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5392" name="AutoShape 16"/>
                <p:cNvCxnSpPr>
                  <a:cxnSpLocks noChangeShapeType="1"/>
                  <a:stCxn id="485391" idx="2"/>
                  <a:endCxn id="485401" idx="4"/>
                </p:cNvCxnSpPr>
                <p:nvPr/>
              </p:nvCxnSpPr>
              <p:spPr bwMode="auto">
                <a:xfrm rot="10800000">
                  <a:off x="596" y="2964"/>
                  <a:ext cx="662" cy="435"/>
                </a:xfrm>
                <a:prstGeom prst="bentConnector2">
                  <a:avLst/>
                </a:prstGeom>
                <a:noFill/>
                <a:ln w="12700">
                  <a:solidFill>
                    <a:schemeClr val="tx1"/>
                  </a:solidFill>
                  <a:miter lim="800000"/>
                  <a:headEnd type="none" w="lg" len="lg"/>
                  <a:tailEnd type="none" w="lg" len="lg"/>
                </a:ln>
                <a:effectLst/>
              </p:spPr>
            </p:cxnSp>
            <p:cxnSp>
              <p:nvCxnSpPr>
                <p:cNvPr id="485393" name="AutoShape 17"/>
                <p:cNvCxnSpPr>
                  <a:cxnSpLocks noChangeShapeType="1"/>
                  <a:stCxn id="485391" idx="0"/>
                  <a:endCxn id="485406" idx="1"/>
                </p:cNvCxnSpPr>
                <p:nvPr/>
              </p:nvCxnSpPr>
              <p:spPr bwMode="auto">
                <a:xfrm flipH="1" flipV="1">
                  <a:off x="1299" y="2990"/>
                  <a:ext cx="1" cy="370"/>
                </a:xfrm>
                <a:prstGeom prst="straightConnector1">
                  <a:avLst/>
                </a:prstGeom>
                <a:noFill/>
                <a:ln w="12700">
                  <a:solidFill>
                    <a:schemeClr val="tx1"/>
                  </a:solidFill>
                  <a:round/>
                  <a:headEnd type="none" w="lg" len="lg"/>
                  <a:tailEnd type="none" w="lg" len="lg"/>
                </a:ln>
                <a:effectLst/>
              </p:spPr>
            </p:cxnSp>
            <p:cxnSp>
              <p:nvCxnSpPr>
                <p:cNvPr id="485394" name="AutoShape 18"/>
                <p:cNvCxnSpPr>
                  <a:cxnSpLocks noChangeShapeType="1"/>
                  <a:stCxn id="485388" idx="4"/>
                  <a:endCxn id="485404" idx="0"/>
                </p:cNvCxnSpPr>
                <p:nvPr/>
              </p:nvCxnSpPr>
              <p:spPr bwMode="auto">
                <a:xfrm>
                  <a:off x="1280" y="2274"/>
                  <a:ext cx="10" cy="500"/>
                </a:xfrm>
                <a:prstGeom prst="straightConnector1">
                  <a:avLst/>
                </a:prstGeom>
                <a:noFill/>
                <a:ln w="12700">
                  <a:solidFill>
                    <a:schemeClr val="tx1"/>
                  </a:solidFill>
                  <a:round/>
                  <a:headEnd type="none" w="lg" len="lg"/>
                  <a:tailEnd type="none" w="lg" len="lg"/>
                </a:ln>
                <a:effectLst/>
              </p:spPr>
            </p:cxnSp>
            <p:cxnSp>
              <p:nvCxnSpPr>
                <p:cNvPr id="485395" name="AutoShape 19"/>
                <p:cNvCxnSpPr>
                  <a:cxnSpLocks noChangeShapeType="1"/>
                  <a:stCxn id="485390" idx="4"/>
                  <a:endCxn id="485411" idx="0"/>
                </p:cNvCxnSpPr>
                <p:nvPr/>
              </p:nvCxnSpPr>
              <p:spPr bwMode="auto">
                <a:xfrm>
                  <a:off x="2187" y="2267"/>
                  <a:ext cx="6" cy="507"/>
                </a:xfrm>
                <a:prstGeom prst="straightConnector1">
                  <a:avLst/>
                </a:prstGeom>
                <a:noFill/>
                <a:ln w="12700">
                  <a:solidFill>
                    <a:schemeClr val="tx1"/>
                  </a:solidFill>
                  <a:round/>
                  <a:headEnd type="none" w="lg" len="lg"/>
                  <a:tailEnd type="none" w="lg" len="lg"/>
                </a:ln>
                <a:effectLst/>
              </p:spPr>
            </p:cxnSp>
            <p:sp>
              <p:nvSpPr>
                <p:cNvPr id="485396" name="Line 20"/>
                <p:cNvSpPr>
                  <a:spLocks noChangeShapeType="1"/>
                </p:cNvSpPr>
                <p:nvPr/>
              </p:nvSpPr>
              <p:spPr bwMode="auto">
                <a:xfrm>
                  <a:off x="1356" y="2351"/>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5397" name="Text Box 21"/>
                <p:cNvSpPr txBox="1">
                  <a:spLocks noChangeArrowheads="1"/>
                </p:cNvSpPr>
                <p:nvPr/>
              </p:nvSpPr>
              <p:spPr bwMode="auto">
                <a:xfrm>
                  <a:off x="1054" y="233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85398" name="Line 22"/>
                <p:cNvSpPr>
                  <a:spLocks noChangeShapeType="1"/>
                </p:cNvSpPr>
                <p:nvPr/>
              </p:nvSpPr>
              <p:spPr bwMode="auto">
                <a:xfrm>
                  <a:off x="2247" y="2370"/>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5399" name="Text Box 23"/>
                <p:cNvSpPr txBox="1">
                  <a:spLocks noChangeArrowheads="1"/>
                </p:cNvSpPr>
                <p:nvPr/>
              </p:nvSpPr>
              <p:spPr bwMode="auto">
                <a:xfrm>
                  <a:off x="1983" y="235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85400" name="Text Box 24"/>
                <p:cNvSpPr txBox="1">
                  <a:spLocks noChangeArrowheads="1"/>
                </p:cNvSpPr>
                <p:nvPr/>
              </p:nvSpPr>
              <p:spPr bwMode="auto">
                <a:xfrm>
                  <a:off x="1004" y="258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85401" name="Oval 25"/>
                <p:cNvSpPr>
                  <a:spLocks noChangeArrowheads="1"/>
                </p:cNvSpPr>
                <p:nvPr/>
              </p:nvSpPr>
              <p:spPr bwMode="auto">
                <a:xfrm>
                  <a:off x="430" y="265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5402" name="Text Box 26"/>
                <p:cNvSpPr txBox="1">
                  <a:spLocks noChangeArrowheads="1"/>
                </p:cNvSpPr>
                <p:nvPr/>
              </p:nvSpPr>
              <p:spPr bwMode="auto">
                <a:xfrm>
                  <a:off x="539" y="2636"/>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5403" name="Text Box 27"/>
                <p:cNvSpPr txBox="1">
                  <a:spLocks noChangeArrowheads="1"/>
                </p:cNvSpPr>
                <p:nvPr/>
              </p:nvSpPr>
              <p:spPr bwMode="auto">
                <a:xfrm>
                  <a:off x="536" y="269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5404" name="Line 28"/>
                <p:cNvSpPr>
                  <a:spLocks noChangeShapeType="1"/>
                </p:cNvSpPr>
                <p:nvPr/>
              </p:nvSpPr>
              <p:spPr bwMode="auto">
                <a:xfrm>
                  <a:off x="1290"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5405" name="Line 29"/>
                <p:cNvSpPr>
                  <a:spLocks noChangeShapeType="1"/>
                </p:cNvSpPr>
                <p:nvPr/>
              </p:nvSpPr>
              <p:spPr bwMode="auto">
                <a:xfrm flipH="1">
                  <a:off x="1242"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5406" name="Line 30"/>
                <p:cNvSpPr>
                  <a:spLocks noChangeShapeType="1"/>
                </p:cNvSpPr>
                <p:nvPr/>
              </p:nvSpPr>
              <p:spPr bwMode="auto">
                <a:xfrm>
                  <a:off x="1242"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5407" name="Line 31"/>
                <p:cNvSpPr>
                  <a:spLocks noChangeShapeType="1"/>
                </p:cNvSpPr>
                <p:nvPr/>
              </p:nvSpPr>
              <p:spPr bwMode="auto">
                <a:xfrm>
                  <a:off x="1245"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5408" name="Line 32"/>
                <p:cNvSpPr>
                  <a:spLocks noChangeShapeType="1"/>
                </p:cNvSpPr>
                <p:nvPr/>
              </p:nvSpPr>
              <p:spPr bwMode="auto">
                <a:xfrm flipH="1">
                  <a:off x="1245"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5409" name="Line 33"/>
                <p:cNvSpPr>
                  <a:spLocks noChangeShapeType="1"/>
                </p:cNvSpPr>
                <p:nvPr/>
              </p:nvSpPr>
              <p:spPr bwMode="auto">
                <a:xfrm>
                  <a:off x="1245"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5410" name="Line 34"/>
                <p:cNvSpPr>
                  <a:spLocks noChangeShapeType="1"/>
                </p:cNvSpPr>
                <p:nvPr/>
              </p:nvSpPr>
              <p:spPr bwMode="auto">
                <a:xfrm flipH="1">
                  <a:off x="1245"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5411" name="Line 35"/>
                <p:cNvSpPr>
                  <a:spLocks noChangeShapeType="1"/>
                </p:cNvSpPr>
                <p:nvPr/>
              </p:nvSpPr>
              <p:spPr bwMode="auto">
                <a:xfrm>
                  <a:off x="2193"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5412" name="Line 36"/>
                <p:cNvSpPr>
                  <a:spLocks noChangeShapeType="1"/>
                </p:cNvSpPr>
                <p:nvPr/>
              </p:nvSpPr>
              <p:spPr bwMode="auto">
                <a:xfrm flipH="1">
                  <a:off x="2145"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5413" name="Line 37"/>
                <p:cNvSpPr>
                  <a:spLocks noChangeShapeType="1"/>
                </p:cNvSpPr>
                <p:nvPr/>
              </p:nvSpPr>
              <p:spPr bwMode="auto">
                <a:xfrm>
                  <a:off x="2145"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5414" name="Line 38"/>
                <p:cNvSpPr>
                  <a:spLocks noChangeShapeType="1"/>
                </p:cNvSpPr>
                <p:nvPr/>
              </p:nvSpPr>
              <p:spPr bwMode="auto">
                <a:xfrm>
                  <a:off x="2148"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5415" name="Line 39"/>
                <p:cNvSpPr>
                  <a:spLocks noChangeShapeType="1"/>
                </p:cNvSpPr>
                <p:nvPr/>
              </p:nvSpPr>
              <p:spPr bwMode="auto">
                <a:xfrm flipH="1">
                  <a:off x="2148"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5416" name="Line 40"/>
                <p:cNvSpPr>
                  <a:spLocks noChangeShapeType="1"/>
                </p:cNvSpPr>
                <p:nvPr/>
              </p:nvSpPr>
              <p:spPr bwMode="auto">
                <a:xfrm>
                  <a:off x="2148"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5417" name="Line 41"/>
                <p:cNvSpPr>
                  <a:spLocks noChangeShapeType="1"/>
                </p:cNvSpPr>
                <p:nvPr/>
              </p:nvSpPr>
              <p:spPr bwMode="auto">
                <a:xfrm flipH="1">
                  <a:off x="2148"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5418" name="Text Box 42"/>
                <p:cNvSpPr txBox="1">
                  <a:spLocks noChangeArrowheads="1"/>
                </p:cNvSpPr>
                <p:nvPr/>
              </p:nvSpPr>
              <p:spPr bwMode="auto">
                <a:xfrm>
                  <a:off x="1892" y="2581"/>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sp>
              <p:nvSpPr>
                <p:cNvPr id="485419" name="Line 43"/>
                <p:cNvSpPr>
                  <a:spLocks noChangeShapeType="1"/>
                </p:cNvSpPr>
                <p:nvPr/>
              </p:nvSpPr>
              <p:spPr bwMode="auto">
                <a:xfrm flipV="1">
                  <a:off x="596" y="2702"/>
                  <a:ext cx="0" cy="186"/>
                </a:xfrm>
                <a:prstGeom prst="line">
                  <a:avLst/>
                </a:prstGeom>
                <a:noFill/>
                <a:ln w="12700">
                  <a:solidFill>
                    <a:schemeClr val="tx1"/>
                  </a:solidFill>
                  <a:round/>
                  <a:headEnd type="none" w="lg" len="lg"/>
                  <a:tailEnd type="stealth" w="lg" len="lg"/>
                </a:ln>
                <a:effectLst/>
              </p:spPr>
              <p:txBody>
                <a:bodyPr/>
                <a:lstStyle/>
                <a:p>
                  <a:endParaRPr lang="en-US"/>
                </a:p>
              </p:txBody>
            </p:sp>
            <p:grpSp>
              <p:nvGrpSpPr>
                <p:cNvPr id="485420" name="Group 44"/>
                <p:cNvGrpSpPr>
                  <a:grpSpLocks/>
                </p:cNvGrpSpPr>
                <p:nvPr/>
              </p:nvGrpSpPr>
              <p:grpSpPr bwMode="auto">
                <a:xfrm rot="-16200000" flipH="1" flipV="1">
                  <a:off x="1673" y="2085"/>
                  <a:ext cx="112" cy="287"/>
                  <a:chOff x="3450" y="2313"/>
                  <a:chExt cx="111" cy="216"/>
                </a:xfrm>
              </p:grpSpPr>
              <p:sp>
                <p:nvSpPr>
                  <p:cNvPr id="485421" name="Line 4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5422" name="Line 4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5423" name="Line 4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5424" name="Line 4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5425" name="Line 4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5426" name="Line 5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5427" name="Line 5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5428" name="AutoShape 52"/>
                <p:cNvCxnSpPr>
                  <a:cxnSpLocks noChangeShapeType="1"/>
                  <a:stCxn id="485388" idx="6"/>
                  <a:endCxn id="485421" idx="0"/>
                </p:cNvCxnSpPr>
                <p:nvPr/>
              </p:nvCxnSpPr>
              <p:spPr bwMode="auto">
                <a:xfrm>
                  <a:off x="1321" y="2236"/>
                  <a:ext cx="265" cy="1"/>
                </a:xfrm>
                <a:prstGeom prst="straightConnector1">
                  <a:avLst/>
                </a:prstGeom>
                <a:noFill/>
                <a:ln w="12700">
                  <a:solidFill>
                    <a:schemeClr val="tx1"/>
                  </a:solidFill>
                  <a:round/>
                  <a:headEnd type="none" w="lg" len="lg"/>
                  <a:tailEnd type="none" w="lg" len="lg"/>
                </a:ln>
                <a:effectLst/>
              </p:spPr>
            </p:cxnSp>
            <p:cxnSp>
              <p:nvCxnSpPr>
                <p:cNvPr id="485429" name="AutoShape 53"/>
                <p:cNvCxnSpPr>
                  <a:cxnSpLocks noChangeShapeType="1"/>
                  <a:stCxn id="485390" idx="2"/>
                  <a:endCxn id="485423" idx="1"/>
                </p:cNvCxnSpPr>
                <p:nvPr/>
              </p:nvCxnSpPr>
              <p:spPr bwMode="auto">
                <a:xfrm flipH="1" flipV="1">
                  <a:off x="1873" y="2227"/>
                  <a:ext cx="272" cy="2"/>
                </a:xfrm>
                <a:prstGeom prst="straightConnector1">
                  <a:avLst/>
                </a:prstGeom>
                <a:noFill/>
                <a:ln w="12700">
                  <a:solidFill>
                    <a:schemeClr val="tx1"/>
                  </a:solidFill>
                  <a:round/>
                  <a:headEnd type="none" w="lg" len="lg"/>
                  <a:tailEnd type="none" w="lg" len="lg"/>
                </a:ln>
                <a:effectLst/>
              </p:spPr>
            </p:cxnSp>
            <p:cxnSp>
              <p:nvCxnSpPr>
                <p:cNvPr id="485430" name="AutoShape 54"/>
                <p:cNvCxnSpPr>
                  <a:cxnSpLocks noChangeShapeType="1"/>
                  <a:stCxn id="485391" idx="6"/>
                  <a:endCxn id="485413" idx="1"/>
                </p:cNvCxnSpPr>
                <p:nvPr/>
              </p:nvCxnSpPr>
              <p:spPr bwMode="auto">
                <a:xfrm flipV="1">
                  <a:off x="1341" y="2990"/>
                  <a:ext cx="861" cy="409"/>
                </a:xfrm>
                <a:prstGeom prst="bentConnector2">
                  <a:avLst/>
                </a:prstGeom>
                <a:noFill/>
                <a:ln w="12700">
                  <a:solidFill>
                    <a:schemeClr val="tx1"/>
                  </a:solidFill>
                  <a:miter lim="800000"/>
                  <a:headEnd type="none" w="lg" len="lg"/>
                  <a:tailEnd type="none" w="lg" len="lg"/>
                </a:ln>
                <a:effectLst/>
              </p:spPr>
            </p:cxnSp>
            <p:sp>
              <p:nvSpPr>
                <p:cNvPr id="485431" name="Text Box 55"/>
                <p:cNvSpPr txBox="1">
                  <a:spLocks noChangeArrowheads="1"/>
                </p:cNvSpPr>
                <p:nvPr/>
              </p:nvSpPr>
              <p:spPr bwMode="auto">
                <a:xfrm>
                  <a:off x="1460" y="1967"/>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sp>
              <p:nvSpPr>
                <p:cNvPr id="485432" name="Line 56"/>
                <p:cNvSpPr>
                  <a:spLocks noChangeShapeType="1"/>
                </p:cNvSpPr>
                <p:nvPr/>
              </p:nvSpPr>
              <p:spPr bwMode="auto">
                <a:xfrm>
                  <a:off x="1614" y="2333"/>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85433" name="Text Box 57"/>
                <p:cNvSpPr txBox="1">
                  <a:spLocks noChangeArrowheads="1"/>
                </p:cNvSpPr>
                <p:nvPr/>
              </p:nvSpPr>
              <p:spPr bwMode="auto">
                <a:xfrm>
                  <a:off x="1614" y="234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nvGrpSpPr>
                <p:cNvPr id="485434" name="Group 58"/>
                <p:cNvGrpSpPr>
                  <a:grpSpLocks/>
                </p:cNvGrpSpPr>
                <p:nvPr/>
              </p:nvGrpSpPr>
              <p:grpSpPr bwMode="auto">
                <a:xfrm>
                  <a:off x="1153" y="3552"/>
                  <a:ext cx="288" cy="96"/>
                  <a:chOff x="1392" y="3552"/>
                  <a:chExt cx="288" cy="96"/>
                </a:xfrm>
              </p:grpSpPr>
              <p:sp>
                <p:nvSpPr>
                  <p:cNvPr id="485435" name="Line 5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5436" name="Line 6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5437" name="Line 6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5438" name="Line 62"/>
                <p:cNvSpPr>
                  <a:spLocks noChangeShapeType="1"/>
                </p:cNvSpPr>
                <p:nvPr/>
              </p:nvSpPr>
              <p:spPr bwMode="auto">
                <a:xfrm flipV="1">
                  <a:off x="1300" y="3399"/>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485439" name="Text Box 63"/>
            <p:cNvSpPr txBox="1">
              <a:spLocks noChangeArrowheads="1"/>
            </p:cNvSpPr>
            <p:nvPr/>
          </p:nvSpPr>
          <p:spPr bwMode="auto">
            <a:xfrm>
              <a:off x="608" y="1929"/>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85440" name="Text Box 64"/>
            <p:cNvSpPr txBox="1">
              <a:spLocks noChangeArrowheads="1"/>
            </p:cNvSpPr>
            <p:nvPr/>
          </p:nvSpPr>
          <p:spPr bwMode="auto">
            <a:xfrm>
              <a:off x="2086" y="193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85441" name="Text Box 65"/>
            <p:cNvSpPr txBox="1">
              <a:spLocks noChangeArrowheads="1"/>
            </p:cNvSpPr>
            <p:nvPr/>
          </p:nvSpPr>
          <p:spPr bwMode="auto">
            <a:xfrm>
              <a:off x="1529" y="3456"/>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grpSp>
      <p:sp>
        <p:nvSpPr>
          <p:cNvPr id="485442" name="Text Box 66"/>
          <p:cNvSpPr txBox="1">
            <a:spLocks noChangeArrowheads="1"/>
          </p:cNvSpPr>
          <p:nvPr/>
        </p:nvSpPr>
        <p:spPr bwMode="auto">
          <a:xfrm>
            <a:off x="1719263" y="30099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85443" name="Text Box 67"/>
          <p:cNvSpPr txBox="1">
            <a:spLocks noChangeArrowheads="1"/>
          </p:cNvSpPr>
          <p:nvPr/>
        </p:nvSpPr>
        <p:spPr bwMode="auto">
          <a:xfrm>
            <a:off x="3617913" y="34051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85444" name="Text Box 68"/>
          <p:cNvSpPr txBox="1">
            <a:spLocks noChangeArrowheads="1"/>
          </p:cNvSpPr>
          <p:nvPr/>
        </p:nvSpPr>
        <p:spPr bwMode="auto">
          <a:xfrm>
            <a:off x="1298575" y="5472113"/>
            <a:ext cx="366713"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485445" name="Text Box 69"/>
          <p:cNvSpPr txBox="1">
            <a:spLocks noChangeArrowheads="1"/>
          </p:cNvSpPr>
          <p:nvPr/>
        </p:nvSpPr>
        <p:spPr bwMode="auto">
          <a:xfrm>
            <a:off x="4151313" y="2743200"/>
            <a:ext cx="46116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to find expressions for </a:t>
            </a:r>
            <a:r>
              <a:rPr lang="en-US" b="1" i="1"/>
              <a:t>i</a:t>
            </a:r>
            <a:r>
              <a:rPr lang="en-US" b="1" i="1" baseline="-25000"/>
              <a:t>1</a:t>
            </a:r>
            <a:r>
              <a:rPr lang="en-US"/>
              <a:t>, </a:t>
            </a:r>
            <a:r>
              <a:rPr lang="en-US" b="1" i="1"/>
              <a:t>i</a:t>
            </a:r>
            <a:r>
              <a:rPr lang="en-US" b="1" i="1" baseline="-25000"/>
              <a:t>2</a:t>
            </a:r>
            <a:r>
              <a:rPr lang="en-US"/>
              <a:t>, </a:t>
            </a:r>
            <a:r>
              <a:rPr lang="en-US" b="1" i="1"/>
              <a:t>i</a:t>
            </a:r>
            <a:r>
              <a:rPr lang="en-US" b="1" i="1" baseline="-25000"/>
              <a:t>3</a:t>
            </a:r>
          </a:p>
        </p:txBody>
      </p:sp>
      <p:graphicFrame>
        <p:nvGraphicFramePr>
          <p:cNvPr id="485446" name="Object 70"/>
          <p:cNvGraphicFramePr>
            <a:graphicFrameLocks noChangeAspect="1"/>
          </p:cNvGraphicFramePr>
          <p:nvPr>
            <p:ph sz="quarter" idx="3"/>
          </p:nvPr>
        </p:nvGraphicFramePr>
        <p:xfrm>
          <a:off x="4446588" y="3810000"/>
          <a:ext cx="1954212" cy="730250"/>
        </p:xfrm>
        <a:graphic>
          <a:graphicData uri="http://schemas.openxmlformats.org/presentationml/2006/ole">
            <p:oleObj spid="_x0000_s485446" name="Equation" r:id="rId4" imgW="1155600" imgH="431640" progId="Equation.3">
              <p:embed/>
            </p:oleObj>
          </a:graphicData>
        </a:graphic>
      </p:graphicFrame>
      <p:sp>
        <p:nvSpPr>
          <p:cNvPr id="485447" name="Text Box 71"/>
          <p:cNvSpPr txBox="1">
            <a:spLocks noChangeArrowheads="1"/>
          </p:cNvSpPr>
          <p:nvPr/>
        </p:nvSpPr>
        <p:spPr bwMode="auto">
          <a:xfrm>
            <a:off x="4267200" y="5243513"/>
            <a:ext cx="4346575" cy="928687"/>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whenever a node connects </a:t>
            </a:r>
            <a:r>
              <a:rPr lang="en-US" b="1"/>
              <a:t>only 2 branches</a:t>
            </a:r>
            <a:r>
              <a:rPr lang="en-US"/>
              <a:t> the same current flows in the 2 branches (EX: </a:t>
            </a:r>
            <a:r>
              <a:rPr lang="en-US" b="1" i="1"/>
              <a:t>i</a:t>
            </a:r>
            <a:r>
              <a:rPr lang="en-US" b="1" i="1" baseline="-25000"/>
              <a:t>2</a:t>
            </a:r>
            <a:r>
              <a:rPr lang="en-US"/>
              <a:t> = </a:t>
            </a:r>
            <a:r>
              <a:rPr lang="en-US" b="1" i="1"/>
              <a:t>i</a:t>
            </a:r>
            <a:r>
              <a:rPr lang="en-US" b="1" i="1" baseline="-25000"/>
              <a:t>3</a:t>
            </a:r>
            <a:r>
              <a:rPr lang="en-US"/>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Date Placeholder 5"/>
          <p:cNvSpPr>
            <a:spLocks noGrp="1"/>
          </p:cNvSpPr>
          <p:nvPr>
            <p:ph type="dt" sz="half" idx="10"/>
          </p:nvPr>
        </p:nvSpPr>
        <p:spPr/>
        <p:txBody>
          <a:bodyPr/>
          <a:lstStyle/>
          <a:p>
            <a:r>
              <a:rPr lang="en-US"/>
              <a:t>ECEN 301</a:t>
            </a:r>
          </a:p>
        </p:txBody>
      </p:sp>
      <p:sp>
        <p:nvSpPr>
          <p:cNvPr id="75" name="Footer Placeholder 6"/>
          <p:cNvSpPr>
            <a:spLocks noGrp="1"/>
          </p:cNvSpPr>
          <p:nvPr>
            <p:ph type="ftr" sz="quarter" idx="11"/>
          </p:nvPr>
        </p:nvSpPr>
        <p:spPr/>
        <p:txBody>
          <a:bodyPr/>
          <a:lstStyle/>
          <a:p>
            <a:r>
              <a:rPr lang="en-US"/>
              <a:t>Discussion #7 – Node and Mesh Methods</a:t>
            </a:r>
          </a:p>
        </p:txBody>
      </p:sp>
      <p:sp>
        <p:nvSpPr>
          <p:cNvPr id="76" name="Slide Number Placeholder 7"/>
          <p:cNvSpPr>
            <a:spLocks noGrp="1"/>
          </p:cNvSpPr>
          <p:nvPr>
            <p:ph type="sldNum" sz="quarter" idx="12"/>
          </p:nvPr>
        </p:nvSpPr>
        <p:spPr/>
        <p:txBody>
          <a:bodyPr/>
          <a:lstStyle/>
          <a:p>
            <a:pPr lvl="1"/>
            <a:fld id="{22A9516A-A970-426B-8861-0B320516B68D}" type="slidenum">
              <a:rPr lang="en-US"/>
              <a:pPr lvl="1"/>
              <a:t>13</a:t>
            </a:fld>
            <a:endParaRPr lang="en-US"/>
          </a:p>
        </p:txBody>
      </p:sp>
      <p:sp>
        <p:nvSpPr>
          <p:cNvPr id="482306" name="Rectangle 2"/>
          <p:cNvSpPr>
            <a:spLocks noGrp="1" noChangeArrowheads="1"/>
          </p:cNvSpPr>
          <p:nvPr>
            <p:ph type="title"/>
          </p:nvPr>
        </p:nvSpPr>
        <p:spPr/>
        <p:txBody>
          <a:bodyPr/>
          <a:lstStyle/>
          <a:p>
            <a:r>
              <a:rPr lang="en-US"/>
              <a:t>Node Voltage Method</a:t>
            </a:r>
          </a:p>
        </p:txBody>
      </p:sp>
      <p:sp>
        <p:nvSpPr>
          <p:cNvPr id="482307" name="Rectangle 3"/>
          <p:cNvSpPr>
            <a:spLocks noGrp="1" noChangeArrowheads="1"/>
          </p:cNvSpPr>
          <p:nvPr>
            <p:ph type="body" sz="half" idx="1"/>
          </p:nvPr>
        </p:nvSpPr>
        <p:spPr>
          <a:xfrm>
            <a:off x="406400" y="1333500"/>
            <a:ext cx="8051800" cy="1409700"/>
          </a:xfrm>
        </p:spPr>
        <p:txBody>
          <a:bodyPr/>
          <a:lstStyle/>
          <a:p>
            <a:r>
              <a:rPr lang="en-US" sz="2800" b="1" u="sng"/>
              <a:t>Example1</a:t>
            </a:r>
            <a:r>
              <a:rPr lang="en-US" sz="2800"/>
              <a:t>: find expressions for each of the node voltages and the currents</a:t>
            </a:r>
          </a:p>
        </p:txBody>
      </p:sp>
      <p:graphicFrame>
        <p:nvGraphicFramePr>
          <p:cNvPr id="482375" name="Object 71"/>
          <p:cNvGraphicFramePr>
            <a:graphicFrameLocks noChangeAspect="1"/>
          </p:cNvGraphicFramePr>
          <p:nvPr>
            <p:ph sz="quarter" idx="3"/>
          </p:nvPr>
        </p:nvGraphicFramePr>
        <p:xfrm>
          <a:off x="4827588" y="3941763"/>
          <a:ext cx="815975" cy="730250"/>
        </p:xfrm>
        <a:graphic>
          <a:graphicData uri="http://schemas.openxmlformats.org/presentationml/2006/ole">
            <p:oleObj spid="_x0000_s482375" name="Equation" r:id="rId3" imgW="482400" imgH="431640" progId="Equation.3">
              <p:embed/>
            </p:oleObj>
          </a:graphicData>
        </a:graphic>
      </p:graphicFrame>
      <p:grpSp>
        <p:nvGrpSpPr>
          <p:cNvPr id="482308" name="Group 4"/>
          <p:cNvGrpSpPr>
            <a:grpSpLocks/>
          </p:cNvGrpSpPr>
          <p:nvPr/>
        </p:nvGrpSpPr>
        <p:grpSpPr bwMode="auto">
          <a:xfrm>
            <a:off x="76200" y="3048000"/>
            <a:ext cx="3922713" cy="2790825"/>
            <a:chOff x="167" y="1929"/>
            <a:chExt cx="2471" cy="1758"/>
          </a:xfrm>
        </p:grpSpPr>
        <p:sp>
          <p:nvSpPr>
            <p:cNvPr id="482309" name="Oval 5"/>
            <p:cNvSpPr>
              <a:spLocks noChangeArrowheads="1"/>
            </p:cNvSpPr>
            <p:nvPr/>
          </p:nvSpPr>
          <p:spPr bwMode="auto">
            <a:xfrm>
              <a:off x="2090" y="2154"/>
              <a:ext cx="207"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2310" name="Oval 6"/>
            <p:cNvSpPr>
              <a:spLocks noChangeArrowheads="1"/>
            </p:cNvSpPr>
            <p:nvPr/>
          </p:nvSpPr>
          <p:spPr bwMode="auto">
            <a:xfrm>
              <a:off x="539" y="2161"/>
              <a:ext cx="921"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2311" name="Oval 7"/>
            <p:cNvSpPr>
              <a:spLocks noChangeArrowheads="1"/>
            </p:cNvSpPr>
            <p:nvPr/>
          </p:nvSpPr>
          <p:spPr bwMode="auto">
            <a:xfrm>
              <a:off x="430" y="3335"/>
              <a:ext cx="1922" cy="12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grpSp>
          <p:nvGrpSpPr>
            <p:cNvPr id="482312" name="Group 8"/>
            <p:cNvGrpSpPr>
              <a:grpSpLocks/>
            </p:cNvGrpSpPr>
            <p:nvPr/>
          </p:nvGrpSpPr>
          <p:grpSpPr bwMode="auto">
            <a:xfrm>
              <a:off x="167" y="1967"/>
              <a:ext cx="2089" cy="1681"/>
              <a:chOff x="167" y="1967"/>
              <a:chExt cx="2089" cy="1681"/>
            </a:xfrm>
          </p:grpSpPr>
          <p:sp>
            <p:nvSpPr>
              <p:cNvPr id="482313" name="Text Box 9"/>
              <p:cNvSpPr txBox="1">
                <a:spLocks noChangeArrowheads="1"/>
              </p:cNvSpPr>
              <p:nvPr/>
            </p:nvSpPr>
            <p:spPr bwMode="auto">
              <a:xfrm>
                <a:off x="167" y="2702"/>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baseline="-25000"/>
                  <a:t>s</a:t>
                </a:r>
                <a:endParaRPr lang="en-US" sz="2000" b="1"/>
              </a:p>
            </p:txBody>
          </p:sp>
          <p:grpSp>
            <p:nvGrpSpPr>
              <p:cNvPr id="482314" name="Group 10"/>
              <p:cNvGrpSpPr>
                <a:grpSpLocks/>
              </p:cNvGrpSpPr>
              <p:nvPr/>
            </p:nvGrpSpPr>
            <p:grpSpPr bwMode="auto">
              <a:xfrm>
                <a:off x="430" y="1967"/>
                <a:ext cx="1826" cy="1681"/>
                <a:chOff x="430" y="1967"/>
                <a:chExt cx="1826" cy="1681"/>
              </a:xfrm>
            </p:grpSpPr>
            <p:sp>
              <p:nvSpPr>
                <p:cNvPr id="482315" name="Oval 11"/>
                <p:cNvSpPr>
                  <a:spLocks noChangeArrowheads="1"/>
                </p:cNvSpPr>
                <p:nvPr/>
              </p:nvSpPr>
              <p:spPr bwMode="auto">
                <a:xfrm>
                  <a:off x="1238" y="219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2316" name="AutoShape 12"/>
                <p:cNvCxnSpPr>
                  <a:cxnSpLocks noChangeShapeType="1"/>
                  <a:stCxn id="482329" idx="0"/>
                  <a:endCxn id="482315" idx="2"/>
                </p:cNvCxnSpPr>
                <p:nvPr/>
              </p:nvCxnSpPr>
              <p:spPr bwMode="auto">
                <a:xfrm rot="16200000">
                  <a:off x="718" y="2116"/>
                  <a:ext cx="400" cy="640"/>
                </a:xfrm>
                <a:prstGeom prst="bentConnector2">
                  <a:avLst/>
                </a:prstGeom>
                <a:noFill/>
                <a:ln w="12700">
                  <a:solidFill>
                    <a:schemeClr val="tx1"/>
                  </a:solidFill>
                  <a:miter lim="800000"/>
                  <a:headEnd type="none" w="lg" len="lg"/>
                  <a:tailEnd type="none" w="lg" len="lg"/>
                </a:ln>
                <a:effectLst/>
              </p:spPr>
            </p:cxnSp>
            <p:sp>
              <p:nvSpPr>
                <p:cNvPr id="482317" name="Oval 13"/>
                <p:cNvSpPr>
                  <a:spLocks noChangeArrowheads="1"/>
                </p:cNvSpPr>
                <p:nvPr/>
              </p:nvSpPr>
              <p:spPr bwMode="auto">
                <a:xfrm>
                  <a:off x="2145" y="21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2318" name="Oval 14"/>
                <p:cNvSpPr>
                  <a:spLocks noChangeArrowheads="1"/>
                </p:cNvSpPr>
                <p:nvPr/>
              </p:nvSpPr>
              <p:spPr bwMode="auto">
                <a:xfrm>
                  <a:off x="1258" y="336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2319" name="AutoShape 15"/>
                <p:cNvCxnSpPr>
                  <a:cxnSpLocks noChangeShapeType="1"/>
                  <a:stCxn id="482318" idx="2"/>
                  <a:endCxn id="482328" idx="4"/>
                </p:cNvCxnSpPr>
                <p:nvPr/>
              </p:nvCxnSpPr>
              <p:spPr bwMode="auto">
                <a:xfrm rot="10800000">
                  <a:off x="596" y="2964"/>
                  <a:ext cx="662" cy="435"/>
                </a:xfrm>
                <a:prstGeom prst="bentConnector2">
                  <a:avLst/>
                </a:prstGeom>
                <a:noFill/>
                <a:ln w="12700">
                  <a:solidFill>
                    <a:schemeClr val="tx1"/>
                  </a:solidFill>
                  <a:miter lim="800000"/>
                  <a:headEnd type="none" w="lg" len="lg"/>
                  <a:tailEnd type="none" w="lg" len="lg"/>
                </a:ln>
                <a:effectLst/>
              </p:spPr>
            </p:cxnSp>
            <p:cxnSp>
              <p:nvCxnSpPr>
                <p:cNvPr id="482320" name="AutoShape 16"/>
                <p:cNvCxnSpPr>
                  <a:cxnSpLocks noChangeShapeType="1"/>
                  <a:stCxn id="482318" idx="0"/>
                  <a:endCxn id="482333" idx="1"/>
                </p:cNvCxnSpPr>
                <p:nvPr/>
              </p:nvCxnSpPr>
              <p:spPr bwMode="auto">
                <a:xfrm flipH="1" flipV="1">
                  <a:off x="1299" y="2990"/>
                  <a:ext cx="1" cy="370"/>
                </a:xfrm>
                <a:prstGeom prst="straightConnector1">
                  <a:avLst/>
                </a:prstGeom>
                <a:noFill/>
                <a:ln w="12700">
                  <a:solidFill>
                    <a:schemeClr val="tx1"/>
                  </a:solidFill>
                  <a:round/>
                  <a:headEnd type="none" w="lg" len="lg"/>
                  <a:tailEnd type="none" w="lg" len="lg"/>
                </a:ln>
                <a:effectLst/>
              </p:spPr>
            </p:cxnSp>
            <p:cxnSp>
              <p:nvCxnSpPr>
                <p:cNvPr id="482321" name="AutoShape 17"/>
                <p:cNvCxnSpPr>
                  <a:cxnSpLocks noChangeShapeType="1"/>
                  <a:stCxn id="482315" idx="4"/>
                  <a:endCxn id="482331" idx="0"/>
                </p:cNvCxnSpPr>
                <p:nvPr/>
              </p:nvCxnSpPr>
              <p:spPr bwMode="auto">
                <a:xfrm>
                  <a:off x="1280" y="2274"/>
                  <a:ext cx="10" cy="500"/>
                </a:xfrm>
                <a:prstGeom prst="straightConnector1">
                  <a:avLst/>
                </a:prstGeom>
                <a:noFill/>
                <a:ln w="12700">
                  <a:solidFill>
                    <a:schemeClr val="tx1"/>
                  </a:solidFill>
                  <a:round/>
                  <a:headEnd type="none" w="lg" len="lg"/>
                  <a:tailEnd type="none" w="lg" len="lg"/>
                </a:ln>
                <a:effectLst/>
              </p:spPr>
            </p:cxnSp>
            <p:cxnSp>
              <p:nvCxnSpPr>
                <p:cNvPr id="482322" name="AutoShape 18"/>
                <p:cNvCxnSpPr>
                  <a:cxnSpLocks noChangeShapeType="1"/>
                  <a:stCxn id="482317" idx="4"/>
                  <a:endCxn id="482338" idx="0"/>
                </p:cNvCxnSpPr>
                <p:nvPr/>
              </p:nvCxnSpPr>
              <p:spPr bwMode="auto">
                <a:xfrm>
                  <a:off x="2187" y="2267"/>
                  <a:ext cx="6" cy="507"/>
                </a:xfrm>
                <a:prstGeom prst="straightConnector1">
                  <a:avLst/>
                </a:prstGeom>
                <a:noFill/>
                <a:ln w="12700">
                  <a:solidFill>
                    <a:schemeClr val="tx1"/>
                  </a:solidFill>
                  <a:round/>
                  <a:headEnd type="none" w="lg" len="lg"/>
                  <a:tailEnd type="none" w="lg" len="lg"/>
                </a:ln>
                <a:effectLst/>
              </p:spPr>
            </p:cxnSp>
            <p:sp>
              <p:nvSpPr>
                <p:cNvPr id="482323" name="Line 19"/>
                <p:cNvSpPr>
                  <a:spLocks noChangeShapeType="1"/>
                </p:cNvSpPr>
                <p:nvPr/>
              </p:nvSpPr>
              <p:spPr bwMode="auto">
                <a:xfrm>
                  <a:off x="1356" y="2351"/>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2324" name="Text Box 20"/>
                <p:cNvSpPr txBox="1">
                  <a:spLocks noChangeArrowheads="1"/>
                </p:cNvSpPr>
                <p:nvPr/>
              </p:nvSpPr>
              <p:spPr bwMode="auto">
                <a:xfrm>
                  <a:off x="1054" y="233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82325" name="Line 21"/>
                <p:cNvSpPr>
                  <a:spLocks noChangeShapeType="1"/>
                </p:cNvSpPr>
                <p:nvPr/>
              </p:nvSpPr>
              <p:spPr bwMode="auto">
                <a:xfrm>
                  <a:off x="2247" y="2370"/>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2326" name="Text Box 22"/>
                <p:cNvSpPr txBox="1">
                  <a:spLocks noChangeArrowheads="1"/>
                </p:cNvSpPr>
                <p:nvPr/>
              </p:nvSpPr>
              <p:spPr bwMode="auto">
                <a:xfrm>
                  <a:off x="1983" y="235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82327" name="Text Box 23"/>
                <p:cNvSpPr txBox="1">
                  <a:spLocks noChangeArrowheads="1"/>
                </p:cNvSpPr>
                <p:nvPr/>
              </p:nvSpPr>
              <p:spPr bwMode="auto">
                <a:xfrm>
                  <a:off x="1004" y="258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82328" name="Oval 24"/>
                <p:cNvSpPr>
                  <a:spLocks noChangeArrowheads="1"/>
                </p:cNvSpPr>
                <p:nvPr/>
              </p:nvSpPr>
              <p:spPr bwMode="auto">
                <a:xfrm>
                  <a:off x="430" y="265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2329" name="Text Box 25"/>
                <p:cNvSpPr txBox="1">
                  <a:spLocks noChangeArrowheads="1"/>
                </p:cNvSpPr>
                <p:nvPr/>
              </p:nvSpPr>
              <p:spPr bwMode="auto">
                <a:xfrm>
                  <a:off x="539" y="2636"/>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2330" name="Text Box 26"/>
                <p:cNvSpPr txBox="1">
                  <a:spLocks noChangeArrowheads="1"/>
                </p:cNvSpPr>
                <p:nvPr/>
              </p:nvSpPr>
              <p:spPr bwMode="auto">
                <a:xfrm>
                  <a:off x="536" y="269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2331" name="Line 27"/>
                <p:cNvSpPr>
                  <a:spLocks noChangeShapeType="1"/>
                </p:cNvSpPr>
                <p:nvPr/>
              </p:nvSpPr>
              <p:spPr bwMode="auto">
                <a:xfrm>
                  <a:off x="1290"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2332" name="Line 28"/>
                <p:cNvSpPr>
                  <a:spLocks noChangeShapeType="1"/>
                </p:cNvSpPr>
                <p:nvPr/>
              </p:nvSpPr>
              <p:spPr bwMode="auto">
                <a:xfrm flipH="1">
                  <a:off x="1242"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2333" name="Line 29"/>
                <p:cNvSpPr>
                  <a:spLocks noChangeShapeType="1"/>
                </p:cNvSpPr>
                <p:nvPr/>
              </p:nvSpPr>
              <p:spPr bwMode="auto">
                <a:xfrm>
                  <a:off x="1242"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2334" name="Line 30"/>
                <p:cNvSpPr>
                  <a:spLocks noChangeShapeType="1"/>
                </p:cNvSpPr>
                <p:nvPr/>
              </p:nvSpPr>
              <p:spPr bwMode="auto">
                <a:xfrm>
                  <a:off x="1245"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2335" name="Line 31"/>
                <p:cNvSpPr>
                  <a:spLocks noChangeShapeType="1"/>
                </p:cNvSpPr>
                <p:nvPr/>
              </p:nvSpPr>
              <p:spPr bwMode="auto">
                <a:xfrm flipH="1">
                  <a:off x="1245"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2336" name="Line 32"/>
                <p:cNvSpPr>
                  <a:spLocks noChangeShapeType="1"/>
                </p:cNvSpPr>
                <p:nvPr/>
              </p:nvSpPr>
              <p:spPr bwMode="auto">
                <a:xfrm>
                  <a:off x="1245"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2337" name="Line 33"/>
                <p:cNvSpPr>
                  <a:spLocks noChangeShapeType="1"/>
                </p:cNvSpPr>
                <p:nvPr/>
              </p:nvSpPr>
              <p:spPr bwMode="auto">
                <a:xfrm flipH="1">
                  <a:off x="1245"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2338" name="Line 34"/>
                <p:cNvSpPr>
                  <a:spLocks noChangeShapeType="1"/>
                </p:cNvSpPr>
                <p:nvPr/>
              </p:nvSpPr>
              <p:spPr bwMode="auto">
                <a:xfrm>
                  <a:off x="2193"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2339" name="Line 35"/>
                <p:cNvSpPr>
                  <a:spLocks noChangeShapeType="1"/>
                </p:cNvSpPr>
                <p:nvPr/>
              </p:nvSpPr>
              <p:spPr bwMode="auto">
                <a:xfrm flipH="1">
                  <a:off x="2145"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2340" name="Line 36"/>
                <p:cNvSpPr>
                  <a:spLocks noChangeShapeType="1"/>
                </p:cNvSpPr>
                <p:nvPr/>
              </p:nvSpPr>
              <p:spPr bwMode="auto">
                <a:xfrm>
                  <a:off x="2145"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2341" name="Line 37"/>
                <p:cNvSpPr>
                  <a:spLocks noChangeShapeType="1"/>
                </p:cNvSpPr>
                <p:nvPr/>
              </p:nvSpPr>
              <p:spPr bwMode="auto">
                <a:xfrm>
                  <a:off x="2148"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2342" name="Line 38"/>
                <p:cNvSpPr>
                  <a:spLocks noChangeShapeType="1"/>
                </p:cNvSpPr>
                <p:nvPr/>
              </p:nvSpPr>
              <p:spPr bwMode="auto">
                <a:xfrm flipH="1">
                  <a:off x="2148"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2343" name="Line 39"/>
                <p:cNvSpPr>
                  <a:spLocks noChangeShapeType="1"/>
                </p:cNvSpPr>
                <p:nvPr/>
              </p:nvSpPr>
              <p:spPr bwMode="auto">
                <a:xfrm>
                  <a:off x="2148"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2344" name="Line 40"/>
                <p:cNvSpPr>
                  <a:spLocks noChangeShapeType="1"/>
                </p:cNvSpPr>
                <p:nvPr/>
              </p:nvSpPr>
              <p:spPr bwMode="auto">
                <a:xfrm flipH="1">
                  <a:off x="2148"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2345" name="Text Box 41"/>
                <p:cNvSpPr txBox="1">
                  <a:spLocks noChangeArrowheads="1"/>
                </p:cNvSpPr>
                <p:nvPr/>
              </p:nvSpPr>
              <p:spPr bwMode="auto">
                <a:xfrm>
                  <a:off x="1892" y="2581"/>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sp>
              <p:nvSpPr>
                <p:cNvPr id="482346" name="Line 42"/>
                <p:cNvSpPr>
                  <a:spLocks noChangeShapeType="1"/>
                </p:cNvSpPr>
                <p:nvPr/>
              </p:nvSpPr>
              <p:spPr bwMode="auto">
                <a:xfrm flipV="1">
                  <a:off x="596" y="2702"/>
                  <a:ext cx="0" cy="186"/>
                </a:xfrm>
                <a:prstGeom prst="line">
                  <a:avLst/>
                </a:prstGeom>
                <a:noFill/>
                <a:ln w="12700">
                  <a:solidFill>
                    <a:schemeClr val="tx1"/>
                  </a:solidFill>
                  <a:round/>
                  <a:headEnd type="none" w="lg" len="lg"/>
                  <a:tailEnd type="stealth" w="lg" len="lg"/>
                </a:ln>
                <a:effectLst/>
              </p:spPr>
              <p:txBody>
                <a:bodyPr/>
                <a:lstStyle/>
                <a:p>
                  <a:endParaRPr lang="en-US"/>
                </a:p>
              </p:txBody>
            </p:sp>
            <p:grpSp>
              <p:nvGrpSpPr>
                <p:cNvPr id="482347" name="Group 43"/>
                <p:cNvGrpSpPr>
                  <a:grpSpLocks/>
                </p:cNvGrpSpPr>
                <p:nvPr/>
              </p:nvGrpSpPr>
              <p:grpSpPr bwMode="auto">
                <a:xfrm rot="-16200000" flipH="1" flipV="1">
                  <a:off x="1673" y="2085"/>
                  <a:ext cx="112" cy="287"/>
                  <a:chOff x="3450" y="2313"/>
                  <a:chExt cx="111" cy="216"/>
                </a:xfrm>
              </p:grpSpPr>
              <p:sp>
                <p:nvSpPr>
                  <p:cNvPr id="482348" name="Line 4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2349" name="Line 4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2350" name="Line 4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2351" name="Line 4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2352" name="Line 4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2353" name="Line 4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2354" name="Line 5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2355" name="AutoShape 51"/>
                <p:cNvCxnSpPr>
                  <a:cxnSpLocks noChangeShapeType="1"/>
                  <a:stCxn id="482315" idx="6"/>
                  <a:endCxn id="482348" idx="0"/>
                </p:cNvCxnSpPr>
                <p:nvPr/>
              </p:nvCxnSpPr>
              <p:spPr bwMode="auto">
                <a:xfrm>
                  <a:off x="1321" y="2236"/>
                  <a:ext cx="265" cy="1"/>
                </a:xfrm>
                <a:prstGeom prst="straightConnector1">
                  <a:avLst/>
                </a:prstGeom>
                <a:noFill/>
                <a:ln w="12700">
                  <a:solidFill>
                    <a:schemeClr val="tx1"/>
                  </a:solidFill>
                  <a:round/>
                  <a:headEnd type="none" w="lg" len="lg"/>
                  <a:tailEnd type="none" w="lg" len="lg"/>
                </a:ln>
                <a:effectLst/>
              </p:spPr>
            </p:cxnSp>
            <p:cxnSp>
              <p:nvCxnSpPr>
                <p:cNvPr id="482356" name="AutoShape 52"/>
                <p:cNvCxnSpPr>
                  <a:cxnSpLocks noChangeShapeType="1"/>
                  <a:stCxn id="482317" idx="2"/>
                  <a:endCxn id="482350" idx="1"/>
                </p:cNvCxnSpPr>
                <p:nvPr/>
              </p:nvCxnSpPr>
              <p:spPr bwMode="auto">
                <a:xfrm flipH="1" flipV="1">
                  <a:off x="1873" y="2227"/>
                  <a:ext cx="272" cy="2"/>
                </a:xfrm>
                <a:prstGeom prst="straightConnector1">
                  <a:avLst/>
                </a:prstGeom>
                <a:noFill/>
                <a:ln w="12700">
                  <a:solidFill>
                    <a:schemeClr val="tx1"/>
                  </a:solidFill>
                  <a:round/>
                  <a:headEnd type="none" w="lg" len="lg"/>
                  <a:tailEnd type="none" w="lg" len="lg"/>
                </a:ln>
                <a:effectLst/>
              </p:spPr>
            </p:cxnSp>
            <p:cxnSp>
              <p:nvCxnSpPr>
                <p:cNvPr id="482357" name="AutoShape 53"/>
                <p:cNvCxnSpPr>
                  <a:cxnSpLocks noChangeShapeType="1"/>
                  <a:stCxn id="482318" idx="6"/>
                  <a:endCxn id="482340" idx="1"/>
                </p:cNvCxnSpPr>
                <p:nvPr/>
              </p:nvCxnSpPr>
              <p:spPr bwMode="auto">
                <a:xfrm flipV="1">
                  <a:off x="1341" y="2990"/>
                  <a:ext cx="861" cy="409"/>
                </a:xfrm>
                <a:prstGeom prst="bentConnector2">
                  <a:avLst/>
                </a:prstGeom>
                <a:noFill/>
                <a:ln w="12700">
                  <a:solidFill>
                    <a:schemeClr val="tx1"/>
                  </a:solidFill>
                  <a:miter lim="800000"/>
                  <a:headEnd type="none" w="lg" len="lg"/>
                  <a:tailEnd type="none" w="lg" len="lg"/>
                </a:ln>
                <a:effectLst/>
              </p:spPr>
            </p:cxnSp>
            <p:sp>
              <p:nvSpPr>
                <p:cNvPr id="482358" name="Text Box 54"/>
                <p:cNvSpPr txBox="1">
                  <a:spLocks noChangeArrowheads="1"/>
                </p:cNvSpPr>
                <p:nvPr/>
              </p:nvSpPr>
              <p:spPr bwMode="auto">
                <a:xfrm>
                  <a:off x="1460" y="1967"/>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sp>
              <p:nvSpPr>
                <p:cNvPr id="482359" name="Line 55"/>
                <p:cNvSpPr>
                  <a:spLocks noChangeShapeType="1"/>
                </p:cNvSpPr>
                <p:nvPr/>
              </p:nvSpPr>
              <p:spPr bwMode="auto">
                <a:xfrm>
                  <a:off x="1614" y="2333"/>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82360" name="Text Box 56"/>
                <p:cNvSpPr txBox="1">
                  <a:spLocks noChangeArrowheads="1"/>
                </p:cNvSpPr>
                <p:nvPr/>
              </p:nvSpPr>
              <p:spPr bwMode="auto">
                <a:xfrm>
                  <a:off x="1614" y="234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nvGrpSpPr>
                <p:cNvPr id="482361" name="Group 57"/>
                <p:cNvGrpSpPr>
                  <a:grpSpLocks/>
                </p:cNvGrpSpPr>
                <p:nvPr/>
              </p:nvGrpSpPr>
              <p:grpSpPr bwMode="auto">
                <a:xfrm>
                  <a:off x="1153" y="3552"/>
                  <a:ext cx="288" cy="96"/>
                  <a:chOff x="1392" y="3552"/>
                  <a:chExt cx="288" cy="96"/>
                </a:xfrm>
              </p:grpSpPr>
              <p:sp>
                <p:nvSpPr>
                  <p:cNvPr id="482362" name="Line 5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2363" name="Line 5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2364" name="Line 6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2365" name="Line 61"/>
                <p:cNvSpPr>
                  <a:spLocks noChangeShapeType="1"/>
                </p:cNvSpPr>
                <p:nvPr/>
              </p:nvSpPr>
              <p:spPr bwMode="auto">
                <a:xfrm flipV="1">
                  <a:off x="1300" y="3399"/>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482366" name="Text Box 62"/>
            <p:cNvSpPr txBox="1">
              <a:spLocks noChangeArrowheads="1"/>
            </p:cNvSpPr>
            <p:nvPr/>
          </p:nvSpPr>
          <p:spPr bwMode="auto">
            <a:xfrm>
              <a:off x="608" y="1929"/>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82367" name="Text Box 63"/>
            <p:cNvSpPr txBox="1">
              <a:spLocks noChangeArrowheads="1"/>
            </p:cNvSpPr>
            <p:nvPr/>
          </p:nvSpPr>
          <p:spPr bwMode="auto">
            <a:xfrm>
              <a:off x="2086" y="193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82368" name="Text Box 64"/>
            <p:cNvSpPr txBox="1">
              <a:spLocks noChangeArrowheads="1"/>
            </p:cNvSpPr>
            <p:nvPr/>
          </p:nvSpPr>
          <p:spPr bwMode="auto">
            <a:xfrm>
              <a:off x="1529" y="3456"/>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grpSp>
      <p:sp>
        <p:nvSpPr>
          <p:cNvPr id="482369" name="Text Box 65"/>
          <p:cNvSpPr txBox="1">
            <a:spLocks noChangeArrowheads="1"/>
          </p:cNvSpPr>
          <p:nvPr/>
        </p:nvSpPr>
        <p:spPr bwMode="auto">
          <a:xfrm>
            <a:off x="1719263" y="30099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82370" name="Text Box 66"/>
          <p:cNvSpPr txBox="1">
            <a:spLocks noChangeArrowheads="1"/>
          </p:cNvSpPr>
          <p:nvPr/>
        </p:nvSpPr>
        <p:spPr bwMode="auto">
          <a:xfrm>
            <a:off x="3617913" y="34051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82371" name="Text Box 67"/>
          <p:cNvSpPr txBox="1">
            <a:spLocks noChangeArrowheads="1"/>
          </p:cNvSpPr>
          <p:nvPr/>
        </p:nvSpPr>
        <p:spPr bwMode="auto">
          <a:xfrm>
            <a:off x="1298575" y="5472113"/>
            <a:ext cx="366713"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82379" name="Object 75"/>
          <p:cNvGraphicFramePr>
            <a:graphicFrameLocks noChangeAspect="1"/>
          </p:cNvGraphicFramePr>
          <p:nvPr/>
        </p:nvGraphicFramePr>
        <p:xfrm>
          <a:off x="5943600" y="3941763"/>
          <a:ext cx="836613" cy="730250"/>
        </p:xfrm>
        <a:graphic>
          <a:graphicData uri="http://schemas.openxmlformats.org/presentationml/2006/ole">
            <p:oleObj spid="_x0000_s482379" name="Equation" r:id="rId4" imgW="495000" imgH="431640" progId="Equation.3">
              <p:embed/>
            </p:oleObj>
          </a:graphicData>
        </a:graphic>
      </p:graphicFrame>
      <p:graphicFrame>
        <p:nvGraphicFramePr>
          <p:cNvPr id="482380" name="Object 76"/>
          <p:cNvGraphicFramePr>
            <a:graphicFrameLocks noChangeAspect="1"/>
          </p:cNvGraphicFramePr>
          <p:nvPr/>
        </p:nvGraphicFramePr>
        <p:xfrm>
          <a:off x="7215188" y="3941763"/>
          <a:ext cx="814387" cy="730250"/>
        </p:xfrm>
        <a:graphic>
          <a:graphicData uri="http://schemas.openxmlformats.org/presentationml/2006/ole">
            <p:oleObj spid="_x0000_s482380" name="Equation" r:id="rId5" imgW="482400" imgH="431640" progId="Equation.3">
              <p:embed/>
            </p:oleObj>
          </a:graphicData>
        </a:graphic>
      </p:graphicFrame>
      <p:graphicFrame>
        <p:nvGraphicFramePr>
          <p:cNvPr id="482385" name="Object 81"/>
          <p:cNvGraphicFramePr>
            <a:graphicFrameLocks noChangeAspect="1"/>
          </p:cNvGraphicFramePr>
          <p:nvPr>
            <p:ph sz="quarter" idx="2"/>
          </p:nvPr>
        </p:nvGraphicFramePr>
        <p:xfrm>
          <a:off x="4343400" y="4879975"/>
          <a:ext cx="1738313" cy="1063625"/>
        </p:xfrm>
        <a:graphic>
          <a:graphicData uri="http://schemas.openxmlformats.org/presentationml/2006/ole">
            <p:oleObj spid="_x0000_s482385" name="Equation" r:id="rId6" imgW="1079280" imgH="660240" progId="Equation.3">
              <p:embed/>
            </p:oleObj>
          </a:graphicData>
        </a:graphic>
      </p:graphicFrame>
      <p:graphicFrame>
        <p:nvGraphicFramePr>
          <p:cNvPr id="482387" name="Object 83"/>
          <p:cNvGraphicFramePr>
            <a:graphicFrameLocks noChangeAspect="1"/>
          </p:cNvGraphicFramePr>
          <p:nvPr/>
        </p:nvGraphicFramePr>
        <p:xfrm>
          <a:off x="6646863" y="4899025"/>
          <a:ext cx="1706562" cy="1082675"/>
        </p:xfrm>
        <a:graphic>
          <a:graphicData uri="http://schemas.openxmlformats.org/presentationml/2006/ole">
            <p:oleObj spid="_x0000_s482387" name="Equation" r:id="rId7" imgW="1041120" imgH="660240" progId="Equation.3">
              <p:embed/>
            </p:oleObj>
          </a:graphicData>
        </a:graphic>
      </p:graphicFrame>
      <p:sp>
        <p:nvSpPr>
          <p:cNvPr id="482388" name="Text Box 84"/>
          <p:cNvSpPr txBox="1">
            <a:spLocks noChangeArrowheads="1"/>
          </p:cNvSpPr>
          <p:nvPr/>
        </p:nvSpPr>
        <p:spPr bwMode="auto">
          <a:xfrm>
            <a:off x="4151313" y="2743200"/>
            <a:ext cx="46116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node voltages</a:t>
            </a:r>
            <a:endParaRPr lang="en-US" b="1" i="1" baseline="-25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Date Placeholder 5"/>
          <p:cNvSpPr>
            <a:spLocks noGrp="1"/>
          </p:cNvSpPr>
          <p:nvPr>
            <p:ph type="dt" sz="half" idx="10"/>
          </p:nvPr>
        </p:nvSpPr>
        <p:spPr/>
        <p:txBody>
          <a:bodyPr/>
          <a:lstStyle/>
          <a:p>
            <a:r>
              <a:rPr lang="en-US"/>
              <a:t>ECEN 301</a:t>
            </a:r>
          </a:p>
        </p:txBody>
      </p:sp>
      <p:sp>
        <p:nvSpPr>
          <p:cNvPr id="72" name="Footer Placeholder 6"/>
          <p:cNvSpPr>
            <a:spLocks noGrp="1"/>
          </p:cNvSpPr>
          <p:nvPr>
            <p:ph type="ftr" sz="quarter" idx="11"/>
          </p:nvPr>
        </p:nvSpPr>
        <p:spPr/>
        <p:txBody>
          <a:bodyPr/>
          <a:lstStyle/>
          <a:p>
            <a:r>
              <a:rPr lang="en-US"/>
              <a:t>Discussion #7 – Node and Mesh Methods</a:t>
            </a:r>
          </a:p>
        </p:txBody>
      </p:sp>
      <p:sp>
        <p:nvSpPr>
          <p:cNvPr id="73" name="Slide Number Placeholder 7"/>
          <p:cNvSpPr>
            <a:spLocks noGrp="1"/>
          </p:cNvSpPr>
          <p:nvPr>
            <p:ph type="sldNum" sz="quarter" idx="12"/>
          </p:nvPr>
        </p:nvSpPr>
        <p:spPr/>
        <p:txBody>
          <a:bodyPr/>
          <a:lstStyle/>
          <a:p>
            <a:pPr lvl="1"/>
            <a:fld id="{23A5FF52-33C5-4FAE-AF03-43269186F503}" type="slidenum">
              <a:rPr lang="en-US"/>
              <a:pPr lvl="1"/>
              <a:t>14</a:t>
            </a:fld>
            <a:endParaRPr lang="en-US"/>
          </a:p>
        </p:txBody>
      </p:sp>
      <p:sp>
        <p:nvSpPr>
          <p:cNvPr id="486402" name="Rectangle 2"/>
          <p:cNvSpPr>
            <a:spLocks noGrp="1" noChangeArrowheads="1"/>
          </p:cNvSpPr>
          <p:nvPr>
            <p:ph type="title"/>
          </p:nvPr>
        </p:nvSpPr>
        <p:spPr/>
        <p:txBody>
          <a:bodyPr/>
          <a:lstStyle/>
          <a:p>
            <a:r>
              <a:rPr lang="en-US"/>
              <a:t>Node Voltage Method</a:t>
            </a:r>
          </a:p>
        </p:txBody>
      </p:sp>
      <p:sp>
        <p:nvSpPr>
          <p:cNvPr id="486403" name="Rectangle 3"/>
          <p:cNvSpPr>
            <a:spLocks noGrp="1" noChangeArrowheads="1"/>
          </p:cNvSpPr>
          <p:nvPr>
            <p:ph type="body" sz="half" idx="1"/>
          </p:nvPr>
        </p:nvSpPr>
        <p:spPr>
          <a:xfrm>
            <a:off x="406400" y="1333500"/>
            <a:ext cx="8051800" cy="1409700"/>
          </a:xfrm>
        </p:spPr>
        <p:txBody>
          <a:bodyPr/>
          <a:lstStyle/>
          <a:p>
            <a:r>
              <a:rPr lang="en-US" sz="2800" b="1" u="sng"/>
              <a:t>Example1</a:t>
            </a:r>
            <a:r>
              <a:rPr lang="en-US" sz="2800"/>
              <a:t>: find expressions for each of the node voltages and the currents</a:t>
            </a:r>
          </a:p>
        </p:txBody>
      </p:sp>
      <p:grpSp>
        <p:nvGrpSpPr>
          <p:cNvPr id="486405" name="Group 5"/>
          <p:cNvGrpSpPr>
            <a:grpSpLocks/>
          </p:cNvGrpSpPr>
          <p:nvPr/>
        </p:nvGrpSpPr>
        <p:grpSpPr bwMode="auto">
          <a:xfrm>
            <a:off x="76200" y="3048000"/>
            <a:ext cx="3922713" cy="2790825"/>
            <a:chOff x="167" y="1929"/>
            <a:chExt cx="2471" cy="1758"/>
          </a:xfrm>
        </p:grpSpPr>
        <p:sp>
          <p:nvSpPr>
            <p:cNvPr id="486406" name="Oval 6"/>
            <p:cNvSpPr>
              <a:spLocks noChangeArrowheads="1"/>
            </p:cNvSpPr>
            <p:nvPr/>
          </p:nvSpPr>
          <p:spPr bwMode="auto">
            <a:xfrm>
              <a:off x="2090" y="2154"/>
              <a:ext cx="207"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6407" name="Oval 7"/>
            <p:cNvSpPr>
              <a:spLocks noChangeArrowheads="1"/>
            </p:cNvSpPr>
            <p:nvPr/>
          </p:nvSpPr>
          <p:spPr bwMode="auto">
            <a:xfrm>
              <a:off x="539" y="2161"/>
              <a:ext cx="921" cy="15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86408" name="Oval 8"/>
            <p:cNvSpPr>
              <a:spLocks noChangeArrowheads="1"/>
            </p:cNvSpPr>
            <p:nvPr/>
          </p:nvSpPr>
          <p:spPr bwMode="auto">
            <a:xfrm>
              <a:off x="430" y="3335"/>
              <a:ext cx="1922" cy="12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grpSp>
          <p:nvGrpSpPr>
            <p:cNvPr id="486409" name="Group 9"/>
            <p:cNvGrpSpPr>
              <a:grpSpLocks/>
            </p:cNvGrpSpPr>
            <p:nvPr/>
          </p:nvGrpSpPr>
          <p:grpSpPr bwMode="auto">
            <a:xfrm>
              <a:off x="167" y="1967"/>
              <a:ext cx="2089" cy="1681"/>
              <a:chOff x="167" y="1967"/>
              <a:chExt cx="2089" cy="1681"/>
            </a:xfrm>
          </p:grpSpPr>
          <p:sp>
            <p:nvSpPr>
              <p:cNvPr id="486410" name="Text Box 10"/>
              <p:cNvSpPr txBox="1">
                <a:spLocks noChangeArrowheads="1"/>
              </p:cNvSpPr>
              <p:nvPr/>
            </p:nvSpPr>
            <p:spPr bwMode="auto">
              <a:xfrm>
                <a:off x="167" y="2702"/>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baseline="-25000"/>
                  <a:t>s</a:t>
                </a:r>
                <a:endParaRPr lang="en-US" sz="2000" b="1"/>
              </a:p>
            </p:txBody>
          </p:sp>
          <p:grpSp>
            <p:nvGrpSpPr>
              <p:cNvPr id="486411" name="Group 11"/>
              <p:cNvGrpSpPr>
                <a:grpSpLocks/>
              </p:cNvGrpSpPr>
              <p:nvPr/>
            </p:nvGrpSpPr>
            <p:grpSpPr bwMode="auto">
              <a:xfrm>
                <a:off x="430" y="1967"/>
                <a:ext cx="1826" cy="1681"/>
                <a:chOff x="430" y="1967"/>
                <a:chExt cx="1826" cy="1681"/>
              </a:xfrm>
            </p:grpSpPr>
            <p:sp>
              <p:nvSpPr>
                <p:cNvPr id="486412" name="Oval 12"/>
                <p:cNvSpPr>
                  <a:spLocks noChangeArrowheads="1"/>
                </p:cNvSpPr>
                <p:nvPr/>
              </p:nvSpPr>
              <p:spPr bwMode="auto">
                <a:xfrm>
                  <a:off x="1238" y="219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6413" name="AutoShape 13"/>
                <p:cNvCxnSpPr>
                  <a:cxnSpLocks noChangeShapeType="1"/>
                  <a:stCxn id="486426" idx="0"/>
                  <a:endCxn id="486412" idx="2"/>
                </p:cNvCxnSpPr>
                <p:nvPr/>
              </p:nvCxnSpPr>
              <p:spPr bwMode="auto">
                <a:xfrm rot="16200000">
                  <a:off x="718" y="2116"/>
                  <a:ext cx="400" cy="640"/>
                </a:xfrm>
                <a:prstGeom prst="bentConnector2">
                  <a:avLst/>
                </a:prstGeom>
                <a:noFill/>
                <a:ln w="12700">
                  <a:solidFill>
                    <a:schemeClr val="tx1"/>
                  </a:solidFill>
                  <a:miter lim="800000"/>
                  <a:headEnd type="none" w="lg" len="lg"/>
                  <a:tailEnd type="none" w="lg" len="lg"/>
                </a:ln>
                <a:effectLst/>
              </p:spPr>
            </p:cxnSp>
            <p:sp>
              <p:nvSpPr>
                <p:cNvPr id="486414" name="Oval 14"/>
                <p:cNvSpPr>
                  <a:spLocks noChangeArrowheads="1"/>
                </p:cNvSpPr>
                <p:nvPr/>
              </p:nvSpPr>
              <p:spPr bwMode="auto">
                <a:xfrm>
                  <a:off x="2145" y="21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6415" name="Oval 15"/>
                <p:cNvSpPr>
                  <a:spLocks noChangeArrowheads="1"/>
                </p:cNvSpPr>
                <p:nvPr/>
              </p:nvSpPr>
              <p:spPr bwMode="auto">
                <a:xfrm>
                  <a:off x="1258" y="336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6416" name="AutoShape 16"/>
                <p:cNvCxnSpPr>
                  <a:cxnSpLocks noChangeShapeType="1"/>
                  <a:stCxn id="486415" idx="2"/>
                  <a:endCxn id="486425" idx="4"/>
                </p:cNvCxnSpPr>
                <p:nvPr/>
              </p:nvCxnSpPr>
              <p:spPr bwMode="auto">
                <a:xfrm rot="10800000">
                  <a:off x="596" y="2964"/>
                  <a:ext cx="662" cy="435"/>
                </a:xfrm>
                <a:prstGeom prst="bentConnector2">
                  <a:avLst/>
                </a:prstGeom>
                <a:noFill/>
                <a:ln w="12700">
                  <a:solidFill>
                    <a:schemeClr val="tx1"/>
                  </a:solidFill>
                  <a:miter lim="800000"/>
                  <a:headEnd type="none" w="lg" len="lg"/>
                  <a:tailEnd type="none" w="lg" len="lg"/>
                </a:ln>
                <a:effectLst/>
              </p:spPr>
            </p:cxnSp>
            <p:cxnSp>
              <p:nvCxnSpPr>
                <p:cNvPr id="486417" name="AutoShape 17"/>
                <p:cNvCxnSpPr>
                  <a:cxnSpLocks noChangeShapeType="1"/>
                  <a:stCxn id="486415" idx="0"/>
                  <a:endCxn id="486430" idx="1"/>
                </p:cNvCxnSpPr>
                <p:nvPr/>
              </p:nvCxnSpPr>
              <p:spPr bwMode="auto">
                <a:xfrm flipH="1" flipV="1">
                  <a:off x="1299" y="2990"/>
                  <a:ext cx="1" cy="370"/>
                </a:xfrm>
                <a:prstGeom prst="straightConnector1">
                  <a:avLst/>
                </a:prstGeom>
                <a:noFill/>
                <a:ln w="12700">
                  <a:solidFill>
                    <a:schemeClr val="tx1"/>
                  </a:solidFill>
                  <a:round/>
                  <a:headEnd type="none" w="lg" len="lg"/>
                  <a:tailEnd type="none" w="lg" len="lg"/>
                </a:ln>
                <a:effectLst/>
              </p:spPr>
            </p:cxnSp>
            <p:cxnSp>
              <p:nvCxnSpPr>
                <p:cNvPr id="486418" name="AutoShape 18"/>
                <p:cNvCxnSpPr>
                  <a:cxnSpLocks noChangeShapeType="1"/>
                  <a:stCxn id="486412" idx="4"/>
                  <a:endCxn id="486428" idx="0"/>
                </p:cNvCxnSpPr>
                <p:nvPr/>
              </p:nvCxnSpPr>
              <p:spPr bwMode="auto">
                <a:xfrm>
                  <a:off x="1280" y="2274"/>
                  <a:ext cx="10" cy="500"/>
                </a:xfrm>
                <a:prstGeom prst="straightConnector1">
                  <a:avLst/>
                </a:prstGeom>
                <a:noFill/>
                <a:ln w="12700">
                  <a:solidFill>
                    <a:schemeClr val="tx1"/>
                  </a:solidFill>
                  <a:round/>
                  <a:headEnd type="none" w="lg" len="lg"/>
                  <a:tailEnd type="none" w="lg" len="lg"/>
                </a:ln>
                <a:effectLst/>
              </p:spPr>
            </p:cxnSp>
            <p:cxnSp>
              <p:nvCxnSpPr>
                <p:cNvPr id="486419" name="AutoShape 19"/>
                <p:cNvCxnSpPr>
                  <a:cxnSpLocks noChangeShapeType="1"/>
                  <a:stCxn id="486414" idx="4"/>
                  <a:endCxn id="486435" idx="0"/>
                </p:cNvCxnSpPr>
                <p:nvPr/>
              </p:nvCxnSpPr>
              <p:spPr bwMode="auto">
                <a:xfrm>
                  <a:off x="2187" y="2267"/>
                  <a:ext cx="6" cy="507"/>
                </a:xfrm>
                <a:prstGeom prst="straightConnector1">
                  <a:avLst/>
                </a:prstGeom>
                <a:noFill/>
                <a:ln w="12700">
                  <a:solidFill>
                    <a:schemeClr val="tx1"/>
                  </a:solidFill>
                  <a:round/>
                  <a:headEnd type="none" w="lg" len="lg"/>
                  <a:tailEnd type="none" w="lg" len="lg"/>
                </a:ln>
                <a:effectLst/>
              </p:spPr>
            </p:cxnSp>
            <p:sp>
              <p:nvSpPr>
                <p:cNvPr id="486420" name="Line 20"/>
                <p:cNvSpPr>
                  <a:spLocks noChangeShapeType="1"/>
                </p:cNvSpPr>
                <p:nvPr/>
              </p:nvSpPr>
              <p:spPr bwMode="auto">
                <a:xfrm>
                  <a:off x="1356" y="2351"/>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6421" name="Text Box 21"/>
                <p:cNvSpPr txBox="1">
                  <a:spLocks noChangeArrowheads="1"/>
                </p:cNvSpPr>
                <p:nvPr/>
              </p:nvSpPr>
              <p:spPr bwMode="auto">
                <a:xfrm>
                  <a:off x="1054" y="233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86422" name="Line 22"/>
                <p:cNvSpPr>
                  <a:spLocks noChangeShapeType="1"/>
                </p:cNvSpPr>
                <p:nvPr/>
              </p:nvSpPr>
              <p:spPr bwMode="auto">
                <a:xfrm>
                  <a:off x="2247" y="2370"/>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486423" name="Text Box 23"/>
                <p:cNvSpPr txBox="1">
                  <a:spLocks noChangeArrowheads="1"/>
                </p:cNvSpPr>
                <p:nvPr/>
              </p:nvSpPr>
              <p:spPr bwMode="auto">
                <a:xfrm>
                  <a:off x="1983" y="235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86424" name="Text Box 24"/>
                <p:cNvSpPr txBox="1">
                  <a:spLocks noChangeArrowheads="1"/>
                </p:cNvSpPr>
                <p:nvPr/>
              </p:nvSpPr>
              <p:spPr bwMode="auto">
                <a:xfrm>
                  <a:off x="1004" y="258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86425" name="Oval 25"/>
                <p:cNvSpPr>
                  <a:spLocks noChangeArrowheads="1"/>
                </p:cNvSpPr>
                <p:nvPr/>
              </p:nvSpPr>
              <p:spPr bwMode="auto">
                <a:xfrm>
                  <a:off x="430" y="265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6426" name="Text Box 26"/>
                <p:cNvSpPr txBox="1">
                  <a:spLocks noChangeArrowheads="1"/>
                </p:cNvSpPr>
                <p:nvPr/>
              </p:nvSpPr>
              <p:spPr bwMode="auto">
                <a:xfrm>
                  <a:off x="539" y="2636"/>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6427" name="Text Box 27"/>
                <p:cNvSpPr txBox="1">
                  <a:spLocks noChangeArrowheads="1"/>
                </p:cNvSpPr>
                <p:nvPr/>
              </p:nvSpPr>
              <p:spPr bwMode="auto">
                <a:xfrm>
                  <a:off x="536" y="269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6428" name="Line 28"/>
                <p:cNvSpPr>
                  <a:spLocks noChangeShapeType="1"/>
                </p:cNvSpPr>
                <p:nvPr/>
              </p:nvSpPr>
              <p:spPr bwMode="auto">
                <a:xfrm>
                  <a:off x="1290"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6429" name="Line 29"/>
                <p:cNvSpPr>
                  <a:spLocks noChangeShapeType="1"/>
                </p:cNvSpPr>
                <p:nvPr/>
              </p:nvSpPr>
              <p:spPr bwMode="auto">
                <a:xfrm flipH="1">
                  <a:off x="1242"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6430" name="Line 30"/>
                <p:cNvSpPr>
                  <a:spLocks noChangeShapeType="1"/>
                </p:cNvSpPr>
                <p:nvPr/>
              </p:nvSpPr>
              <p:spPr bwMode="auto">
                <a:xfrm>
                  <a:off x="1242"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6431" name="Line 31"/>
                <p:cNvSpPr>
                  <a:spLocks noChangeShapeType="1"/>
                </p:cNvSpPr>
                <p:nvPr/>
              </p:nvSpPr>
              <p:spPr bwMode="auto">
                <a:xfrm>
                  <a:off x="1245"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6432" name="Line 32"/>
                <p:cNvSpPr>
                  <a:spLocks noChangeShapeType="1"/>
                </p:cNvSpPr>
                <p:nvPr/>
              </p:nvSpPr>
              <p:spPr bwMode="auto">
                <a:xfrm flipH="1">
                  <a:off x="1245"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6433" name="Line 33"/>
                <p:cNvSpPr>
                  <a:spLocks noChangeShapeType="1"/>
                </p:cNvSpPr>
                <p:nvPr/>
              </p:nvSpPr>
              <p:spPr bwMode="auto">
                <a:xfrm>
                  <a:off x="1245"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6434" name="Line 34"/>
                <p:cNvSpPr>
                  <a:spLocks noChangeShapeType="1"/>
                </p:cNvSpPr>
                <p:nvPr/>
              </p:nvSpPr>
              <p:spPr bwMode="auto">
                <a:xfrm flipH="1">
                  <a:off x="1245"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6435" name="Line 35"/>
                <p:cNvSpPr>
                  <a:spLocks noChangeShapeType="1"/>
                </p:cNvSpPr>
                <p:nvPr/>
              </p:nvSpPr>
              <p:spPr bwMode="auto">
                <a:xfrm>
                  <a:off x="2193" y="2774"/>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6436" name="Line 36"/>
                <p:cNvSpPr>
                  <a:spLocks noChangeShapeType="1"/>
                </p:cNvSpPr>
                <p:nvPr/>
              </p:nvSpPr>
              <p:spPr bwMode="auto">
                <a:xfrm flipH="1">
                  <a:off x="2145" y="2795"/>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6437" name="Line 37"/>
                <p:cNvSpPr>
                  <a:spLocks noChangeShapeType="1"/>
                </p:cNvSpPr>
                <p:nvPr/>
              </p:nvSpPr>
              <p:spPr bwMode="auto">
                <a:xfrm>
                  <a:off x="2145" y="2966"/>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6438" name="Line 38"/>
                <p:cNvSpPr>
                  <a:spLocks noChangeShapeType="1"/>
                </p:cNvSpPr>
                <p:nvPr/>
              </p:nvSpPr>
              <p:spPr bwMode="auto">
                <a:xfrm>
                  <a:off x="2148" y="2816"/>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6439" name="Line 39"/>
                <p:cNvSpPr>
                  <a:spLocks noChangeShapeType="1"/>
                </p:cNvSpPr>
                <p:nvPr/>
              </p:nvSpPr>
              <p:spPr bwMode="auto">
                <a:xfrm flipH="1">
                  <a:off x="2148" y="2861"/>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6440" name="Line 40"/>
                <p:cNvSpPr>
                  <a:spLocks noChangeShapeType="1"/>
                </p:cNvSpPr>
                <p:nvPr/>
              </p:nvSpPr>
              <p:spPr bwMode="auto">
                <a:xfrm>
                  <a:off x="2148" y="2888"/>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6441" name="Line 41"/>
                <p:cNvSpPr>
                  <a:spLocks noChangeShapeType="1"/>
                </p:cNvSpPr>
                <p:nvPr/>
              </p:nvSpPr>
              <p:spPr bwMode="auto">
                <a:xfrm flipH="1">
                  <a:off x="2148" y="2933"/>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6442" name="Text Box 42"/>
                <p:cNvSpPr txBox="1">
                  <a:spLocks noChangeArrowheads="1"/>
                </p:cNvSpPr>
                <p:nvPr/>
              </p:nvSpPr>
              <p:spPr bwMode="auto">
                <a:xfrm>
                  <a:off x="1892" y="2581"/>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sp>
              <p:nvSpPr>
                <p:cNvPr id="486443" name="Line 43"/>
                <p:cNvSpPr>
                  <a:spLocks noChangeShapeType="1"/>
                </p:cNvSpPr>
                <p:nvPr/>
              </p:nvSpPr>
              <p:spPr bwMode="auto">
                <a:xfrm flipV="1">
                  <a:off x="596" y="2702"/>
                  <a:ext cx="0" cy="186"/>
                </a:xfrm>
                <a:prstGeom prst="line">
                  <a:avLst/>
                </a:prstGeom>
                <a:noFill/>
                <a:ln w="12700">
                  <a:solidFill>
                    <a:schemeClr val="tx1"/>
                  </a:solidFill>
                  <a:round/>
                  <a:headEnd type="none" w="lg" len="lg"/>
                  <a:tailEnd type="stealth" w="lg" len="lg"/>
                </a:ln>
                <a:effectLst/>
              </p:spPr>
              <p:txBody>
                <a:bodyPr/>
                <a:lstStyle/>
                <a:p>
                  <a:endParaRPr lang="en-US"/>
                </a:p>
              </p:txBody>
            </p:sp>
            <p:grpSp>
              <p:nvGrpSpPr>
                <p:cNvPr id="486444" name="Group 44"/>
                <p:cNvGrpSpPr>
                  <a:grpSpLocks/>
                </p:cNvGrpSpPr>
                <p:nvPr/>
              </p:nvGrpSpPr>
              <p:grpSpPr bwMode="auto">
                <a:xfrm rot="-16200000" flipH="1" flipV="1">
                  <a:off x="1673" y="2085"/>
                  <a:ext cx="112" cy="287"/>
                  <a:chOff x="3450" y="2313"/>
                  <a:chExt cx="111" cy="216"/>
                </a:xfrm>
              </p:grpSpPr>
              <p:sp>
                <p:nvSpPr>
                  <p:cNvPr id="486445" name="Line 4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6446" name="Line 4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6447" name="Line 4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6448" name="Line 4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6449" name="Line 4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6450" name="Line 5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6451" name="Line 5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6452" name="AutoShape 52"/>
                <p:cNvCxnSpPr>
                  <a:cxnSpLocks noChangeShapeType="1"/>
                  <a:stCxn id="486412" idx="6"/>
                  <a:endCxn id="486445" idx="0"/>
                </p:cNvCxnSpPr>
                <p:nvPr/>
              </p:nvCxnSpPr>
              <p:spPr bwMode="auto">
                <a:xfrm>
                  <a:off x="1321" y="2236"/>
                  <a:ext cx="265" cy="1"/>
                </a:xfrm>
                <a:prstGeom prst="straightConnector1">
                  <a:avLst/>
                </a:prstGeom>
                <a:noFill/>
                <a:ln w="12700">
                  <a:solidFill>
                    <a:schemeClr val="tx1"/>
                  </a:solidFill>
                  <a:round/>
                  <a:headEnd type="none" w="lg" len="lg"/>
                  <a:tailEnd type="none" w="lg" len="lg"/>
                </a:ln>
                <a:effectLst/>
              </p:spPr>
            </p:cxnSp>
            <p:cxnSp>
              <p:nvCxnSpPr>
                <p:cNvPr id="486453" name="AutoShape 53"/>
                <p:cNvCxnSpPr>
                  <a:cxnSpLocks noChangeShapeType="1"/>
                  <a:stCxn id="486414" idx="2"/>
                  <a:endCxn id="486447" idx="1"/>
                </p:cNvCxnSpPr>
                <p:nvPr/>
              </p:nvCxnSpPr>
              <p:spPr bwMode="auto">
                <a:xfrm flipH="1" flipV="1">
                  <a:off x="1873" y="2227"/>
                  <a:ext cx="272" cy="2"/>
                </a:xfrm>
                <a:prstGeom prst="straightConnector1">
                  <a:avLst/>
                </a:prstGeom>
                <a:noFill/>
                <a:ln w="12700">
                  <a:solidFill>
                    <a:schemeClr val="tx1"/>
                  </a:solidFill>
                  <a:round/>
                  <a:headEnd type="none" w="lg" len="lg"/>
                  <a:tailEnd type="none" w="lg" len="lg"/>
                </a:ln>
                <a:effectLst/>
              </p:spPr>
            </p:cxnSp>
            <p:cxnSp>
              <p:nvCxnSpPr>
                <p:cNvPr id="486454" name="AutoShape 54"/>
                <p:cNvCxnSpPr>
                  <a:cxnSpLocks noChangeShapeType="1"/>
                  <a:stCxn id="486415" idx="6"/>
                  <a:endCxn id="486437" idx="1"/>
                </p:cNvCxnSpPr>
                <p:nvPr/>
              </p:nvCxnSpPr>
              <p:spPr bwMode="auto">
                <a:xfrm flipV="1">
                  <a:off x="1341" y="2990"/>
                  <a:ext cx="861" cy="409"/>
                </a:xfrm>
                <a:prstGeom prst="bentConnector2">
                  <a:avLst/>
                </a:prstGeom>
                <a:noFill/>
                <a:ln w="12700">
                  <a:solidFill>
                    <a:schemeClr val="tx1"/>
                  </a:solidFill>
                  <a:miter lim="800000"/>
                  <a:headEnd type="none" w="lg" len="lg"/>
                  <a:tailEnd type="none" w="lg" len="lg"/>
                </a:ln>
                <a:effectLst/>
              </p:spPr>
            </p:cxnSp>
            <p:sp>
              <p:nvSpPr>
                <p:cNvPr id="486455" name="Text Box 55"/>
                <p:cNvSpPr txBox="1">
                  <a:spLocks noChangeArrowheads="1"/>
                </p:cNvSpPr>
                <p:nvPr/>
              </p:nvSpPr>
              <p:spPr bwMode="auto">
                <a:xfrm>
                  <a:off x="1460" y="1967"/>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sp>
              <p:nvSpPr>
                <p:cNvPr id="486456" name="Line 56"/>
                <p:cNvSpPr>
                  <a:spLocks noChangeShapeType="1"/>
                </p:cNvSpPr>
                <p:nvPr/>
              </p:nvSpPr>
              <p:spPr bwMode="auto">
                <a:xfrm>
                  <a:off x="1614" y="2333"/>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86457" name="Text Box 57"/>
                <p:cNvSpPr txBox="1">
                  <a:spLocks noChangeArrowheads="1"/>
                </p:cNvSpPr>
                <p:nvPr/>
              </p:nvSpPr>
              <p:spPr bwMode="auto">
                <a:xfrm>
                  <a:off x="1614" y="234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nvGrpSpPr>
                <p:cNvPr id="486458" name="Group 58"/>
                <p:cNvGrpSpPr>
                  <a:grpSpLocks/>
                </p:cNvGrpSpPr>
                <p:nvPr/>
              </p:nvGrpSpPr>
              <p:grpSpPr bwMode="auto">
                <a:xfrm>
                  <a:off x="1153" y="3552"/>
                  <a:ext cx="288" cy="96"/>
                  <a:chOff x="1392" y="3552"/>
                  <a:chExt cx="288" cy="96"/>
                </a:xfrm>
              </p:grpSpPr>
              <p:sp>
                <p:nvSpPr>
                  <p:cNvPr id="486459" name="Line 5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6460" name="Line 6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6461" name="Line 6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6462" name="Line 62"/>
                <p:cNvSpPr>
                  <a:spLocks noChangeShapeType="1"/>
                </p:cNvSpPr>
                <p:nvPr/>
              </p:nvSpPr>
              <p:spPr bwMode="auto">
                <a:xfrm flipV="1">
                  <a:off x="1300" y="3399"/>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486463" name="Text Box 63"/>
            <p:cNvSpPr txBox="1">
              <a:spLocks noChangeArrowheads="1"/>
            </p:cNvSpPr>
            <p:nvPr/>
          </p:nvSpPr>
          <p:spPr bwMode="auto">
            <a:xfrm>
              <a:off x="608" y="1929"/>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86464" name="Text Box 64"/>
            <p:cNvSpPr txBox="1">
              <a:spLocks noChangeArrowheads="1"/>
            </p:cNvSpPr>
            <p:nvPr/>
          </p:nvSpPr>
          <p:spPr bwMode="auto">
            <a:xfrm>
              <a:off x="2086" y="193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86465" name="Text Box 65"/>
            <p:cNvSpPr txBox="1">
              <a:spLocks noChangeArrowheads="1"/>
            </p:cNvSpPr>
            <p:nvPr/>
          </p:nvSpPr>
          <p:spPr bwMode="auto">
            <a:xfrm>
              <a:off x="1529" y="3456"/>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grpSp>
      <p:sp>
        <p:nvSpPr>
          <p:cNvPr id="486466" name="Text Box 66"/>
          <p:cNvSpPr txBox="1">
            <a:spLocks noChangeArrowheads="1"/>
          </p:cNvSpPr>
          <p:nvPr/>
        </p:nvSpPr>
        <p:spPr bwMode="auto">
          <a:xfrm>
            <a:off x="1719263" y="30099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86467" name="Text Box 67"/>
          <p:cNvSpPr txBox="1">
            <a:spLocks noChangeArrowheads="1"/>
          </p:cNvSpPr>
          <p:nvPr/>
        </p:nvSpPr>
        <p:spPr bwMode="auto">
          <a:xfrm>
            <a:off x="3617913" y="34051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86468" name="Text Box 68"/>
          <p:cNvSpPr txBox="1">
            <a:spLocks noChangeArrowheads="1"/>
          </p:cNvSpPr>
          <p:nvPr/>
        </p:nvSpPr>
        <p:spPr bwMode="auto">
          <a:xfrm>
            <a:off x="1298575" y="5472113"/>
            <a:ext cx="366713"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486469" name="Text Box 69"/>
          <p:cNvSpPr txBox="1">
            <a:spLocks noChangeArrowheads="1"/>
          </p:cNvSpPr>
          <p:nvPr/>
        </p:nvSpPr>
        <p:spPr bwMode="auto">
          <a:xfrm>
            <a:off x="4151313" y="2743200"/>
            <a:ext cx="46116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a:t>
            </a:r>
            <a:r>
              <a:rPr lang="en-US" b="1"/>
              <a:t>n – 1 – m</a:t>
            </a:r>
            <a:r>
              <a:rPr lang="en-US"/>
              <a:t> equations</a:t>
            </a:r>
            <a:endParaRPr lang="en-US" b="1" i="1" baseline="-25000"/>
          </a:p>
        </p:txBody>
      </p:sp>
      <p:graphicFrame>
        <p:nvGraphicFramePr>
          <p:cNvPr id="486472" name="Object 72"/>
          <p:cNvGraphicFramePr>
            <a:graphicFrameLocks noChangeAspect="1"/>
          </p:cNvGraphicFramePr>
          <p:nvPr>
            <p:ph sz="quarter" idx="2"/>
          </p:nvPr>
        </p:nvGraphicFramePr>
        <p:xfrm>
          <a:off x="3810000" y="4114800"/>
          <a:ext cx="2463800" cy="725488"/>
        </p:xfrm>
        <a:graphic>
          <a:graphicData uri="http://schemas.openxmlformats.org/presentationml/2006/ole">
            <p:oleObj spid="_x0000_s486472" name="Equation" r:id="rId3" imgW="1638000" imgH="482400" progId="Equation.3">
              <p:embed/>
            </p:oleObj>
          </a:graphicData>
        </a:graphic>
      </p:graphicFrame>
      <p:graphicFrame>
        <p:nvGraphicFramePr>
          <p:cNvPr id="486473" name="Object 73"/>
          <p:cNvGraphicFramePr>
            <a:graphicFrameLocks noChangeAspect="1"/>
          </p:cNvGraphicFramePr>
          <p:nvPr/>
        </p:nvGraphicFramePr>
        <p:xfrm>
          <a:off x="6553200" y="4114800"/>
          <a:ext cx="2330450" cy="792163"/>
        </p:xfrm>
        <a:graphic>
          <a:graphicData uri="http://schemas.openxmlformats.org/presentationml/2006/ole">
            <p:oleObj spid="_x0000_s486473" name="Equation" r:id="rId4" imgW="1422360" imgH="48240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3"/>
          <p:cNvSpPr>
            <a:spLocks noGrp="1"/>
          </p:cNvSpPr>
          <p:nvPr>
            <p:ph type="dt" sz="half" idx="10"/>
          </p:nvPr>
        </p:nvSpPr>
        <p:spPr/>
        <p:txBody>
          <a:bodyPr/>
          <a:lstStyle/>
          <a:p>
            <a:r>
              <a:rPr lang="en-US"/>
              <a:t>ECEN 301</a:t>
            </a:r>
          </a:p>
        </p:txBody>
      </p:sp>
      <p:sp>
        <p:nvSpPr>
          <p:cNvPr id="79" name="Footer Placeholder 4"/>
          <p:cNvSpPr>
            <a:spLocks noGrp="1"/>
          </p:cNvSpPr>
          <p:nvPr>
            <p:ph type="ftr" sz="quarter" idx="11"/>
          </p:nvPr>
        </p:nvSpPr>
        <p:spPr/>
        <p:txBody>
          <a:bodyPr/>
          <a:lstStyle/>
          <a:p>
            <a:r>
              <a:rPr lang="en-US"/>
              <a:t>Discussion #7 – Node and Mesh Methods</a:t>
            </a:r>
          </a:p>
        </p:txBody>
      </p:sp>
      <p:sp>
        <p:nvSpPr>
          <p:cNvPr id="80" name="Slide Number Placeholder 5"/>
          <p:cNvSpPr>
            <a:spLocks noGrp="1"/>
          </p:cNvSpPr>
          <p:nvPr>
            <p:ph type="sldNum" sz="quarter" idx="12"/>
          </p:nvPr>
        </p:nvSpPr>
        <p:spPr/>
        <p:txBody>
          <a:bodyPr/>
          <a:lstStyle/>
          <a:p>
            <a:pPr lvl="1"/>
            <a:fld id="{80697878-1112-4F58-A8EB-97EF0E8D1EFB}" type="slidenum">
              <a:rPr lang="en-US"/>
              <a:pPr lvl="1"/>
              <a:t>15</a:t>
            </a:fld>
            <a:endParaRPr lang="en-US"/>
          </a:p>
        </p:txBody>
      </p:sp>
      <p:sp>
        <p:nvSpPr>
          <p:cNvPr id="489474" name="Rectangle 2"/>
          <p:cNvSpPr>
            <a:spLocks noGrp="1" noChangeArrowheads="1"/>
          </p:cNvSpPr>
          <p:nvPr>
            <p:ph type="title"/>
          </p:nvPr>
        </p:nvSpPr>
        <p:spPr/>
        <p:txBody>
          <a:bodyPr/>
          <a:lstStyle/>
          <a:p>
            <a:r>
              <a:rPr lang="en-US"/>
              <a:t>Node Voltage Method</a:t>
            </a:r>
          </a:p>
        </p:txBody>
      </p:sp>
      <p:sp>
        <p:nvSpPr>
          <p:cNvPr id="489475"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Example2</a:t>
            </a:r>
            <a:r>
              <a:rPr lang="en-US" sz="2400"/>
              <a:t>: solve for all unknown currents and voltages</a:t>
            </a:r>
          </a:p>
          <a:p>
            <a:pPr lvl="1">
              <a:lnSpc>
                <a:spcPct val="90000"/>
              </a:lnSpc>
            </a:pPr>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grpSp>
        <p:nvGrpSpPr>
          <p:cNvPr id="489553" name="Group 81"/>
          <p:cNvGrpSpPr>
            <a:grpSpLocks/>
          </p:cNvGrpSpPr>
          <p:nvPr/>
        </p:nvGrpSpPr>
        <p:grpSpPr bwMode="auto">
          <a:xfrm>
            <a:off x="152400" y="2260600"/>
            <a:ext cx="4724400" cy="3516313"/>
            <a:chOff x="96" y="1424"/>
            <a:chExt cx="2976" cy="2215"/>
          </a:xfrm>
        </p:grpSpPr>
        <p:sp>
          <p:nvSpPr>
            <p:cNvPr id="489477" name="Text Box 5"/>
            <p:cNvSpPr txBox="1">
              <a:spLocks noChangeArrowheads="1"/>
            </p:cNvSpPr>
            <p:nvPr/>
          </p:nvSpPr>
          <p:spPr bwMode="auto">
            <a:xfrm>
              <a:off x="96" y="2640"/>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1</a:t>
              </a:r>
              <a:endParaRPr lang="en-US" sz="2000" b="1" baseline="-25000"/>
            </a:p>
          </p:txBody>
        </p:sp>
        <p:grpSp>
          <p:nvGrpSpPr>
            <p:cNvPr id="489552" name="Group 80"/>
            <p:cNvGrpSpPr>
              <a:grpSpLocks/>
            </p:cNvGrpSpPr>
            <p:nvPr/>
          </p:nvGrpSpPr>
          <p:grpSpPr bwMode="auto">
            <a:xfrm>
              <a:off x="311" y="1424"/>
              <a:ext cx="2761" cy="2215"/>
              <a:chOff x="311" y="1424"/>
              <a:chExt cx="2761" cy="2215"/>
            </a:xfrm>
          </p:grpSpPr>
          <p:sp>
            <p:nvSpPr>
              <p:cNvPr id="489478" name="Oval 6"/>
              <p:cNvSpPr>
                <a:spLocks noChangeArrowheads="1"/>
              </p:cNvSpPr>
              <p:nvPr/>
            </p:nvSpPr>
            <p:spPr bwMode="auto">
              <a:xfrm>
                <a:off x="1119"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9480" name="Oval 8"/>
              <p:cNvSpPr>
                <a:spLocks noChangeArrowheads="1"/>
              </p:cNvSpPr>
              <p:nvPr/>
            </p:nvSpPr>
            <p:spPr bwMode="auto">
              <a:xfrm>
                <a:off x="2026" y="21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9481" name="Oval 9"/>
              <p:cNvSpPr>
                <a:spLocks noChangeArrowheads="1"/>
              </p:cNvSpPr>
              <p:nvPr/>
            </p:nvSpPr>
            <p:spPr bwMode="auto">
              <a:xfrm>
                <a:off x="1139"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9482" name="AutoShape 10"/>
              <p:cNvCxnSpPr>
                <a:cxnSpLocks noChangeShapeType="1"/>
                <a:stCxn id="489481" idx="2"/>
                <a:endCxn id="489487" idx="4"/>
              </p:cNvCxnSpPr>
              <p:nvPr/>
            </p:nvCxnSpPr>
            <p:spPr bwMode="auto">
              <a:xfrm rot="10800000">
                <a:off x="477" y="2955"/>
                <a:ext cx="662" cy="435"/>
              </a:xfrm>
              <a:prstGeom prst="bentConnector2">
                <a:avLst/>
              </a:prstGeom>
              <a:noFill/>
              <a:ln w="12700">
                <a:solidFill>
                  <a:schemeClr val="tx1"/>
                </a:solidFill>
                <a:miter lim="800000"/>
                <a:headEnd type="none" w="lg" len="lg"/>
                <a:tailEnd type="none" w="lg" len="lg"/>
              </a:ln>
              <a:effectLst/>
            </p:spPr>
          </p:cxnSp>
          <p:cxnSp>
            <p:nvCxnSpPr>
              <p:cNvPr id="489483" name="AutoShape 11"/>
              <p:cNvCxnSpPr>
                <a:cxnSpLocks noChangeShapeType="1"/>
                <a:stCxn id="489481" idx="0"/>
                <a:endCxn id="489492" idx="1"/>
              </p:cNvCxnSpPr>
              <p:nvPr/>
            </p:nvCxnSpPr>
            <p:spPr bwMode="auto">
              <a:xfrm flipH="1" flipV="1">
                <a:off x="1180" y="2981"/>
                <a:ext cx="1" cy="370"/>
              </a:xfrm>
              <a:prstGeom prst="straightConnector1">
                <a:avLst/>
              </a:prstGeom>
              <a:noFill/>
              <a:ln w="12700">
                <a:solidFill>
                  <a:schemeClr val="tx1"/>
                </a:solidFill>
                <a:round/>
                <a:headEnd type="none" w="lg" len="lg"/>
                <a:tailEnd type="none" w="lg" len="lg"/>
              </a:ln>
              <a:effectLst/>
            </p:spPr>
          </p:cxnSp>
          <p:cxnSp>
            <p:nvCxnSpPr>
              <p:cNvPr id="489484" name="AutoShape 12"/>
              <p:cNvCxnSpPr>
                <a:cxnSpLocks noChangeShapeType="1"/>
                <a:stCxn id="489478" idx="4"/>
                <a:endCxn id="489490" idx="0"/>
              </p:cNvCxnSpPr>
              <p:nvPr/>
            </p:nvCxnSpPr>
            <p:spPr bwMode="auto">
              <a:xfrm>
                <a:off x="1161" y="2265"/>
                <a:ext cx="10" cy="500"/>
              </a:xfrm>
              <a:prstGeom prst="straightConnector1">
                <a:avLst/>
              </a:prstGeom>
              <a:noFill/>
              <a:ln w="12700">
                <a:solidFill>
                  <a:schemeClr val="tx1"/>
                </a:solidFill>
                <a:round/>
                <a:headEnd type="none" w="lg" len="lg"/>
                <a:tailEnd type="none" w="lg" len="lg"/>
              </a:ln>
              <a:effectLst/>
            </p:spPr>
          </p:cxnSp>
          <p:cxnSp>
            <p:nvCxnSpPr>
              <p:cNvPr id="489485" name="AutoShape 13"/>
              <p:cNvCxnSpPr>
                <a:cxnSpLocks noChangeShapeType="1"/>
                <a:stCxn id="489480" idx="4"/>
                <a:endCxn id="489497" idx="0"/>
              </p:cNvCxnSpPr>
              <p:nvPr/>
            </p:nvCxnSpPr>
            <p:spPr bwMode="auto">
              <a:xfrm>
                <a:off x="2068" y="2258"/>
                <a:ext cx="6" cy="507"/>
              </a:xfrm>
              <a:prstGeom prst="straightConnector1">
                <a:avLst/>
              </a:prstGeom>
              <a:noFill/>
              <a:ln w="12700">
                <a:solidFill>
                  <a:schemeClr val="tx1"/>
                </a:solidFill>
                <a:round/>
                <a:headEnd type="none" w="lg" len="lg"/>
                <a:tailEnd type="none" w="lg" len="lg"/>
              </a:ln>
              <a:effectLst/>
            </p:spPr>
          </p:cxnSp>
          <p:sp>
            <p:nvSpPr>
              <p:cNvPr id="489486" name="Text Box 14"/>
              <p:cNvSpPr txBox="1">
                <a:spLocks noChangeArrowheads="1"/>
              </p:cNvSpPr>
              <p:nvPr/>
            </p:nvSpPr>
            <p:spPr bwMode="auto">
              <a:xfrm>
                <a:off x="885" y="2729"/>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endParaRPr lang="en-US" b="1"/>
              </a:p>
            </p:txBody>
          </p:sp>
          <p:sp>
            <p:nvSpPr>
              <p:cNvPr id="489490" name="Line 18"/>
              <p:cNvSpPr>
                <a:spLocks noChangeShapeType="1"/>
              </p:cNvSpPr>
              <p:nvPr/>
            </p:nvSpPr>
            <p:spPr bwMode="auto">
              <a:xfrm>
                <a:off x="1171"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9491" name="Line 19"/>
              <p:cNvSpPr>
                <a:spLocks noChangeShapeType="1"/>
              </p:cNvSpPr>
              <p:nvPr/>
            </p:nvSpPr>
            <p:spPr bwMode="auto">
              <a:xfrm flipH="1">
                <a:off x="1123"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9492" name="Line 20"/>
              <p:cNvSpPr>
                <a:spLocks noChangeShapeType="1"/>
              </p:cNvSpPr>
              <p:nvPr/>
            </p:nvSpPr>
            <p:spPr bwMode="auto">
              <a:xfrm>
                <a:off x="1123"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9493" name="Line 21"/>
              <p:cNvSpPr>
                <a:spLocks noChangeShapeType="1"/>
              </p:cNvSpPr>
              <p:nvPr/>
            </p:nvSpPr>
            <p:spPr bwMode="auto">
              <a:xfrm>
                <a:off x="1126"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9494" name="Line 22"/>
              <p:cNvSpPr>
                <a:spLocks noChangeShapeType="1"/>
              </p:cNvSpPr>
              <p:nvPr/>
            </p:nvSpPr>
            <p:spPr bwMode="auto">
              <a:xfrm flipH="1">
                <a:off x="1126"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9495" name="Line 23"/>
              <p:cNvSpPr>
                <a:spLocks noChangeShapeType="1"/>
              </p:cNvSpPr>
              <p:nvPr/>
            </p:nvSpPr>
            <p:spPr bwMode="auto">
              <a:xfrm>
                <a:off x="1126"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9496" name="Line 24"/>
              <p:cNvSpPr>
                <a:spLocks noChangeShapeType="1"/>
              </p:cNvSpPr>
              <p:nvPr/>
            </p:nvSpPr>
            <p:spPr bwMode="auto">
              <a:xfrm flipH="1">
                <a:off x="1126"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9497" name="Line 25"/>
              <p:cNvSpPr>
                <a:spLocks noChangeShapeType="1"/>
              </p:cNvSpPr>
              <p:nvPr/>
            </p:nvSpPr>
            <p:spPr bwMode="auto">
              <a:xfrm>
                <a:off x="2074"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9498" name="Line 26"/>
              <p:cNvSpPr>
                <a:spLocks noChangeShapeType="1"/>
              </p:cNvSpPr>
              <p:nvPr/>
            </p:nvSpPr>
            <p:spPr bwMode="auto">
              <a:xfrm flipH="1">
                <a:off x="2026"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9499" name="Line 27"/>
              <p:cNvSpPr>
                <a:spLocks noChangeShapeType="1"/>
              </p:cNvSpPr>
              <p:nvPr/>
            </p:nvSpPr>
            <p:spPr bwMode="auto">
              <a:xfrm>
                <a:off x="2026"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9500" name="Line 28"/>
              <p:cNvSpPr>
                <a:spLocks noChangeShapeType="1"/>
              </p:cNvSpPr>
              <p:nvPr/>
            </p:nvSpPr>
            <p:spPr bwMode="auto">
              <a:xfrm>
                <a:off x="2029"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9501" name="Line 29"/>
              <p:cNvSpPr>
                <a:spLocks noChangeShapeType="1"/>
              </p:cNvSpPr>
              <p:nvPr/>
            </p:nvSpPr>
            <p:spPr bwMode="auto">
              <a:xfrm flipH="1">
                <a:off x="2029"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9502" name="Line 30"/>
              <p:cNvSpPr>
                <a:spLocks noChangeShapeType="1"/>
              </p:cNvSpPr>
              <p:nvPr/>
            </p:nvSpPr>
            <p:spPr bwMode="auto">
              <a:xfrm>
                <a:off x="2029"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9503" name="Line 31"/>
              <p:cNvSpPr>
                <a:spLocks noChangeShapeType="1"/>
              </p:cNvSpPr>
              <p:nvPr/>
            </p:nvSpPr>
            <p:spPr bwMode="auto">
              <a:xfrm flipH="1">
                <a:off x="2029"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89504" name="Text Box 32"/>
              <p:cNvSpPr txBox="1">
                <a:spLocks noChangeArrowheads="1"/>
              </p:cNvSpPr>
              <p:nvPr/>
            </p:nvSpPr>
            <p:spPr bwMode="auto">
              <a:xfrm>
                <a:off x="1796" y="2720"/>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4</a:t>
                </a:r>
                <a:endParaRPr lang="en-US" b="1"/>
              </a:p>
            </p:txBody>
          </p:sp>
          <p:grpSp>
            <p:nvGrpSpPr>
              <p:cNvPr id="489522" name="Group 50"/>
              <p:cNvGrpSpPr>
                <a:grpSpLocks/>
              </p:cNvGrpSpPr>
              <p:nvPr/>
            </p:nvGrpSpPr>
            <p:grpSpPr bwMode="auto">
              <a:xfrm>
                <a:off x="311" y="2627"/>
                <a:ext cx="332" cy="328"/>
                <a:chOff x="311" y="2627"/>
                <a:chExt cx="332" cy="328"/>
              </a:xfrm>
            </p:grpSpPr>
            <p:sp>
              <p:nvSpPr>
                <p:cNvPr id="489487" name="Oval 15"/>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9488" name="Text Box 16"/>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9489" name="Text Box 17"/>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9505"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89506" name="Group 34"/>
              <p:cNvGrpSpPr>
                <a:grpSpLocks/>
              </p:cNvGrpSpPr>
              <p:nvPr/>
            </p:nvGrpSpPr>
            <p:grpSpPr bwMode="auto">
              <a:xfrm rot="-16200000" flipH="1" flipV="1">
                <a:off x="1554" y="2076"/>
                <a:ext cx="112" cy="287"/>
                <a:chOff x="3450" y="2313"/>
                <a:chExt cx="111" cy="216"/>
              </a:xfrm>
            </p:grpSpPr>
            <p:sp>
              <p:nvSpPr>
                <p:cNvPr id="489507"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9508"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9509"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9510"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9511"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9512"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9513"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89514" name="AutoShape 42"/>
              <p:cNvCxnSpPr>
                <a:cxnSpLocks noChangeShapeType="1"/>
                <a:stCxn id="489478" idx="6"/>
                <a:endCxn id="489507" idx="0"/>
              </p:cNvCxnSpPr>
              <p:nvPr/>
            </p:nvCxnSpPr>
            <p:spPr bwMode="auto">
              <a:xfrm>
                <a:off x="1202" y="2227"/>
                <a:ext cx="265" cy="1"/>
              </a:xfrm>
              <a:prstGeom prst="straightConnector1">
                <a:avLst/>
              </a:prstGeom>
              <a:noFill/>
              <a:ln w="12700">
                <a:solidFill>
                  <a:schemeClr val="tx1"/>
                </a:solidFill>
                <a:round/>
                <a:headEnd type="none" w="lg" len="lg"/>
                <a:tailEnd type="none" w="lg" len="lg"/>
              </a:ln>
              <a:effectLst/>
            </p:spPr>
          </p:cxnSp>
          <p:cxnSp>
            <p:nvCxnSpPr>
              <p:cNvPr id="489515" name="AutoShape 43"/>
              <p:cNvCxnSpPr>
                <a:cxnSpLocks noChangeShapeType="1"/>
                <a:stCxn id="489480" idx="2"/>
                <a:endCxn id="489509" idx="1"/>
              </p:cNvCxnSpPr>
              <p:nvPr/>
            </p:nvCxnSpPr>
            <p:spPr bwMode="auto">
              <a:xfrm flipH="1" flipV="1">
                <a:off x="1754" y="2218"/>
                <a:ext cx="272" cy="2"/>
              </a:xfrm>
              <a:prstGeom prst="straightConnector1">
                <a:avLst/>
              </a:prstGeom>
              <a:noFill/>
              <a:ln w="12700">
                <a:solidFill>
                  <a:schemeClr val="tx1"/>
                </a:solidFill>
                <a:round/>
                <a:headEnd type="none" w="lg" len="lg"/>
                <a:tailEnd type="none" w="lg" len="lg"/>
              </a:ln>
              <a:effectLst/>
            </p:spPr>
          </p:cxnSp>
          <p:grpSp>
            <p:nvGrpSpPr>
              <p:cNvPr id="489517" name="Group 45"/>
              <p:cNvGrpSpPr>
                <a:grpSpLocks/>
              </p:cNvGrpSpPr>
              <p:nvPr/>
            </p:nvGrpSpPr>
            <p:grpSpPr bwMode="auto">
              <a:xfrm>
                <a:off x="1034" y="3543"/>
                <a:ext cx="288" cy="96"/>
                <a:chOff x="1392" y="3552"/>
                <a:chExt cx="288" cy="96"/>
              </a:xfrm>
            </p:grpSpPr>
            <p:sp>
              <p:nvSpPr>
                <p:cNvPr id="489518"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89519"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89520"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9521" name="Line 49"/>
              <p:cNvSpPr>
                <a:spLocks noChangeShapeType="1"/>
              </p:cNvSpPr>
              <p:nvPr/>
            </p:nvSpPr>
            <p:spPr bwMode="auto">
              <a:xfrm flipV="1">
                <a:off x="1181" y="3390"/>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489528" name="Group 56"/>
              <p:cNvGrpSpPr>
                <a:grpSpLocks/>
              </p:cNvGrpSpPr>
              <p:nvPr/>
            </p:nvGrpSpPr>
            <p:grpSpPr bwMode="auto">
              <a:xfrm>
                <a:off x="2544" y="2685"/>
                <a:ext cx="332" cy="328"/>
                <a:chOff x="2544" y="2685"/>
                <a:chExt cx="332" cy="328"/>
              </a:xfrm>
            </p:grpSpPr>
            <p:sp>
              <p:nvSpPr>
                <p:cNvPr id="489524"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89525"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9526"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89527"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89529" name="Oval 57"/>
              <p:cNvSpPr>
                <a:spLocks noChangeArrowheads="1"/>
              </p:cNvSpPr>
              <p:nvPr/>
            </p:nvSpPr>
            <p:spPr bwMode="auto">
              <a:xfrm>
                <a:off x="2668"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89530" name="Oval 58"/>
              <p:cNvSpPr>
                <a:spLocks noChangeArrowheads="1"/>
              </p:cNvSpPr>
              <p:nvPr/>
            </p:nvSpPr>
            <p:spPr bwMode="auto">
              <a:xfrm>
                <a:off x="2042"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89531" name="Group 59"/>
              <p:cNvGrpSpPr>
                <a:grpSpLocks/>
              </p:cNvGrpSpPr>
              <p:nvPr/>
            </p:nvGrpSpPr>
            <p:grpSpPr bwMode="auto">
              <a:xfrm rot="-16200000" flipH="1" flipV="1">
                <a:off x="1514" y="1576"/>
                <a:ext cx="112" cy="287"/>
                <a:chOff x="3450" y="2313"/>
                <a:chExt cx="111" cy="216"/>
              </a:xfrm>
            </p:grpSpPr>
            <p:sp>
              <p:nvSpPr>
                <p:cNvPr id="489532"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89533"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89534"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89535"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89536"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89537"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89538"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89539" name="Text Box 67"/>
              <p:cNvSpPr txBox="1">
                <a:spLocks noChangeArrowheads="1"/>
              </p:cNvSpPr>
              <p:nvPr/>
            </p:nvSpPr>
            <p:spPr bwMode="auto">
              <a:xfrm>
                <a:off x="1430" y="1942"/>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a:t>
                </a:r>
                <a:endParaRPr lang="en-US" b="1"/>
              </a:p>
            </p:txBody>
          </p:sp>
          <p:cxnSp>
            <p:nvCxnSpPr>
              <p:cNvPr id="489540" name="AutoShape 68"/>
              <p:cNvCxnSpPr>
                <a:cxnSpLocks noChangeShapeType="1"/>
                <a:stCxn id="489481" idx="6"/>
                <a:endCxn id="489530" idx="2"/>
              </p:cNvCxnSpPr>
              <p:nvPr/>
            </p:nvCxnSpPr>
            <p:spPr bwMode="auto">
              <a:xfrm>
                <a:off x="1222" y="3390"/>
                <a:ext cx="820" cy="0"/>
              </a:xfrm>
              <a:prstGeom prst="straightConnector1">
                <a:avLst/>
              </a:prstGeom>
              <a:noFill/>
              <a:ln w="12700">
                <a:solidFill>
                  <a:schemeClr val="tx1"/>
                </a:solidFill>
                <a:round/>
                <a:headEnd type="none" w="lg" len="lg"/>
                <a:tailEnd type="none" w="lg" len="lg"/>
              </a:ln>
              <a:effectLst/>
            </p:spPr>
          </p:cxnSp>
          <p:cxnSp>
            <p:nvCxnSpPr>
              <p:cNvPr id="489541" name="AutoShape 69"/>
              <p:cNvCxnSpPr>
                <a:cxnSpLocks noChangeShapeType="1"/>
                <a:stCxn id="489530" idx="0"/>
                <a:endCxn id="489499" idx="1"/>
              </p:cNvCxnSpPr>
              <p:nvPr/>
            </p:nvCxnSpPr>
            <p:spPr bwMode="auto">
              <a:xfrm flipH="1" flipV="1">
                <a:off x="2083" y="2981"/>
                <a:ext cx="1" cy="370"/>
              </a:xfrm>
              <a:prstGeom prst="straightConnector1">
                <a:avLst/>
              </a:prstGeom>
              <a:noFill/>
              <a:ln w="12700">
                <a:solidFill>
                  <a:schemeClr val="tx1"/>
                </a:solidFill>
                <a:round/>
                <a:headEnd type="none" w="lg" len="lg"/>
                <a:tailEnd type="none" w="lg" len="lg"/>
              </a:ln>
              <a:effectLst/>
            </p:spPr>
          </p:cxnSp>
          <p:cxnSp>
            <p:nvCxnSpPr>
              <p:cNvPr id="489542" name="AutoShape 70"/>
              <p:cNvCxnSpPr>
                <a:cxnSpLocks noChangeShapeType="1"/>
                <a:stCxn id="489480" idx="6"/>
                <a:endCxn id="489529" idx="2"/>
              </p:cNvCxnSpPr>
              <p:nvPr/>
            </p:nvCxnSpPr>
            <p:spPr bwMode="auto">
              <a:xfrm>
                <a:off x="2109" y="2220"/>
                <a:ext cx="559" cy="7"/>
              </a:xfrm>
              <a:prstGeom prst="straightConnector1">
                <a:avLst/>
              </a:prstGeom>
              <a:noFill/>
              <a:ln w="12700">
                <a:solidFill>
                  <a:schemeClr val="tx1"/>
                </a:solidFill>
                <a:round/>
                <a:headEnd type="none" w="lg" len="lg"/>
                <a:tailEnd type="none" w="lg" len="lg"/>
              </a:ln>
              <a:effectLst/>
            </p:spPr>
          </p:cxnSp>
          <p:cxnSp>
            <p:nvCxnSpPr>
              <p:cNvPr id="489543" name="AutoShape 71"/>
              <p:cNvCxnSpPr>
                <a:cxnSpLocks noChangeShapeType="1"/>
                <a:stCxn id="489529" idx="4"/>
                <a:endCxn id="489525" idx="0"/>
              </p:cNvCxnSpPr>
              <p:nvPr/>
            </p:nvCxnSpPr>
            <p:spPr bwMode="auto">
              <a:xfrm>
                <a:off x="2710" y="2265"/>
                <a:ext cx="1" cy="420"/>
              </a:xfrm>
              <a:prstGeom prst="straightConnector1">
                <a:avLst/>
              </a:prstGeom>
              <a:noFill/>
              <a:ln w="12700">
                <a:solidFill>
                  <a:schemeClr val="tx1"/>
                </a:solidFill>
                <a:round/>
                <a:headEnd type="none" w="lg" len="lg"/>
                <a:tailEnd type="none" w="lg" len="lg"/>
              </a:ln>
              <a:effectLst/>
            </p:spPr>
          </p:cxnSp>
          <p:cxnSp>
            <p:nvCxnSpPr>
              <p:cNvPr id="489544" name="AutoShape 72"/>
              <p:cNvCxnSpPr>
                <a:cxnSpLocks noChangeShapeType="1"/>
                <a:stCxn id="489530" idx="6"/>
                <a:endCxn id="489524" idx="4"/>
              </p:cNvCxnSpPr>
              <p:nvPr/>
            </p:nvCxnSpPr>
            <p:spPr bwMode="auto">
              <a:xfrm flipV="1">
                <a:off x="2125" y="3013"/>
                <a:ext cx="585" cy="377"/>
              </a:xfrm>
              <a:prstGeom prst="bentConnector2">
                <a:avLst/>
              </a:prstGeom>
              <a:noFill/>
              <a:ln w="12700">
                <a:solidFill>
                  <a:schemeClr val="tx1"/>
                </a:solidFill>
                <a:miter lim="800000"/>
                <a:headEnd type="none" w="lg" len="lg"/>
                <a:tailEnd type="none" w="lg" len="lg"/>
              </a:ln>
              <a:effectLst/>
            </p:spPr>
          </p:cxnSp>
          <p:cxnSp>
            <p:nvCxnSpPr>
              <p:cNvPr id="489545" name="AutoShape 73"/>
              <p:cNvCxnSpPr>
                <a:cxnSpLocks noChangeShapeType="1"/>
                <a:stCxn id="489529" idx="0"/>
                <a:endCxn id="489534" idx="1"/>
              </p:cNvCxnSpPr>
              <p:nvPr/>
            </p:nvCxnSpPr>
            <p:spPr bwMode="auto">
              <a:xfrm rot="5400000" flipH="1">
                <a:off x="1977" y="1454"/>
                <a:ext cx="470" cy="997"/>
              </a:xfrm>
              <a:prstGeom prst="bentConnector2">
                <a:avLst/>
              </a:prstGeom>
              <a:noFill/>
              <a:ln w="12700">
                <a:solidFill>
                  <a:schemeClr val="tx1"/>
                </a:solidFill>
                <a:miter lim="800000"/>
                <a:headEnd type="none" w="lg" len="lg"/>
                <a:tailEnd type="none" w="lg" len="lg"/>
              </a:ln>
              <a:effectLst/>
            </p:spPr>
          </p:cxnSp>
          <p:sp>
            <p:nvSpPr>
              <p:cNvPr id="489546" name="Oval 74"/>
              <p:cNvSpPr>
                <a:spLocks noChangeArrowheads="1"/>
              </p:cNvSpPr>
              <p:nvPr/>
            </p:nvSpPr>
            <p:spPr bwMode="auto">
              <a:xfrm>
                <a:off x="434"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89547" name="AutoShape 75"/>
              <p:cNvCxnSpPr>
                <a:cxnSpLocks noChangeShapeType="1"/>
                <a:stCxn id="489488" idx="0"/>
                <a:endCxn id="489546" idx="4"/>
              </p:cNvCxnSpPr>
              <p:nvPr/>
            </p:nvCxnSpPr>
            <p:spPr bwMode="auto">
              <a:xfrm flipH="1" flipV="1">
                <a:off x="476" y="2265"/>
                <a:ext cx="2" cy="362"/>
              </a:xfrm>
              <a:prstGeom prst="straightConnector1">
                <a:avLst/>
              </a:prstGeom>
              <a:noFill/>
              <a:ln w="12700">
                <a:solidFill>
                  <a:schemeClr val="tx1"/>
                </a:solidFill>
                <a:round/>
                <a:headEnd type="none" w="lg" len="lg"/>
                <a:tailEnd type="none" w="lg" len="lg"/>
              </a:ln>
              <a:effectLst/>
            </p:spPr>
          </p:cxnSp>
          <p:cxnSp>
            <p:nvCxnSpPr>
              <p:cNvPr id="489548" name="AutoShape 76"/>
              <p:cNvCxnSpPr>
                <a:cxnSpLocks noChangeShapeType="1"/>
                <a:stCxn id="489546" idx="6"/>
                <a:endCxn id="489478" idx="2"/>
              </p:cNvCxnSpPr>
              <p:nvPr/>
            </p:nvCxnSpPr>
            <p:spPr bwMode="auto">
              <a:xfrm>
                <a:off x="517" y="2227"/>
                <a:ext cx="602" cy="0"/>
              </a:xfrm>
              <a:prstGeom prst="straightConnector1">
                <a:avLst/>
              </a:prstGeom>
              <a:noFill/>
              <a:ln w="12700">
                <a:solidFill>
                  <a:schemeClr val="tx1"/>
                </a:solidFill>
                <a:round/>
                <a:headEnd type="none" w="lg" len="lg"/>
                <a:tailEnd type="none" w="lg" len="lg"/>
              </a:ln>
              <a:effectLst/>
            </p:spPr>
          </p:cxnSp>
          <p:cxnSp>
            <p:nvCxnSpPr>
              <p:cNvPr id="489549" name="AutoShape 77"/>
              <p:cNvCxnSpPr>
                <a:cxnSpLocks noChangeShapeType="1"/>
                <a:stCxn id="489546" idx="0"/>
                <a:endCxn id="489532" idx="0"/>
              </p:cNvCxnSpPr>
              <p:nvPr/>
            </p:nvCxnSpPr>
            <p:spPr bwMode="auto">
              <a:xfrm rot="16200000">
                <a:off x="721" y="1483"/>
                <a:ext cx="460" cy="950"/>
              </a:xfrm>
              <a:prstGeom prst="bentConnector2">
                <a:avLst/>
              </a:prstGeom>
              <a:noFill/>
              <a:ln w="12700">
                <a:solidFill>
                  <a:schemeClr val="tx1"/>
                </a:solidFill>
                <a:miter lim="800000"/>
                <a:headEnd type="none" w="lg" len="lg"/>
                <a:tailEnd type="none" w="lg" len="lg"/>
              </a:ln>
              <a:effectLst/>
            </p:spPr>
          </p:cxnSp>
          <p:sp>
            <p:nvSpPr>
              <p:cNvPr id="489550" name="Text Box 78"/>
              <p:cNvSpPr txBox="1">
                <a:spLocks noChangeArrowheads="1"/>
              </p:cNvSpPr>
              <p:nvPr/>
            </p:nvSpPr>
            <p:spPr bwMode="auto">
              <a:xfrm>
                <a:off x="1389" y="1424"/>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a:t>
                </a:r>
                <a:endParaRPr lang="en-US" b="1"/>
              </a:p>
            </p:txBody>
          </p:sp>
          <p:sp>
            <p:nvSpPr>
              <p:cNvPr id="489551" name="Text Box 79"/>
              <p:cNvSpPr txBox="1">
                <a:spLocks noChangeArrowheads="1"/>
              </p:cNvSpPr>
              <p:nvPr/>
            </p:nvSpPr>
            <p:spPr bwMode="auto">
              <a:xfrm>
                <a:off x="2842" y="2726"/>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b="1" baseline="-25000"/>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Date Placeholder 3"/>
          <p:cNvSpPr>
            <a:spLocks noGrp="1"/>
          </p:cNvSpPr>
          <p:nvPr>
            <p:ph type="dt" sz="half" idx="10"/>
          </p:nvPr>
        </p:nvSpPr>
        <p:spPr/>
        <p:txBody>
          <a:bodyPr/>
          <a:lstStyle/>
          <a:p>
            <a:r>
              <a:rPr lang="en-US"/>
              <a:t>ECEN 301</a:t>
            </a:r>
          </a:p>
        </p:txBody>
      </p:sp>
      <p:sp>
        <p:nvSpPr>
          <p:cNvPr id="164" name="Footer Placeholder 4"/>
          <p:cNvSpPr>
            <a:spLocks noGrp="1"/>
          </p:cNvSpPr>
          <p:nvPr>
            <p:ph type="ftr" sz="quarter" idx="11"/>
          </p:nvPr>
        </p:nvSpPr>
        <p:spPr/>
        <p:txBody>
          <a:bodyPr/>
          <a:lstStyle/>
          <a:p>
            <a:r>
              <a:rPr lang="en-US"/>
              <a:t>Discussion #7 – Node and Mesh Methods</a:t>
            </a:r>
          </a:p>
        </p:txBody>
      </p:sp>
      <p:sp>
        <p:nvSpPr>
          <p:cNvPr id="165" name="Slide Number Placeholder 5"/>
          <p:cNvSpPr>
            <a:spLocks noGrp="1"/>
          </p:cNvSpPr>
          <p:nvPr>
            <p:ph type="sldNum" sz="quarter" idx="12"/>
          </p:nvPr>
        </p:nvSpPr>
        <p:spPr/>
        <p:txBody>
          <a:bodyPr/>
          <a:lstStyle/>
          <a:p>
            <a:pPr lvl="1"/>
            <a:fld id="{F4ACEDB4-417A-4500-8996-C09E78D4E661}" type="slidenum">
              <a:rPr lang="en-US"/>
              <a:pPr lvl="1"/>
              <a:t>16</a:t>
            </a:fld>
            <a:endParaRPr lang="en-US"/>
          </a:p>
        </p:txBody>
      </p:sp>
      <p:sp>
        <p:nvSpPr>
          <p:cNvPr id="491522" name="Rectangle 2"/>
          <p:cNvSpPr>
            <a:spLocks noGrp="1" noChangeArrowheads="1"/>
          </p:cNvSpPr>
          <p:nvPr>
            <p:ph type="title"/>
          </p:nvPr>
        </p:nvSpPr>
        <p:spPr/>
        <p:txBody>
          <a:bodyPr/>
          <a:lstStyle/>
          <a:p>
            <a:r>
              <a:rPr lang="en-US"/>
              <a:t>Node Voltage Method</a:t>
            </a:r>
          </a:p>
        </p:txBody>
      </p:sp>
      <p:sp>
        <p:nvSpPr>
          <p:cNvPr id="491523"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Example2</a:t>
            </a:r>
            <a:r>
              <a:rPr lang="en-US" sz="2400"/>
              <a:t>: solve for all unknown currents and voltages</a:t>
            </a:r>
          </a:p>
          <a:p>
            <a:pPr lvl="1">
              <a:lnSpc>
                <a:spcPct val="90000"/>
              </a:lnSpc>
            </a:pPr>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grpSp>
        <p:nvGrpSpPr>
          <p:cNvPr id="491524" name="Group 4"/>
          <p:cNvGrpSpPr>
            <a:grpSpLocks/>
          </p:cNvGrpSpPr>
          <p:nvPr/>
        </p:nvGrpSpPr>
        <p:grpSpPr bwMode="auto">
          <a:xfrm>
            <a:off x="152400" y="2260600"/>
            <a:ext cx="4724400" cy="3516313"/>
            <a:chOff x="96" y="1424"/>
            <a:chExt cx="2976" cy="2215"/>
          </a:xfrm>
        </p:grpSpPr>
        <p:sp>
          <p:nvSpPr>
            <p:cNvPr id="491525" name="Text Box 5"/>
            <p:cNvSpPr txBox="1">
              <a:spLocks noChangeArrowheads="1"/>
            </p:cNvSpPr>
            <p:nvPr/>
          </p:nvSpPr>
          <p:spPr bwMode="auto">
            <a:xfrm>
              <a:off x="96" y="2640"/>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1</a:t>
              </a:r>
              <a:endParaRPr lang="en-US" sz="2000" b="1" baseline="-25000"/>
            </a:p>
          </p:txBody>
        </p:sp>
        <p:grpSp>
          <p:nvGrpSpPr>
            <p:cNvPr id="491526" name="Group 6"/>
            <p:cNvGrpSpPr>
              <a:grpSpLocks/>
            </p:cNvGrpSpPr>
            <p:nvPr/>
          </p:nvGrpSpPr>
          <p:grpSpPr bwMode="auto">
            <a:xfrm>
              <a:off x="311" y="1424"/>
              <a:ext cx="2761" cy="2215"/>
              <a:chOff x="311" y="1424"/>
              <a:chExt cx="2761" cy="2215"/>
            </a:xfrm>
          </p:grpSpPr>
          <p:sp>
            <p:nvSpPr>
              <p:cNvPr id="491527" name="Oval 7"/>
              <p:cNvSpPr>
                <a:spLocks noChangeArrowheads="1"/>
              </p:cNvSpPr>
              <p:nvPr/>
            </p:nvSpPr>
            <p:spPr bwMode="auto">
              <a:xfrm>
                <a:off x="1119"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1528" name="Oval 8"/>
              <p:cNvSpPr>
                <a:spLocks noChangeArrowheads="1"/>
              </p:cNvSpPr>
              <p:nvPr/>
            </p:nvSpPr>
            <p:spPr bwMode="auto">
              <a:xfrm>
                <a:off x="2026" y="21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1529" name="Oval 9"/>
              <p:cNvSpPr>
                <a:spLocks noChangeArrowheads="1"/>
              </p:cNvSpPr>
              <p:nvPr/>
            </p:nvSpPr>
            <p:spPr bwMode="auto">
              <a:xfrm>
                <a:off x="1139"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1530" name="AutoShape 10"/>
              <p:cNvCxnSpPr>
                <a:cxnSpLocks noChangeShapeType="1"/>
                <a:stCxn id="491529" idx="2"/>
                <a:endCxn id="491551" idx="4"/>
              </p:cNvCxnSpPr>
              <p:nvPr/>
            </p:nvCxnSpPr>
            <p:spPr bwMode="auto">
              <a:xfrm rot="10800000">
                <a:off x="477" y="2955"/>
                <a:ext cx="662" cy="435"/>
              </a:xfrm>
              <a:prstGeom prst="bentConnector2">
                <a:avLst/>
              </a:prstGeom>
              <a:noFill/>
              <a:ln w="12700">
                <a:solidFill>
                  <a:schemeClr val="tx1"/>
                </a:solidFill>
                <a:miter lim="800000"/>
                <a:headEnd type="none" w="lg" len="lg"/>
                <a:tailEnd type="none" w="lg" len="lg"/>
              </a:ln>
              <a:effectLst/>
            </p:spPr>
          </p:cxnSp>
          <p:cxnSp>
            <p:nvCxnSpPr>
              <p:cNvPr id="491531" name="AutoShape 11"/>
              <p:cNvCxnSpPr>
                <a:cxnSpLocks noChangeShapeType="1"/>
                <a:stCxn id="491529" idx="0"/>
                <a:endCxn id="491537" idx="1"/>
              </p:cNvCxnSpPr>
              <p:nvPr/>
            </p:nvCxnSpPr>
            <p:spPr bwMode="auto">
              <a:xfrm flipH="1" flipV="1">
                <a:off x="1180" y="2981"/>
                <a:ext cx="1" cy="370"/>
              </a:xfrm>
              <a:prstGeom prst="straightConnector1">
                <a:avLst/>
              </a:prstGeom>
              <a:noFill/>
              <a:ln w="12700">
                <a:solidFill>
                  <a:schemeClr val="tx1"/>
                </a:solidFill>
                <a:round/>
                <a:headEnd type="none" w="lg" len="lg"/>
                <a:tailEnd type="none" w="lg" len="lg"/>
              </a:ln>
              <a:effectLst/>
            </p:spPr>
          </p:cxnSp>
          <p:cxnSp>
            <p:nvCxnSpPr>
              <p:cNvPr id="491532" name="AutoShape 12"/>
              <p:cNvCxnSpPr>
                <a:cxnSpLocks noChangeShapeType="1"/>
                <a:stCxn id="491527" idx="4"/>
                <a:endCxn id="491535" idx="0"/>
              </p:cNvCxnSpPr>
              <p:nvPr/>
            </p:nvCxnSpPr>
            <p:spPr bwMode="auto">
              <a:xfrm>
                <a:off x="1161" y="2265"/>
                <a:ext cx="10" cy="500"/>
              </a:xfrm>
              <a:prstGeom prst="straightConnector1">
                <a:avLst/>
              </a:prstGeom>
              <a:noFill/>
              <a:ln w="12700">
                <a:solidFill>
                  <a:schemeClr val="tx1"/>
                </a:solidFill>
                <a:round/>
                <a:headEnd type="none" w="lg" len="lg"/>
                <a:tailEnd type="none" w="lg" len="lg"/>
              </a:ln>
              <a:effectLst/>
            </p:spPr>
          </p:cxnSp>
          <p:cxnSp>
            <p:nvCxnSpPr>
              <p:cNvPr id="491533" name="AutoShape 13"/>
              <p:cNvCxnSpPr>
                <a:cxnSpLocks noChangeShapeType="1"/>
                <a:stCxn id="491528" idx="4"/>
                <a:endCxn id="491542" idx="0"/>
              </p:cNvCxnSpPr>
              <p:nvPr/>
            </p:nvCxnSpPr>
            <p:spPr bwMode="auto">
              <a:xfrm>
                <a:off x="2068" y="2258"/>
                <a:ext cx="6" cy="507"/>
              </a:xfrm>
              <a:prstGeom prst="straightConnector1">
                <a:avLst/>
              </a:prstGeom>
              <a:noFill/>
              <a:ln w="12700">
                <a:solidFill>
                  <a:schemeClr val="tx1"/>
                </a:solidFill>
                <a:round/>
                <a:headEnd type="none" w="lg" len="lg"/>
                <a:tailEnd type="none" w="lg" len="lg"/>
              </a:ln>
              <a:effectLst/>
            </p:spPr>
          </p:cxnSp>
          <p:sp>
            <p:nvSpPr>
              <p:cNvPr id="491534" name="Text Box 14"/>
              <p:cNvSpPr txBox="1">
                <a:spLocks noChangeArrowheads="1"/>
              </p:cNvSpPr>
              <p:nvPr/>
            </p:nvSpPr>
            <p:spPr bwMode="auto">
              <a:xfrm>
                <a:off x="885" y="2729"/>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endParaRPr lang="en-US" b="1"/>
              </a:p>
            </p:txBody>
          </p:sp>
          <p:sp>
            <p:nvSpPr>
              <p:cNvPr id="491535" name="Line 15"/>
              <p:cNvSpPr>
                <a:spLocks noChangeShapeType="1"/>
              </p:cNvSpPr>
              <p:nvPr/>
            </p:nvSpPr>
            <p:spPr bwMode="auto">
              <a:xfrm>
                <a:off x="1171"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536" name="Line 16"/>
              <p:cNvSpPr>
                <a:spLocks noChangeShapeType="1"/>
              </p:cNvSpPr>
              <p:nvPr/>
            </p:nvSpPr>
            <p:spPr bwMode="auto">
              <a:xfrm flipH="1">
                <a:off x="1123"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537" name="Line 17"/>
              <p:cNvSpPr>
                <a:spLocks noChangeShapeType="1"/>
              </p:cNvSpPr>
              <p:nvPr/>
            </p:nvSpPr>
            <p:spPr bwMode="auto">
              <a:xfrm>
                <a:off x="1123"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538" name="Line 18"/>
              <p:cNvSpPr>
                <a:spLocks noChangeShapeType="1"/>
              </p:cNvSpPr>
              <p:nvPr/>
            </p:nvSpPr>
            <p:spPr bwMode="auto">
              <a:xfrm>
                <a:off x="1126"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539" name="Line 19"/>
              <p:cNvSpPr>
                <a:spLocks noChangeShapeType="1"/>
              </p:cNvSpPr>
              <p:nvPr/>
            </p:nvSpPr>
            <p:spPr bwMode="auto">
              <a:xfrm flipH="1">
                <a:off x="1126"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540" name="Line 20"/>
              <p:cNvSpPr>
                <a:spLocks noChangeShapeType="1"/>
              </p:cNvSpPr>
              <p:nvPr/>
            </p:nvSpPr>
            <p:spPr bwMode="auto">
              <a:xfrm>
                <a:off x="1126"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541" name="Line 21"/>
              <p:cNvSpPr>
                <a:spLocks noChangeShapeType="1"/>
              </p:cNvSpPr>
              <p:nvPr/>
            </p:nvSpPr>
            <p:spPr bwMode="auto">
              <a:xfrm flipH="1">
                <a:off x="1126"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1542" name="Line 22"/>
              <p:cNvSpPr>
                <a:spLocks noChangeShapeType="1"/>
              </p:cNvSpPr>
              <p:nvPr/>
            </p:nvSpPr>
            <p:spPr bwMode="auto">
              <a:xfrm>
                <a:off x="2074"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543" name="Line 23"/>
              <p:cNvSpPr>
                <a:spLocks noChangeShapeType="1"/>
              </p:cNvSpPr>
              <p:nvPr/>
            </p:nvSpPr>
            <p:spPr bwMode="auto">
              <a:xfrm flipH="1">
                <a:off x="2026"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544" name="Line 24"/>
              <p:cNvSpPr>
                <a:spLocks noChangeShapeType="1"/>
              </p:cNvSpPr>
              <p:nvPr/>
            </p:nvSpPr>
            <p:spPr bwMode="auto">
              <a:xfrm>
                <a:off x="2026"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545" name="Line 25"/>
              <p:cNvSpPr>
                <a:spLocks noChangeShapeType="1"/>
              </p:cNvSpPr>
              <p:nvPr/>
            </p:nvSpPr>
            <p:spPr bwMode="auto">
              <a:xfrm>
                <a:off x="2029"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546" name="Line 26"/>
              <p:cNvSpPr>
                <a:spLocks noChangeShapeType="1"/>
              </p:cNvSpPr>
              <p:nvPr/>
            </p:nvSpPr>
            <p:spPr bwMode="auto">
              <a:xfrm flipH="1">
                <a:off x="2029"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547" name="Line 27"/>
              <p:cNvSpPr>
                <a:spLocks noChangeShapeType="1"/>
              </p:cNvSpPr>
              <p:nvPr/>
            </p:nvSpPr>
            <p:spPr bwMode="auto">
              <a:xfrm>
                <a:off x="2029"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548" name="Line 28"/>
              <p:cNvSpPr>
                <a:spLocks noChangeShapeType="1"/>
              </p:cNvSpPr>
              <p:nvPr/>
            </p:nvSpPr>
            <p:spPr bwMode="auto">
              <a:xfrm flipH="1">
                <a:off x="2029"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1549" name="Text Box 29"/>
              <p:cNvSpPr txBox="1">
                <a:spLocks noChangeArrowheads="1"/>
              </p:cNvSpPr>
              <p:nvPr/>
            </p:nvSpPr>
            <p:spPr bwMode="auto">
              <a:xfrm>
                <a:off x="1796" y="2720"/>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4</a:t>
                </a:r>
                <a:endParaRPr lang="en-US" b="1"/>
              </a:p>
            </p:txBody>
          </p:sp>
          <p:grpSp>
            <p:nvGrpSpPr>
              <p:cNvPr id="491550" name="Group 30"/>
              <p:cNvGrpSpPr>
                <a:grpSpLocks/>
              </p:cNvGrpSpPr>
              <p:nvPr/>
            </p:nvGrpSpPr>
            <p:grpSpPr bwMode="auto">
              <a:xfrm>
                <a:off x="311" y="2627"/>
                <a:ext cx="332" cy="328"/>
                <a:chOff x="311" y="2627"/>
                <a:chExt cx="332" cy="328"/>
              </a:xfrm>
            </p:grpSpPr>
            <p:sp>
              <p:nvSpPr>
                <p:cNvPr id="491551" name="Oval 31"/>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1552" name="Text Box 32"/>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553" name="Text Box 33"/>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554" name="Line 3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1555" name="Group 35"/>
              <p:cNvGrpSpPr>
                <a:grpSpLocks/>
              </p:cNvGrpSpPr>
              <p:nvPr/>
            </p:nvGrpSpPr>
            <p:grpSpPr bwMode="auto">
              <a:xfrm rot="-16200000" flipH="1" flipV="1">
                <a:off x="1554" y="2076"/>
                <a:ext cx="112" cy="287"/>
                <a:chOff x="3450" y="2313"/>
                <a:chExt cx="111" cy="216"/>
              </a:xfrm>
            </p:grpSpPr>
            <p:sp>
              <p:nvSpPr>
                <p:cNvPr id="491556"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557"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558"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559"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560"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561"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562"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1563" name="AutoShape 43"/>
              <p:cNvCxnSpPr>
                <a:cxnSpLocks noChangeShapeType="1"/>
                <a:stCxn id="491527" idx="6"/>
                <a:endCxn id="491556" idx="0"/>
              </p:cNvCxnSpPr>
              <p:nvPr/>
            </p:nvCxnSpPr>
            <p:spPr bwMode="auto">
              <a:xfrm>
                <a:off x="1202" y="2227"/>
                <a:ext cx="265" cy="1"/>
              </a:xfrm>
              <a:prstGeom prst="straightConnector1">
                <a:avLst/>
              </a:prstGeom>
              <a:noFill/>
              <a:ln w="12700">
                <a:solidFill>
                  <a:schemeClr val="tx1"/>
                </a:solidFill>
                <a:round/>
                <a:headEnd type="none" w="lg" len="lg"/>
                <a:tailEnd type="none" w="lg" len="lg"/>
              </a:ln>
              <a:effectLst/>
            </p:spPr>
          </p:cxnSp>
          <p:cxnSp>
            <p:nvCxnSpPr>
              <p:cNvPr id="491564" name="AutoShape 44"/>
              <p:cNvCxnSpPr>
                <a:cxnSpLocks noChangeShapeType="1"/>
                <a:stCxn id="491528" idx="2"/>
                <a:endCxn id="491558" idx="1"/>
              </p:cNvCxnSpPr>
              <p:nvPr/>
            </p:nvCxnSpPr>
            <p:spPr bwMode="auto">
              <a:xfrm flipH="1" flipV="1">
                <a:off x="1754" y="2218"/>
                <a:ext cx="272" cy="2"/>
              </a:xfrm>
              <a:prstGeom prst="straightConnector1">
                <a:avLst/>
              </a:prstGeom>
              <a:noFill/>
              <a:ln w="12700">
                <a:solidFill>
                  <a:schemeClr val="tx1"/>
                </a:solidFill>
                <a:round/>
                <a:headEnd type="none" w="lg" len="lg"/>
                <a:tailEnd type="none" w="lg" len="lg"/>
              </a:ln>
              <a:effectLst/>
            </p:spPr>
          </p:cxnSp>
          <p:grpSp>
            <p:nvGrpSpPr>
              <p:cNvPr id="491565" name="Group 45"/>
              <p:cNvGrpSpPr>
                <a:grpSpLocks/>
              </p:cNvGrpSpPr>
              <p:nvPr/>
            </p:nvGrpSpPr>
            <p:grpSpPr bwMode="auto">
              <a:xfrm>
                <a:off x="1034" y="3543"/>
                <a:ext cx="288" cy="96"/>
                <a:chOff x="1392" y="3552"/>
                <a:chExt cx="288" cy="96"/>
              </a:xfrm>
            </p:grpSpPr>
            <p:sp>
              <p:nvSpPr>
                <p:cNvPr id="491566"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1567"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1568"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1569" name="Line 49"/>
              <p:cNvSpPr>
                <a:spLocks noChangeShapeType="1"/>
              </p:cNvSpPr>
              <p:nvPr/>
            </p:nvSpPr>
            <p:spPr bwMode="auto">
              <a:xfrm flipV="1">
                <a:off x="1181" y="3390"/>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1570" name="Group 50"/>
              <p:cNvGrpSpPr>
                <a:grpSpLocks/>
              </p:cNvGrpSpPr>
              <p:nvPr/>
            </p:nvGrpSpPr>
            <p:grpSpPr bwMode="auto">
              <a:xfrm>
                <a:off x="2544" y="2685"/>
                <a:ext cx="332" cy="328"/>
                <a:chOff x="2544" y="2685"/>
                <a:chExt cx="332" cy="328"/>
              </a:xfrm>
            </p:grpSpPr>
            <p:sp>
              <p:nvSpPr>
                <p:cNvPr id="491571" name="Oval 51"/>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1572" name="Text Box 52"/>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573" name="Text Box 53"/>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574" name="Line 54"/>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1575" name="Oval 55"/>
              <p:cNvSpPr>
                <a:spLocks noChangeArrowheads="1"/>
              </p:cNvSpPr>
              <p:nvPr/>
            </p:nvSpPr>
            <p:spPr bwMode="auto">
              <a:xfrm>
                <a:off x="2668"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1576" name="Oval 56"/>
              <p:cNvSpPr>
                <a:spLocks noChangeArrowheads="1"/>
              </p:cNvSpPr>
              <p:nvPr/>
            </p:nvSpPr>
            <p:spPr bwMode="auto">
              <a:xfrm>
                <a:off x="2042"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1577" name="Group 57"/>
              <p:cNvGrpSpPr>
                <a:grpSpLocks/>
              </p:cNvGrpSpPr>
              <p:nvPr/>
            </p:nvGrpSpPr>
            <p:grpSpPr bwMode="auto">
              <a:xfrm rot="-16200000" flipH="1" flipV="1">
                <a:off x="1514" y="1576"/>
                <a:ext cx="112" cy="287"/>
                <a:chOff x="3450" y="2313"/>
                <a:chExt cx="111" cy="216"/>
              </a:xfrm>
            </p:grpSpPr>
            <p:sp>
              <p:nvSpPr>
                <p:cNvPr id="491578" name="Line 5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579" name="Line 5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580" name="Line 6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581" name="Line 6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582" name="Line 6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583" name="Line 6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584" name="Line 6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1585" name="Text Box 65"/>
              <p:cNvSpPr txBox="1">
                <a:spLocks noChangeArrowheads="1"/>
              </p:cNvSpPr>
              <p:nvPr/>
            </p:nvSpPr>
            <p:spPr bwMode="auto">
              <a:xfrm>
                <a:off x="1430" y="1942"/>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a:t>
                </a:r>
                <a:endParaRPr lang="en-US" b="1"/>
              </a:p>
            </p:txBody>
          </p:sp>
          <p:cxnSp>
            <p:nvCxnSpPr>
              <p:cNvPr id="491586" name="AutoShape 66"/>
              <p:cNvCxnSpPr>
                <a:cxnSpLocks noChangeShapeType="1"/>
                <a:stCxn id="491529" idx="6"/>
                <a:endCxn id="491576" idx="2"/>
              </p:cNvCxnSpPr>
              <p:nvPr/>
            </p:nvCxnSpPr>
            <p:spPr bwMode="auto">
              <a:xfrm>
                <a:off x="1222" y="3390"/>
                <a:ext cx="820" cy="0"/>
              </a:xfrm>
              <a:prstGeom prst="straightConnector1">
                <a:avLst/>
              </a:prstGeom>
              <a:noFill/>
              <a:ln w="12700">
                <a:solidFill>
                  <a:schemeClr val="tx1"/>
                </a:solidFill>
                <a:round/>
                <a:headEnd type="none" w="lg" len="lg"/>
                <a:tailEnd type="none" w="lg" len="lg"/>
              </a:ln>
              <a:effectLst/>
            </p:spPr>
          </p:cxnSp>
          <p:cxnSp>
            <p:nvCxnSpPr>
              <p:cNvPr id="491587" name="AutoShape 67"/>
              <p:cNvCxnSpPr>
                <a:cxnSpLocks noChangeShapeType="1"/>
                <a:stCxn id="491576" idx="0"/>
                <a:endCxn id="491544" idx="1"/>
              </p:cNvCxnSpPr>
              <p:nvPr/>
            </p:nvCxnSpPr>
            <p:spPr bwMode="auto">
              <a:xfrm flipH="1" flipV="1">
                <a:off x="2083" y="2981"/>
                <a:ext cx="1" cy="370"/>
              </a:xfrm>
              <a:prstGeom prst="straightConnector1">
                <a:avLst/>
              </a:prstGeom>
              <a:noFill/>
              <a:ln w="12700">
                <a:solidFill>
                  <a:schemeClr val="tx1"/>
                </a:solidFill>
                <a:round/>
                <a:headEnd type="none" w="lg" len="lg"/>
                <a:tailEnd type="none" w="lg" len="lg"/>
              </a:ln>
              <a:effectLst/>
            </p:spPr>
          </p:cxnSp>
          <p:cxnSp>
            <p:nvCxnSpPr>
              <p:cNvPr id="491588" name="AutoShape 68"/>
              <p:cNvCxnSpPr>
                <a:cxnSpLocks noChangeShapeType="1"/>
                <a:stCxn id="491528" idx="6"/>
                <a:endCxn id="491575" idx="2"/>
              </p:cNvCxnSpPr>
              <p:nvPr/>
            </p:nvCxnSpPr>
            <p:spPr bwMode="auto">
              <a:xfrm>
                <a:off x="2109" y="2220"/>
                <a:ext cx="559" cy="7"/>
              </a:xfrm>
              <a:prstGeom prst="straightConnector1">
                <a:avLst/>
              </a:prstGeom>
              <a:noFill/>
              <a:ln w="12700">
                <a:solidFill>
                  <a:schemeClr val="tx1"/>
                </a:solidFill>
                <a:round/>
                <a:headEnd type="none" w="lg" len="lg"/>
                <a:tailEnd type="none" w="lg" len="lg"/>
              </a:ln>
              <a:effectLst/>
            </p:spPr>
          </p:cxnSp>
          <p:cxnSp>
            <p:nvCxnSpPr>
              <p:cNvPr id="491589" name="AutoShape 69"/>
              <p:cNvCxnSpPr>
                <a:cxnSpLocks noChangeShapeType="1"/>
                <a:stCxn id="491575" idx="4"/>
                <a:endCxn id="491572" idx="0"/>
              </p:cNvCxnSpPr>
              <p:nvPr/>
            </p:nvCxnSpPr>
            <p:spPr bwMode="auto">
              <a:xfrm>
                <a:off x="2710" y="2265"/>
                <a:ext cx="1" cy="420"/>
              </a:xfrm>
              <a:prstGeom prst="straightConnector1">
                <a:avLst/>
              </a:prstGeom>
              <a:noFill/>
              <a:ln w="12700">
                <a:solidFill>
                  <a:schemeClr val="tx1"/>
                </a:solidFill>
                <a:round/>
                <a:headEnd type="none" w="lg" len="lg"/>
                <a:tailEnd type="none" w="lg" len="lg"/>
              </a:ln>
              <a:effectLst/>
            </p:spPr>
          </p:cxnSp>
          <p:cxnSp>
            <p:nvCxnSpPr>
              <p:cNvPr id="491590" name="AutoShape 70"/>
              <p:cNvCxnSpPr>
                <a:cxnSpLocks noChangeShapeType="1"/>
                <a:stCxn id="491576" idx="6"/>
                <a:endCxn id="491571" idx="4"/>
              </p:cNvCxnSpPr>
              <p:nvPr/>
            </p:nvCxnSpPr>
            <p:spPr bwMode="auto">
              <a:xfrm flipV="1">
                <a:off x="2125" y="3013"/>
                <a:ext cx="585" cy="377"/>
              </a:xfrm>
              <a:prstGeom prst="bentConnector2">
                <a:avLst/>
              </a:prstGeom>
              <a:noFill/>
              <a:ln w="12700">
                <a:solidFill>
                  <a:schemeClr val="tx1"/>
                </a:solidFill>
                <a:miter lim="800000"/>
                <a:headEnd type="none" w="lg" len="lg"/>
                <a:tailEnd type="none" w="lg" len="lg"/>
              </a:ln>
              <a:effectLst/>
            </p:spPr>
          </p:cxnSp>
          <p:cxnSp>
            <p:nvCxnSpPr>
              <p:cNvPr id="491591" name="AutoShape 71"/>
              <p:cNvCxnSpPr>
                <a:cxnSpLocks noChangeShapeType="1"/>
                <a:stCxn id="491575" idx="0"/>
                <a:endCxn id="491580" idx="1"/>
              </p:cNvCxnSpPr>
              <p:nvPr/>
            </p:nvCxnSpPr>
            <p:spPr bwMode="auto">
              <a:xfrm rot="5400000" flipH="1">
                <a:off x="1977" y="1454"/>
                <a:ext cx="470" cy="997"/>
              </a:xfrm>
              <a:prstGeom prst="bentConnector2">
                <a:avLst/>
              </a:prstGeom>
              <a:noFill/>
              <a:ln w="12700">
                <a:solidFill>
                  <a:schemeClr val="tx1"/>
                </a:solidFill>
                <a:miter lim="800000"/>
                <a:headEnd type="none" w="lg" len="lg"/>
                <a:tailEnd type="none" w="lg" len="lg"/>
              </a:ln>
              <a:effectLst/>
            </p:spPr>
          </p:cxnSp>
          <p:sp>
            <p:nvSpPr>
              <p:cNvPr id="491592" name="Oval 72"/>
              <p:cNvSpPr>
                <a:spLocks noChangeArrowheads="1"/>
              </p:cNvSpPr>
              <p:nvPr/>
            </p:nvSpPr>
            <p:spPr bwMode="auto">
              <a:xfrm>
                <a:off x="434"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1593" name="AutoShape 73"/>
              <p:cNvCxnSpPr>
                <a:cxnSpLocks noChangeShapeType="1"/>
                <a:stCxn id="491552" idx="0"/>
                <a:endCxn id="491592" idx="4"/>
              </p:cNvCxnSpPr>
              <p:nvPr/>
            </p:nvCxnSpPr>
            <p:spPr bwMode="auto">
              <a:xfrm flipH="1" flipV="1">
                <a:off x="476" y="2265"/>
                <a:ext cx="2" cy="362"/>
              </a:xfrm>
              <a:prstGeom prst="straightConnector1">
                <a:avLst/>
              </a:prstGeom>
              <a:noFill/>
              <a:ln w="12700">
                <a:solidFill>
                  <a:schemeClr val="tx1"/>
                </a:solidFill>
                <a:round/>
                <a:headEnd type="none" w="lg" len="lg"/>
                <a:tailEnd type="none" w="lg" len="lg"/>
              </a:ln>
              <a:effectLst/>
            </p:spPr>
          </p:cxnSp>
          <p:cxnSp>
            <p:nvCxnSpPr>
              <p:cNvPr id="491594" name="AutoShape 74"/>
              <p:cNvCxnSpPr>
                <a:cxnSpLocks noChangeShapeType="1"/>
                <a:stCxn id="491592" idx="6"/>
                <a:endCxn id="491527" idx="2"/>
              </p:cNvCxnSpPr>
              <p:nvPr/>
            </p:nvCxnSpPr>
            <p:spPr bwMode="auto">
              <a:xfrm>
                <a:off x="517" y="2227"/>
                <a:ext cx="602" cy="0"/>
              </a:xfrm>
              <a:prstGeom prst="straightConnector1">
                <a:avLst/>
              </a:prstGeom>
              <a:noFill/>
              <a:ln w="12700">
                <a:solidFill>
                  <a:schemeClr val="tx1"/>
                </a:solidFill>
                <a:round/>
                <a:headEnd type="none" w="lg" len="lg"/>
                <a:tailEnd type="none" w="lg" len="lg"/>
              </a:ln>
              <a:effectLst/>
            </p:spPr>
          </p:cxnSp>
          <p:cxnSp>
            <p:nvCxnSpPr>
              <p:cNvPr id="491595" name="AutoShape 75"/>
              <p:cNvCxnSpPr>
                <a:cxnSpLocks noChangeShapeType="1"/>
                <a:stCxn id="491592" idx="0"/>
                <a:endCxn id="491578" idx="0"/>
              </p:cNvCxnSpPr>
              <p:nvPr/>
            </p:nvCxnSpPr>
            <p:spPr bwMode="auto">
              <a:xfrm rot="16200000">
                <a:off x="721" y="1483"/>
                <a:ext cx="460" cy="950"/>
              </a:xfrm>
              <a:prstGeom prst="bentConnector2">
                <a:avLst/>
              </a:prstGeom>
              <a:noFill/>
              <a:ln w="12700">
                <a:solidFill>
                  <a:schemeClr val="tx1"/>
                </a:solidFill>
                <a:miter lim="800000"/>
                <a:headEnd type="none" w="lg" len="lg"/>
                <a:tailEnd type="none" w="lg" len="lg"/>
              </a:ln>
              <a:effectLst/>
            </p:spPr>
          </p:cxnSp>
          <p:sp>
            <p:nvSpPr>
              <p:cNvPr id="491596" name="Text Box 76"/>
              <p:cNvSpPr txBox="1">
                <a:spLocks noChangeArrowheads="1"/>
              </p:cNvSpPr>
              <p:nvPr/>
            </p:nvSpPr>
            <p:spPr bwMode="auto">
              <a:xfrm>
                <a:off x="1389" y="1424"/>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a:t>
                </a:r>
                <a:endParaRPr lang="en-US" b="1"/>
              </a:p>
            </p:txBody>
          </p:sp>
          <p:sp>
            <p:nvSpPr>
              <p:cNvPr id="491597" name="Text Box 77"/>
              <p:cNvSpPr txBox="1">
                <a:spLocks noChangeArrowheads="1"/>
              </p:cNvSpPr>
              <p:nvPr/>
            </p:nvSpPr>
            <p:spPr bwMode="auto">
              <a:xfrm>
                <a:off x="2842" y="2726"/>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b="1" baseline="-25000"/>
              </a:p>
            </p:txBody>
          </p:sp>
        </p:grpSp>
      </p:grpSp>
      <p:sp>
        <p:nvSpPr>
          <p:cNvPr id="491598" name="AutoShape 78"/>
          <p:cNvSpPr>
            <a:spLocks noChangeArrowheads="1"/>
          </p:cNvSpPr>
          <p:nvPr/>
        </p:nvSpPr>
        <p:spPr bwMode="auto">
          <a:xfrm>
            <a:off x="4772025" y="3840163"/>
            <a:ext cx="714375" cy="350837"/>
          </a:xfrm>
          <a:prstGeom prst="rightArrow">
            <a:avLst>
              <a:gd name="adj1" fmla="val 50000"/>
              <a:gd name="adj2" fmla="val 50905"/>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grpSp>
        <p:nvGrpSpPr>
          <p:cNvPr id="491599" name="Group 79"/>
          <p:cNvGrpSpPr>
            <a:grpSpLocks/>
          </p:cNvGrpSpPr>
          <p:nvPr/>
        </p:nvGrpSpPr>
        <p:grpSpPr bwMode="auto">
          <a:xfrm>
            <a:off x="5562600" y="2452688"/>
            <a:ext cx="3503613" cy="3446462"/>
            <a:chOff x="3355" y="1545"/>
            <a:chExt cx="2207" cy="2171"/>
          </a:xfrm>
        </p:grpSpPr>
        <p:sp>
          <p:nvSpPr>
            <p:cNvPr id="491600" name="Oval 80"/>
            <p:cNvSpPr>
              <a:spLocks noChangeArrowheads="1"/>
            </p:cNvSpPr>
            <p:nvPr/>
          </p:nvSpPr>
          <p:spPr bwMode="auto">
            <a:xfrm>
              <a:off x="3888" y="2181"/>
              <a:ext cx="220" cy="17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1601" name="Oval 81"/>
            <p:cNvSpPr>
              <a:spLocks noChangeArrowheads="1"/>
            </p:cNvSpPr>
            <p:nvPr/>
          </p:nvSpPr>
          <p:spPr bwMode="auto">
            <a:xfrm>
              <a:off x="4315" y="3381"/>
              <a:ext cx="220" cy="17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1602" name="Oval 82"/>
            <p:cNvSpPr>
              <a:spLocks noChangeArrowheads="1"/>
            </p:cNvSpPr>
            <p:nvPr/>
          </p:nvSpPr>
          <p:spPr bwMode="auto">
            <a:xfrm>
              <a:off x="4794" y="2179"/>
              <a:ext cx="220" cy="17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1603" name="Text Box 83"/>
            <p:cNvSpPr txBox="1">
              <a:spLocks noChangeArrowheads="1"/>
            </p:cNvSpPr>
            <p:nvPr/>
          </p:nvSpPr>
          <p:spPr bwMode="auto">
            <a:xfrm>
              <a:off x="3360" y="2534"/>
              <a:ext cx="230" cy="634"/>
            </a:xfrm>
            <a:prstGeom prst="rect">
              <a:avLst/>
            </a:prstGeom>
            <a:noFill/>
            <a:ln w="12700">
              <a:noFill/>
              <a:miter lim="800000"/>
              <a:headEnd type="none" w="lg" len="lg"/>
              <a:tailEnd type="none" w="lg" len="lg"/>
            </a:ln>
            <a:effectLst/>
          </p:spPr>
          <p:txBody>
            <a:bodyPr wrap="none">
              <a:spAutoFit/>
            </a:bodyPr>
            <a:lstStyle/>
            <a:p>
              <a:r>
                <a:rPr lang="en-US" sz="2000" b="1" i="1">
                  <a:solidFill>
                    <a:srgbClr val="800000"/>
                  </a:solidFill>
                </a:rPr>
                <a:t>+</a:t>
              </a:r>
            </a:p>
            <a:p>
              <a:r>
                <a:rPr lang="en-US" sz="2000" b="1" i="1"/>
                <a:t>I</a:t>
              </a:r>
              <a:r>
                <a:rPr lang="en-US" sz="2000" b="1" i="1" baseline="-25000"/>
                <a:t>1</a:t>
              </a:r>
            </a:p>
            <a:p>
              <a:r>
                <a:rPr lang="en-US" sz="2000">
                  <a:solidFill>
                    <a:srgbClr val="800000"/>
                  </a:solidFill>
                </a:rPr>
                <a:t>–</a:t>
              </a:r>
            </a:p>
          </p:txBody>
        </p:sp>
        <p:sp>
          <p:nvSpPr>
            <p:cNvPr id="491604" name="Oval 84"/>
            <p:cNvSpPr>
              <a:spLocks noChangeArrowheads="1"/>
            </p:cNvSpPr>
            <p:nvPr/>
          </p:nvSpPr>
          <p:spPr bwMode="auto">
            <a:xfrm>
              <a:off x="3951" y="22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1605" name="Oval 85"/>
            <p:cNvSpPr>
              <a:spLocks noChangeArrowheads="1"/>
            </p:cNvSpPr>
            <p:nvPr/>
          </p:nvSpPr>
          <p:spPr bwMode="auto">
            <a:xfrm>
              <a:off x="4858" y="222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1606" name="AutoShape 86"/>
            <p:cNvCxnSpPr>
              <a:cxnSpLocks noChangeShapeType="1"/>
              <a:stCxn id="491641" idx="0"/>
              <a:endCxn id="491612" idx="1"/>
            </p:cNvCxnSpPr>
            <p:nvPr/>
          </p:nvCxnSpPr>
          <p:spPr bwMode="auto">
            <a:xfrm flipH="1" flipV="1">
              <a:off x="4170" y="3029"/>
              <a:ext cx="247" cy="399"/>
            </a:xfrm>
            <a:prstGeom prst="straightConnector1">
              <a:avLst/>
            </a:prstGeom>
            <a:noFill/>
            <a:ln w="12700">
              <a:solidFill>
                <a:schemeClr val="tx1"/>
              </a:solidFill>
              <a:round/>
              <a:headEnd type="none" w="lg" len="lg"/>
              <a:tailEnd type="none" w="lg" len="lg"/>
            </a:ln>
            <a:effectLst/>
          </p:spPr>
        </p:cxnSp>
        <p:cxnSp>
          <p:nvCxnSpPr>
            <p:cNvPr id="491607" name="AutoShape 87"/>
            <p:cNvCxnSpPr>
              <a:cxnSpLocks noChangeShapeType="1"/>
              <a:stCxn id="491604" idx="4"/>
              <a:endCxn id="491610" idx="0"/>
            </p:cNvCxnSpPr>
            <p:nvPr/>
          </p:nvCxnSpPr>
          <p:spPr bwMode="auto">
            <a:xfrm>
              <a:off x="3993" y="2313"/>
              <a:ext cx="168" cy="500"/>
            </a:xfrm>
            <a:prstGeom prst="straightConnector1">
              <a:avLst/>
            </a:prstGeom>
            <a:noFill/>
            <a:ln w="12700">
              <a:solidFill>
                <a:schemeClr val="tx1"/>
              </a:solidFill>
              <a:round/>
              <a:headEnd type="none" w="lg" len="lg"/>
              <a:tailEnd type="none" w="lg" len="lg"/>
            </a:ln>
            <a:effectLst/>
          </p:spPr>
        </p:cxnSp>
        <p:cxnSp>
          <p:nvCxnSpPr>
            <p:cNvPr id="491608" name="AutoShape 88"/>
            <p:cNvCxnSpPr>
              <a:cxnSpLocks noChangeShapeType="1"/>
              <a:stCxn id="491605" idx="4"/>
              <a:endCxn id="491618" idx="0"/>
            </p:cNvCxnSpPr>
            <p:nvPr/>
          </p:nvCxnSpPr>
          <p:spPr bwMode="auto">
            <a:xfrm flipH="1">
              <a:off x="4656" y="2306"/>
              <a:ext cx="244" cy="507"/>
            </a:xfrm>
            <a:prstGeom prst="straightConnector1">
              <a:avLst/>
            </a:prstGeom>
            <a:noFill/>
            <a:ln w="12700">
              <a:solidFill>
                <a:schemeClr val="tx1"/>
              </a:solidFill>
              <a:round/>
              <a:headEnd type="none" w="lg" len="lg"/>
              <a:tailEnd type="none" w="lg" len="lg"/>
            </a:ln>
            <a:effectLst/>
          </p:spPr>
        </p:cxnSp>
        <p:grpSp>
          <p:nvGrpSpPr>
            <p:cNvPr id="491609" name="Group 89"/>
            <p:cNvGrpSpPr>
              <a:grpSpLocks/>
            </p:cNvGrpSpPr>
            <p:nvPr/>
          </p:nvGrpSpPr>
          <p:grpSpPr bwMode="auto">
            <a:xfrm>
              <a:off x="4113" y="2813"/>
              <a:ext cx="111" cy="216"/>
              <a:chOff x="3955" y="2813"/>
              <a:chExt cx="111" cy="216"/>
            </a:xfrm>
          </p:grpSpPr>
          <p:sp>
            <p:nvSpPr>
              <p:cNvPr id="491610" name="Line 90"/>
              <p:cNvSpPr>
                <a:spLocks noChangeShapeType="1"/>
              </p:cNvSpPr>
              <p:nvPr/>
            </p:nvSpPr>
            <p:spPr bwMode="auto">
              <a:xfrm>
                <a:off x="4003" y="28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611" name="Line 91"/>
              <p:cNvSpPr>
                <a:spLocks noChangeShapeType="1"/>
              </p:cNvSpPr>
              <p:nvPr/>
            </p:nvSpPr>
            <p:spPr bwMode="auto">
              <a:xfrm flipH="1">
                <a:off x="3955" y="28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612" name="Line 92"/>
              <p:cNvSpPr>
                <a:spLocks noChangeShapeType="1"/>
              </p:cNvSpPr>
              <p:nvPr/>
            </p:nvSpPr>
            <p:spPr bwMode="auto">
              <a:xfrm>
                <a:off x="3955" y="30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613" name="Line 93"/>
              <p:cNvSpPr>
                <a:spLocks noChangeShapeType="1"/>
              </p:cNvSpPr>
              <p:nvPr/>
            </p:nvSpPr>
            <p:spPr bwMode="auto">
              <a:xfrm>
                <a:off x="3958" y="28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614" name="Line 94"/>
              <p:cNvSpPr>
                <a:spLocks noChangeShapeType="1"/>
              </p:cNvSpPr>
              <p:nvPr/>
            </p:nvSpPr>
            <p:spPr bwMode="auto">
              <a:xfrm flipH="1">
                <a:off x="3958" y="29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615" name="Line 95"/>
              <p:cNvSpPr>
                <a:spLocks noChangeShapeType="1"/>
              </p:cNvSpPr>
              <p:nvPr/>
            </p:nvSpPr>
            <p:spPr bwMode="auto">
              <a:xfrm>
                <a:off x="3958" y="29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616" name="Line 96"/>
              <p:cNvSpPr>
                <a:spLocks noChangeShapeType="1"/>
              </p:cNvSpPr>
              <p:nvPr/>
            </p:nvSpPr>
            <p:spPr bwMode="auto">
              <a:xfrm flipH="1">
                <a:off x="3958" y="29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91617" name="Group 97"/>
            <p:cNvGrpSpPr>
              <a:grpSpLocks/>
            </p:cNvGrpSpPr>
            <p:nvPr/>
          </p:nvGrpSpPr>
          <p:grpSpPr bwMode="auto">
            <a:xfrm>
              <a:off x="4608" y="2813"/>
              <a:ext cx="111" cy="216"/>
              <a:chOff x="4858" y="2813"/>
              <a:chExt cx="111" cy="216"/>
            </a:xfrm>
          </p:grpSpPr>
          <p:sp>
            <p:nvSpPr>
              <p:cNvPr id="491618" name="Line 98"/>
              <p:cNvSpPr>
                <a:spLocks noChangeShapeType="1"/>
              </p:cNvSpPr>
              <p:nvPr/>
            </p:nvSpPr>
            <p:spPr bwMode="auto">
              <a:xfrm>
                <a:off x="4906" y="28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619" name="Line 99"/>
              <p:cNvSpPr>
                <a:spLocks noChangeShapeType="1"/>
              </p:cNvSpPr>
              <p:nvPr/>
            </p:nvSpPr>
            <p:spPr bwMode="auto">
              <a:xfrm flipH="1">
                <a:off x="4858" y="28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620" name="Line 100"/>
              <p:cNvSpPr>
                <a:spLocks noChangeShapeType="1"/>
              </p:cNvSpPr>
              <p:nvPr/>
            </p:nvSpPr>
            <p:spPr bwMode="auto">
              <a:xfrm>
                <a:off x="4858" y="30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621" name="Line 101"/>
              <p:cNvSpPr>
                <a:spLocks noChangeShapeType="1"/>
              </p:cNvSpPr>
              <p:nvPr/>
            </p:nvSpPr>
            <p:spPr bwMode="auto">
              <a:xfrm>
                <a:off x="4861" y="28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622" name="Line 102"/>
              <p:cNvSpPr>
                <a:spLocks noChangeShapeType="1"/>
              </p:cNvSpPr>
              <p:nvPr/>
            </p:nvSpPr>
            <p:spPr bwMode="auto">
              <a:xfrm flipH="1">
                <a:off x="4861" y="29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623" name="Line 103"/>
              <p:cNvSpPr>
                <a:spLocks noChangeShapeType="1"/>
              </p:cNvSpPr>
              <p:nvPr/>
            </p:nvSpPr>
            <p:spPr bwMode="auto">
              <a:xfrm>
                <a:off x="4861" y="29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624" name="Line 104"/>
              <p:cNvSpPr>
                <a:spLocks noChangeShapeType="1"/>
              </p:cNvSpPr>
              <p:nvPr/>
            </p:nvSpPr>
            <p:spPr bwMode="auto">
              <a:xfrm flipH="1">
                <a:off x="4861" y="29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91625" name="Group 105"/>
            <p:cNvGrpSpPr>
              <a:grpSpLocks/>
            </p:cNvGrpSpPr>
            <p:nvPr/>
          </p:nvGrpSpPr>
          <p:grpSpPr bwMode="auto">
            <a:xfrm>
              <a:off x="3556" y="2640"/>
              <a:ext cx="332" cy="328"/>
              <a:chOff x="311" y="2627"/>
              <a:chExt cx="332" cy="328"/>
            </a:xfrm>
          </p:grpSpPr>
          <p:sp>
            <p:nvSpPr>
              <p:cNvPr id="491626" name="Oval 106"/>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1627" name="Text Box 107"/>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628" name="Text Box 108"/>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629" name="Line 109"/>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1630" name="Group 110"/>
            <p:cNvGrpSpPr>
              <a:grpSpLocks/>
            </p:cNvGrpSpPr>
            <p:nvPr/>
          </p:nvGrpSpPr>
          <p:grpSpPr bwMode="auto">
            <a:xfrm rot="-16200000" flipH="1" flipV="1">
              <a:off x="4386" y="2124"/>
              <a:ext cx="112" cy="287"/>
              <a:chOff x="3450" y="2313"/>
              <a:chExt cx="111" cy="216"/>
            </a:xfrm>
          </p:grpSpPr>
          <p:sp>
            <p:nvSpPr>
              <p:cNvPr id="491631" name="Line 11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632" name="Line 11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633" name="Line 11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634" name="Line 11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635" name="Line 11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636" name="Line 11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637" name="Line 11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1638" name="AutoShape 118"/>
            <p:cNvCxnSpPr>
              <a:cxnSpLocks noChangeShapeType="1"/>
              <a:stCxn id="491604" idx="6"/>
              <a:endCxn id="491631" idx="0"/>
            </p:cNvCxnSpPr>
            <p:nvPr/>
          </p:nvCxnSpPr>
          <p:spPr bwMode="auto">
            <a:xfrm>
              <a:off x="4034" y="2275"/>
              <a:ext cx="265" cy="0"/>
            </a:xfrm>
            <a:prstGeom prst="straightConnector1">
              <a:avLst/>
            </a:prstGeom>
            <a:noFill/>
            <a:ln w="12700">
              <a:solidFill>
                <a:schemeClr val="tx1"/>
              </a:solidFill>
              <a:round/>
              <a:headEnd type="none" w="lg" len="lg"/>
              <a:tailEnd type="none" w="lg" len="lg"/>
            </a:ln>
            <a:effectLst/>
          </p:spPr>
        </p:cxnSp>
        <p:cxnSp>
          <p:nvCxnSpPr>
            <p:cNvPr id="491639" name="AutoShape 119"/>
            <p:cNvCxnSpPr>
              <a:cxnSpLocks noChangeShapeType="1"/>
              <a:stCxn id="491605" idx="2"/>
              <a:endCxn id="491633" idx="1"/>
            </p:cNvCxnSpPr>
            <p:nvPr/>
          </p:nvCxnSpPr>
          <p:spPr bwMode="auto">
            <a:xfrm flipH="1" flipV="1">
              <a:off x="4586" y="2266"/>
              <a:ext cx="272" cy="2"/>
            </a:xfrm>
            <a:prstGeom prst="straightConnector1">
              <a:avLst/>
            </a:prstGeom>
            <a:noFill/>
            <a:ln w="12700">
              <a:solidFill>
                <a:schemeClr val="tx1"/>
              </a:solidFill>
              <a:round/>
              <a:headEnd type="none" w="lg" len="lg"/>
              <a:tailEnd type="none" w="lg" len="lg"/>
            </a:ln>
            <a:effectLst/>
          </p:spPr>
        </p:cxnSp>
        <p:grpSp>
          <p:nvGrpSpPr>
            <p:cNvPr id="491640" name="Group 120"/>
            <p:cNvGrpSpPr>
              <a:grpSpLocks/>
            </p:cNvGrpSpPr>
            <p:nvPr/>
          </p:nvGrpSpPr>
          <p:grpSpPr bwMode="auto">
            <a:xfrm>
              <a:off x="4270" y="3428"/>
              <a:ext cx="288" cy="288"/>
              <a:chOff x="3866" y="3399"/>
              <a:chExt cx="288" cy="288"/>
            </a:xfrm>
          </p:grpSpPr>
          <p:sp>
            <p:nvSpPr>
              <p:cNvPr id="491641" name="Oval 121"/>
              <p:cNvSpPr>
                <a:spLocks noChangeArrowheads="1"/>
              </p:cNvSpPr>
              <p:nvPr/>
            </p:nvSpPr>
            <p:spPr bwMode="auto">
              <a:xfrm>
                <a:off x="3971" y="339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1642" name="Group 122"/>
              <p:cNvGrpSpPr>
                <a:grpSpLocks/>
              </p:cNvGrpSpPr>
              <p:nvPr/>
            </p:nvGrpSpPr>
            <p:grpSpPr bwMode="auto">
              <a:xfrm>
                <a:off x="3866" y="3591"/>
                <a:ext cx="288" cy="96"/>
                <a:chOff x="1392" y="3552"/>
                <a:chExt cx="288" cy="96"/>
              </a:xfrm>
            </p:grpSpPr>
            <p:sp>
              <p:nvSpPr>
                <p:cNvPr id="491643" name="Line 12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1644" name="Line 12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1645" name="Line 12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1646" name="Line 126"/>
              <p:cNvSpPr>
                <a:spLocks noChangeShapeType="1"/>
              </p:cNvSpPr>
              <p:nvPr/>
            </p:nvSpPr>
            <p:spPr bwMode="auto">
              <a:xfrm flipV="1">
                <a:off x="4013" y="3438"/>
                <a:ext cx="0" cy="144"/>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91647" name="Group 127"/>
            <p:cNvGrpSpPr>
              <a:grpSpLocks/>
            </p:cNvGrpSpPr>
            <p:nvPr/>
          </p:nvGrpSpPr>
          <p:grpSpPr bwMode="auto">
            <a:xfrm>
              <a:off x="4944" y="2832"/>
              <a:ext cx="332" cy="328"/>
              <a:chOff x="2544" y="2685"/>
              <a:chExt cx="332" cy="328"/>
            </a:xfrm>
          </p:grpSpPr>
          <p:sp>
            <p:nvSpPr>
              <p:cNvPr id="491648" name="Oval 128"/>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1649" name="Text Box 129"/>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650" name="Text Box 130"/>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1651" name="Line 131"/>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1652" name="Group 132"/>
            <p:cNvGrpSpPr>
              <a:grpSpLocks/>
            </p:cNvGrpSpPr>
            <p:nvPr/>
          </p:nvGrpSpPr>
          <p:grpSpPr bwMode="auto">
            <a:xfrm rot="-16200000" flipH="1" flipV="1">
              <a:off x="4409" y="1672"/>
              <a:ext cx="112" cy="287"/>
              <a:chOff x="3450" y="2313"/>
              <a:chExt cx="111" cy="216"/>
            </a:xfrm>
          </p:grpSpPr>
          <p:sp>
            <p:nvSpPr>
              <p:cNvPr id="491653" name="Line 1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1654" name="Line 1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1655" name="Line 1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1656" name="Line 1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1657" name="Line 1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1658" name="Line 1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1659" name="Line 1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1660" name="AutoShape 140"/>
            <p:cNvCxnSpPr>
              <a:cxnSpLocks noChangeShapeType="1"/>
              <a:stCxn id="491641" idx="7"/>
              <a:endCxn id="491620" idx="1"/>
            </p:cNvCxnSpPr>
            <p:nvPr/>
          </p:nvCxnSpPr>
          <p:spPr bwMode="auto">
            <a:xfrm flipV="1">
              <a:off x="4446" y="3029"/>
              <a:ext cx="219" cy="410"/>
            </a:xfrm>
            <a:prstGeom prst="straightConnector1">
              <a:avLst/>
            </a:prstGeom>
            <a:noFill/>
            <a:ln w="12700">
              <a:solidFill>
                <a:schemeClr val="tx1"/>
              </a:solidFill>
              <a:round/>
              <a:headEnd type="none" w="lg" len="lg"/>
              <a:tailEnd type="none" w="lg" len="lg"/>
            </a:ln>
            <a:effectLst/>
          </p:spPr>
        </p:cxnSp>
        <p:sp>
          <p:nvSpPr>
            <p:cNvPr id="491661" name="Text Box 141"/>
            <p:cNvSpPr txBox="1">
              <a:spLocks noChangeArrowheads="1"/>
            </p:cNvSpPr>
            <p:nvPr/>
          </p:nvSpPr>
          <p:spPr bwMode="auto">
            <a:xfrm>
              <a:off x="5242" y="2678"/>
              <a:ext cx="230" cy="634"/>
            </a:xfrm>
            <a:prstGeom prst="rect">
              <a:avLst/>
            </a:prstGeom>
            <a:noFill/>
            <a:ln w="12700">
              <a:noFill/>
              <a:miter lim="800000"/>
              <a:headEnd type="none" w="lg" len="lg"/>
              <a:tailEnd type="none" w="lg" len="lg"/>
            </a:ln>
            <a:effectLst/>
          </p:spPr>
          <p:txBody>
            <a:bodyPr wrap="none">
              <a:spAutoFit/>
            </a:bodyPr>
            <a:lstStyle/>
            <a:p>
              <a:r>
                <a:rPr lang="en-US" sz="2000" b="1" i="1">
                  <a:solidFill>
                    <a:srgbClr val="800000"/>
                  </a:solidFill>
                </a:rPr>
                <a:t>–</a:t>
              </a:r>
            </a:p>
            <a:p>
              <a:r>
                <a:rPr lang="en-US" sz="2000" b="1" i="1"/>
                <a:t>I</a:t>
              </a:r>
              <a:r>
                <a:rPr lang="en-US" sz="2000" b="1" i="1" baseline="-25000"/>
                <a:t>2</a:t>
              </a:r>
            </a:p>
            <a:p>
              <a:r>
                <a:rPr lang="en-US" sz="2000">
                  <a:solidFill>
                    <a:srgbClr val="800000"/>
                  </a:solidFill>
                </a:rPr>
                <a:t>+</a:t>
              </a:r>
            </a:p>
          </p:txBody>
        </p:sp>
        <p:sp>
          <p:nvSpPr>
            <p:cNvPr id="491662" name="Text Box 142"/>
            <p:cNvSpPr txBox="1">
              <a:spLocks noChangeArrowheads="1"/>
            </p:cNvSpPr>
            <p:nvPr/>
          </p:nvSpPr>
          <p:spPr bwMode="auto">
            <a:xfrm>
              <a:off x="4388" y="2601"/>
              <a:ext cx="268" cy="577"/>
            </a:xfrm>
            <a:prstGeom prst="rect">
              <a:avLst/>
            </a:prstGeom>
            <a:noFill/>
            <a:ln w="12700">
              <a:noFill/>
              <a:miter lim="800000"/>
              <a:headEnd type="none" w="lg" len="lg"/>
              <a:tailEnd type="none" w="lg" len="lg"/>
            </a:ln>
            <a:effectLst/>
          </p:spPr>
          <p:txBody>
            <a:bodyPr wrap="none">
              <a:spAutoFit/>
            </a:bodyPr>
            <a:lstStyle/>
            <a:p>
              <a:r>
                <a:rPr lang="en-US" b="1">
                  <a:solidFill>
                    <a:srgbClr val="800000"/>
                  </a:solidFill>
                </a:rPr>
                <a:t>+</a:t>
              </a:r>
            </a:p>
            <a:p>
              <a:r>
                <a:rPr lang="en-US" b="1"/>
                <a:t>R</a:t>
              </a:r>
              <a:r>
                <a:rPr lang="en-US" b="1" baseline="-25000"/>
                <a:t>4</a:t>
              </a:r>
            </a:p>
            <a:p>
              <a:r>
                <a:rPr lang="en-US" b="1">
                  <a:solidFill>
                    <a:srgbClr val="800000"/>
                  </a:solidFill>
                </a:rPr>
                <a:t>–</a:t>
              </a:r>
            </a:p>
          </p:txBody>
        </p:sp>
        <p:sp>
          <p:nvSpPr>
            <p:cNvPr id="491663" name="Text Box 143"/>
            <p:cNvSpPr txBox="1">
              <a:spLocks noChangeArrowheads="1"/>
            </p:cNvSpPr>
            <p:nvPr/>
          </p:nvSpPr>
          <p:spPr bwMode="auto">
            <a:xfrm>
              <a:off x="3893" y="2617"/>
              <a:ext cx="268" cy="577"/>
            </a:xfrm>
            <a:prstGeom prst="rect">
              <a:avLst/>
            </a:prstGeom>
            <a:noFill/>
            <a:ln w="12700">
              <a:noFill/>
              <a:miter lim="800000"/>
              <a:headEnd type="none" w="lg" len="lg"/>
              <a:tailEnd type="none" w="lg" len="lg"/>
            </a:ln>
            <a:effectLst/>
          </p:spPr>
          <p:txBody>
            <a:bodyPr wrap="none">
              <a:spAutoFit/>
            </a:bodyPr>
            <a:lstStyle/>
            <a:p>
              <a:r>
                <a:rPr lang="en-US" b="1">
                  <a:solidFill>
                    <a:srgbClr val="800000"/>
                  </a:solidFill>
                </a:rPr>
                <a:t>+</a:t>
              </a:r>
            </a:p>
            <a:p>
              <a:r>
                <a:rPr lang="en-US" b="1"/>
                <a:t>R</a:t>
              </a:r>
              <a:r>
                <a:rPr lang="en-US" b="1" baseline="-25000"/>
                <a:t>1</a:t>
              </a:r>
            </a:p>
            <a:p>
              <a:r>
                <a:rPr lang="en-US" b="1">
                  <a:solidFill>
                    <a:srgbClr val="800000"/>
                  </a:solidFill>
                </a:rPr>
                <a:t>–</a:t>
              </a:r>
            </a:p>
          </p:txBody>
        </p:sp>
        <p:sp>
          <p:nvSpPr>
            <p:cNvPr id="491664" name="Text Box 144"/>
            <p:cNvSpPr txBox="1">
              <a:spLocks noChangeArrowheads="1"/>
            </p:cNvSpPr>
            <p:nvPr/>
          </p:nvSpPr>
          <p:spPr bwMode="auto">
            <a:xfrm>
              <a:off x="4161" y="196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sp>
          <p:nvSpPr>
            <p:cNvPr id="491665" name="Text Box 145"/>
            <p:cNvSpPr txBox="1">
              <a:spLocks noChangeArrowheads="1"/>
            </p:cNvSpPr>
            <p:nvPr/>
          </p:nvSpPr>
          <p:spPr bwMode="auto">
            <a:xfrm>
              <a:off x="4176" y="1545"/>
              <a:ext cx="482" cy="231"/>
            </a:xfrm>
            <a:prstGeom prst="rect">
              <a:avLst/>
            </a:prstGeom>
            <a:noFill/>
            <a:ln w="12700">
              <a:noFill/>
              <a:miter lim="800000"/>
              <a:headEnd type="none" w="lg" len="lg"/>
              <a:tailEnd type="none" w="lg" len="lg"/>
            </a:ln>
            <a:effectLst/>
          </p:spPr>
          <p:txBody>
            <a:bodyPr wrap="none">
              <a:spAutoFit/>
            </a:bodyPr>
            <a:lstStyle/>
            <a:p>
              <a:r>
                <a:rPr lang="en-US" b="1">
                  <a:solidFill>
                    <a:srgbClr val="800000"/>
                  </a:solidFill>
                </a:rPr>
                <a:t>+</a:t>
              </a:r>
              <a:r>
                <a:rPr lang="en-US" b="1"/>
                <a:t> R</a:t>
              </a:r>
              <a:r>
                <a:rPr lang="en-US" b="1" baseline="-25000"/>
                <a:t>3 </a:t>
              </a:r>
              <a:r>
                <a:rPr lang="en-US" b="1">
                  <a:solidFill>
                    <a:srgbClr val="800000"/>
                  </a:solidFill>
                </a:rPr>
                <a:t>–</a:t>
              </a:r>
            </a:p>
          </p:txBody>
        </p:sp>
        <p:sp>
          <p:nvSpPr>
            <p:cNvPr id="491666" name="Line 146"/>
            <p:cNvSpPr>
              <a:spLocks noChangeShapeType="1"/>
            </p:cNvSpPr>
            <p:nvPr/>
          </p:nvSpPr>
          <p:spPr bwMode="auto">
            <a:xfrm flipV="1">
              <a:off x="3984" y="1813"/>
              <a:ext cx="141" cy="203"/>
            </a:xfrm>
            <a:prstGeom prst="line">
              <a:avLst/>
            </a:prstGeom>
            <a:noFill/>
            <a:ln w="12700">
              <a:solidFill>
                <a:srgbClr val="800000"/>
              </a:solidFill>
              <a:round/>
              <a:headEnd type="none" w="lg" len="lg"/>
              <a:tailEnd type="stealth" w="lg" len="lg"/>
            </a:ln>
            <a:effectLst/>
          </p:spPr>
          <p:txBody>
            <a:bodyPr/>
            <a:lstStyle/>
            <a:p>
              <a:endParaRPr lang="en-US"/>
            </a:p>
          </p:txBody>
        </p:sp>
        <p:sp>
          <p:nvSpPr>
            <p:cNvPr id="491667" name="Text Box 147"/>
            <p:cNvSpPr txBox="1">
              <a:spLocks noChangeArrowheads="1"/>
            </p:cNvSpPr>
            <p:nvPr/>
          </p:nvSpPr>
          <p:spPr bwMode="auto">
            <a:xfrm>
              <a:off x="3876" y="1689"/>
              <a:ext cx="204" cy="231"/>
            </a:xfrm>
            <a:prstGeom prst="rect">
              <a:avLst/>
            </a:prstGeom>
            <a:noFill/>
            <a:ln w="12700">
              <a:noFill/>
              <a:miter lim="800000"/>
              <a:headEnd type="none" w="lg" len="lg"/>
              <a:tailEnd type="none" w="lg" len="lg"/>
            </a:ln>
            <a:effectLst/>
          </p:spPr>
          <p:txBody>
            <a:bodyPr wrap="none">
              <a:spAutoFit/>
            </a:bodyPr>
            <a:lstStyle/>
            <a:p>
              <a:r>
                <a:rPr lang="en-US" b="1" i="1">
                  <a:solidFill>
                    <a:srgbClr val="800000"/>
                  </a:solidFill>
                </a:rPr>
                <a:t>i</a:t>
              </a:r>
              <a:r>
                <a:rPr lang="en-US" b="1" i="1" baseline="-25000">
                  <a:solidFill>
                    <a:srgbClr val="800000"/>
                  </a:solidFill>
                </a:rPr>
                <a:t>3</a:t>
              </a:r>
            </a:p>
          </p:txBody>
        </p:sp>
        <p:sp>
          <p:nvSpPr>
            <p:cNvPr id="491668" name="Line 148"/>
            <p:cNvSpPr>
              <a:spLocks noChangeShapeType="1"/>
            </p:cNvSpPr>
            <p:nvPr/>
          </p:nvSpPr>
          <p:spPr bwMode="auto">
            <a:xfrm>
              <a:off x="4315" y="2400"/>
              <a:ext cx="293" cy="0"/>
            </a:xfrm>
            <a:prstGeom prst="line">
              <a:avLst/>
            </a:prstGeom>
            <a:noFill/>
            <a:ln w="12700">
              <a:solidFill>
                <a:srgbClr val="800000"/>
              </a:solidFill>
              <a:round/>
              <a:headEnd type="none" w="lg" len="lg"/>
              <a:tailEnd type="stealth" w="lg" len="lg"/>
            </a:ln>
            <a:effectLst/>
          </p:spPr>
          <p:txBody>
            <a:bodyPr/>
            <a:lstStyle/>
            <a:p>
              <a:endParaRPr lang="en-US"/>
            </a:p>
          </p:txBody>
        </p:sp>
        <p:sp>
          <p:nvSpPr>
            <p:cNvPr id="491669" name="Line 149"/>
            <p:cNvSpPr>
              <a:spLocks noChangeShapeType="1"/>
            </p:cNvSpPr>
            <p:nvPr/>
          </p:nvSpPr>
          <p:spPr bwMode="auto">
            <a:xfrm>
              <a:off x="4134" y="2496"/>
              <a:ext cx="81" cy="224"/>
            </a:xfrm>
            <a:prstGeom prst="line">
              <a:avLst/>
            </a:prstGeom>
            <a:noFill/>
            <a:ln w="12700">
              <a:solidFill>
                <a:srgbClr val="800000"/>
              </a:solidFill>
              <a:round/>
              <a:headEnd type="none" w="lg" len="lg"/>
              <a:tailEnd type="stealth" w="lg" len="lg"/>
            </a:ln>
            <a:effectLst/>
          </p:spPr>
          <p:txBody>
            <a:bodyPr/>
            <a:lstStyle/>
            <a:p>
              <a:endParaRPr lang="en-US"/>
            </a:p>
          </p:txBody>
        </p:sp>
        <p:sp>
          <p:nvSpPr>
            <p:cNvPr id="491670" name="Line 150"/>
            <p:cNvSpPr>
              <a:spLocks noChangeShapeType="1"/>
            </p:cNvSpPr>
            <p:nvPr/>
          </p:nvSpPr>
          <p:spPr bwMode="auto">
            <a:xfrm flipH="1">
              <a:off x="4769" y="2496"/>
              <a:ext cx="131" cy="261"/>
            </a:xfrm>
            <a:prstGeom prst="line">
              <a:avLst/>
            </a:prstGeom>
            <a:noFill/>
            <a:ln w="12700">
              <a:solidFill>
                <a:srgbClr val="800000"/>
              </a:solidFill>
              <a:round/>
              <a:headEnd type="none" w="lg" len="lg"/>
              <a:tailEnd type="stealth" w="lg" len="lg"/>
            </a:ln>
            <a:effectLst/>
          </p:spPr>
          <p:txBody>
            <a:bodyPr/>
            <a:lstStyle/>
            <a:p>
              <a:endParaRPr lang="en-US"/>
            </a:p>
          </p:txBody>
        </p:sp>
        <p:sp>
          <p:nvSpPr>
            <p:cNvPr id="491671" name="Text Box 151"/>
            <p:cNvSpPr txBox="1">
              <a:spLocks noChangeArrowheads="1"/>
            </p:cNvSpPr>
            <p:nvPr/>
          </p:nvSpPr>
          <p:spPr bwMode="auto">
            <a:xfrm>
              <a:off x="4215" y="2506"/>
              <a:ext cx="204" cy="231"/>
            </a:xfrm>
            <a:prstGeom prst="rect">
              <a:avLst/>
            </a:prstGeom>
            <a:noFill/>
            <a:ln w="12700">
              <a:noFill/>
              <a:miter lim="800000"/>
              <a:headEnd type="none" w="lg" len="lg"/>
              <a:tailEnd type="none" w="lg" len="lg"/>
            </a:ln>
            <a:effectLst/>
          </p:spPr>
          <p:txBody>
            <a:bodyPr wrap="none">
              <a:spAutoFit/>
            </a:bodyPr>
            <a:lstStyle/>
            <a:p>
              <a:r>
                <a:rPr lang="en-US" b="1" i="1">
                  <a:solidFill>
                    <a:srgbClr val="800000"/>
                  </a:solidFill>
                </a:rPr>
                <a:t>i</a:t>
              </a:r>
              <a:r>
                <a:rPr lang="en-US" b="1" i="1" baseline="-25000">
                  <a:solidFill>
                    <a:srgbClr val="800000"/>
                  </a:solidFill>
                </a:rPr>
                <a:t>1</a:t>
              </a:r>
            </a:p>
          </p:txBody>
        </p:sp>
        <p:sp>
          <p:nvSpPr>
            <p:cNvPr id="491672" name="Text Box 152"/>
            <p:cNvSpPr txBox="1">
              <a:spLocks noChangeArrowheads="1"/>
            </p:cNvSpPr>
            <p:nvPr/>
          </p:nvSpPr>
          <p:spPr bwMode="auto">
            <a:xfrm>
              <a:off x="4388" y="2370"/>
              <a:ext cx="204" cy="231"/>
            </a:xfrm>
            <a:prstGeom prst="rect">
              <a:avLst/>
            </a:prstGeom>
            <a:noFill/>
            <a:ln w="12700">
              <a:noFill/>
              <a:miter lim="800000"/>
              <a:headEnd type="none" w="lg" len="lg"/>
              <a:tailEnd type="none" w="lg" len="lg"/>
            </a:ln>
            <a:effectLst/>
          </p:spPr>
          <p:txBody>
            <a:bodyPr wrap="none">
              <a:spAutoFit/>
            </a:bodyPr>
            <a:lstStyle/>
            <a:p>
              <a:r>
                <a:rPr lang="en-US" b="1" i="1">
                  <a:solidFill>
                    <a:srgbClr val="800000"/>
                  </a:solidFill>
                </a:rPr>
                <a:t>i</a:t>
              </a:r>
              <a:r>
                <a:rPr lang="en-US" b="1" i="1" baseline="-25000">
                  <a:solidFill>
                    <a:srgbClr val="800000"/>
                  </a:solidFill>
                </a:rPr>
                <a:t>2</a:t>
              </a:r>
            </a:p>
          </p:txBody>
        </p:sp>
        <p:sp>
          <p:nvSpPr>
            <p:cNvPr id="491673" name="Text Box 153"/>
            <p:cNvSpPr txBox="1">
              <a:spLocks noChangeArrowheads="1"/>
            </p:cNvSpPr>
            <p:nvPr/>
          </p:nvSpPr>
          <p:spPr bwMode="auto">
            <a:xfrm>
              <a:off x="4827" y="2568"/>
              <a:ext cx="204" cy="231"/>
            </a:xfrm>
            <a:prstGeom prst="rect">
              <a:avLst/>
            </a:prstGeom>
            <a:noFill/>
            <a:ln w="12700">
              <a:noFill/>
              <a:miter lim="800000"/>
              <a:headEnd type="none" w="lg" len="lg"/>
              <a:tailEnd type="none" w="lg" len="lg"/>
            </a:ln>
            <a:effectLst/>
          </p:spPr>
          <p:txBody>
            <a:bodyPr wrap="none">
              <a:spAutoFit/>
            </a:bodyPr>
            <a:lstStyle/>
            <a:p>
              <a:r>
                <a:rPr lang="en-US" b="1" i="1">
                  <a:solidFill>
                    <a:srgbClr val="800000"/>
                  </a:solidFill>
                </a:rPr>
                <a:t>i</a:t>
              </a:r>
              <a:r>
                <a:rPr lang="en-US" b="1" i="1" baseline="-25000">
                  <a:solidFill>
                    <a:srgbClr val="800000"/>
                  </a:solidFill>
                </a:rPr>
                <a:t>4</a:t>
              </a:r>
            </a:p>
          </p:txBody>
        </p:sp>
        <p:sp>
          <p:nvSpPr>
            <p:cNvPr id="491674" name="Text Box 154"/>
            <p:cNvSpPr txBox="1">
              <a:spLocks noChangeArrowheads="1"/>
            </p:cNvSpPr>
            <p:nvPr/>
          </p:nvSpPr>
          <p:spPr bwMode="auto">
            <a:xfrm>
              <a:off x="3355" y="2054"/>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1675" name="Text Box 155"/>
            <p:cNvSpPr txBox="1">
              <a:spLocks noChangeArrowheads="1"/>
            </p:cNvSpPr>
            <p:nvPr/>
          </p:nvSpPr>
          <p:spPr bwMode="auto">
            <a:xfrm>
              <a:off x="5010" y="215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1676" name="Text Box 156"/>
            <p:cNvSpPr txBox="1">
              <a:spLocks noChangeArrowheads="1"/>
            </p:cNvSpPr>
            <p:nvPr/>
          </p:nvSpPr>
          <p:spPr bwMode="auto">
            <a:xfrm>
              <a:off x="4589" y="3408"/>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cxnSp>
          <p:nvCxnSpPr>
            <p:cNvPr id="491677" name="AutoShape 157"/>
            <p:cNvCxnSpPr>
              <a:cxnSpLocks noChangeShapeType="1"/>
              <a:stCxn id="491605" idx="0"/>
              <a:endCxn id="491655" idx="1"/>
            </p:cNvCxnSpPr>
            <p:nvPr/>
          </p:nvCxnSpPr>
          <p:spPr bwMode="auto">
            <a:xfrm rot="5400000" flipH="1">
              <a:off x="4547" y="1875"/>
              <a:ext cx="416" cy="291"/>
            </a:xfrm>
            <a:prstGeom prst="curvedConnector2">
              <a:avLst/>
            </a:prstGeom>
            <a:noFill/>
            <a:ln w="12700">
              <a:solidFill>
                <a:schemeClr val="tx1"/>
              </a:solidFill>
              <a:round/>
              <a:headEnd type="none" w="lg" len="lg"/>
              <a:tailEnd type="none" w="lg" len="lg"/>
            </a:ln>
            <a:effectLst/>
          </p:spPr>
        </p:cxnSp>
        <p:cxnSp>
          <p:nvCxnSpPr>
            <p:cNvPr id="491678" name="AutoShape 158"/>
            <p:cNvCxnSpPr>
              <a:cxnSpLocks noChangeShapeType="1"/>
              <a:stCxn id="491653" idx="0"/>
              <a:endCxn id="491604" idx="0"/>
            </p:cNvCxnSpPr>
            <p:nvPr/>
          </p:nvCxnSpPr>
          <p:spPr bwMode="auto">
            <a:xfrm rot="10800000" flipV="1">
              <a:off x="3993" y="1823"/>
              <a:ext cx="329" cy="413"/>
            </a:xfrm>
            <a:prstGeom prst="curvedConnector2">
              <a:avLst/>
            </a:prstGeom>
            <a:noFill/>
            <a:ln w="12700">
              <a:solidFill>
                <a:schemeClr val="tx1"/>
              </a:solidFill>
              <a:round/>
              <a:headEnd type="none" w="lg" len="lg"/>
              <a:tailEnd type="none" w="lg" len="lg"/>
            </a:ln>
            <a:effectLst/>
          </p:spPr>
        </p:cxnSp>
        <p:cxnSp>
          <p:nvCxnSpPr>
            <p:cNvPr id="491679" name="AutoShape 159"/>
            <p:cNvCxnSpPr>
              <a:cxnSpLocks noChangeShapeType="1"/>
              <a:stCxn id="491641" idx="2"/>
              <a:endCxn id="491626" idx="4"/>
            </p:cNvCxnSpPr>
            <p:nvPr/>
          </p:nvCxnSpPr>
          <p:spPr bwMode="auto">
            <a:xfrm rot="10800000">
              <a:off x="3722" y="2968"/>
              <a:ext cx="653" cy="499"/>
            </a:xfrm>
            <a:prstGeom prst="curvedConnector2">
              <a:avLst/>
            </a:prstGeom>
            <a:noFill/>
            <a:ln w="12700">
              <a:solidFill>
                <a:schemeClr val="tx1"/>
              </a:solidFill>
              <a:round/>
              <a:headEnd type="none" w="lg" len="lg"/>
              <a:tailEnd type="none" w="lg" len="lg"/>
            </a:ln>
            <a:effectLst/>
          </p:spPr>
        </p:cxnSp>
        <p:cxnSp>
          <p:nvCxnSpPr>
            <p:cNvPr id="491680" name="AutoShape 160"/>
            <p:cNvCxnSpPr>
              <a:cxnSpLocks noChangeShapeType="1"/>
              <a:stCxn id="491627" idx="0"/>
              <a:endCxn id="491604" idx="2"/>
            </p:cNvCxnSpPr>
            <p:nvPr/>
          </p:nvCxnSpPr>
          <p:spPr bwMode="auto">
            <a:xfrm rot="16200000">
              <a:off x="3654" y="2344"/>
              <a:ext cx="365" cy="228"/>
            </a:xfrm>
            <a:prstGeom prst="curvedConnector2">
              <a:avLst/>
            </a:prstGeom>
            <a:noFill/>
            <a:ln w="12700">
              <a:solidFill>
                <a:schemeClr val="tx1"/>
              </a:solidFill>
              <a:round/>
              <a:headEnd type="none" w="lg" len="lg"/>
              <a:tailEnd type="none" w="lg" len="lg"/>
            </a:ln>
            <a:effectLst/>
          </p:spPr>
        </p:cxnSp>
        <p:cxnSp>
          <p:nvCxnSpPr>
            <p:cNvPr id="491681" name="AutoShape 161"/>
            <p:cNvCxnSpPr>
              <a:cxnSpLocks noChangeShapeType="1"/>
              <a:stCxn id="491641" idx="6"/>
              <a:endCxn id="491648" idx="4"/>
            </p:cNvCxnSpPr>
            <p:nvPr/>
          </p:nvCxnSpPr>
          <p:spPr bwMode="auto">
            <a:xfrm flipV="1">
              <a:off x="4458" y="3160"/>
              <a:ext cx="652" cy="307"/>
            </a:xfrm>
            <a:prstGeom prst="curvedConnector2">
              <a:avLst/>
            </a:prstGeom>
            <a:noFill/>
            <a:ln w="12700">
              <a:solidFill>
                <a:schemeClr val="tx1"/>
              </a:solidFill>
              <a:round/>
              <a:headEnd type="none" w="lg" len="lg"/>
              <a:tailEnd type="none" w="lg" len="lg"/>
            </a:ln>
            <a:effectLst/>
          </p:spPr>
        </p:cxnSp>
        <p:cxnSp>
          <p:nvCxnSpPr>
            <p:cNvPr id="491682" name="AutoShape 162"/>
            <p:cNvCxnSpPr>
              <a:cxnSpLocks noChangeShapeType="1"/>
              <a:stCxn id="491649" idx="0"/>
              <a:endCxn id="491605" idx="6"/>
            </p:cNvCxnSpPr>
            <p:nvPr/>
          </p:nvCxnSpPr>
          <p:spPr bwMode="auto">
            <a:xfrm rot="5400000" flipH="1">
              <a:off x="4744" y="2465"/>
              <a:ext cx="564" cy="170"/>
            </a:xfrm>
            <a:prstGeom prst="curvedConnector2">
              <a:avLst/>
            </a:prstGeom>
            <a:noFill/>
            <a:ln w="12700">
              <a:solidFill>
                <a:schemeClr val="tx1"/>
              </a:solidFill>
              <a:round/>
              <a:headEnd type="none" w="lg" len="lg"/>
              <a:tailEnd type="none" w="lg" len="lg"/>
            </a:ln>
            <a:effectLst/>
          </p:spPr>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Date Placeholder 3"/>
          <p:cNvSpPr>
            <a:spLocks noGrp="1"/>
          </p:cNvSpPr>
          <p:nvPr>
            <p:ph type="dt" sz="half" idx="10"/>
          </p:nvPr>
        </p:nvSpPr>
        <p:spPr/>
        <p:txBody>
          <a:bodyPr/>
          <a:lstStyle/>
          <a:p>
            <a:r>
              <a:rPr lang="en-US"/>
              <a:t>ECEN 301</a:t>
            </a:r>
          </a:p>
        </p:txBody>
      </p:sp>
      <p:sp>
        <p:nvSpPr>
          <p:cNvPr id="96" name="Footer Placeholder 4"/>
          <p:cNvSpPr>
            <a:spLocks noGrp="1"/>
          </p:cNvSpPr>
          <p:nvPr>
            <p:ph type="ftr" sz="quarter" idx="11"/>
          </p:nvPr>
        </p:nvSpPr>
        <p:spPr/>
        <p:txBody>
          <a:bodyPr/>
          <a:lstStyle/>
          <a:p>
            <a:r>
              <a:rPr lang="en-US"/>
              <a:t>Discussion #7 – Node and Mesh Methods</a:t>
            </a:r>
          </a:p>
        </p:txBody>
      </p:sp>
      <p:sp>
        <p:nvSpPr>
          <p:cNvPr id="97" name="Slide Number Placeholder 5"/>
          <p:cNvSpPr>
            <a:spLocks noGrp="1"/>
          </p:cNvSpPr>
          <p:nvPr>
            <p:ph type="sldNum" sz="quarter" idx="12"/>
          </p:nvPr>
        </p:nvSpPr>
        <p:spPr/>
        <p:txBody>
          <a:bodyPr/>
          <a:lstStyle/>
          <a:p>
            <a:pPr lvl="1"/>
            <a:fld id="{383EB858-1BCF-4120-A403-96C1235AA195}" type="slidenum">
              <a:rPr lang="en-US"/>
              <a:pPr lvl="1"/>
              <a:t>17</a:t>
            </a:fld>
            <a:endParaRPr lang="en-US"/>
          </a:p>
        </p:txBody>
      </p:sp>
      <p:sp>
        <p:nvSpPr>
          <p:cNvPr id="490498" name="Rectangle 2"/>
          <p:cNvSpPr>
            <a:spLocks noGrp="1" noChangeArrowheads="1"/>
          </p:cNvSpPr>
          <p:nvPr>
            <p:ph type="title"/>
          </p:nvPr>
        </p:nvSpPr>
        <p:spPr/>
        <p:txBody>
          <a:bodyPr/>
          <a:lstStyle/>
          <a:p>
            <a:r>
              <a:rPr lang="en-US"/>
              <a:t>Node Voltage Method</a:t>
            </a:r>
          </a:p>
        </p:txBody>
      </p:sp>
      <p:sp>
        <p:nvSpPr>
          <p:cNvPr id="490499"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Example2</a:t>
            </a:r>
            <a:r>
              <a:rPr lang="en-US" sz="2400"/>
              <a:t>: solve for all unknown currents and voltages</a:t>
            </a:r>
          </a:p>
          <a:p>
            <a:pPr lvl="1">
              <a:lnSpc>
                <a:spcPct val="90000"/>
              </a:lnSpc>
            </a:pPr>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sp>
        <p:nvSpPr>
          <p:cNvPr id="490588" name="Text Box 92"/>
          <p:cNvSpPr txBox="1">
            <a:spLocks noChangeArrowheads="1"/>
          </p:cNvSpPr>
          <p:nvPr/>
        </p:nvSpPr>
        <p:spPr bwMode="auto">
          <a:xfrm>
            <a:off x="4989513" y="3032125"/>
            <a:ext cx="4078287" cy="2301875"/>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a:t>
            </a:r>
            <a:r>
              <a:rPr lang="en-US" b="1"/>
              <a:t>Node c</a:t>
            </a:r>
            <a:r>
              <a:rPr lang="en-US"/>
              <a:t> (</a:t>
            </a:r>
            <a:r>
              <a:rPr lang="en-US" b="1"/>
              <a:t>v</a:t>
            </a:r>
            <a:r>
              <a:rPr lang="en-US" b="1" baseline="-25000"/>
              <a:t>c</a:t>
            </a:r>
            <a:r>
              <a:rPr lang="en-US"/>
              <a:t>) as the reference node (</a:t>
            </a:r>
            <a:r>
              <a:rPr lang="en-US" b="1"/>
              <a:t>v</a:t>
            </a:r>
            <a:r>
              <a:rPr lang="en-US" b="1" baseline="-25000"/>
              <a:t>c</a:t>
            </a:r>
            <a:r>
              <a:rPr lang="en-US"/>
              <a:t> = 0)</a:t>
            </a:r>
          </a:p>
          <a:p>
            <a:pPr marL="457200" indent="-457200" algn="l">
              <a:buFontTx/>
              <a:buAutoNum type="arabicPeriod"/>
            </a:pPr>
            <a:r>
              <a:rPr lang="en-US"/>
              <a:t>Define remaining n – 1 (2) voltages</a:t>
            </a:r>
          </a:p>
          <a:p>
            <a:pPr marL="914400" lvl="1" indent="-457200" algn="l">
              <a:buFont typeface="Wingdings" pitchFamily="2" charset="2"/>
              <a:buChar char="Ø"/>
            </a:pPr>
            <a:r>
              <a:rPr lang="en-US" b="1"/>
              <a:t>v</a:t>
            </a:r>
            <a:r>
              <a:rPr lang="en-US" b="1" baseline="-25000"/>
              <a:t>a</a:t>
            </a:r>
            <a:r>
              <a:rPr lang="en-US"/>
              <a:t> is </a:t>
            </a:r>
            <a:r>
              <a:rPr lang="en-US" b="1"/>
              <a:t>independent</a:t>
            </a:r>
          </a:p>
          <a:p>
            <a:pPr marL="914400" lvl="1" indent="-457200" algn="l">
              <a:buFont typeface="Wingdings" pitchFamily="2" charset="2"/>
              <a:buChar char="Ø"/>
            </a:pPr>
            <a:r>
              <a:rPr lang="en-US" b="1"/>
              <a:t>v</a:t>
            </a:r>
            <a:r>
              <a:rPr lang="en-US" b="1" baseline="-25000"/>
              <a:t>b</a:t>
            </a:r>
            <a:r>
              <a:rPr lang="en-US"/>
              <a:t> is </a:t>
            </a:r>
            <a:r>
              <a:rPr lang="en-US" b="1"/>
              <a:t>independent</a:t>
            </a:r>
          </a:p>
          <a:p>
            <a:pPr marL="457200" indent="-457200" algn="l">
              <a:buFontTx/>
              <a:buAutoNum type="arabicPeriod"/>
            </a:pPr>
            <a:r>
              <a:rPr lang="en-US"/>
              <a:t>Apply KCL at nodes </a:t>
            </a:r>
            <a:r>
              <a:rPr lang="en-US" b="1"/>
              <a:t>a</a:t>
            </a:r>
            <a:r>
              <a:rPr lang="en-US"/>
              <a:t> and </a:t>
            </a:r>
            <a:r>
              <a:rPr lang="en-US" b="1"/>
              <a:t>b</a:t>
            </a:r>
          </a:p>
        </p:txBody>
      </p:sp>
      <p:grpSp>
        <p:nvGrpSpPr>
          <p:cNvPr id="490592" name="Group 96"/>
          <p:cNvGrpSpPr>
            <a:grpSpLocks/>
          </p:cNvGrpSpPr>
          <p:nvPr/>
        </p:nvGrpSpPr>
        <p:grpSpPr bwMode="auto">
          <a:xfrm>
            <a:off x="85725" y="2171700"/>
            <a:ext cx="5151438" cy="3711575"/>
            <a:chOff x="54" y="1368"/>
            <a:chExt cx="3245" cy="2338"/>
          </a:xfrm>
        </p:grpSpPr>
        <p:sp>
          <p:nvSpPr>
            <p:cNvPr id="490583" name="Oval 87"/>
            <p:cNvSpPr>
              <a:spLocks noChangeArrowheads="1"/>
            </p:cNvSpPr>
            <p:nvPr/>
          </p:nvSpPr>
          <p:spPr bwMode="auto">
            <a:xfrm>
              <a:off x="1861" y="1536"/>
              <a:ext cx="1015" cy="90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0584" name="Oval 88"/>
            <p:cNvSpPr>
              <a:spLocks noChangeArrowheads="1"/>
            </p:cNvSpPr>
            <p:nvPr/>
          </p:nvSpPr>
          <p:spPr bwMode="auto">
            <a:xfrm>
              <a:off x="352" y="3310"/>
              <a:ext cx="2458" cy="146"/>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0582" name="Oval 86"/>
            <p:cNvSpPr>
              <a:spLocks noChangeArrowheads="1"/>
            </p:cNvSpPr>
            <p:nvPr/>
          </p:nvSpPr>
          <p:spPr bwMode="auto">
            <a:xfrm>
              <a:off x="326" y="1536"/>
              <a:ext cx="1015" cy="90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0500" name="Text Box 4"/>
            <p:cNvSpPr txBox="1">
              <a:spLocks noChangeArrowheads="1"/>
            </p:cNvSpPr>
            <p:nvPr/>
          </p:nvSpPr>
          <p:spPr bwMode="auto">
            <a:xfrm>
              <a:off x="96" y="2448"/>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0501" name="Oval 5"/>
            <p:cNvSpPr>
              <a:spLocks noChangeArrowheads="1"/>
            </p:cNvSpPr>
            <p:nvPr/>
          </p:nvSpPr>
          <p:spPr bwMode="auto">
            <a:xfrm>
              <a:off x="1119"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0502" name="Oval 6"/>
            <p:cNvSpPr>
              <a:spLocks noChangeArrowheads="1"/>
            </p:cNvSpPr>
            <p:nvPr/>
          </p:nvSpPr>
          <p:spPr bwMode="auto">
            <a:xfrm>
              <a:off x="2026" y="21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0503" name="Oval 7"/>
            <p:cNvSpPr>
              <a:spLocks noChangeArrowheads="1"/>
            </p:cNvSpPr>
            <p:nvPr/>
          </p:nvSpPr>
          <p:spPr bwMode="auto">
            <a:xfrm>
              <a:off x="1139"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0504" name="AutoShape 8"/>
            <p:cNvCxnSpPr>
              <a:cxnSpLocks noChangeShapeType="1"/>
              <a:stCxn id="490503" idx="2"/>
              <a:endCxn id="490525" idx="4"/>
            </p:cNvCxnSpPr>
            <p:nvPr/>
          </p:nvCxnSpPr>
          <p:spPr bwMode="auto">
            <a:xfrm rot="10800000">
              <a:off x="477" y="2955"/>
              <a:ext cx="662" cy="435"/>
            </a:xfrm>
            <a:prstGeom prst="bentConnector2">
              <a:avLst/>
            </a:prstGeom>
            <a:noFill/>
            <a:ln w="12700">
              <a:solidFill>
                <a:schemeClr val="tx1"/>
              </a:solidFill>
              <a:miter lim="800000"/>
              <a:headEnd type="none" w="lg" len="lg"/>
              <a:tailEnd type="none" w="lg" len="lg"/>
            </a:ln>
            <a:effectLst/>
          </p:spPr>
        </p:cxnSp>
        <p:cxnSp>
          <p:nvCxnSpPr>
            <p:cNvPr id="490505" name="AutoShape 9"/>
            <p:cNvCxnSpPr>
              <a:cxnSpLocks noChangeShapeType="1"/>
              <a:stCxn id="490503" idx="0"/>
              <a:endCxn id="490511" idx="1"/>
            </p:cNvCxnSpPr>
            <p:nvPr/>
          </p:nvCxnSpPr>
          <p:spPr bwMode="auto">
            <a:xfrm flipH="1" flipV="1">
              <a:off x="1180" y="2981"/>
              <a:ext cx="1" cy="370"/>
            </a:xfrm>
            <a:prstGeom prst="straightConnector1">
              <a:avLst/>
            </a:prstGeom>
            <a:noFill/>
            <a:ln w="12700">
              <a:solidFill>
                <a:schemeClr val="tx1"/>
              </a:solidFill>
              <a:round/>
              <a:headEnd type="none" w="lg" len="lg"/>
              <a:tailEnd type="none" w="lg" len="lg"/>
            </a:ln>
            <a:effectLst/>
          </p:spPr>
        </p:cxnSp>
        <p:cxnSp>
          <p:nvCxnSpPr>
            <p:cNvPr id="490506" name="AutoShape 10"/>
            <p:cNvCxnSpPr>
              <a:cxnSpLocks noChangeShapeType="1"/>
              <a:stCxn id="490501" idx="4"/>
              <a:endCxn id="490509" idx="0"/>
            </p:cNvCxnSpPr>
            <p:nvPr/>
          </p:nvCxnSpPr>
          <p:spPr bwMode="auto">
            <a:xfrm>
              <a:off x="1161" y="2265"/>
              <a:ext cx="10" cy="500"/>
            </a:xfrm>
            <a:prstGeom prst="straightConnector1">
              <a:avLst/>
            </a:prstGeom>
            <a:noFill/>
            <a:ln w="12700">
              <a:solidFill>
                <a:schemeClr val="tx1"/>
              </a:solidFill>
              <a:round/>
              <a:headEnd type="none" w="lg" len="lg"/>
              <a:tailEnd type="none" w="lg" len="lg"/>
            </a:ln>
            <a:effectLst/>
          </p:spPr>
        </p:cxnSp>
        <p:cxnSp>
          <p:nvCxnSpPr>
            <p:cNvPr id="490507" name="AutoShape 11"/>
            <p:cNvCxnSpPr>
              <a:cxnSpLocks noChangeShapeType="1"/>
              <a:stCxn id="490502" idx="4"/>
              <a:endCxn id="490516" idx="0"/>
            </p:cNvCxnSpPr>
            <p:nvPr/>
          </p:nvCxnSpPr>
          <p:spPr bwMode="auto">
            <a:xfrm>
              <a:off x="2068" y="2258"/>
              <a:ext cx="6" cy="507"/>
            </a:xfrm>
            <a:prstGeom prst="straightConnector1">
              <a:avLst/>
            </a:prstGeom>
            <a:noFill/>
            <a:ln w="12700">
              <a:solidFill>
                <a:schemeClr val="tx1"/>
              </a:solidFill>
              <a:round/>
              <a:headEnd type="none" w="lg" len="lg"/>
              <a:tailEnd type="none" w="lg" len="lg"/>
            </a:ln>
            <a:effectLst/>
          </p:spPr>
        </p:cxnSp>
        <p:sp>
          <p:nvSpPr>
            <p:cNvPr id="490508" name="Text Box 12"/>
            <p:cNvSpPr txBox="1">
              <a:spLocks noChangeArrowheads="1"/>
            </p:cNvSpPr>
            <p:nvPr/>
          </p:nvSpPr>
          <p:spPr bwMode="auto">
            <a:xfrm>
              <a:off x="885" y="257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0509" name="Line 13"/>
            <p:cNvSpPr>
              <a:spLocks noChangeShapeType="1"/>
            </p:cNvSpPr>
            <p:nvPr/>
          </p:nvSpPr>
          <p:spPr bwMode="auto">
            <a:xfrm>
              <a:off x="1171"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0510" name="Line 14"/>
            <p:cNvSpPr>
              <a:spLocks noChangeShapeType="1"/>
            </p:cNvSpPr>
            <p:nvPr/>
          </p:nvSpPr>
          <p:spPr bwMode="auto">
            <a:xfrm flipH="1">
              <a:off x="1123"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0511" name="Line 15"/>
            <p:cNvSpPr>
              <a:spLocks noChangeShapeType="1"/>
            </p:cNvSpPr>
            <p:nvPr/>
          </p:nvSpPr>
          <p:spPr bwMode="auto">
            <a:xfrm>
              <a:off x="1123"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0512" name="Line 16"/>
            <p:cNvSpPr>
              <a:spLocks noChangeShapeType="1"/>
            </p:cNvSpPr>
            <p:nvPr/>
          </p:nvSpPr>
          <p:spPr bwMode="auto">
            <a:xfrm>
              <a:off x="1126"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0513" name="Line 17"/>
            <p:cNvSpPr>
              <a:spLocks noChangeShapeType="1"/>
            </p:cNvSpPr>
            <p:nvPr/>
          </p:nvSpPr>
          <p:spPr bwMode="auto">
            <a:xfrm flipH="1">
              <a:off x="1126"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0514" name="Line 18"/>
            <p:cNvSpPr>
              <a:spLocks noChangeShapeType="1"/>
            </p:cNvSpPr>
            <p:nvPr/>
          </p:nvSpPr>
          <p:spPr bwMode="auto">
            <a:xfrm>
              <a:off x="1126"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0515" name="Line 19"/>
            <p:cNvSpPr>
              <a:spLocks noChangeShapeType="1"/>
            </p:cNvSpPr>
            <p:nvPr/>
          </p:nvSpPr>
          <p:spPr bwMode="auto">
            <a:xfrm flipH="1">
              <a:off x="1126"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0516" name="Line 20"/>
            <p:cNvSpPr>
              <a:spLocks noChangeShapeType="1"/>
            </p:cNvSpPr>
            <p:nvPr/>
          </p:nvSpPr>
          <p:spPr bwMode="auto">
            <a:xfrm>
              <a:off x="2074"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0517" name="Line 21"/>
            <p:cNvSpPr>
              <a:spLocks noChangeShapeType="1"/>
            </p:cNvSpPr>
            <p:nvPr/>
          </p:nvSpPr>
          <p:spPr bwMode="auto">
            <a:xfrm flipH="1">
              <a:off x="2026"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0518" name="Line 22"/>
            <p:cNvSpPr>
              <a:spLocks noChangeShapeType="1"/>
            </p:cNvSpPr>
            <p:nvPr/>
          </p:nvSpPr>
          <p:spPr bwMode="auto">
            <a:xfrm>
              <a:off x="2026"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0519" name="Line 23"/>
            <p:cNvSpPr>
              <a:spLocks noChangeShapeType="1"/>
            </p:cNvSpPr>
            <p:nvPr/>
          </p:nvSpPr>
          <p:spPr bwMode="auto">
            <a:xfrm>
              <a:off x="2029"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0520" name="Line 24"/>
            <p:cNvSpPr>
              <a:spLocks noChangeShapeType="1"/>
            </p:cNvSpPr>
            <p:nvPr/>
          </p:nvSpPr>
          <p:spPr bwMode="auto">
            <a:xfrm flipH="1">
              <a:off x="2029"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0521" name="Line 25"/>
            <p:cNvSpPr>
              <a:spLocks noChangeShapeType="1"/>
            </p:cNvSpPr>
            <p:nvPr/>
          </p:nvSpPr>
          <p:spPr bwMode="auto">
            <a:xfrm>
              <a:off x="2029"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0522" name="Line 26"/>
            <p:cNvSpPr>
              <a:spLocks noChangeShapeType="1"/>
            </p:cNvSpPr>
            <p:nvPr/>
          </p:nvSpPr>
          <p:spPr bwMode="auto">
            <a:xfrm flipH="1">
              <a:off x="2029"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0523" name="Text Box 27"/>
            <p:cNvSpPr txBox="1">
              <a:spLocks noChangeArrowheads="1"/>
            </p:cNvSpPr>
            <p:nvPr/>
          </p:nvSpPr>
          <p:spPr bwMode="auto">
            <a:xfrm>
              <a:off x="1796" y="257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0524" name="Group 28"/>
            <p:cNvGrpSpPr>
              <a:grpSpLocks/>
            </p:cNvGrpSpPr>
            <p:nvPr/>
          </p:nvGrpSpPr>
          <p:grpSpPr bwMode="auto">
            <a:xfrm>
              <a:off x="311" y="2627"/>
              <a:ext cx="332" cy="328"/>
              <a:chOff x="311" y="2627"/>
              <a:chExt cx="332" cy="328"/>
            </a:xfrm>
          </p:grpSpPr>
          <p:sp>
            <p:nvSpPr>
              <p:cNvPr id="490525" name="Oval 29"/>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0526" name="Text Box 30"/>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0527" name="Text Box 31"/>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0528" name="Line 32"/>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0529" name="Group 33"/>
            <p:cNvGrpSpPr>
              <a:grpSpLocks/>
            </p:cNvGrpSpPr>
            <p:nvPr/>
          </p:nvGrpSpPr>
          <p:grpSpPr bwMode="auto">
            <a:xfrm rot="-16200000" flipH="1" flipV="1">
              <a:off x="1554" y="2076"/>
              <a:ext cx="112" cy="287"/>
              <a:chOff x="3450" y="2313"/>
              <a:chExt cx="111" cy="216"/>
            </a:xfrm>
          </p:grpSpPr>
          <p:sp>
            <p:nvSpPr>
              <p:cNvPr id="490530" name="Line 3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0531" name="Line 3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0532" name="Line 3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0533" name="Line 3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0534" name="Line 3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0535" name="Line 3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0536" name="Line 4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0537" name="AutoShape 41"/>
            <p:cNvCxnSpPr>
              <a:cxnSpLocks noChangeShapeType="1"/>
              <a:stCxn id="490501" idx="6"/>
              <a:endCxn id="490530" idx="0"/>
            </p:cNvCxnSpPr>
            <p:nvPr/>
          </p:nvCxnSpPr>
          <p:spPr bwMode="auto">
            <a:xfrm>
              <a:off x="1202" y="2227"/>
              <a:ext cx="265" cy="1"/>
            </a:xfrm>
            <a:prstGeom prst="straightConnector1">
              <a:avLst/>
            </a:prstGeom>
            <a:noFill/>
            <a:ln w="12700">
              <a:solidFill>
                <a:schemeClr val="tx1"/>
              </a:solidFill>
              <a:round/>
              <a:headEnd type="none" w="lg" len="lg"/>
              <a:tailEnd type="none" w="lg" len="lg"/>
            </a:ln>
            <a:effectLst/>
          </p:spPr>
        </p:cxnSp>
        <p:cxnSp>
          <p:nvCxnSpPr>
            <p:cNvPr id="490538" name="AutoShape 42"/>
            <p:cNvCxnSpPr>
              <a:cxnSpLocks noChangeShapeType="1"/>
              <a:stCxn id="490502" idx="2"/>
              <a:endCxn id="490532" idx="1"/>
            </p:cNvCxnSpPr>
            <p:nvPr/>
          </p:nvCxnSpPr>
          <p:spPr bwMode="auto">
            <a:xfrm flipH="1" flipV="1">
              <a:off x="1754" y="2218"/>
              <a:ext cx="272" cy="2"/>
            </a:xfrm>
            <a:prstGeom prst="straightConnector1">
              <a:avLst/>
            </a:prstGeom>
            <a:noFill/>
            <a:ln w="12700">
              <a:solidFill>
                <a:schemeClr val="tx1"/>
              </a:solidFill>
              <a:round/>
              <a:headEnd type="none" w="lg" len="lg"/>
              <a:tailEnd type="none" w="lg" len="lg"/>
            </a:ln>
            <a:effectLst/>
          </p:spPr>
        </p:cxnSp>
        <p:grpSp>
          <p:nvGrpSpPr>
            <p:cNvPr id="490539" name="Group 43"/>
            <p:cNvGrpSpPr>
              <a:grpSpLocks/>
            </p:cNvGrpSpPr>
            <p:nvPr/>
          </p:nvGrpSpPr>
          <p:grpSpPr bwMode="auto">
            <a:xfrm>
              <a:off x="1034" y="3543"/>
              <a:ext cx="288" cy="96"/>
              <a:chOff x="1392" y="3552"/>
              <a:chExt cx="288" cy="96"/>
            </a:xfrm>
          </p:grpSpPr>
          <p:sp>
            <p:nvSpPr>
              <p:cNvPr id="490540" name="Line 44"/>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0541" name="Line 45"/>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0542" name="Line 46"/>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0543" name="Line 47"/>
            <p:cNvSpPr>
              <a:spLocks noChangeShapeType="1"/>
            </p:cNvSpPr>
            <p:nvPr/>
          </p:nvSpPr>
          <p:spPr bwMode="auto">
            <a:xfrm flipV="1">
              <a:off x="1181" y="3390"/>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0544" name="Group 48"/>
            <p:cNvGrpSpPr>
              <a:grpSpLocks/>
            </p:cNvGrpSpPr>
            <p:nvPr/>
          </p:nvGrpSpPr>
          <p:grpSpPr bwMode="auto">
            <a:xfrm>
              <a:off x="2544" y="2685"/>
              <a:ext cx="332" cy="328"/>
              <a:chOff x="2544" y="2685"/>
              <a:chExt cx="332" cy="328"/>
            </a:xfrm>
          </p:grpSpPr>
          <p:sp>
            <p:nvSpPr>
              <p:cNvPr id="490545" name="Oval 49"/>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0546" name="Text Box 50"/>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0547" name="Text Box 51"/>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0548" name="Line 52"/>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0549" name="Oval 53"/>
            <p:cNvSpPr>
              <a:spLocks noChangeArrowheads="1"/>
            </p:cNvSpPr>
            <p:nvPr/>
          </p:nvSpPr>
          <p:spPr bwMode="auto">
            <a:xfrm>
              <a:off x="2668"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0550" name="Oval 54"/>
            <p:cNvSpPr>
              <a:spLocks noChangeArrowheads="1"/>
            </p:cNvSpPr>
            <p:nvPr/>
          </p:nvSpPr>
          <p:spPr bwMode="auto">
            <a:xfrm>
              <a:off x="2042"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0551" name="Group 55"/>
            <p:cNvGrpSpPr>
              <a:grpSpLocks/>
            </p:cNvGrpSpPr>
            <p:nvPr/>
          </p:nvGrpSpPr>
          <p:grpSpPr bwMode="auto">
            <a:xfrm rot="-16200000" flipH="1" flipV="1">
              <a:off x="1514" y="1576"/>
              <a:ext cx="112" cy="287"/>
              <a:chOff x="3450" y="2313"/>
              <a:chExt cx="111" cy="216"/>
            </a:xfrm>
          </p:grpSpPr>
          <p:sp>
            <p:nvSpPr>
              <p:cNvPr id="490552" name="Line 5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0553" name="Line 5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0554" name="Line 5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0555" name="Line 5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0556" name="Line 6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0557" name="Line 6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0558" name="Line 6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0559" name="Text Box 63"/>
            <p:cNvSpPr txBox="1">
              <a:spLocks noChangeArrowheads="1"/>
            </p:cNvSpPr>
            <p:nvPr/>
          </p:nvSpPr>
          <p:spPr bwMode="auto">
            <a:xfrm>
              <a:off x="1341"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0560" name="AutoShape 64"/>
            <p:cNvCxnSpPr>
              <a:cxnSpLocks noChangeShapeType="1"/>
              <a:stCxn id="490503" idx="6"/>
              <a:endCxn id="490550" idx="2"/>
            </p:cNvCxnSpPr>
            <p:nvPr/>
          </p:nvCxnSpPr>
          <p:spPr bwMode="auto">
            <a:xfrm>
              <a:off x="1222" y="3390"/>
              <a:ext cx="820" cy="0"/>
            </a:xfrm>
            <a:prstGeom prst="straightConnector1">
              <a:avLst/>
            </a:prstGeom>
            <a:noFill/>
            <a:ln w="12700">
              <a:solidFill>
                <a:schemeClr val="tx1"/>
              </a:solidFill>
              <a:round/>
              <a:headEnd type="none" w="lg" len="lg"/>
              <a:tailEnd type="none" w="lg" len="lg"/>
            </a:ln>
            <a:effectLst/>
          </p:spPr>
        </p:cxnSp>
        <p:cxnSp>
          <p:nvCxnSpPr>
            <p:cNvPr id="490561" name="AutoShape 65"/>
            <p:cNvCxnSpPr>
              <a:cxnSpLocks noChangeShapeType="1"/>
              <a:stCxn id="490550" idx="0"/>
              <a:endCxn id="490518" idx="1"/>
            </p:cNvCxnSpPr>
            <p:nvPr/>
          </p:nvCxnSpPr>
          <p:spPr bwMode="auto">
            <a:xfrm flipH="1" flipV="1">
              <a:off x="2083" y="2981"/>
              <a:ext cx="1" cy="370"/>
            </a:xfrm>
            <a:prstGeom prst="straightConnector1">
              <a:avLst/>
            </a:prstGeom>
            <a:noFill/>
            <a:ln w="12700">
              <a:solidFill>
                <a:schemeClr val="tx1"/>
              </a:solidFill>
              <a:round/>
              <a:headEnd type="none" w="lg" len="lg"/>
              <a:tailEnd type="none" w="lg" len="lg"/>
            </a:ln>
            <a:effectLst/>
          </p:spPr>
        </p:cxnSp>
        <p:cxnSp>
          <p:nvCxnSpPr>
            <p:cNvPr id="490562" name="AutoShape 66"/>
            <p:cNvCxnSpPr>
              <a:cxnSpLocks noChangeShapeType="1"/>
              <a:stCxn id="490502" idx="6"/>
              <a:endCxn id="490549" idx="2"/>
            </p:cNvCxnSpPr>
            <p:nvPr/>
          </p:nvCxnSpPr>
          <p:spPr bwMode="auto">
            <a:xfrm>
              <a:off x="2109" y="2220"/>
              <a:ext cx="559" cy="7"/>
            </a:xfrm>
            <a:prstGeom prst="straightConnector1">
              <a:avLst/>
            </a:prstGeom>
            <a:noFill/>
            <a:ln w="12700">
              <a:solidFill>
                <a:schemeClr val="tx1"/>
              </a:solidFill>
              <a:round/>
              <a:headEnd type="none" w="lg" len="lg"/>
              <a:tailEnd type="none" w="lg" len="lg"/>
            </a:ln>
            <a:effectLst/>
          </p:spPr>
        </p:cxnSp>
        <p:cxnSp>
          <p:nvCxnSpPr>
            <p:cNvPr id="490563" name="AutoShape 67"/>
            <p:cNvCxnSpPr>
              <a:cxnSpLocks noChangeShapeType="1"/>
              <a:stCxn id="490549" idx="4"/>
              <a:endCxn id="490546" idx="0"/>
            </p:cNvCxnSpPr>
            <p:nvPr/>
          </p:nvCxnSpPr>
          <p:spPr bwMode="auto">
            <a:xfrm>
              <a:off x="2710" y="2265"/>
              <a:ext cx="1" cy="420"/>
            </a:xfrm>
            <a:prstGeom prst="straightConnector1">
              <a:avLst/>
            </a:prstGeom>
            <a:noFill/>
            <a:ln w="12700">
              <a:solidFill>
                <a:schemeClr val="tx1"/>
              </a:solidFill>
              <a:round/>
              <a:headEnd type="none" w="lg" len="lg"/>
              <a:tailEnd type="none" w="lg" len="lg"/>
            </a:ln>
            <a:effectLst/>
          </p:spPr>
        </p:cxnSp>
        <p:cxnSp>
          <p:nvCxnSpPr>
            <p:cNvPr id="490564" name="AutoShape 68"/>
            <p:cNvCxnSpPr>
              <a:cxnSpLocks noChangeShapeType="1"/>
              <a:stCxn id="490550" idx="6"/>
              <a:endCxn id="490545" idx="4"/>
            </p:cNvCxnSpPr>
            <p:nvPr/>
          </p:nvCxnSpPr>
          <p:spPr bwMode="auto">
            <a:xfrm flipV="1">
              <a:off x="2125" y="3013"/>
              <a:ext cx="585" cy="377"/>
            </a:xfrm>
            <a:prstGeom prst="bentConnector2">
              <a:avLst/>
            </a:prstGeom>
            <a:noFill/>
            <a:ln w="12700">
              <a:solidFill>
                <a:schemeClr val="tx1"/>
              </a:solidFill>
              <a:miter lim="800000"/>
              <a:headEnd type="none" w="lg" len="lg"/>
              <a:tailEnd type="none" w="lg" len="lg"/>
            </a:ln>
            <a:effectLst/>
          </p:spPr>
        </p:cxnSp>
        <p:cxnSp>
          <p:nvCxnSpPr>
            <p:cNvPr id="490565" name="AutoShape 69"/>
            <p:cNvCxnSpPr>
              <a:cxnSpLocks noChangeShapeType="1"/>
              <a:stCxn id="490549" idx="0"/>
              <a:endCxn id="490554" idx="1"/>
            </p:cNvCxnSpPr>
            <p:nvPr/>
          </p:nvCxnSpPr>
          <p:spPr bwMode="auto">
            <a:xfrm rot="5400000" flipH="1">
              <a:off x="1977" y="1454"/>
              <a:ext cx="470" cy="997"/>
            </a:xfrm>
            <a:prstGeom prst="bentConnector2">
              <a:avLst/>
            </a:prstGeom>
            <a:noFill/>
            <a:ln w="12700">
              <a:solidFill>
                <a:schemeClr val="tx1"/>
              </a:solidFill>
              <a:miter lim="800000"/>
              <a:headEnd type="none" w="lg" len="lg"/>
              <a:tailEnd type="none" w="lg" len="lg"/>
            </a:ln>
            <a:effectLst/>
          </p:spPr>
        </p:cxnSp>
        <p:sp>
          <p:nvSpPr>
            <p:cNvPr id="490566" name="Oval 70"/>
            <p:cNvSpPr>
              <a:spLocks noChangeArrowheads="1"/>
            </p:cNvSpPr>
            <p:nvPr/>
          </p:nvSpPr>
          <p:spPr bwMode="auto">
            <a:xfrm>
              <a:off x="434"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0567" name="AutoShape 71"/>
            <p:cNvCxnSpPr>
              <a:cxnSpLocks noChangeShapeType="1"/>
              <a:stCxn id="490526" idx="0"/>
              <a:endCxn id="490566" idx="4"/>
            </p:cNvCxnSpPr>
            <p:nvPr/>
          </p:nvCxnSpPr>
          <p:spPr bwMode="auto">
            <a:xfrm flipH="1" flipV="1">
              <a:off x="476" y="2265"/>
              <a:ext cx="2" cy="362"/>
            </a:xfrm>
            <a:prstGeom prst="straightConnector1">
              <a:avLst/>
            </a:prstGeom>
            <a:noFill/>
            <a:ln w="12700">
              <a:solidFill>
                <a:schemeClr val="tx1"/>
              </a:solidFill>
              <a:round/>
              <a:headEnd type="none" w="lg" len="lg"/>
              <a:tailEnd type="none" w="lg" len="lg"/>
            </a:ln>
            <a:effectLst/>
          </p:spPr>
        </p:cxnSp>
        <p:cxnSp>
          <p:nvCxnSpPr>
            <p:cNvPr id="490568" name="AutoShape 72"/>
            <p:cNvCxnSpPr>
              <a:cxnSpLocks noChangeShapeType="1"/>
              <a:stCxn id="490566" idx="6"/>
              <a:endCxn id="490501" idx="2"/>
            </p:cNvCxnSpPr>
            <p:nvPr/>
          </p:nvCxnSpPr>
          <p:spPr bwMode="auto">
            <a:xfrm>
              <a:off x="517" y="2227"/>
              <a:ext cx="602" cy="0"/>
            </a:xfrm>
            <a:prstGeom prst="straightConnector1">
              <a:avLst/>
            </a:prstGeom>
            <a:noFill/>
            <a:ln w="12700">
              <a:solidFill>
                <a:schemeClr val="tx1"/>
              </a:solidFill>
              <a:round/>
              <a:headEnd type="none" w="lg" len="lg"/>
              <a:tailEnd type="none" w="lg" len="lg"/>
            </a:ln>
            <a:effectLst/>
          </p:spPr>
        </p:cxnSp>
        <p:cxnSp>
          <p:nvCxnSpPr>
            <p:cNvPr id="490569" name="AutoShape 73"/>
            <p:cNvCxnSpPr>
              <a:cxnSpLocks noChangeShapeType="1"/>
              <a:stCxn id="490566" idx="0"/>
              <a:endCxn id="490552" idx="0"/>
            </p:cNvCxnSpPr>
            <p:nvPr/>
          </p:nvCxnSpPr>
          <p:spPr bwMode="auto">
            <a:xfrm rot="16200000">
              <a:off x="721" y="1483"/>
              <a:ext cx="460" cy="950"/>
            </a:xfrm>
            <a:prstGeom prst="bentConnector2">
              <a:avLst/>
            </a:prstGeom>
            <a:noFill/>
            <a:ln w="12700">
              <a:solidFill>
                <a:schemeClr val="tx1"/>
              </a:solidFill>
              <a:miter lim="800000"/>
              <a:headEnd type="none" w="lg" len="lg"/>
              <a:tailEnd type="none" w="lg" len="lg"/>
            </a:ln>
            <a:effectLst/>
          </p:spPr>
        </p:cxnSp>
        <p:sp>
          <p:nvSpPr>
            <p:cNvPr id="490570" name="Text Box 74"/>
            <p:cNvSpPr txBox="1">
              <a:spLocks noChangeArrowheads="1"/>
            </p:cNvSpPr>
            <p:nvPr/>
          </p:nvSpPr>
          <p:spPr bwMode="auto">
            <a:xfrm>
              <a:off x="1300" y="1440"/>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0571" name="Text Box 75"/>
            <p:cNvSpPr txBox="1">
              <a:spLocks noChangeArrowheads="1"/>
            </p:cNvSpPr>
            <p:nvPr/>
          </p:nvSpPr>
          <p:spPr bwMode="auto">
            <a:xfrm>
              <a:off x="2842" y="249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0573" name="Line 77"/>
            <p:cNvSpPr>
              <a:spLocks noChangeShapeType="1"/>
            </p:cNvSpPr>
            <p:nvPr/>
          </p:nvSpPr>
          <p:spPr bwMode="auto">
            <a:xfrm>
              <a:off x="1385" y="1824"/>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0574" name="Text Box 78"/>
            <p:cNvSpPr txBox="1">
              <a:spLocks noChangeArrowheads="1"/>
            </p:cNvSpPr>
            <p:nvPr/>
          </p:nvSpPr>
          <p:spPr bwMode="auto">
            <a:xfrm>
              <a:off x="1482" y="17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0575" name="Line 79"/>
            <p:cNvSpPr>
              <a:spLocks noChangeShapeType="1"/>
            </p:cNvSpPr>
            <p:nvPr/>
          </p:nvSpPr>
          <p:spPr bwMode="auto">
            <a:xfrm>
              <a:off x="1322" y="2689"/>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490576" name="Line 80"/>
            <p:cNvSpPr>
              <a:spLocks noChangeShapeType="1"/>
            </p:cNvSpPr>
            <p:nvPr/>
          </p:nvSpPr>
          <p:spPr bwMode="auto">
            <a:xfrm>
              <a:off x="2256" y="265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490577" name="Line 81"/>
            <p:cNvSpPr>
              <a:spLocks noChangeShapeType="1"/>
            </p:cNvSpPr>
            <p:nvPr/>
          </p:nvSpPr>
          <p:spPr bwMode="auto">
            <a:xfrm>
              <a:off x="1422" y="235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0578" name="Text Box 82"/>
            <p:cNvSpPr txBox="1">
              <a:spLocks noChangeArrowheads="1"/>
            </p:cNvSpPr>
            <p:nvPr/>
          </p:nvSpPr>
          <p:spPr bwMode="auto">
            <a:xfrm>
              <a:off x="1519" y="236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0579" name="Text Box 83"/>
            <p:cNvSpPr txBox="1">
              <a:spLocks noChangeArrowheads="1"/>
            </p:cNvSpPr>
            <p:nvPr/>
          </p:nvSpPr>
          <p:spPr bwMode="auto">
            <a:xfrm>
              <a:off x="1334" y="271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0580" name="Text Box 84"/>
            <p:cNvSpPr txBox="1">
              <a:spLocks noChangeArrowheads="1"/>
            </p:cNvSpPr>
            <p:nvPr/>
          </p:nvSpPr>
          <p:spPr bwMode="auto">
            <a:xfrm>
              <a:off x="2256" y="269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0585" name="Text Box 89"/>
            <p:cNvSpPr txBox="1">
              <a:spLocks noChangeArrowheads="1"/>
            </p:cNvSpPr>
            <p:nvPr/>
          </p:nvSpPr>
          <p:spPr bwMode="auto">
            <a:xfrm>
              <a:off x="54" y="1368"/>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0586" name="Text Box 90"/>
            <p:cNvSpPr txBox="1">
              <a:spLocks noChangeArrowheads="1"/>
            </p:cNvSpPr>
            <p:nvPr/>
          </p:nvSpPr>
          <p:spPr bwMode="auto">
            <a:xfrm>
              <a:off x="2747" y="1536"/>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0587" name="Text Box 91"/>
            <p:cNvSpPr txBox="1">
              <a:spLocks noChangeArrowheads="1"/>
            </p:cNvSpPr>
            <p:nvPr/>
          </p:nvSpPr>
          <p:spPr bwMode="auto">
            <a:xfrm>
              <a:off x="1641" y="3475"/>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0589" name="Text Box 93"/>
            <p:cNvSpPr txBox="1">
              <a:spLocks noChangeArrowheads="1"/>
            </p:cNvSpPr>
            <p:nvPr/>
          </p:nvSpPr>
          <p:spPr bwMode="auto">
            <a:xfrm>
              <a:off x="122" y="1608"/>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0590" name="Text Box 94"/>
            <p:cNvSpPr txBox="1">
              <a:spLocks noChangeArrowheads="1"/>
            </p:cNvSpPr>
            <p:nvPr/>
          </p:nvSpPr>
          <p:spPr bwMode="auto">
            <a:xfrm>
              <a:off x="2604" y="1368"/>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0591" name="Text Box 95"/>
            <p:cNvSpPr txBox="1">
              <a:spLocks noChangeArrowheads="1"/>
            </p:cNvSpPr>
            <p:nvPr/>
          </p:nvSpPr>
          <p:spPr bwMode="auto">
            <a:xfrm>
              <a:off x="1343" y="3475"/>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Date Placeholder 5"/>
          <p:cNvSpPr>
            <a:spLocks noGrp="1"/>
          </p:cNvSpPr>
          <p:nvPr>
            <p:ph type="dt" sz="half" idx="10"/>
          </p:nvPr>
        </p:nvSpPr>
        <p:spPr/>
        <p:txBody>
          <a:bodyPr/>
          <a:lstStyle/>
          <a:p>
            <a:r>
              <a:rPr lang="en-US"/>
              <a:t>ECEN 301</a:t>
            </a:r>
          </a:p>
        </p:txBody>
      </p:sp>
      <p:sp>
        <p:nvSpPr>
          <p:cNvPr id="97" name="Footer Placeholder 6"/>
          <p:cNvSpPr>
            <a:spLocks noGrp="1"/>
          </p:cNvSpPr>
          <p:nvPr>
            <p:ph type="ftr" sz="quarter" idx="11"/>
          </p:nvPr>
        </p:nvSpPr>
        <p:spPr/>
        <p:txBody>
          <a:bodyPr/>
          <a:lstStyle/>
          <a:p>
            <a:r>
              <a:rPr lang="en-US"/>
              <a:t>Discussion #7 – Node and Mesh Methods</a:t>
            </a:r>
          </a:p>
        </p:txBody>
      </p:sp>
      <p:sp>
        <p:nvSpPr>
          <p:cNvPr id="98" name="Slide Number Placeholder 7"/>
          <p:cNvSpPr>
            <a:spLocks noGrp="1"/>
          </p:cNvSpPr>
          <p:nvPr>
            <p:ph type="sldNum" sz="quarter" idx="12"/>
          </p:nvPr>
        </p:nvSpPr>
        <p:spPr/>
        <p:txBody>
          <a:bodyPr/>
          <a:lstStyle/>
          <a:p>
            <a:pPr lvl="1"/>
            <a:fld id="{4F4FF5A5-36AF-4728-8562-C43DDCFA67EA}" type="slidenum">
              <a:rPr lang="en-US"/>
              <a:pPr lvl="1"/>
              <a:t>18</a:t>
            </a:fld>
            <a:endParaRPr lang="en-US"/>
          </a:p>
        </p:txBody>
      </p:sp>
      <p:sp>
        <p:nvSpPr>
          <p:cNvPr id="492546" name="Oval 2"/>
          <p:cNvSpPr>
            <a:spLocks noChangeArrowheads="1"/>
          </p:cNvSpPr>
          <p:nvPr/>
        </p:nvSpPr>
        <p:spPr bwMode="auto">
          <a:xfrm>
            <a:off x="2954338" y="2438400"/>
            <a:ext cx="1611312"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2547" name="Oval 3"/>
          <p:cNvSpPr>
            <a:spLocks noChangeArrowheads="1"/>
          </p:cNvSpPr>
          <p:nvPr/>
        </p:nvSpPr>
        <p:spPr bwMode="auto">
          <a:xfrm>
            <a:off x="558800" y="5254625"/>
            <a:ext cx="3902075"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2548" name="Oval 4"/>
          <p:cNvSpPr>
            <a:spLocks noChangeArrowheads="1"/>
          </p:cNvSpPr>
          <p:nvPr/>
        </p:nvSpPr>
        <p:spPr bwMode="auto">
          <a:xfrm>
            <a:off x="517525" y="2438400"/>
            <a:ext cx="1611313"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2549" name="Rectangle 5"/>
          <p:cNvSpPr>
            <a:spLocks noGrp="1" noChangeArrowheads="1"/>
          </p:cNvSpPr>
          <p:nvPr>
            <p:ph type="title"/>
          </p:nvPr>
        </p:nvSpPr>
        <p:spPr/>
        <p:txBody>
          <a:bodyPr/>
          <a:lstStyle/>
          <a:p>
            <a:r>
              <a:rPr lang="en-US"/>
              <a:t>Node Voltage Method</a:t>
            </a:r>
          </a:p>
        </p:txBody>
      </p:sp>
      <p:sp>
        <p:nvSpPr>
          <p:cNvPr id="492550"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sp>
        <p:nvSpPr>
          <p:cNvPr id="492551" name="Text Box 7"/>
          <p:cNvSpPr txBox="1">
            <a:spLocks noChangeArrowheads="1"/>
          </p:cNvSpPr>
          <p:nvPr/>
        </p:nvSpPr>
        <p:spPr bwMode="auto">
          <a:xfrm>
            <a:off x="152400" y="38862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2552" name="Oval 8"/>
          <p:cNvSpPr>
            <a:spLocks noChangeArrowheads="1"/>
          </p:cNvSpPr>
          <p:nvPr/>
        </p:nvSpPr>
        <p:spPr bwMode="auto">
          <a:xfrm>
            <a:off x="1776413" y="34734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2553" name="Oval 9"/>
          <p:cNvSpPr>
            <a:spLocks noChangeArrowheads="1"/>
          </p:cNvSpPr>
          <p:nvPr/>
        </p:nvSpPr>
        <p:spPr bwMode="auto">
          <a:xfrm>
            <a:off x="3216275" y="34623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2554" name="Oval 10"/>
          <p:cNvSpPr>
            <a:spLocks noChangeArrowheads="1"/>
          </p:cNvSpPr>
          <p:nvPr/>
        </p:nvSpPr>
        <p:spPr bwMode="auto">
          <a:xfrm>
            <a:off x="1808163" y="531971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2555" name="AutoShape 11"/>
          <p:cNvCxnSpPr>
            <a:cxnSpLocks noChangeShapeType="1"/>
            <a:stCxn id="492554" idx="2"/>
            <a:endCxn id="492576" idx="4"/>
          </p:cNvCxnSpPr>
          <p:nvPr/>
        </p:nvCxnSpPr>
        <p:spPr bwMode="auto">
          <a:xfrm rot="10800000">
            <a:off x="757238" y="4691063"/>
            <a:ext cx="1050925" cy="690562"/>
          </a:xfrm>
          <a:prstGeom prst="bentConnector2">
            <a:avLst/>
          </a:prstGeom>
          <a:noFill/>
          <a:ln w="12700">
            <a:solidFill>
              <a:schemeClr val="tx1"/>
            </a:solidFill>
            <a:miter lim="800000"/>
            <a:headEnd type="none" w="lg" len="lg"/>
            <a:tailEnd type="none" w="lg" len="lg"/>
          </a:ln>
          <a:effectLst/>
        </p:spPr>
      </p:cxnSp>
      <p:cxnSp>
        <p:nvCxnSpPr>
          <p:cNvPr id="492556" name="AutoShape 12"/>
          <p:cNvCxnSpPr>
            <a:cxnSpLocks noChangeShapeType="1"/>
            <a:stCxn id="492554" idx="0"/>
            <a:endCxn id="492562" idx="1"/>
          </p:cNvCxnSpPr>
          <p:nvPr/>
        </p:nvCxnSpPr>
        <p:spPr bwMode="auto">
          <a:xfrm flipH="1" flipV="1">
            <a:off x="1873250" y="4732338"/>
            <a:ext cx="1588" cy="587375"/>
          </a:xfrm>
          <a:prstGeom prst="straightConnector1">
            <a:avLst/>
          </a:prstGeom>
          <a:noFill/>
          <a:ln w="12700">
            <a:solidFill>
              <a:schemeClr val="tx1"/>
            </a:solidFill>
            <a:round/>
            <a:headEnd type="none" w="lg" len="lg"/>
            <a:tailEnd type="none" w="lg" len="lg"/>
          </a:ln>
          <a:effectLst/>
        </p:spPr>
      </p:cxnSp>
      <p:cxnSp>
        <p:nvCxnSpPr>
          <p:cNvPr id="492557" name="AutoShape 13"/>
          <p:cNvCxnSpPr>
            <a:cxnSpLocks noChangeShapeType="1"/>
            <a:stCxn id="492552" idx="4"/>
            <a:endCxn id="492560" idx="0"/>
          </p:cNvCxnSpPr>
          <p:nvPr/>
        </p:nvCxnSpPr>
        <p:spPr bwMode="auto">
          <a:xfrm>
            <a:off x="1843088" y="3595688"/>
            <a:ext cx="15875" cy="793750"/>
          </a:xfrm>
          <a:prstGeom prst="straightConnector1">
            <a:avLst/>
          </a:prstGeom>
          <a:noFill/>
          <a:ln w="12700">
            <a:solidFill>
              <a:schemeClr val="tx1"/>
            </a:solidFill>
            <a:round/>
            <a:headEnd type="none" w="lg" len="lg"/>
            <a:tailEnd type="none" w="lg" len="lg"/>
          </a:ln>
          <a:effectLst/>
        </p:spPr>
      </p:cxnSp>
      <p:cxnSp>
        <p:nvCxnSpPr>
          <p:cNvPr id="492558" name="AutoShape 14"/>
          <p:cNvCxnSpPr>
            <a:cxnSpLocks noChangeShapeType="1"/>
            <a:stCxn id="492553" idx="4"/>
            <a:endCxn id="492567" idx="0"/>
          </p:cNvCxnSpPr>
          <p:nvPr/>
        </p:nvCxnSpPr>
        <p:spPr bwMode="auto">
          <a:xfrm>
            <a:off x="3282950" y="3584575"/>
            <a:ext cx="9525" cy="804863"/>
          </a:xfrm>
          <a:prstGeom prst="straightConnector1">
            <a:avLst/>
          </a:prstGeom>
          <a:noFill/>
          <a:ln w="12700">
            <a:solidFill>
              <a:schemeClr val="tx1"/>
            </a:solidFill>
            <a:round/>
            <a:headEnd type="none" w="lg" len="lg"/>
            <a:tailEnd type="none" w="lg" len="lg"/>
          </a:ln>
          <a:effectLst/>
        </p:spPr>
      </p:cxnSp>
      <p:sp>
        <p:nvSpPr>
          <p:cNvPr id="492559" name="Text Box 15"/>
          <p:cNvSpPr txBox="1">
            <a:spLocks noChangeArrowheads="1"/>
          </p:cNvSpPr>
          <p:nvPr/>
        </p:nvSpPr>
        <p:spPr bwMode="auto">
          <a:xfrm>
            <a:off x="1404938" y="4084638"/>
            <a:ext cx="4254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2560" name="Line 16"/>
          <p:cNvSpPr>
            <a:spLocks noChangeShapeType="1"/>
          </p:cNvSpPr>
          <p:nvPr/>
        </p:nvSpPr>
        <p:spPr bwMode="auto">
          <a:xfrm>
            <a:off x="1858963" y="4389438"/>
            <a:ext cx="100012"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2561" name="Line 17"/>
          <p:cNvSpPr>
            <a:spLocks noChangeShapeType="1"/>
          </p:cNvSpPr>
          <p:nvPr/>
        </p:nvSpPr>
        <p:spPr bwMode="auto">
          <a:xfrm flipH="1">
            <a:off x="1782763"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2562" name="Line 18"/>
          <p:cNvSpPr>
            <a:spLocks noChangeShapeType="1"/>
          </p:cNvSpPr>
          <p:nvPr/>
        </p:nvSpPr>
        <p:spPr bwMode="auto">
          <a:xfrm>
            <a:off x="1782763" y="4694238"/>
            <a:ext cx="90487"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2563" name="Line 19"/>
          <p:cNvSpPr>
            <a:spLocks noChangeShapeType="1"/>
          </p:cNvSpPr>
          <p:nvPr/>
        </p:nvSpPr>
        <p:spPr bwMode="auto">
          <a:xfrm>
            <a:off x="1787525" y="4456113"/>
            <a:ext cx="166688"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2564" name="Line 20"/>
          <p:cNvSpPr>
            <a:spLocks noChangeShapeType="1"/>
          </p:cNvSpPr>
          <p:nvPr/>
        </p:nvSpPr>
        <p:spPr bwMode="auto">
          <a:xfrm flipH="1">
            <a:off x="1787525"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2565" name="Line 21"/>
          <p:cNvSpPr>
            <a:spLocks noChangeShapeType="1"/>
          </p:cNvSpPr>
          <p:nvPr/>
        </p:nvSpPr>
        <p:spPr bwMode="auto">
          <a:xfrm>
            <a:off x="1787525"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2566" name="Line 22"/>
          <p:cNvSpPr>
            <a:spLocks noChangeShapeType="1"/>
          </p:cNvSpPr>
          <p:nvPr/>
        </p:nvSpPr>
        <p:spPr bwMode="auto">
          <a:xfrm flipH="1">
            <a:off x="1787525" y="4641850"/>
            <a:ext cx="157163"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2567" name="Line 23"/>
          <p:cNvSpPr>
            <a:spLocks noChangeShapeType="1"/>
          </p:cNvSpPr>
          <p:nvPr/>
        </p:nvSpPr>
        <p:spPr bwMode="auto">
          <a:xfrm>
            <a:off x="3292475" y="4389438"/>
            <a:ext cx="100013"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2568" name="Line 24"/>
          <p:cNvSpPr>
            <a:spLocks noChangeShapeType="1"/>
          </p:cNvSpPr>
          <p:nvPr/>
        </p:nvSpPr>
        <p:spPr bwMode="auto">
          <a:xfrm flipH="1">
            <a:off x="3216275"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2569" name="Line 25"/>
          <p:cNvSpPr>
            <a:spLocks noChangeShapeType="1"/>
          </p:cNvSpPr>
          <p:nvPr/>
        </p:nvSpPr>
        <p:spPr bwMode="auto">
          <a:xfrm>
            <a:off x="3216275" y="4694238"/>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2570" name="Line 26"/>
          <p:cNvSpPr>
            <a:spLocks noChangeShapeType="1"/>
          </p:cNvSpPr>
          <p:nvPr/>
        </p:nvSpPr>
        <p:spPr bwMode="auto">
          <a:xfrm>
            <a:off x="3221038" y="4456113"/>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2571" name="Line 27"/>
          <p:cNvSpPr>
            <a:spLocks noChangeShapeType="1"/>
          </p:cNvSpPr>
          <p:nvPr/>
        </p:nvSpPr>
        <p:spPr bwMode="auto">
          <a:xfrm flipH="1">
            <a:off x="3221038"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2572" name="Line 28"/>
          <p:cNvSpPr>
            <a:spLocks noChangeShapeType="1"/>
          </p:cNvSpPr>
          <p:nvPr/>
        </p:nvSpPr>
        <p:spPr bwMode="auto">
          <a:xfrm>
            <a:off x="3221038"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2573" name="Line 29"/>
          <p:cNvSpPr>
            <a:spLocks noChangeShapeType="1"/>
          </p:cNvSpPr>
          <p:nvPr/>
        </p:nvSpPr>
        <p:spPr bwMode="auto">
          <a:xfrm flipH="1">
            <a:off x="3221038" y="4641850"/>
            <a:ext cx="157162"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2574" name="Text Box 30"/>
          <p:cNvSpPr txBox="1">
            <a:spLocks noChangeArrowheads="1"/>
          </p:cNvSpPr>
          <p:nvPr/>
        </p:nvSpPr>
        <p:spPr bwMode="auto">
          <a:xfrm>
            <a:off x="2851150" y="40830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2575" name="Group 31"/>
          <p:cNvGrpSpPr>
            <a:grpSpLocks/>
          </p:cNvGrpSpPr>
          <p:nvPr/>
        </p:nvGrpSpPr>
        <p:grpSpPr bwMode="auto">
          <a:xfrm>
            <a:off x="493713" y="4170363"/>
            <a:ext cx="527050" cy="520700"/>
            <a:chOff x="311" y="2627"/>
            <a:chExt cx="332" cy="328"/>
          </a:xfrm>
        </p:grpSpPr>
        <p:sp>
          <p:nvSpPr>
            <p:cNvPr id="492576" name="Oval 32"/>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2577" name="Text Box 33"/>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2578" name="Text Box 34"/>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2579" name="Line 35"/>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2580" name="Group 36"/>
          <p:cNvGrpSpPr>
            <a:grpSpLocks/>
          </p:cNvGrpSpPr>
          <p:nvPr/>
        </p:nvGrpSpPr>
        <p:grpSpPr bwMode="auto">
          <a:xfrm rot="-16200000" flipH="1" flipV="1">
            <a:off x="2466182" y="3296443"/>
            <a:ext cx="177800" cy="455613"/>
            <a:chOff x="3450" y="2313"/>
            <a:chExt cx="111" cy="216"/>
          </a:xfrm>
        </p:grpSpPr>
        <p:sp>
          <p:nvSpPr>
            <p:cNvPr id="492581"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2582"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2583"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2584"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2585"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2586"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2587"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2588" name="AutoShape 44"/>
          <p:cNvCxnSpPr>
            <a:cxnSpLocks noChangeShapeType="1"/>
            <a:stCxn id="492552" idx="6"/>
            <a:endCxn id="492581" idx="0"/>
          </p:cNvCxnSpPr>
          <p:nvPr/>
        </p:nvCxnSpPr>
        <p:spPr bwMode="auto">
          <a:xfrm>
            <a:off x="1908175" y="3535363"/>
            <a:ext cx="420688" cy="1587"/>
          </a:xfrm>
          <a:prstGeom prst="straightConnector1">
            <a:avLst/>
          </a:prstGeom>
          <a:noFill/>
          <a:ln w="12700">
            <a:solidFill>
              <a:schemeClr val="tx1"/>
            </a:solidFill>
            <a:round/>
            <a:headEnd type="none" w="lg" len="lg"/>
            <a:tailEnd type="none" w="lg" len="lg"/>
          </a:ln>
          <a:effectLst/>
        </p:spPr>
      </p:cxnSp>
      <p:cxnSp>
        <p:nvCxnSpPr>
          <p:cNvPr id="492589" name="AutoShape 45"/>
          <p:cNvCxnSpPr>
            <a:cxnSpLocks noChangeShapeType="1"/>
            <a:stCxn id="492553" idx="2"/>
            <a:endCxn id="492583" idx="1"/>
          </p:cNvCxnSpPr>
          <p:nvPr/>
        </p:nvCxnSpPr>
        <p:spPr bwMode="auto">
          <a:xfrm flipH="1" flipV="1">
            <a:off x="2784475" y="3521075"/>
            <a:ext cx="431800" cy="3175"/>
          </a:xfrm>
          <a:prstGeom prst="straightConnector1">
            <a:avLst/>
          </a:prstGeom>
          <a:noFill/>
          <a:ln w="12700">
            <a:solidFill>
              <a:schemeClr val="tx1"/>
            </a:solidFill>
            <a:round/>
            <a:headEnd type="none" w="lg" len="lg"/>
            <a:tailEnd type="none" w="lg" len="lg"/>
          </a:ln>
          <a:effectLst/>
        </p:spPr>
      </p:cxnSp>
      <p:grpSp>
        <p:nvGrpSpPr>
          <p:cNvPr id="492590" name="Group 46"/>
          <p:cNvGrpSpPr>
            <a:grpSpLocks/>
          </p:cNvGrpSpPr>
          <p:nvPr/>
        </p:nvGrpSpPr>
        <p:grpSpPr bwMode="auto">
          <a:xfrm>
            <a:off x="1641475" y="5624513"/>
            <a:ext cx="457200" cy="152400"/>
            <a:chOff x="1392" y="3552"/>
            <a:chExt cx="288" cy="96"/>
          </a:xfrm>
        </p:grpSpPr>
        <p:sp>
          <p:nvSpPr>
            <p:cNvPr id="492591" name="Line 4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2592" name="Line 4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2593" name="Line 4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2594" name="Line 50"/>
          <p:cNvSpPr>
            <a:spLocks noChangeShapeType="1"/>
          </p:cNvSpPr>
          <p:nvPr/>
        </p:nvSpPr>
        <p:spPr bwMode="auto">
          <a:xfrm flipV="1">
            <a:off x="1874838" y="5381625"/>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2595" name="Group 51"/>
          <p:cNvGrpSpPr>
            <a:grpSpLocks/>
          </p:cNvGrpSpPr>
          <p:nvPr/>
        </p:nvGrpSpPr>
        <p:grpSpPr bwMode="auto">
          <a:xfrm>
            <a:off x="4038600" y="4262438"/>
            <a:ext cx="527050" cy="520700"/>
            <a:chOff x="2544" y="2685"/>
            <a:chExt cx="332" cy="328"/>
          </a:xfrm>
        </p:grpSpPr>
        <p:sp>
          <p:nvSpPr>
            <p:cNvPr id="492596"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2597"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2598"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2599"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2600" name="Oval 56"/>
          <p:cNvSpPr>
            <a:spLocks noChangeArrowheads="1"/>
          </p:cNvSpPr>
          <p:nvPr/>
        </p:nvSpPr>
        <p:spPr bwMode="auto">
          <a:xfrm>
            <a:off x="4235450"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2601" name="Oval 57"/>
          <p:cNvSpPr>
            <a:spLocks noChangeArrowheads="1"/>
          </p:cNvSpPr>
          <p:nvPr/>
        </p:nvSpPr>
        <p:spPr bwMode="auto">
          <a:xfrm>
            <a:off x="3241675" y="53197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2602" name="Group 58"/>
          <p:cNvGrpSpPr>
            <a:grpSpLocks/>
          </p:cNvGrpSpPr>
          <p:nvPr/>
        </p:nvGrpSpPr>
        <p:grpSpPr bwMode="auto">
          <a:xfrm rot="-16200000" flipH="1" flipV="1">
            <a:off x="2402682" y="2502693"/>
            <a:ext cx="177800" cy="455613"/>
            <a:chOff x="3450" y="2313"/>
            <a:chExt cx="111" cy="216"/>
          </a:xfrm>
        </p:grpSpPr>
        <p:sp>
          <p:nvSpPr>
            <p:cNvPr id="492603"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2604"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2605"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2606"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2607"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2608"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2609"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2610" name="Text Box 66"/>
          <p:cNvSpPr txBox="1">
            <a:spLocks noChangeArrowheads="1"/>
          </p:cNvSpPr>
          <p:nvPr/>
        </p:nvSpPr>
        <p:spPr bwMode="auto">
          <a:xfrm>
            <a:off x="2128838" y="310832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2611" name="AutoShape 67"/>
          <p:cNvCxnSpPr>
            <a:cxnSpLocks noChangeShapeType="1"/>
            <a:stCxn id="492554" idx="6"/>
            <a:endCxn id="492601" idx="2"/>
          </p:cNvCxnSpPr>
          <p:nvPr/>
        </p:nvCxnSpPr>
        <p:spPr bwMode="auto">
          <a:xfrm>
            <a:off x="1939925" y="5381625"/>
            <a:ext cx="1301750" cy="0"/>
          </a:xfrm>
          <a:prstGeom prst="straightConnector1">
            <a:avLst/>
          </a:prstGeom>
          <a:noFill/>
          <a:ln w="12700">
            <a:solidFill>
              <a:schemeClr val="tx1"/>
            </a:solidFill>
            <a:round/>
            <a:headEnd type="none" w="lg" len="lg"/>
            <a:tailEnd type="none" w="lg" len="lg"/>
          </a:ln>
          <a:effectLst/>
        </p:spPr>
      </p:cxnSp>
      <p:cxnSp>
        <p:nvCxnSpPr>
          <p:cNvPr id="492612" name="AutoShape 68"/>
          <p:cNvCxnSpPr>
            <a:cxnSpLocks noChangeShapeType="1"/>
            <a:stCxn id="492601" idx="0"/>
            <a:endCxn id="492569" idx="1"/>
          </p:cNvCxnSpPr>
          <p:nvPr/>
        </p:nvCxnSpPr>
        <p:spPr bwMode="auto">
          <a:xfrm flipH="1" flipV="1">
            <a:off x="3306763" y="4732338"/>
            <a:ext cx="1587" cy="587375"/>
          </a:xfrm>
          <a:prstGeom prst="straightConnector1">
            <a:avLst/>
          </a:prstGeom>
          <a:noFill/>
          <a:ln w="12700">
            <a:solidFill>
              <a:schemeClr val="tx1"/>
            </a:solidFill>
            <a:round/>
            <a:headEnd type="none" w="lg" len="lg"/>
            <a:tailEnd type="none" w="lg" len="lg"/>
          </a:ln>
          <a:effectLst/>
        </p:spPr>
      </p:cxnSp>
      <p:cxnSp>
        <p:nvCxnSpPr>
          <p:cNvPr id="492613" name="AutoShape 69"/>
          <p:cNvCxnSpPr>
            <a:cxnSpLocks noChangeShapeType="1"/>
            <a:stCxn id="492553" idx="6"/>
            <a:endCxn id="492600" idx="2"/>
          </p:cNvCxnSpPr>
          <p:nvPr/>
        </p:nvCxnSpPr>
        <p:spPr bwMode="auto">
          <a:xfrm>
            <a:off x="3348038" y="3524250"/>
            <a:ext cx="887412" cy="11113"/>
          </a:xfrm>
          <a:prstGeom prst="straightConnector1">
            <a:avLst/>
          </a:prstGeom>
          <a:noFill/>
          <a:ln w="12700">
            <a:solidFill>
              <a:schemeClr val="tx1"/>
            </a:solidFill>
            <a:round/>
            <a:headEnd type="none" w="lg" len="lg"/>
            <a:tailEnd type="none" w="lg" len="lg"/>
          </a:ln>
          <a:effectLst/>
        </p:spPr>
      </p:cxnSp>
      <p:cxnSp>
        <p:nvCxnSpPr>
          <p:cNvPr id="492614" name="AutoShape 70"/>
          <p:cNvCxnSpPr>
            <a:cxnSpLocks noChangeShapeType="1"/>
            <a:stCxn id="492600" idx="4"/>
            <a:endCxn id="492597" idx="0"/>
          </p:cNvCxnSpPr>
          <p:nvPr/>
        </p:nvCxnSpPr>
        <p:spPr bwMode="auto">
          <a:xfrm>
            <a:off x="4302125" y="3595688"/>
            <a:ext cx="1588" cy="666750"/>
          </a:xfrm>
          <a:prstGeom prst="straightConnector1">
            <a:avLst/>
          </a:prstGeom>
          <a:noFill/>
          <a:ln w="12700">
            <a:solidFill>
              <a:schemeClr val="tx1"/>
            </a:solidFill>
            <a:round/>
            <a:headEnd type="none" w="lg" len="lg"/>
            <a:tailEnd type="none" w="lg" len="lg"/>
          </a:ln>
          <a:effectLst/>
        </p:spPr>
      </p:cxnSp>
      <p:cxnSp>
        <p:nvCxnSpPr>
          <p:cNvPr id="492615" name="AutoShape 71"/>
          <p:cNvCxnSpPr>
            <a:cxnSpLocks noChangeShapeType="1"/>
            <a:stCxn id="492601" idx="6"/>
            <a:endCxn id="492596" idx="4"/>
          </p:cNvCxnSpPr>
          <p:nvPr/>
        </p:nvCxnSpPr>
        <p:spPr bwMode="auto">
          <a:xfrm flipV="1">
            <a:off x="3373438" y="4783138"/>
            <a:ext cx="928687" cy="598487"/>
          </a:xfrm>
          <a:prstGeom prst="bentConnector2">
            <a:avLst/>
          </a:prstGeom>
          <a:noFill/>
          <a:ln w="12700">
            <a:solidFill>
              <a:schemeClr val="tx1"/>
            </a:solidFill>
            <a:miter lim="800000"/>
            <a:headEnd type="none" w="lg" len="lg"/>
            <a:tailEnd type="none" w="lg" len="lg"/>
          </a:ln>
          <a:effectLst/>
        </p:spPr>
      </p:cxnSp>
      <p:cxnSp>
        <p:nvCxnSpPr>
          <p:cNvPr id="492616" name="AutoShape 72"/>
          <p:cNvCxnSpPr>
            <a:cxnSpLocks noChangeShapeType="1"/>
            <a:stCxn id="492600" idx="0"/>
            <a:endCxn id="492605" idx="1"/>
          </p:cNvCxnSpPr>
          <p:nvPr/>
        </p:nvCxnSpPr>
        <p:spPr bwMode="auto">
          <a:xfrm rot="5400000" flipH="1">
            <a:off x="3137694" y="2309019"/>
            <a:ext cx="746125" cy="1582737"/>
          </a:xfrm>
          <a:prstGeom prst="bentConnector2">
            <a:avLst/>
          </a:prstGeom>
          <a:noFill/>
          <a:ln w="12700">
            <a:solidFill>
              <a:schemeClr val="tx1"/>
            </a:solidFill>
            <a:miter lim="800000"/>
            <a:headEnd type="none" w="lg" len="lg"/>
            <a:tailEnd type="none" w="lg" len="lg"/>
          </a:ln>
          <a:effectLst/>
        </p:spPr>
      </p:cxnSp>
      <p:sp>
        <p:nvSpPr>
          <p:cNvPr id="492617" name="Oval 73"/>
          <p:cNvSpPr>
            <a:spLocks noChangeArrowheads="1"/>
          </p:cNvSpPr>
          <p:nvPr/>
        </p:nvSpPr>
        <p:spPr bwMode="auto">
          <a:xfrm>
            <a:off x="688975"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2618" name="AutoShape 74"/>
          <p:cNvCxnSpPr>
            <a:cxnSpLocks noChangeShapeType="1"/>
            <a:stCxn id="492577" idx="0"/>
            <a:endCxn id="492617" idx="4"/>
          </p:cNvCxnSpPr>
          <p:nvPr/>
        </p:nvCxnSpPr>
        <p:spPr bwMode="auto">
          <a:xfrm flipH="1" flipV="1">
            <a:off x="755650" y="3595688"/>
            <a:ext cx="3175" cy="574675"/>
          </a:xfrm>
          <a:prstGeom prst="straightConnector1">
            <a:avLst/>
          </a:prstGeom>
          <a:noFill/>
          <a:ln w="12700">
            <a:solidFill>
              <a:schemeClr val="tx1"/>
            </a:solidFill>
            <a:round/>
            <a:headEnd type="none" w="lg" len="lg"/>
            <a:tailEnd type="none" w="lg" len="lg"/>
          </a:ln>
          <a:effectLst/>
        </p:spPr>
      </p:cxnSp>
      <p:cxnSp>
        <p:nvCxnSpPr>
          <p:cNvPr id="492619" name="AutoShape 75"/>
          <p:cNvCxnSpPr>
            <a:cxnSpLocks noChangeShapeType="1"/>
            <a:stCxn id="492617" idx="6"/>
            <a:endCxn id="492552" idx="2"/>
          </p:cNvCxnSpPr>
          <p:nvPr/>
        </p:nvCxnSpPr>
        <p:spPr bwMode="auto">
          <a:xfrm>
            <a:off x="820738" y="3535363"/>
            <a:ext cx="955675" cy="0"/>
          </a:xfrm>
          <a:prstGeom prst="straightConnector1">
            <a:avLst/>
          </a:prstGeom>
          <a:noFill/>
          <a:ln w="12700">
            <a:solidFill>
              <a:schemeClr val="tx1"/>
            </a:solidFill>
            <a:round/>
            <a:headEnd type="none" w="lg" len="lg"/>
            <a:tailEnd type="none" w="lg" len="lg"/>
          </a:ln>
          <a:effectLst/>
        </p:spPr>
      </p:cxnSp>
      <p:cxnSp>
        <p:nvCxnSpPr>
          <p:cNvPr id="492620" name="AutoShape 76"/>
          <p:cNvCxnSpPr>
            <a:cxnSpLocks noChangeShapeType="1"/>
            <a:stCxn id="492617" idx="0"/>
            <a:endCxn id="492603" idx="0"/>
          </p:cNvCxnSpPr>
          <p:nvPr/>
        </p:nvCxnSpPr>
        <p:spPr bwMode="auto">
          <a:xfrm rot="16200000">
            <a:off x="1144588" y="2354262"/>
            <a:ext cx="730250" cy="1508125"/>
          </a:xfrm>
          <a:prstGeom prst="bentConnector2">
            <a:avLst/>
          </a:prstGeom>
          <a:noFill/>
          <a:ln w="12700">
            <a:solidFill>
              <a:schemeClr val="tx1"/>
            </a:solidFill>
            <a:miter lim="800000"/>
            <a:headEnd type="none" w="lg" len="lg"/>
            <a:tailEnd type="none" w="lg" len="lg"/>
          </a:ln>
          <a:effectLst/>
        </p:spPr>
      </p:cxnSp>
      <p:sp>
        <p:nvSpPr>
          <p:cNvPr id="492621" name="Text Box 77"/>
          <p:cNvSpPr txBox="1">
            <a:spLocks noChangeArrowheads="1"/>
          </p:cNvSpPr>
          <p:nvPr/>
        </p:nvSpPr>
        <p:spPr bwMode="auto">
          <a:xfrm>
            <a:off x="2063750" y="228600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2622" name="Text Box 78"/>
          <p:cNvSpPr txBox="1">
            <a:spLocks noChangeArrowheads="1"/>
          </p:cNvSpPr>
          <p:nvPr/>
        </p:nvSpPr>
        <p:spPr bwMode="auto">
          <a:xfrm>
            <a:off x="4511675" y="39624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2623" name="Line 79"/>
          <p:cNvSpPr>
            <a:spLocks noChangeShapeType="1"/>
          </p:cNvSpPr>
          <p:nvPr/>
        </p:nvSpPr>
        <p:spPr bwMode="auto">
          <a:xfrm>
            <a:off x="2198688" y="289560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2624" name="Text Box 80"/>
          <p:cNvSpPr txBox="1">
            <a:spLocks noChangeArrowheads="1"/>
          </p:cNvSpPr>
          <p:nvPr/>
        </p:nvSpPr>
        <p:spPr bwMode="auto">
          <a:xfrm>
            <a:off x="2352675" y="28194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2625" name="Line 81"/>
          <p:cNvSpPr>
            <a:spLocks noChangeShapeType="1"/>
          </p:cNvSpPr>
          <p:nvPr/>
        </p:nvSpPr>
        <p:spPr bwMode="auto">
          <a:xfrm>
            <a:off x="2098675" y="42687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2626" name="Line 82"/>
          <p:cNvSpPr>
            <a:spLocks noChangeShapeType="1"/>
          </p:cNvSpPr>
          <p:nvPr/>
        </p:nvSpPr>
        <p:spPr bwMode="auto">
          <a:xfrm>
            <a:off x="3581400" y="42195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2627" name="Line 83"/>
          <p:cNvSpPr>
            <a:spLocks noChangeShapeType="1"/>
          </p:cNvSpPr>
          <p:nvPr/>
        </p:nvSpPr>
        <p:spPr bwMode="auto">
          <a:xfrm>
            <a:off x="2257425" y="373380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2628" name="Text Box 84"/>
          <p:cNvSpPr txBox="1">
            <a:spLocks noChangeArrowheads="1"/>
          </p:cNvSpPr>
          <p:nvPr/>
        </p:nvSpPr>
        <p:spPr bwMode="auto">
          <a:xfrm>
            <a:off x="2411413" y="37480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2629" name="Text Box 85"/>
          <p:cNvSpPr txBox="1">
            <a:spLocks noChangeArrowheads="1"/>
          </p:cNvSpPr>
          <p:nvPr/>
        </p:nvSpPr>
        <p:spPr bwMode="auto">
          <a:xfrm>
            <a:off x="2117725" y="43164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2630" name="Text Box 86"/>
          <p:cNvSpPr txBox="1">
            <a:spLocks noChangeArrowheads="1"/>
          </p:cNvSpPr>
          <p:nvPr/>
        </p:nvSpPr>
        <p:spPr bwMode="auto">
          <a:xfrm>
            <a:off x="3581400" y="42751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2631" name="Text Box 87"/>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2632" name="Text Box 88"/>
          <p:cNvSpPr txBox="1">
            <a:spLocks noChangeArrowheads="1"/>
          </p:cNvSpPr>
          <p:nvPr/>
        </p:nvSpPr>
        <p:spPr bwMode="auto">
          <a:xfrm>
            <a:off x="4360863" y="2438400"/>
            <a:ext cx="876300" cy="366713"/>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2633" name="Text Box 89"/>
          <p:cNvSpPr txBox="1">
            <a:spLocks noChangeArrowheads="1"/>
          </p:cNvSpPr>
          <p:nvPr/>
        </p:nvSpPr>
        <p:spPr bwMode="auto">
          <a:xfrm>
            <a:off x="2605088" y="5516563"/>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2634" name="Text Box 9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at nodes </a:t>
            </a:r>
            <a:r>
              <a:rPr lang="en-US" b="1"/>
              <a:t>a</a:t>
            </a:r>
            <a:r>
              <a:rPr lang="en-US"/>
              <a:t> and </a:t>
            </a:r>
            <a:r>
              <a:rPr lang="en-US" b="1"/>
              <a:t>b</a:t>
            </a:r>
          </a:p>
        </p:txBody>
      </p:sp>
      <p:sp>
        <p:nvSpPr>
          <p:cNvPr id="492635" name="Text Box 91"/>
          <p:cNvSpPr txBox="1">
            <a:spLocks noChangeArrowheads="1"/>
          </p:cNvSpPr>
          <p:nvPr/>
        </p:nvSpPr>
        <p:spPr bwMode="auto">
          <a:xfrm>
            <a:off x="193675" y="25527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2636" name="Text Box 92"/>
          <p:cNvSpPr txBox="1">
            <a:spLocks noChangeArrowheads="1"/>
          </p:cNvSpPr>
          <p:nvPr/>
        </p:nvSpPr>
        <p:spPr bwMode="auto">
          <a:xfrm>
            <a:off x="4133850" y="2171700"/>
            <a:ext cx="3825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2637" name="Text Box 93"/>
          <p:cNvSpPr txBox="1">
            <a:spLocks noChangeArrowheads="1"/>
          </p:cNvSpPr>
          <p:nvPr/>
        </p:nvSpPr>
        <p:spPr bwMode="auto">
          <a:xfrm>
            <a:off x="2132013" y="5516563"/>
            <a:ext cx="366712"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92640" name="Object 96"/>
          <p:cNvGraphicFramePr>
            <a:graphicFrameLocks noChangeAspect="1"/>
          </p:cNvGraphicFramePr>
          <p:nvPr>
            <p:ph sz="quarter" idx="3"/>
          </p:nvPr>
        </p:nvGraphicFramePr>
        <p:xfrm>
          <a:off x="4876800" y="4267200"/>
          <a:ext cx="2020888" cy="1335088"/>
        </p:xfrm>
        <a:graphic>
          <a:graphicData uri="http://schemas.openxmlformats.org/presentationml/2006/ole">
            <p:oleObj spid="_x0000_s492640" name="Equation" r:id="rId3" imgW="1346040" imgH="888840" progId="Equation.3">
              <p:embed/>
            </p:oleObj>
          </a:graphicData>
        </a:graphic>
      </p:graphicFrame>
      <p:graphicFrame>
        <p:nvGraphicFramePr>
          <p:cNvPr id="492642" name="Object 98"/>
          <p:cNvGraphicFramePr>
            <a:graphicFrameLocks noChangeAspect="1"/>
          </p:cNvGraphicFramePr>
          <p:nvPr/>
        </p:nvGraphicFramePr>
        <p:xfrm>
          <a:off x="6989763" y="4267200"/>
          <a:ext cx="2078037" cy="1335088"/>
        </p:xfrm>
        <a:graphic>
          <a:graphicData uri="http://schemas.openxmlformats.org/presentationml/2006/ole">
            <p:oleObj spid="_x0000_s492642" name="Equation" r:id="rId4" imgW="1384200" imgH="88884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Date Placeholder 5"/>
          <p:cNvSpPr>
            <a:spLocks noGrp="1"/>
          </p:cNvSpPr>
          <p:nvPr>
            <p:ph type="dt" sz="half" idx="10"/>
          </p:nvPr>
        </p:nvSpPr>
        <p:spPr/>
        <p:txBody>
          <a:bodyPr/>
          <a:lstStyle/>
          <a:p>
            <a:r>
              <a:rPr lang="en-US"/>
              <a:t>ECEN 301</a:t>
            </a:r>
          </a:p>
        </p:txBody>
      </p:sp>
      <p:sp>
        <p:nvSpPr>
          <p:cNvPr id="97" name="Footer Placeholder 6"/>
          <p:cNvSpPr>
            <a:spLocks noGrp="1"/>
          </p:cNvSpPr>
          <p:nvPr>
            <p:ph type="ftr" sz="quarter" idx="11"/>
          </p:nvPr>
        </p:nvSpPr>
        <p:spPr/>
        <p:txBody>
          <a:bodyPr/>
          <a:lstStyle/>
          <a:p>
            <a:r>
              <a:rPr lang="en-US"/>
              <a:t>Discussion #7 – Node and Mesh Methods</a:t>
            </a:r>
          </a:p>
        </p:txBody>
      </p:sp>
      <p:sp>
        <p:nvSpPr>
          <p:cNvPr id="98" name="Slide Number Placeholder 7"/>
          <p:cNvSpPr>
            <a:spLocks noGrp="1"/>
          </p:cNvSpPr>
          <p:nvPr>
            <p:ph type="sldNum" sz="quarter" idx="12"/>
          </p:nvPr>
        </p:nvSpPr>
        <p:spPr/>
        <p:txBody>
          <a:bodyPr/>
          <a:lstStyle/>
          <a:p>
            <a:pPr lvl="1"/>
            <a:fld id="{E4372C6C-A262-4DF3-B75F-4B63BF6EA062}" type="slidenum">
              <a:rPr lang="en-US"/>
              <a:pPr lvl="1"/>
              <a:t>19</a:t>
            </a:fld>
            <a:endParaRPr lang="en-US"/>
          </a:p>
        </p:txBody>
      </p:sp>
      <p:sp>
        <p:nvSpPr>
          <p:cNvPr id="495618" name="Oval 2"/>
          <p:cNvSpPr>
            <a:spLocks noChangeArrowheads="1"/>
          </p:cNvSpPr>
          <p:nvPr/>
        </p:nvSpPr>
        <p:spPr bwMode="auto">
          <a:xfrm>
            <a:off x="2954338" y="2438400"/>
            <a:ext cx="1611312"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5619" name="Oval 3"/>
          <p:cNvSpPr>
            <a:spLocks noChangeArrowheads="1"/>
          </p:cNvSpPr>
          <p:nvPr/>
        </p:nvSpPr>
        <p:spPr bwMode="auto">
          <a:xfrm>
            <a:off x="558800" y="5254625"/>
            <a:ext cx="3902075"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5620" name="Oval 4"/>
          <p:cNvSpPr>
            <a:spLocks noChangeArrowheads="1"/>
          </p:cNvSpPr>
          <p:nvPr/>
        </p:nvSpPr>
        <p:spPr bwMode="auto">
          <a:xfrm>
            <a:off x="517525" y="2438400"/>
            <a:ext cx="1611313"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5621" name="Rectangle 5"/>
          <p:cNvSpPr>
            <a:spLocks noGrp="1" noChangeArrowheads="1"/>
          </p:cNvSpPr>
          <p:nvPr>
            <p:ph type="title"/>
          </p:nvPr>
        </p:nvSpPr>
        <p:spPr/>
        <p:txBody>
          <a:bodyPr/>
          <a:lstStyle/>
          <a:p>
            <a:r>
              <a:rPr lang="en-US"/>
              <a:t>Node Voltage Method</a:t>
            </a:r>
          </a:p>
        </p:txBody>
      </p:sp>
      <p:sp>
        <p:nvSpPr>
          <p:cNvPr id="495622"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sp>
        <p:nvSpPr>
          <p:cNvPr id="495623" name="Text Box 7"/>
          <p:cNvSpPr txBox="1">
            <a:spLocks noChangeArrowheads="1"/>
          </p:cNvSpPr>
          <p:nvPr/>
        </p:nvSpPr>
        <p:spPr bwMode="auto">
          <a:xfrm>
            <a:off x="152400" y="38862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5624" name="Oval 8"/>
          <p:cNvSpPr>
            <a:spLocks noChangeArrowheads="1"/>
          </p:cNvSpPr>
          <p:nvPr/>
        </p:nvSpPr>
        <p:spPr bwMode="auto">
          <a:xfrm>
            <a:off x="1776413" y="34734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5625" name="Oval 9"/>
          <p:cNvSpPr>
            <a:spLocks noChangeArrowheads="1"/>
          </p:cNvSpPr>
          <p:nvPr/>
        </p:nvSpPr>
        <p:spPr bwMode="auto">
          <a:xfrm>
            <a:off x="3216275" y="34623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5626" name="Oval 10"/>
          <p:cNvSpPr>
            <a:spLocks noChangeArrowheads="1"/>
          </p:cNvSpPr>
          <p:nvPr/>
        </p:nvSpPr>
        <p:spPr bwMode="auto">
          <a:xfrm>
            <a:off x="1808163" y="531971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5627" name="AutoShape 11"/>
          <p:cNvCxnSpPr>
            <a:cxnSpLocks noChangeShapeType="1"/>
            <a:stCxn id="495626" idx="2"/>
            <a:endCxn id="495648" idx="4"/>
          </p:cNvCxnSpPr>
          <p:nvPr/>
        </p:nvCxnSpPr>
        <p:spPr bwMode="auto">
          <a:xfrm rot="10800000">
            <a:off x="757238" y="4691063"/>
            <a:ext cx="1050925" cy="690562"/>
          </a:xfrm>
          <a:prstGeom prst="bentConnector2">
            <a:avLst/>
          </a:prstGeom>
          <a:noFill/>
          <a:ln w="12700">
            <a:solidFill>
              <a:schemeClr val="tx1"/>
            </a:solidFill>
            <a:miter lim="800000"/>
            <a:headEnd type="none" w="lg" len="lg"/>
            <a:tailEnd type="none" w="lg" len="lg"/>
          </a:ln>
          <a:effectLst/>
        </p:spPr>
      </p:cxnSp>
      <p:cxnSp>
        <p:nvCxnSpPr>
          <p:cNvPr id="495628" name="AutoShape 12"/>
          <p:cNvCxnSpPr>
            <a:cxnSpLocks noChangeShapeType="1"/>
            <a:stCxn id="495626" idx="0"/>
            <a:endCxn id="495634" idx="1"/>
          </p:cNvCxnSpPr>
          <p:nvPr/>
        </p:nvCxnSpPr>
        <p:spPr bwMode="auto">
          <a:xfrm flipH="1" flipV="1">
            <a:off x="1873250" y="4732338"/>
            <a:ext cx="1588" cy="587375"/>
          </a:xfrm>
          <a:prstGeom prst="straightConnector1">
            <a:avLst/>
          </a:prstGeom>
          <a:noFill/>
          <a:ln w="12700">
            <a:solidFill>
              <a:schemeClr val="tx1"/>
            </a:solidFill>
            <a:round/>
            <a:headEnd type="none" w="lg" len="lg"/>
            <a:tailEnd type="none" w="lg" len="lg"/>
          </a:ln>
          <a:effectLst/>
        </p:spPr>
      </p:cxnSp>
      <p:cxnSp>
        <p:nvCxnSpPr>
          <p:cNvPr id="495629" name="AutoShape 13"/>
          <p:cNvCxnSpPr>
            <a:cxnSpLocks noChangeShapeType="1"/>
            <a:stCxn id="495624" idx="4"/>
            <a:endCxn id="495632" idx="0"/>
          </p:cNvCxnSpPr>
          <p:nvPr/>
        </p:nvCxnSpPr>
        <p:spPr bwMode="auto">
          <a:xfrm>
            <a:off x="1843088" y="3595688"/>
            <a:ext cx="15875" cy="793750"/>
          </a:xfrm>
          <a:prstGeom prst="straightConnector1">
            <a:avLst/>
          </a:prstGeom>
          <a:noFill/>
          <a:ln w="12700">
            <a:solidFill>
              <a:schemeClr val="tx1"/>
            </a:solidFill>
            <a:round/>
            <a:headEnd type="none" w="lg" len="lg"/>
            <a:tailEnd type="none" w="lg" len="lg"/>
          </a:ln>
          <a:effectLst/>
        </p:spPr>
      </p:cxnSp>
      <p:cxnSp>
        <p:nvCxnSpPr>
          <p:cNvPr id="495630" name="AutoShape 14"/>
          <p:cNvCxnSpPr>
            <a:cxnSpLocks noChangeShapeType="1"/>
            <a:stCxn id="495625" idx="4"/>
            <a:endCxn id="495639" idx="0"/>
          </p:cNvCxnSpPr>
          <p:nvPr/>
        </p:nvCxnSpPr>
        <p:spPr bwMode="auto">
          <a:xfrm>
            <a:off x="3282950" y="3584575"/>
            <a:ext cx="9525" cy="804863"/>
          </a:xfrm>
          <a:prstGeom prst="straightConnector1">
            <a:avLst/>
          </a:prstGeom>
          <a:noFill/>
          <a:ln w="12700">
            <a:solidFill>
              <a:schemeClr val="tx1"/>
            </a:solidFill>
            <a:round/>
            <a:headEnd type="none" w="lg" len="lg"/>
            <a:tailEnd type="none" w="lg" len="lg"/>
          </a:ln>
          <a:effectLst/>
        </p:spPr>
      </p:cxnSp>
      <p:sp>
        <p:nvSpPr>
          <p:cNvPr id="495631" name="Text Box 15"/>
          <p:cNvSpPr txBox="1">
            <a:spLocks noChangeArrowheads="1"/>
          </p:cNvSpPr>
          <p:nvPr/>
        </p:nvSpPr>
        <p:spPr bwMode="auto">
          <a:xfrm>
            <a:off x="1404938" y="4084638"/>
            <a:ext cx="4254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5632" name="Line 16"/>
          <p:cNvSpPr>
            <a:spLocks noChangeShapeType="1"/>
          </p:cNvSpPr>
          <p:nvPr/>
        </p:nvSpPr>
        <p:spPr bwMode="auto">
          <a:xfrm>
            <a:off x="1858963" y="4389438"/>
            <a:ext cx="100012"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5633" name="Line 17"/>
          <p:cNvSpPr>
            <a:spLocks noChangeShapeType="1"/>
          </p:cNvSpPr>
          <p:nvPr/>
        </p:nvSpPr>
        <p:spPr bwMode="auto">
          <a:xfrm flipH="1">
            <a:off x="1782763"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5634" name="Line 18"/>
          <p:cNvSpPr>
            <a:spLocks noChangeShapeType="1"/>
          </p:cNvSpPr>
          <p:nvPr/>
        </p:nvSpPr>
        <p:spPr bwMode="auto">
          <a:xfrm>
            <a:off x="1782763" y="4694238"/>
            <a:ext cx="90487"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5635" name="Line 19"/>
          <p:cNvSpPr>
            <a:spLocks noChangeShapeType="1"/>
          </p:cNvSpPr>
          <p:nvPr/>
        </p:nvSpPr>
        <p:spPr bwMode="auto">
          <a:xfrm>
            <a:off x="1787525" y="4456113"/>
            <a:ext cx="166688"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5636" name="Line 20"/>
          <p:cNvSpPr>
            <a:spLocks noChangeShapeType="1"/>
          </p:cNvSpPr>
          <p:nvPr/>
        </p:nvSpPr>
        <p:spPr bwMode="auto">
          <a:xfrm flipH="1">
            <a:off x="1787525"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5637" name="Line 21"/>
          <p:cNvSpPr>
            <a:spLocks noChangeShapeType="1"/>
          </p:cNvSpPr>
          <p:nvPr/>
        </p:nvSpPr>
        <p:spPr bwMode="auto">
          <a:xfrm>
            <a:off x="1787525"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5638" name="Line 22"/>
          <p:cNvSpPr>
            <a:spLocks noChangeShapeType="1"/>
          </p:cNvSpPr>
          <p:nvPr/>
        </p:nvSpPr>
        <p:spPr bwMode="auto">
          <a:xfrm flipH="1">
            <a:off x="1787525" y="4641850"/>
            <a:ext cx="157163"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5639" name="Line 23"/>
          <p:cNvSpPr>
            <a:spLocks noChangeShapeType="1"/>
          </p:cNvSpPr>
          <p:nvPr/>
        </p:nvSpPr>
        <p:spPr bwMode="auto">
          <a:xfrm>
            <a:off x="3292475" y="4389438"/>
            <a:ext cx="100013"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5640" name="Line 24"/>
          <p:cNvSpPr>
            <a:spLocks noChangeShapeType="1"/>
          </p:cNvSpPr>
          <p:nvPr/>
        </p:nvSpPr>
        <p:spPr bwMode="auto">
          <a:xfrm flipH="1">
            <a:off x="3216275"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5641" name="Line 25"/>
          <p:cNvSpPr>
            <a:spLocks noChangeShapeType="1"/>
          </p:cNvSpPr>
          <p:nvPr/>
        </p:nvSpPr>
        <p:spPr bwMode="auto">
          <a:xfrm>
            <a:off x="3216275" y="4694238"/>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5642" name="Line 26"/>
          <p:cNvSpPr>
            <a:spLocks noChangeShapeType="1"/>
          </p:cNvSpPr>
          <p:nvPr/>
        </p:nvSpPr>
        <p:spPr bwMode="auto">
          <a:xfrm>
            <a:off x="3221038" y="4456113"/>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5643" name="Line 27"/>
          <p:cNvSpPr>
            <a:spLocks noChangeShapeType="1"/>
          </p:cNvSpPr>
          <p:nvPr/>
        </p:nvSpPr>
        <p:spPr bwMode="auto">
          <a:xfrm flipH="1">
            <a:off x="3221038"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5644" name="Line 28"/>
          <p:cNvSpPr>
            <a:spLocks noChangeShapeType="1"/>
          </p:cNvSpPr>
          <p:nvPr/>
        </p:nvSpPr>
        <p:spPr bwMode="auto">
          <a:xfrm>
            <a:off x="3221038"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5645" name="Line 29"/>
          <p:cNvSpPr>
            <a:spLocks noChangeShapeType="1"/>
          </p:cNvSpPr>
          <p:nvPr/>
        </p:nvSpPr>
        <p:spPr bwMode="auto">
          <a:xfrm flipH="1">
            <a:off x="3221038" y="4641850"/>
            <a:ext cx="157162"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5646" name="Text Box 30"/>
          <p:cNvSpPr txBox="1">
            <a:spLocks noChangeArrowheads="1"/>
          </p:cNvSpPr>
          <p:nvPr/>
        </p:nvSpPr>
        <p:spPr bwMode="auto">
          <a:xfrm>
            <a:off x="2851150" y="40830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5647" name="Group 31"/>
          <p:cNvGrpSpPr>
            <a:grpSpLocks/>
          </p:cNvGrpSpPr>
          <p:nvPr/>
        </p:nvGrpSpPr>
        <p:grpSpPr bwMode="auto">
          <a:xfrm>
            <a:off x="493713" y="4170363"/>
            <a:ext cx="527050" cy="520700"/>
            <a:chOff x="311" y="2627"/>
            <a:chExt cx="332" cy="328"/>
          </a:xfrm>
        </p:grpSpPr>
        <p:sp>
          <p:nvSpPr>
            <p:cNvPr id="495648" name="Oval 32"/>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5649" name="Text Box 33"/>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5650" name="Text Box 34"/>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5651" name="Line 35"/>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5652" name="Group 36"/>
          <p:cNvGrpSpPr>
            <a:grpSpLocks/>
          </p:cNvGrpSpPr>
          <p:nvPr/>
        </p:nvGrpSpPr>
        <p:grpSpPr bwMode="auto">
          <a:xfrm rot="-16200000" flipH="1" flipV="1">
            <a:off x="2466182" y="3296443"/>
            <a:ext cx="177800" cy="455613"/>
            <a:chOff x="3450" y="2313"/>
            <a:chExt cx="111" cy="216"/>
          </a:xfrm>
        </p:grpSpPr>
        <p:sp>
          <p:nvSpPr>
            <p:cNvPr id="495653"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5654"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5655"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5656"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5657"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5658"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5659"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5660" name="AutoShape 44"/>
          <p:cNvCxnSpPr>
            <a:cxnSpLocks noChangeShapeType="1"/>
            <a:stCxn id="495624" idx="6"/>
            <a:endCxn id="495653" idx="0"/>
          </p:cNvCxnSpPr>
          <p:nvPr/>
        </p:nvCxnSpPr>
        <p:spPr bwMode="auto">
          <a:xfrm>
            <a:off x="1908175" y="3535363"/>
            <a:ext cx="420688" cy="1587"/>
          </a:xfrm>
          <a:prstGeom prst="straightConnector1">
            <a:avLst/>
          </a:prstGeom>
          <a:noFill/>
          <a:ln w="12700">
            <a:solidFill>
              <a:schemeClr val="tx1"/>
            </a:solidFill>
            <a:round/>
            <a:headEnd type="none" w="lg" len="lg"/>
            <a:tailEnd type="none" w="lg" len="lg"/>
          </a:ln>
          <a:effectLst/>
        </p:spPr>
      </p:cxnSp>
      <p:cxnSp>
        <p:nvCxnSpPr>
          <p:cNvPr id="495661" name="AutoShape 45"/>
          <p:cNvCxnSpPr>
            <a:cxnSpLocks noChangeShapeType="1"/>
            <a:stCxn id="495625" idx="2"/>
            <a:endCxn id="495655" idx="1"/>
          </p:cNvCxnSpPr>
          <p:nvPr/>
        </p:nvCxnSpPr>
        <p:spPr bwMode="auto">
          <a:xfrm flipH="1" flipV="1">
            <a:off x="2784475" y="3521075"/>
            <a:ext cx="431800" cy="3175"/>
          </a:xfrm>
          <a:prstGeom prst="straightConnector1">
            <a:avLst/>
          </a:prstGeom>
          <a:noFill/>
          <a:ln w="12700">
            <a:solidFill>
              <a:schemeClr val="tx1"/>
            </a:solidFill>
            <a:round/>
            <a:headEnd type="none" w="lg" len="lg"/>
            <a:tailEnd type="none" w="lg" len="lg"/>
          </a:ln>
          <a:effectLst/>
        </p:spPr>
      </p:cxnSp>
      <p:grpSp>
        <p:nvGrpSpPr>
          <p:cNvPr id="495662" name="Group 46"/>
          <p:cNvGrpSpPr>
            <a:grpSpLocks/>
          </p:cNvGrpSpPr>
          <p:nvPr/>
        </p:nvGrpSpPr>
        <p:grpSpPr bwMode="auto">
          <a:xfrm>
            <a:off x="1641475" y="5624513"/>
            <a:ext cx="457200" cy="152400"/>
            <a:chOff x="1392" y="3552"/>
            <a:chExt cx="288" cy="96"/>
          </a:xfrm>
        </p:grpSpPr>
        <p:sp>
          <p:nvSpPr>
            <p:cNvPr id="495663" name="Line 4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5664" name="Line 4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5665" name="Line 4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5666" name="Line 50"/>
          <p:cNvSpPr>
            <a:spLocks noChangeShapeType="1"/>
          </p:cNvSpPr>
          <p:nvPr/>
        </p:nvSpPr>
        <p:spPr bwMode="auto">
          <a:xfrm flipV="1">
            <a:off x="1874838" y="5381625"/>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5667" name="Group 51"/>
          <p:cNvGrpSpPr>
            <a:grpSpLocks/>
          </p:cNvGrpSpPr>
          <p:nvPr/>
        </p:nvGrpSpPr>
        <p:grpSpPr bwMode="auto">
          <a:xfrm>
            <a:off x="4038600" y="4262438"/>
            <a:ext cx="527050" cy="520700"/>
            <a:chOff x="2544" y="2685"/>
            <a:chExt cx="332" cy="328"/>
          </a:xfrm>
        </p:grpSpPr>
        <p:sp>
          <p:nvSpPr>
            <p:cNvPr id="495668"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5669"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5670"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5671"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5672" name="Oval 56"/>
          <p:cNvSpPr>
            <a:spLocks noChangeArrowheads="1"/>
          </p:cNvSpPr>
          <p:nvPr/>
        </p:nvSpPr>
        <p:spPr bwMode="auto">
          <a:xfrm>
            <a:off x="4235450"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5673" name="Oval 57"/>
          <p:cNvSpPr>
            <a:spLocks noChangeArrowheads="1"/>
          </p:cNvSpPr>
          <p:nvPr/>
        </p:nvSpPr>
        <p:spPr bwMode="auto">
          <a:xfrm>
            <a:off x="3241675" y="53197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5674" name="Group 58"/>
          <p:cNvGrpSpPr>
            <a:grpSpLocks/>
          </p:cNvGrpSpPr>
          <p:nvPr/>
        </p:nvGrpSpPr>
        <p:grpSpPr bwMode="auto">
          <a:xfrm rot="-16200000" flipH="1" flipV="1">
            <a:off x="2402682" y="2502693"/>
            <a:ext cx="177800" cy="455613"/>
            <a:chOff x="3450" y="2313"/>
            <a:chExt cx="111" cy="216"/>
          </a:xfrm>
        </p:grpSpPr>
        <p:sp>
          <p:nvSpPr>
            <p:cNvPr id="495675"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5676"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5677"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5678"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5679"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5680"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5681"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5682" name="Text Box 66"/>
          <p:cNvSpPr txBox="1">
            <a:spLocks noChangeArrowheads="1"/>
          </p:cNvSpPr>
          <p:nvPr/>
        </p:nvSpPr>
        <p:spPr bwMode="auto">
          <a:xfrm>
            <a:off x="2128838" y="310832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5683" name="AutoShape 67"/>
          <p:cNvCxnSpPr>
            <a:cxnSpLocks noChangeShapeType="1"/>
            <a:stCxn id="495626" idx="6"/>
            <a:endCxn id="495673" idx="2"/>
          </p:cNvCxnSpPr>
          <p:nvPr/>
        </p:nvCxnSpPr>
        <p:spPr bwMode="auto">
          <a:xfrm>
            <a:off x="1939925" y="5381625"/>
            <a:ext cx="1301750" cy="0"/>
          </a:xfrm>
          <a:prstGeom prst="straightConnector1">
            <a:avLst/>
          </a:prstGeom>
          <a:noFill/>
          <a:ln w="12700">
            <a:solidFill>
              <a:schemeClr val="tx1"/>
            </a:solidFill>
            <a:round/>
            <a:headEnd type="none" w="lg" len="lg"/>
            <a:tailEnd type="none" w="lg" len="lg"/>
          </a:ln>
          <a:effectLst/>
        </p:spPr>
      </p:cxnSp>
      <p:cxnSp>
        <p:nvCxnSpPr>
          <p:cNvPr id="495684" name="AutoShape 68"/>
          <p:cNvCxnSpPr>
            <a:cxnSpLocks noChangeShapeType="1"/>
            <a:stCxn id="495673" idx="0"/>
            <a:endCxn id="495641" idx="1"/>
          </p:cNvCxnSpPr>
          <p:nvPr/>
        </p:nvCxnSpPr>
        <p:spPr bwMode="auto">
          <a:xfrm flipH="1" flipV="1">
            <a:off x="3306763" y="4732338"/>
            <a:ext cx="1587" cy="587375"/>
          </a:xfrm>
          <a:prstGeom prst="straightConnector1">
            <a:avLst/>
          </a:prstGeom>
          <a:noFill/>
          <a:ln w="12700">
            <a:solidFill>
              <a:schemeClr val="tx1"/>
            </a:solidFill>
            <a:round/>
            <a:headEnd type="none" w="lg" len="lg"/>
            <a:tailEnd type="none" w="lg" len="lg"/>
          </a:ln>
          <a:effectLst/>
        </p:spPr>
      </p:cxnSp>
      <p:cxnSp>
        <p:nvCxnSpPr>
          <p:cNvPr id="495685" name="AutoShape 69"/>
          <p:cNvCxnSpPr>
            <a:cxnSpLocks noChangeShapeType="1"/>
            <a:stCxn id="495625" idx="6"/>
            <a:endCxn id="495672" idx="2"/>
          </p:cNvCxnSpPr>
          <p:nvPr/>
        </p:nvCxnSpPr>
        <p:spPr bwMode="auto">
          <a:xfrm>
            <a:off x="3348038" y="3524250"/>
            <a:ext cx="887412" cy="11113"/>
          </a:xfrm>
          <a:prstGeom prst="straightConnector1">
            <a:avLst/>
          </a:prstGeom>
          <a:noFill/>
          <a:ln w="12700">
            <a:solidFill>
              <a:schemeClr val="tx1"/>
            </a:solidFill>
            <a:round/>
            <a:headEnd type="none" w="lg" len="lg"/>
            <a:tailEnd type="none" w="lg" len="lg"/>
          </a:ln>
          <a:effectLst/>
        </p:spPr>
      </p:cxnSp>
      <p:cxnSp>
        <p:nvCxnSpPr>
          <p:cNvPr id="495686" name="AutoShape 70"/>
          <p:cNvCxnSpPr>
            <a:cxnSpLocks noChangeShapeType="1"/>
            <a:stCxn id="495672" idx="4"/>
            <a:endCxn id="495669" idx="0"/>
          </p:cNvCxnSpPr>
          <p:nvPr/>
        </p:nvCxnSpPr>
        <p:spPr bwMode="auto">
          <a:xfrm>
            <a:off x="4302125" y="3595688"/>
            <a:ext cx="1588" cy="666750"/>
          </a:xfrm>
          <a:prstGeom prst="straightConnector1">
            <a:avLst/>
          </a:prstGeom>
          <a:noFill/>
          <a:ln w="12700">
            <a:solidFill>
              <a:schemeClr val="tx1"/>
            </a:solidFill>
            <a:round/>
            <a:headEnd type="none" w="lg" len="lg"/>
            <a:tailEnd type="none" w="lg" len="lg"/>
          </a:ln>
          <a:effectLst/>
        </p:spPr>
      </p:cxnSp>
      <p:cxnSp>
        <p:nvCxnSpPr>
          <p:cNvPr id="495687" name="AutoShape 71"/>
          <p:cNvCxnSpPr>
            <a:cxnSpLocks noChangeShapeType="1"/>
            <a:stCxn id="495673" idx="6"/>
            <a:endCxn id="495668" idx="4"/>
          </p:cNvCxnSpPr>
          <p:nvPr/>
        </p:nvCxnSpPr>
        <p:spPr bwMode="auto">
          <a:xfrm flipV="1">
            <a:off x="3373438" y="4783138"/>
            <a:ext cx="928687" cy="598487"/>
          </a:xfrm>
          <a:prstGeom prst="bentConnector2">
            <a:avLst/>
          </a:prstGeom>
          <a:noFill/>
          <a:ln w="12700">
            <a:solidFill>
              <a:schemeClr val="tx1"/>
            </a:solidFill>
            <a:miter lim="800000"/>
            <a:headEnd type="none" w="lg" len="lg"/>
            <a:tailEnd type="none" w="lg" len="lg"/>
          </a:ln>
          <a:effectLst/>
        </p:spPr>
      </p:cxnSp>
      <p:cxnSp>
        <p:nvCxnSpPr>
          <p:cNvPr id="495688" name="AutoShape 72"/>
          <p:cNvCxnSpPr>
            <a:cxnSpLocks noChangeShapeType="1"/>
            <a:stCxn id="495672" idx="0"/>
            <a:endCxn id="495677" idx="1"/>
          </p:cNvCxnSpPr>
          <p:nvPr/>
        </p:nvCxnSpPr>
        <p:spPr bwMode="auto">
          <a:xfrm rot="5400000" flipH="1">
            <a:off x="3137694" y="2309019"/>
            <a:ext cx="746125" cy="1582737"/>
          </a:xfrm>
          <a:prstGeom prst="bentConnector2">
            <a:avLst/>
          </a:prstGeom>
          <a:noFill/>
          <a:ln w="12700">
            <a:solidFill>
              <a:schemeClr val="tx1"/>
            </a:solidFill>
            <a:miter lim="800000"/>
            <a:headEnd type="none" w="lg" len="lg"/>
            <a:tailEnd type="none" w="lg" len="lg"/>
          </a:ln>
          <a:effectLst/>
        </p:spPr>
      </p:cxnSp>
      <p:sp>
        <p:nvSpPr>
          <p:cNvPr id="495689" name="Oval 73"/>
          <p:cNvSpPr>
            <a:spLocks noChangeArrowheads="1"/>
          </p:cNvSpPr>
          <p:nvPr/>
        </p:nvSpPr>
        <p:spPr bwMode="auto">
          <a:xfrm>
            <a:off x="688975"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5690" name="AutoShape 74"/>
          <p:cNvCxnSpPr>
            <a:cxnSpLocks noChangeShapeType="1"/>
            <a:stCxn id="495649" idx="0"/>
            <a:endCxn id="495689" idx="4"/>
          </p:cNvCxnSpPr>
          <p:nvPr/>
        </p:nvCxnSpPr>
        <p:spPr bwMode="auto">
          <a:xfrm flipH="1" flipV="1">
            <a:off x="755650" y="3595688"/>
            <a:ext cx="3175" cy="574675"/>
          </a:xfrm>
          <a:prstGeom prst="straightConnector1">
            <a:avLst/>
          </a:prstGeom>
          <a:noFill/>
          <a:ln w="12700">
            <a:solidFill>
              <a:schemeClr val="tx1"/>
            </a:solidFill>
            <a:round/>
            <a:headEnd type="none" w="lg" len="lg"/>
            <a:tailEnd type="none" w="lg" len="lg"/>
          </a:ln>
          <a:effectLst/>
        </p:spPr>
      </p:cxnSp>
      <p:cxnSp>
        <p:nvCxnSpPr>
          <p:cNvPr id="495691" name="AutoShape 75"/>
          <p:cNvCxnSpPr>
            <a:cxnSpLocks noChangeShapeType="1"/>
            <a:stCxn id="495689" idx="6"/>
            <a:endCxn id="495624" idx="2"/>
          </p:cNvCxnSpPr>
          <p:nvPr/>
        </p:nvCxnSpPr>
        <p:spPr bwMode="auto">
          <a:xfrm>
            <a:off x="820738" y="3535363"/>
            <a:ext cx="955675" cy="0"/>
          </a:xfrm>
          <a:prstGeom prst="straightConnector1">
            <a:avLst/>
          </a:prstGeom>
          <a:noFill/>
          <a:ln w="12700">
            <a:solidFill>
              <a:schemeClr val="tx1"/>
            </a:solidFill>
            <a:round/>
            <a:headEnd type="none" w="lg" len="lg"/>
            <a:tailEnd type="none" w="lg" len="lg"/>
          </a:ln>
          <a:effectLst/>
        </p:spPr>
      </p:cxnSp>
      <p:cxnSp>
        <p:nvCxnSpPr>
          <p:cNvPr id="495692" name="AutoShape 76"/>
          <p:cNvCxnSpPr>
            <a:cxnSpLocks noChangeShapeType="1"/>
            <a:stCxn id="495689" idx="0"/>
            <a:endCxn id="495675" idx="0"/>
          </p:cNvCxnSpPr>
          <p:nvPr/>
        </p:nvCxnSpPr>
        <p:spPr bwMode="auto">
          <a:xfrm rot="16200000">
            <a:off x="1144588" y="2354262"/>
            <a:ext cx="730250" cy="1508125"/>
          </a:xfrm>
          <a:prstGeom prst="bentConnector2">
            <a:avLst/>
          </a:prstGeom>
          <a:noFill/>
          <a:ln w="12700">
            <a:solidFill>
              <a:schemeClr val="tx1"/>
            </a:solidFill>
            <a:miter lim="800000"/>
            <a:headEnd type="none" w="lg" len="lg"/>
            <a:tailEnd type="none" w="lg" len="lg"/>
          </a:ln>
          <a:effectLst/>
        </p:spPr>
      </p:cxnSp>
      <p:sp>
        <p:nvSpPr>
          <p:cNvPr id="495693" name="Text Box 77"/>
          <p:cNvSpPr txBox="1">
            <a:spLocks noChangeArrowheads="1"/>
          </p:cNvSpPr>
          <p:nvPr/>
        </p:nvSpPr>
        <p:spPr bwMode="auto">
          <a:xfrm>
            <a:off x="2063750" y="228600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5694" name="Text Box 78"/>
          <p:cNvSpPr txBox="1">
            <a:spLocks noChangeArrowheads="1"/>
          </p:cNvSpPr>
          <p:nvPr/>
        </p:nvSpPr>
        <p:spPr bwMode="auto">
          <a:xfrm>
            <a:off x="4511675" y="39624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5695" name="Line 79"/>
          <p:cNvSpPr>
            <a:spLocks noChangeShapeType="1"/>
          </p:cNvSpPr>
          <p:nvPr/>
        </p:nvSpPr>
        <p:spPr bwMode="auto">
          <a:xfrm>
            <a:off x="2198688" y="289560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5696" name="Text Box 80"/>
          <p:cNvSpPr txBox="1">
            <a:spLocks noChangeArrowheads="1"/>
          </p:cNvSpPr>
          <p:nvPr/>
        </p:nvSpPr>
        <p:spPr bwMode="auto">
          <a:xfrm>
            <a:off x="2352675" y="28194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5697" name="Line 81"/>
          <p:cNvSpPr>
            <a:spLocks noChangeShapeType="1"/>
          </p:cNvSpPr>
          <p:nvPr/>
        </p:nvSpPr>
        <p:spPr bwMode="auto">
          <a:xfrm>
            <a:off x="2098675" y="42687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5698" name="Line 82"/>
          <p:cNvSpPr>
            <a:spLocks noChangeShapeType="1"/>
          </p:cNvSpPr>
          <p:nvPr/>
        </p:nvSpPr>
        <p:spPr bwMode="auto">
          <a:xfrm>
            <a:off x="3581400" y="42195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5699" name="Line 83"/>
          <p:cNvSpPr>
            <a:spLocks noChangeShapeType="1"/>
          </p:cNvSpPr>
          <p:nvPr/>
        </p:nvSpPr>
        <p:spPr bwMode="auto">
          <a:xfrm>
            <a:off x="2257425" y="373380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5700" name="Text Box 84"/>
          <p:cNvSpPr txBox="1">
            <a:spLocks noChangeArrowheads="1"/>
          </p:cNvSpPr>
          <p:nvPr/>
        </p:nvSpPr>
        <p:spPr bwMode="auto">
          <a:xfrm>
            <a:off x="2411413" y="37480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5701" name="Text Box 85"/>
          <p:cNvSpPr txBox="1">
            <a:spLocks noChangeArrowheads="1"/>
          </p:cNvSpPr>
          <p:nvPr/>
        </p:nvSpPr>
        <p:spPr bwMode="auto">
          <a:xfrm>
            <a:off x="2117725" y="43164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5702" name="Text Box 86"/>
          <p:cNvSpPr txBox="1">
            <a:spLocks noChangeArrowheads="1"/>
          </p:cNvSpPr>
          <p:nvPr/>
        </p:nvSpPr>
        <p:spPr bwMode="auto">
          <a:xfrm>
            <a:off x="3581400" y="42751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5703" name="Text Box 87"/>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5704" name="Text Box 88"/>
          <p:cNvSpPr txBox="1">
            <a:spLocks noChangeArrowheads="1"/>
          </p:cNvSpPr>
          <p:nvPr/>
        </p:nvSpPr>
        <p:spPr bwMode="auto">
          <a:xfrm>
            <a:off x="4360863" y="2438400"/>
            <a:ext cx="876300" cy="366713"/>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5705" name="Text Box 89"/>
          <p:cNvSpPr txBox="1">
            <a:spLocks noChangeArrowheads="1"/>
          </p:cNvSpPr>
          <p:nvPr/>
        </p:nvSpPr>
        <p:spPr bwMode="auto">
          <a:xfrm>
            <a:off x="2605088" y="5516563"/>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5706" name="Text Box 9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voltages</a:t>
            </a:r>
            <a:endParaRPr lang="en-US" b="1"/>
          </a:p>
        </p:txBody>
      </p:sp>
      <p:sp>
        <p:nvSpPr>
          <p:cNvPr id="495707" name="Text Box 91"/>
          <p:cNvSpPr txBox="1">
            <a:spLocks noChangeArrowheads="1"/>
          </p:cNvSpPr>
          <p:nvPr/>
        </p:nvSpPr>
        <p:spPr bwMode="auto">
          <a:xfrm>
            <a:off x="193675" y="25527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5708" name="Text Box 92"/>
          <p:cNvSpPr txBox="1">
            <a:spLocks noChangeArrowheads="1"/>
          </p:cNvSpPr>
          <p:nvPr/>
        </p:nvSpPr>
        <p:spPr bwMode="auto">
          <a:xfrm>
            <a:off x="4133850" y="2171700"/>
            <a:ext cx="3825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5709" name="Text Box 93"/>
          <p:cNvSpPr txBox="1">
            <a:spLocks noChangeArrowheads="1"/>
          </p:cNvSpPr>
          <p:nvPr/>
        </p:nvSpPr>
        <p:spPr bwMode="auto">
          <a:xfrm>
            <a:off x="2132013" y="5516563"/>
            <a:ext cx="366712"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95710" name="Object 94"/>
          <p:cNvGraphicFramePr>
            <a:graphicFrameLocks noChangeAspect="1"/>
          </p:cNvGraphicFramePr>
          <p:nvPr>
            <p:ph sz="quarter" idx="3"/>
          </p:nvPr>
        </p:nvGraphicFramePr>
        <p:xfrm>
          <a:off x="5181600" y="3840163"/>
          <a:ext cx="3830638" cy="808037"/>
        </p:xfrm>
        <a:graphic>
          <a:graphicData uri="http://schemas.openxmlformats.org/presentationml/2006/ole">
            <p:oleObj spid="_x0000_s495710" name="Equation" r:id="rId3" imgW="2286000" imgH="482400" progId="Equation.3">
              <p:embed/>
            </p:oleObj>
          </a:graphicData>
        </a:graphic>
      </p:graphicFrame>
      <p:graphicFrame>
        <p:nvGraphicFramePr>
          <p:cNvPr id="495711" name="Object 95"/>
          <p:cNvGraphicFramePr>
            <a:graphicFrameLocks noChangeAspect="1"/>
          </p:cNvGraphicFramePr>
          <p:nvPr/>
        </p:nvGraphicFramePr>
        <p:xfrm>
          <a:off x="5181600" y="4762500"/>
          <a:ext cx="3830638" cy="800100"/>
        </p:xfrm>
        <a:graphic>
          <a:graphicData uri="http://schemas.openxmlformats.org/presentationml/2006/ole">
            <p:oleObj spid="_x0000_s495711" name="Equation" r:id="rId4" imgW="2311200" imgH="4824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045A98ED-4223-4DC2-A157-92FC392F6889}" type="slidenum">
              <a:rPr lang="en-US"/>
              <a:pPr lvl="1"/>
              <a:t>2</a:t>
            </a:fld>
            <a:endParaRPr lang="en-US"/>
          </a:p>
        </p:txBody>
      </p:sp>
      <p:sp>
        <p:nvSpPr>
          <p:cNvPr id="560130" name="Rectangle 2"/>
          <p:cNvSpPr>
            <a:spLocks noGrp="1" noChangeArrowheads="1"/>
          </p:cNvSpPr>
          <p:nvPr>
            <p:ph type="title"/>
          </p:nvPr>
        </p:nvSpPr>
        <p:spPr/>
        <p:txBody>
          <a:bodyPr/>
          <a:lstStyle/>
          <a:p>
            <a:r>
              <a:rPr lang="en-US"/>
              <a:t>Learning is good only when humble</a:t>
            </a:r>
          </a:p>
        </p:txBody>
      </p:sp>
      <p:sp>
        <p:nvSpPr>
          <p:cNvPr id="560131" name="Rectangle 3"/>
          <p:cNvSpPr>
            <a:spLocks noGrp="1" noChangeArrowheads="1"/>
          </p:cNvSpPr>
          <p:nvPr>
            <p:ph type="body" idx="1"/>
          </p:nvPr>
        </p:nvSpPr>
        <p:spPr>
          <a:xfrm>
            <a:off x="406400" y="1333500"/>
            <a:ext cx="8356600" cy="3695700"/>
          </a:xfrm>
          <a:solidFill>
            <a:srgbClr val="FFFFFF"/>
          </a:solidFill>
          <a:ln>
            <a:solidFill>
              <a:schemeClr val="tx1"/>
            </a:solidFill>
          </a:ln>
        </p:spPr>
        <p:txBody>
          <a:bodyPr/>
          <a:lstStyle/>
          <a:p>
            <a:pPr>
              <a:lnSpc>
                <a:spcPct val="80000"/>
              </a:lnSpc>
              <a:buFont typeface="Monotype Sorts" pitchFamily="2" charset="2"/>
              <a:buNone/>
            </a:pPr>
            <a:r>
              <a:rPr lang="en-US" sz="2800" b="1" u="sng"/>
              <a:t>2 Nephi 9: 28-29</a:t>
            </a:r>
          </a:p>
          <a:p>
            <a:pPr>
              <a:lnSpc>
                <a:spcPct val="80000"/>
              </a:lnSpc>
              <a:buFont typeface="Monotype Sorts" pitchFamily="2" charset="2"/>
              <a:buNone/>
            </a:pPr>
            <a:r>
              <a:rPr lang="en-US" sz="2800"/>
              <a:t>28 O that cunning plan of the evil one! O the vainness, and the frailties, and the foolishness of men! When they are learned they think they are wise, and they hearken not unto the counsel of God, for they set it aside, supposing they know of themselves, wherefore, their wisdom is foolishness and it profiteth them not. And they shall perish. </a:t>
            </a:r>
          </a:p>
          <a:p>
            <a:pPr>
              <a:lnSpc>
                <a:spcPct val="80000"/>
              </a:lnSpc>
              <a:buFont typeface="Monotype Sorts" pitchFamily="2" charset="2"/>
              <a:buNone/>
            </a:pPr>
            <a:r>
              <a:rPr lang="en-US" sz="2800"/>
              <a:t>29 But to be learned is good if they hearken unto the counsels of God.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Date Placeholder 5"/>
          <p:cNvSpPr>
            <a:spLocks noGrp="1"/>
          </p:cNvSpPr>
          <p:nvPr>
            <p:ph type="dt" sz="half" idx="10"/>
          </p:nvPr>
        </p:nvSpPr>
        <p:spPr/>
        <p:txBody>
          <a:bodyPr/>
          <a:lstStyle/>
          <a:p>
            <a:r>
              <a:rPr lang="en-US"/>
              <a:t>ECEN 301</a:t>
            </a:r>
          </a:p>
        </p:txBody>
      </p:sp>
      <p:sp>
        <p:nvSpPr>
          <p:cNvPr id="96" name="Footer Placeholder 6"/>
          <p:cNvSpPr>
            <a:spLocks noGrp="1"/>
          </p:cNvSpPr>
          <p:nvPr>
            <p:ph type="ftr" sz="quarter" idx="11"/>
          </p:nvPr>
        </p:nvSpPr>
        <p:spPr/>
        <p:txBody>
          <a:bodyPr/>
          <a:lstStyle/>
          <a:p>
            <a:r>
              <a:rPr lang="en-US"/>
              <a:t>Discussion #7 – Node and Mesh Methods</a:t>
            </a:r>
          </a:p>
        </p:txBody>
      </p:sp>
      <p:sp>
        <p:nvSpPr>
          <p:cNvPr id="97" name="Slide Number Placeholder 7"/>
          <p:cNvSpPr>
            <a:spLocks noGrp="1"/>
          </p:cNvSpPr>
          <p:nvPr>
            <p:ph type="sldNum" sz="quarter" idx="12"/>
          </p:nvPr>
        </p:nvSpPr>
        <p:spPr/>
        <p:txBody>
          <a:bodyPr/>
          <a:lstStyle/>
          <a:p>
            <a:pPr lvl="1"/>
            <a:fld id="{8138142B-8894-4653-AFD0-525F38FA8AA0}" type="slidenum">
              <a:rPr lang="en-US"/>
              <a:pPr lvl="1"/>
              <a:t>20</a:t>
            </a:fld>
            <a:endParaRPr lang="en-US"/>
          </a:p>
        </p:txBody>
      </p:sp>
      <p:sp>
        <p:nvSpPr>
          <p:cNvPr id="496642" name="Oval 2"/>
          <p:cNvSpPr>
            <a:spLocks noChangeArrowheads="1"/>
          </p:cNvSpPr>
          <p:nvPr/>
        </p:nvSpPr>
        <p:spPr bwMode="auto">
          <a:xfrm>
            <a:off x="2954338" y="2438400"/>
            <a:ext cx="1611312"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6643" name="Oval 3"/>
          <p:cNvSpPr>
            <a:spLocks noChangeArrowheads="1"/>
          </p:cNvSpPr>
          <p:nvPr/>
        </p:nvSpPr>
        <p:spPr bwMode="auto">
          <a:xfrm>
            <a:off x="558800" y="5254625"/>
            <a:ext cx="3902075"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6644" name="Oval 4"/>
          <p:cNvSpPr>
            <a:spLocks noChangeArrowheads="1"/>
          </p:cNvSpPr>
          <p:nvPr/>
        </p:nvSpPr>
        <p:spPr bwMode="auto">
          <a:xfrm>
            <a:off x="517525" y="2438400"/>
            <a:ext cx="1611313"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6645" name="Rectangle 5"/>
          <p:cNvSpPr>
            <a:spLocks noGrp="1" noChangeArrowheads="1"/>
          </p:cNvSpPr>
          <p:nvPr>
            <p:ph type="title"/>
          </p:nvPr>
        </p:nvSpPr>
        <p:spPr/>
        <p:txBody>
          <a:bodyPr/>
          <a:lstStyle/>
          <a:p>
            <a:r>
              <a:rPr lang="en-US"/>
              <a:t>Node Voltage Method</a:t>
            </a:r>
          </a:p>
        </p:txBody>
      </p:sp>
      <p:sp>
        <p:nvSpPr>
          <p:cNvPr id="496646"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sp>
        <p:nvSpPr>
          <p:cNvPr id="496647" name="Text Box 7"/>
          <p:cNvSpPr txBox="1">
            <a:spLocks noChangeArrowheads="1"/>
          </p:cNvSpPr>
          <p:nvPr/>
        </p:nvSpPr>
        <p:spPr bwMode="auto">
          <a:xfrm>
            <a:off x="152400" y="38862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6648" name="Oval 8"/>
          <p:cNvSpPr>
            <a:spLocks noChangeArrowheads="1"/>
          </p:cNvSpPr>
          <p:nvPr/>
        </p:nvSpPr>
        <p:spPr bwMode="auto">
          <a:xfrm>
            <a:off x="1776413" y="34734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6649" name="Oval 9"/>
          <p:cNvSpPr>
            <a:spLocks noChangeArrowheads="1"/>
          </p:cNvSpPr>
          <p:nvPr/>
        </p:nvSpPr>
        <p:spPr bwMode="auto">
          <a:xfrm>
            <a:off x="3216275" y="34623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6650" name="Oval 10"/>
          <p:cNvSpPr>
            <a:spLocks noChangeArrowheads="1"/>
          </p:cNvSpPr>
          <p:nvPr/>
        </p:nvSpPr>
        <p:spPr bwMode="auto">
          <a:xfrm>
            <a:off x="1808163" y="531971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6651" name="AutoShape 11"/>
          <p:cNvCxnSpPr>
            <a:cxnSpLocks noChangeShapeType="1"/>
            <a:stCxn id="496650" idx="2"/>
            <a:endCxn id="496672" idx="4"/>
          </p:cNvCxnSpPr>
          <p:nvPr/>
        </p:nvCxnSpPr>
        <p:spPr bwMode="auto">
          <a:xfrm rot="10800000">
            <a:off x="757238" y="4691063"/>
            <a:ext cx="1050925" cy="690562"/>
          </a:xfrm>
          <a:prstGeom prst="bentConnector2">
            <a:avLst/>
          </a:prstGeom>
          <a:noFill/>
          <a:ln w="12700">
            <a:solidFill>
              <a:schemeClr val="tx1"/>
            </a:solidFill>
            <a:miter lim="800000"/>
            <a:headEnd type="none" w="lg" len="lg"/>
            <a:tailEnd type="none" w="lg" len="lg"/>
          </a:ln>
          <a:effectLst/>
        </p:spPr>
      </p:cxnSp>
      <p:cxnSp>
        <p:nvCxnSpPr>
          <p:cNvPr id="496652" name="AutoShape 12"/>
          <p:cNvCxnSpPr>
            <a:cxnSpLocks noChangeShapeType="1"/>
            <a:stCxn id="496650" idx="0"/>
            <a:endCxn id="496658" idx="1"/>
          </p:cNvCxnSpPr>
          <p:nvPr/>
        </p:nvCxnSpPr>
        <p:spPr bwMode="auto">
          <a:xfrm flipH="1" flipV="1">
            <a:off x="1873250" y="4732338"/>
            <a:ext cx="1588" cy="587375"/>
          </a:xfrm>
          <a:prstGeom prst="straightConnector1">
            <a:avLst/>
          </a:prstGeom>
          <a:noFill/>
          <a:ln w="12700">
            <a:solidFill>
              <a:schemeClr val="tx1"/>
            </a:solidFill>
            <a:round/>
            <a:headEnd type="none" w="lg" len="lg"/>
            <a:tailEnd type="none" w="lg" len="lg"/>
          </a:ln>
          <a:effectLst/>
        </p:spPr>
      </p:cxnSp>
      <p:cxnSp>
        <p:nvCxnSpPr>
          <p:cNvPr id="496653" name="AutoShape 13"/>
          <p:cNvCxnSpPr>
            <a:cxnSpLocks noChangeShapeType="1"/>
            <a:stCxn id="496648" idx="4"/>
            <a:endCxn id="496656" idx="0"/>
          </p:cNvCxnSpPr>
          <p:nvPr/>
        </p:nvCxnSpPr>
        <p:spPr bwMode="auto">
          <a:xfrm>
            <a:off x="1843088" y="3595688"/>
            <a:ext cx="15875" cy="793750"/>
          </a:xfrm>
          <a:prstGeom prst="straightConnector1">
            <a:avLst/>
          </a:prstGeom>
          <a:noFill/>
          <a:ln w="12700">
            <a:solidFill>
              <a:schemeClr val="tx1"/>
            </a:solidFill>
            <a:round/>
            <a:headEnd type="none" w="lg" len="lg"/>
            <a:tailEnd type="none" w="lg" len="lg"/>
          </a:ln>
          <a:effectLst/>
        </p:spPr>
      </p:cxnSp>
      <p:cxnSp>
        <p:nvCxnSpPr>
          <p:cNvPr id="496654" name="AutoShape 14"/>
          <p:cNvCxnSpPr>
            <a:cxnSpLocks noChangeShapeType="1"/>
            <a:stCxn id="496649" idx="4"/>
            <a:endCxn id="496663" idx="0"/>
          </p:cNvCxnSpPr>
          <p:nvPr/>
        </p:nvCxnSpPr>
        <p:spPr bwMode="auto">
          <a:xfrm>
            <a:off x="3282950" y="3584575"/>
            <a:ext cx="9525" cy="804863"/>
          </a:xfrm>
          <a:prstGeom prst="straightConnector1">
            <a:avLst/>
          </a:prstGeom>
          <a:noFill/>
          <a:ln w="12700">
            <a:solidFill>
              <a:schemeClr val="tx1"/>
            </a:solidFill>
            <a:round/>
            <a:headEnd type="none" w="lg" len="lg"/>
            <a:tailEnd type="none" w="lg" len="lg"/>
          </a:ln>
          <a:effectLst/>
        </p:spPr>
      </p:cxnSp>
      <p:sp>
        <p:nvSpPr>
          <p:cNvPr id="496655" name="Text Box 15"/>
          <p:cNvSpPr txBox="1">
            <a:spLocks noChangeArrowheads="1"/>
          </p:cNvSpPr>
          <p:nvPr/>
        </p:nvSpPr>
        <p:spPr bwMode="auto">
          <a:xfrm>
            <a:off x="1404938" y="4084638"/>
            <a:ext cx="4254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6656" name="Line 16"/>
          <p:cNvSpPr>
            <a:spLocks noChangeShapeType="1"/>
          </p:cNvSpPr>
          <p:nvPr/>
        </p:nvSpPr>
        <p:spPr bwMode="auto">
          <a:xfrm>
            <a:off x="1858963" y="4389438"/>
            <a:ext cx="100012"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6657" name="Line 17"/>
          <p:cNvSpPr>
            <a:spLocks noChangeShapeType="1"/>
          </p:cNvSpPr>
          <p:nvPr/>
        </p:nvSpPr>
        <p:spPr bwMode="auto">
          <a:xfrm flipH="1">
            <a:off x="1782763"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6658" name="Line 18"/>
          <p:cNvSpPr>
            <a:spLocks noChangeShapeType="1"/>
          </p:cNvSpPr>
          <p:nvPr/>
        </p:nvSpPr>
        <p:spPr bwMode="auto">
          <a:xfrm>
            <a:off x="1782763" y="4694238"/>
            <a:ext cx="90487"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6659" name="Line 19"/>
          <p:cNvSpPr>
            <a:spLocks noChangeShapeType="1"/>
          </p:cNvSpPr>
          <p:nvPr/>
        </p:nvSpPr>
        <p:spPr bwMode="auto">
          <a:xfrm>
            <a:off x="1787525" y="4456113"/>
            <a:ext cx="166688"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6660" name="Line 20"/>
          <p:cNvSpPr>
            <a:spLocks noChangeShapeType="1"/>
          </p:cNvSpPr>
          <p:nvPr/>
        </p:nvSpPr>
        <p:spPr bwMode="auto">
          <a:xfrm flipH="1">
            <a:off x="1787525"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6661" name="Line 21"/>
          <p:cNvSpPr>
            <a:spLocks noChangeShapeType="1"/>
          </p:cNvSpPr>
          <p:nvPr/>
        </p:nvSpPr>
        <p:spPr bwMode="auto">
          <a:xfrm>
            <a:off x="1787525"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6662" name="Line 22"/>
          <p:cNvSpPr>
            <a:spLocks noChangeShapeType="1"/>
          </p:cNvSpPr>
          <p:nvPr/>
        </p:nvSpPr>
        <p:spPr bwMode="auto">
          <a:xfrm flipH="1">
            <a:off x="1787525" y="4641850"/>
            <a:ext cx="157163"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6663" name="Line 23"/>
          <p:cNvSpPr>
            <a:spLocks noChangeShapeType="1"/>
          </p:cNvSpPr>
          <p:nvPr/>
        </p:nvSpPr>
        <p:spPr bwMode="auto">
          <a:xfrm>
            <a:off x="3292475" y="4389438"/>
            <a:ext cx="100013"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6664" name="Line 24"/>
          <p:cNvSpPr>
            <a:spLocks noChangeShapeType="1"/>
          </p:cNvSpPr>
          <p:nvPr/>
        </p:nvSpPr>
        <p:spPr bwMode="auto">
          <a:xfrm flipH="1">
            <a:off x="3216275"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6665" name="Line 25"/>
          <p:cNvSpPr>
            <a:spLocks noChangeShapeType="1"/>
          </p:cNvSpPr>
          <p:nvPr/>
        </p:nvSpPr>
        <p:spPr bwMode="auto">
          <a:xfrm>
            <a:off x="3216275" y="4694238"/>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6666" name="Line 26"/>
          <p:cNvSpPr>
            <a:spLocks noChangeShapeType="1"/>
          </p:cNvSpPr>
          <p:nvPr/>
        </p:nvSpPr>
        <p:spPr bwMode="auto">
          <a:xfrm>
            <a:off x="3221038" y="4456113"/>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6667" name="Line 27"/>
          <p:cNvSpPr>
            <a:spLocks noChangeShapeType="1"/>
          </p:cNvSpPr>
          <p:nvPr/>
        </p:nvSpPr>
        <p:spPr bwMode="auto">
          <a:xfrm flipH="1">
            <a:off x="3221038"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6668" name="Line 28"/>
          <p:cNvSpPr>
            <a:spLocks noChangeShapeType="1"/>
          </p:cNvSpPr>
          <p:nvPr/>
        </p:nvSpPr>
        <p:spPr bwMode="auto">
          <a:xfrm>
            <a:off x="3221038"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6669" name="Line 29"/>
          <p:cNvSpPr>
            <a:spLocks noChangeShapeType="1"/>
          </p:cNvSpPr>
          <p:nvPr/>
        </p:nvSpPr>
        <p:spPr bwMode="auto">
          <a:xfrm flipH="1">
            <a:off x="3221038" y="4641850"/>
            <a:ext cx="157162"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6670" name="Text Box 30"/>
          <p:cNvSpPr txBox="1">
            <a:spLocks noChangeArrowheads="1"/>
          </p:cNvSpPr>
          <p:nvPr/>
        </p:nvSpPr>
        <p:spPr bwMode="auto">
          <a:xfrm>
            <a:off x="2851150" y="40830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6671" name="Group 31"/>
          <p:cNvGrpSpPr>
            <a:grpSpLocks/>
          </p:cNvGrpSpPr>
          <p:nvPr/>
        </p:nvGrpSpPr>
        <p:grpSpPr bwMode="auto">
          <a:xfrm>
            <a:off x="493713" y="4170363"/>
            <a:ext cx="527050" cy="520700"/>
            <a:chOff x="311" y="2627"/>
            <a:chExt cx="332" cy="328"/>
          </a:xfrm>
        </p:grpSpPr>
        <p:sp>
          <p:nvSpPr>
            <p:cNvPr id="496672" name="Oval 32"/>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6673" name="Text Box 33"/>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6674" name="Text Box 34"/>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6675" name="Line 35"/>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6676" name="Group 36"/>
          <p:cNvGrpSpPr>
            <a:grpSpLocks/>
          </p:cNvGrpSpPr>
          <p:nvPr/>
        </p:nvGrpSpPr>
        <p:grpSpPr bwMode="auto">
          <a:xfrm rot="-16200000" flipH="1" flipV="1">
            <a:off x="2466182" y="3296443"/>
            <a:ext cx="177800" cy="455613"/>
            <a:chOff x="3450" y="2313"/>
            <a:chExt cx="111" cy="216"/>
          </a:xfrm>
        </p:grpSpPr>
        <p:sp>
          <p:nvSpPr>
            <p:cNvPr id="496677"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6678"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6679"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6680"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6681"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6682"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6683"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6684" name="AutoShape 44"/>
          <p:cNvCxnSpPr>
            <a:cxnSpLocks noChangeShapeType="1"/>
            <a:stCxn id="496648" idx="6"/>
            <a:endCxn id="496677" idx="0"/>
          </p:cNvCxnSpPr>
          <p:nvPr/>
        </p:nvCxnSpPr>
        <p:spPr bwMode="auto">
          <a:xfrm>
            <a:off x="1908175" y="3535363"/>
            <a:ext cx="420688" cy="1587"/>
          </a:xfrm>
          <a:prstGeom prst="straightConnector1">
            <a:avLst/>
          </a:prstGeom>
          <a:noFill/>
          <a:ln w="12700">
            <a:solidFill>
              <a:schemeClr val="tx1"/>
            </a:solidFill>
            <a:round/>
            <a:headEnd type="none" w="lg" len="lg"/>
            <a:tailEnd type="none" w="lg" len="lg"/>
          </a:ln>
          <a:effectLst/>
        </p:spPr>
      </p:cxnSp>
      <p:cxnSp>
        <p:nvCxnSpPr>
          <p:cNvPr id="496685" name="AutoShape 45"/>
          <p:cNvCxnSpPr>
            <a:cxnSpLocks noChangeShapeType="1"/>
            <a:stCxn id="496649" idx="2"/>
            <a:endCxn id="496679" idx="1"/>
          </p:cNvCxnSpPr>
          <p:nvPr/>
        </p:nvCxnSpPr>
        <p:spPr bwMode="auto">
          <a:xfrm flipH="1" flipV="1">
            <a:off x="2784475" y="3521075"/>
            <a:ext cx="431800" cy="3175"/>
          </a:xfrm>
          <a:prstGeom prst="straightConnector1">
            <a:avLst/>
          </a:prstGeom>
          <a:noFill/>
          <a:ln w="12700">
            <a:solidFill>
              <a:schemeClr val="tx1"/>
            </a:solidFill>
            <a:round/>
            <a:headEnd type="none" w="lg" len="lg"/>
            <a:tailEnd type="none" w="lg" len="lg"/>
          </a:ln>
          <a:effectLst/>
        </p:spPr>
      </p:cxnSp>
      <p:grpSp>
        <p:nvGrpSpPr>
          <p:cNvPr id="496686" name="Group 46"/>
          <p:cNvGrpSpPr>
            <a:grpSpLocks/>
          </p:cNvGrpSpPr>
          <p:nvPr/>
        </p:nvGrpSpPr>
        <p:grpSpPr bwMode="auto">
          <a:xfrm>
            <a:off x="1641475" y="5624513"/>
            <a:ext cx="457200" cy="152400"/>
            <a:chOff x="1392" y="3552"/>
            <a:chExt cx="288" cy="96"/>
          </a:xfrm>
        </p:grpSpPr>
        <p:sp>
          <p:nvSpPr>
            <p:cNvPr id="496687" name="Line 4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6688" name="Line 4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6689" name="Line 4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6690" name="Line 50"/>
          <p:cNvSpPr>
            <a:spLocks noChangeShapeType="1"/>
          </p:cNvSpPr>
          <p:nvPr/>
        </p:nvSpPr>
        <p:spPr bwMode="auto">
          <a:xfrm flipV="1">
            <a:off x="1874838" y="5381625"/>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6691" name="Group 51"/>
          <p:cNvGrpSpPr>
            <a:grpSpLocks/>
          </p:cNvGrpSpPr>
          <p:nvPr/>
        </p:nvGrpSpPr>
        <p:grpSpPr bwMode="auto">
          <a:xfrm>
            <a:off x="4038600" y="4262438"/>
            <a:ext cx="527050" cy="520700"/>
            <a:chOff x="2544" y="2685"/>
            <a:chExt cx="332" cy="328"/>
          </a:xfrm>
        </p:grpSpPr>
        <p:sp>
          <p:nvSpPr>
            <p:cNvPr id="496692"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6693"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6694"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6695"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6696" name="Oval 56"/>
          <p:cNvSpPr>
            <a:spLocks noChangeArrowheads="1"/>
          </p:cNvSpPr>
          <p:nvPr/>
        </p:nvSpPr>
        <p:spPr bwMode="auto">
          <a:xfrm>
            <a:off x="4235450"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6697" name="Oval 57"/>
          <p:cNvSpPr>
            <a:spLocks noChangeArrowheads="1"/>
          </p:cNvSpPr>
          <p:nvPr/>
        </p:nvSpPr>
        <p:spPr bwMode="auto">
          <a:xfrm>
            <a:off x="3241675" y="53197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6698" name="Group 58"/>
          <p:cNvGrpSpPr>
            <a:grpSpLocks/>
          </p:cNvGrpSpPr>
          <p:nvPr/>
        </p:nvGrpSpPr>
        <p:grpSpPr bwMode="auto">
          <a:xfrm rot="-16200000" flipH="1" flipV="1">
            <a:off x="2402682" y="2502693"/>
            <a:ext cx="177800" cy="455613"/>
            <a:chOff x="3450" y="2313"/>
            <a:chExt cx="111" cy="216"/>
          </a:xfrm>
        </p:grpSpPr>
        <p:sp>
          <p:nvSpPr>
            <p:cNvPr id="496699"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6700"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6701"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6702"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6703"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6704"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6705"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6706" name="Text Box 66"/>
          <p:cNvSpPr txBox="1">
            <a:spLocks noChangeArrowheads="1"/>
          </p:cNvSpPr>
          <p:nvPr/>
        </p:nvSpPr>
        <p:spPr bwMode="auto">
          <a:xfrm>
            <a:off x="2128838" y="310832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6707" name="AutoShape 67"/>
          <p:cNvCxnSpPr>
            <a:cxnSpLocks noChangeShapeType="1"/>
            <a:stCxn id="496650" idx="6"/>
            <a:endCxn id="496697" idx="2"/>
          </p:cNvCxnSpPr>
          <p:nvPr/>
        </p:nvCxnSpPr>
        <p:spPr bwMode="auto">
          <a:xfrm>
            <a:off x="1939925" y="5381625"/>
            <a:ext cx="1301750" cy="0"/>
          </a:xfrm>
          <a:prstGeom prst="straightConnector1">
            <a:avLst/>
          </a:prstGeom>
          <a:noFill/>
          <a:ln w="12700">
            <a:solidFill>
              <a:schemeClr val="tx1"/>
            </a:solidFill>
            <a:round/>
            <a:headEnd type="none" w="lg" len="lg"/>
            <a:tailEnd type="none" w="lg" len="lg"/>
          </a:ln>
          <a:effectLst/>
        </p:spPr>
      </p:cxnSp>
      <p:cxnSp>
        <p:nvCxnSpPr>
          <p:cNvPr id="496708" name="AutoShape 68"/>
          <p:cNvCxnSpPr>
            <a:cxnSpLocks noChangeShapeType="1"/>
            <a:stCxn id="496697" idx="0"/>
            <a:endCxn id="496665" idx="1"/>
          </p:cNvCxnSpPr>
          <p:nvPr/>
        </p:nvCxnSpPr>
        <p:spPr bwMode="auto">
          <a:xfrm flipH="1" flipV="1">
            <a:off x="3306763" y="4732338"/>
            <a:ext cx="1587" cy="587375"/>
          </a:xfrm>
          <a:prstGeom prst="straightConnector1">
            <a:avLst/>
          </a:prstGeom>
          <a:noFill/>
          <a:ln w="12700">
            <a:solidFill>
              <a:schemeClr val="tx1"/>
            </a:solidFill>
            <a:round/>
            <a:headEnd type="none" w="lg" len="lg"/>
            <a:tailEnd type="none" w="lg" len="lg"/>
          </a:ln>
          <a:effectLst/>
        </p:spPr>
      </p:cxnSp>
      <p:cxnSp>
        <p:nvCxnSpPr>
          <p:cNvPr id="496709" name="AutoShape 69"/>
          <p:cNvCxnSpPr>
            <a:cxnSpLocks noChangeShapeType="1"/>
            <a:stCxn id="496649" idx="6"/>
            <a:endCxn id="496696" idx="2"/>
          </p:cNvCxnSpPr>
          <p:nvPr/>
        </p:nvCxnSpPr>
        <p:spPr bwMode="auto">
          <a:xfrm>
            <a:off x="3348038" y="3524250"/>
            <a:ext cx="887412" cy="11113"/>
          </a:xfrm>
          <a:prstGeom prst="straightConnector1">
            <a:avLst/>
          </a:prstGeom>
          <a:noFill/>
          <a:ln w="12700">
            <a:solidFill>
              <a:schemeClr val="tx1"/>
            </a:solidFill>
            <a:round/>
            <a:headEnd type="none" w="lg" len="lg"/>
            <a:tailEnd type="none" w="lg" len="lg"/>
          </a:ln>
          <a:effectLst/>
        </p:spPr>
      </p:cxnSp>
      <p:cxnSp>
        <p:nvCxnSpPr>
          <p:cNvPr id="496710" name="AutoShape 70"/>
          <p:cNvCxnSpPr>
            <a:cxnSpLocks noChangeShapeType="1"/>
            <a:stCxn id="496696" idx="4"/>
            <a:endCxn id="496693" idx="0"/>
          </p:cNvCxnSpPr>
          <p:nvPr/>
        </p:nvCxnSpPr>
        <p:spPr bwMode="auto">
          <a:xfrm>
            <a:off x="4302125" y="3595688"/>
            <a:ext cx="1588" cy="666750"/>
          </a:xfrm>
          <a:prstGeom prst="straightConnector1">
            <a:avLst/>
          </a:prstGeom>
          <a:noFill/>
          <a:ln w="12700">
            <a:solidFill>
              <a:schemeClr val="tx1"/>
            </a:solidFill>
            <a:round/>
            <a:headEnd type="none" w="lg" len="lg"/>
            <a:tailEnd type="none" w="lg" len="lg"/>
          </a:ln>
          <a:effectLst/>
        </p:spPr>
      </p:cxnSp>
      <p:cxnSp>
        <p:nvCxnSpPr>
          <p:cNvPr id="496711" name="AutoShape 71"/>
          <p:cNvCxnSpPr>
            <a:cxnSpLocks noChangeShapeType="1"/>
            <a:stCxn id="496697" idx="6"/>
            <a:endCxn id="496692" idx="4"/>
          </p:cNvCxnSpPr>
          <p:nvPr/>
        </p:nvCxnSpPr>
        <p:spPr bwMode="auto">
          <a:xfrm flipV="1">
            <a:off x="3373438" y="4783138"/>
            <a:ext cx="928687" cy="598487"/>
          </a:xfrm>
          <a:prstGeom prst="bentConnector2">
            <a:avLst/>
          </a:prstGeom>
          <a:noFill/>
          <a:ln w="12700">
            <a:solidFill>
              <a:schemeClr val="tx1"/>
            </a:solidFill>
            <a:miter lim="800000"/>
            <a:headEnd type="none" w="lg" len="lg"/>
            <a:tailEnd type="none" w="lg" len="lg"/>
          </a:ln>
          <a:effectLst/>
        </p:spPr>
      </p:cxnSp>
      <p:cxnSp>
        <p:nvCxnSpPr>
          <p:cNvPr id="496712" name="AutoShape 72"/>
          <p:cNvCxnSpPr>
            <a:cxnSpLocks noChangeShapeType="1"/>
            <a:stCxn id="496696" idx="0"/>
            <a:endCxn id="496701" idx="1"/>
          </p:cNvCxnSpPr>
          <p:nvPr/>
        </p:nvCxnSpPr>
        <p:spPr bwMode="auto">
          <a:xfrm rot="5400000" flipH="1">
            <a:off x="3137694" y="2309019"/>
            <a:ext cx="746125" cy="1582737"/>
          </a:xfrm>
          <a:prstGeom prst="bentConnector2">
            <a:avLst/>
          </a:prstGeom>
          <a:noFill/>
          <a:ln w="12700">
            <a:solidFill>
              <a:schemeClr val="tx1"/>
            </a:solidFill>
            <a:miter lim="800000"/>
            <a:headEnd type="none" w="lg" len="lg"/>
            <a:tailEnd type="none" w="lg" len="lg"/>
          </a:ln>
          <a:effectLst/>
        </p:spPr>
      </p:cxnSp>
      <p:sp>
        <p:nvSpPr>
          <p:cNvPr id="496713" name="Oval 73"/>
          <p:cNvSpPr>
            <a:spLocks noChangeArrowheads="1"/>
          </p:cNvSpPr>
          <p:nvPr/>
        </p:nvSpPr>
        <p:spPr bwMode="auto">
          <a:xfrm>
            <a:off x="688975"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6714" name="AutoShape 74"/>
          <p:cNvCxnSpPr>
            <a:cxnSpLocks noChangeShapeType="1"/>
            <a:stCxn id="496673" idx="0"/>
            <a:endCxn id="496713" idx="4"/>
          </p:cNvCxnSpPr>
          <p:nvPr/>
        </p:nvCxnSpPr>
        <p:spPr bwMode="auto">
          <a:xfrm flipH="1" flipV="1">
            <a:off x="755650" y="3595688"/>
            <a:ext cx="3175" cy="574675"/>
          </a:xfrm>
          <a:prstGeom prst="straightConnector1">
            <a:avLst/>
          </a:prstGeom>
          <a:noFill/>
          <a:ln w="12700">
            <a:solidFill>
              <a:schemeClr val="tx1"/>
            </a:solidFill>
            <a:round/>
            <a:headEnd type="none" w="lg" len="lg"/>
            <a:tailEnd type="none" w="lg" len="lg"/>
          </a:ln>
          <a:effectLst/>
        </p:spPr>
      </p:cxnSp>
      <p:cxnSp>
        <p:nvCxnSpPr>
          <p:cNvPr id="496715" name="AutoShape 75"/>
          <p:cNvCxnSpPr>
            <a:cxnSpLocks noChangeShapeType="1"/>
            <a:stCxn id="496713" idx="6"/>
            <a:endCxn id="496648" idx="2"/>
          </p:cNvCxnSpPr>
          <p:nvPr/>
        </p:nvCxnSpPr>
        <p:spPr bwMode="auto">
          <a:xfrm>
            <a:off x="820738" y="3535363"/>
            <a:ext cx="955675" cy="0"/>
          </a:xfrm>
          <a:prstGeom prst="straightConnector1">
            <a:avLst/>
          </a:prstGeom>
          <a:noFill/>
          <a:ln w="12700">
            <a:solidFill>
              <a:schemeClr val="tx1"/>
            </a:solidFill>
            <a:round/>
            <a:headEnd type="none" w="lg" len="lg"/>
            <a:tailEnd type="none" w="lg" len="lg"/>
          </a:ln>
          <a:effectLst/>
        </p:spPr>
      </p:cxnSp>
      <p:cxnSp>
        <p:nvCxnSpPr>
          <p:cNvPr id="496716" name="AutoShape 76"/>
          <p:cNvCxnSpPr>
            <a:cxnSpLocks noChangeShapeType="1"/>
            <a:stCxn id="496713" idx="0"/>
            <a:endCxn id="496699" idx="0"/>
          </p:cNvCxnSpPr>
          <p:nvPr/>
        </p:nvCxnSpPr>
        <p:spPr bwMode="auto">
          <a:xfrm rot="16200000">
            <a:off x="1144588" y="2354262"/>
            <a:ext cx="730250" cy="1508125"/>
          </a:xfrm>
          <a:prstGeom prst="bentConnector2">
            <a:avLst/>
          </a:prstGeom>
          <a:noFill/>
          <a:ln w="12700">
            <a:solidFill>
              <a:schemeClr val="tx1"/>
            </a:solidFill>
            <a:miter lim="800000"/>
            <a:headEnd type="none" w="lg" len="lg"/>
            <a:tailEnd type="none" w="lg" len="lg"/>
          </a:ln>
          <a:effectLst/>
        </p:spPr>
      </p:cxnSp>
      <p:sp>
        <p:nvSpPr>
          <p:cNvPr id="496717" name="Text Box 77"/>
          <p:cNvSpPr txBox="1">
            <a:spLocks noChangeArrowheads="1"/>
          </p:cNvSpPr>
          <p:nvPr/>
        </p:nvSpPr>
        <p:spPr bwMode="auto">
          <a:xfrm>
            <a:off x="2063750" y="228600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6718" name="Text Box 78"/>
          <p:cNvSpPr txBox="1">
            <a:spLocks noChangeArrowheads="1"/>
          </p:cNvSpPr>
          <p:nvPr/>
        </p:nvSpPr>
        <p:spPr bwMode="auto">
          <a:xfrm>
            <a:off x="4511675" y="39624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6719" name="Line 79"/>
          <p:cNvSpPr>
            <a:spLocks noChangeShapeType="1"/>
          </p:cNvSpPr>
          <p:nvPr/>
        </p:nvSpPr>
        <p:spPr bwMode="auto">
          <a:xfrm>
            <a:off x="2198688" y="289560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6720" name="Text Box 80"/>
          <p:cNvSpPr txBox="1">
            <a:spLocks noChangeArrowheads="1"/>
          </p:cNvSpPr>
          <p:nvPr/>
        </p:nvSpPr>
        <p:spPr bwMode="auto">
          <a:xfrm>
            <a:off x="2352675" y="28194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6721" name="Line 81"/>
          <p:cNvSpPr>
            <a:spLocks noChangeShapeType="1"/>
          </p:cNvSpPr>
          <p:nvPr/>
        </p:nvSpPr>
        <p:spPr bwMode="auto">
          <a:xfrm>
            <a:off x="2098675" y="42687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6722" name="Line 82"/>
          <p:cNvSpPr>
            <a:spLocks noChangeShapeType="1"/>
          </p:cNvSpPr>
          <p:nvPr/>
        </p:nvSpPr>
        <p:spPr bwMode="auto">
          <a:xfrm>
            <a:off x="3581400" y="42195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6723" name="Line 83"/>
          <p:cNvSpPr>
            <a:spLocks noChangeShapeType="1"/>
          </p:cNvSpPr>
          <p:nvPr/>
        </p:nvSpPr>
        <p:spPr bwMode="auto">
          <a:xfrm>
            <a:off x="2257425" y="373380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6724" name="Text Box 84"/>
          <p:cNvSpPr txBox="1">
            <a:spLocks noChangeArrowheads="1"/>
          </p:cNvSpPr>
          <p:nvPr/>
        </p:nvSpPr>
        <p:spPr bwMode="auto">
          <a:xfrm>
            <a:off x="2411413" y="37480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6725" name="Text Box 85"/>
          <p:cNvSpPr txBox="1">
            <a:spLocks noChangeArrowheads="1"/>
          </p:cNvSpPr>
          <p:nvPr/>
        </p:nvSpPr>
        <p:spPr bwMode="auto">
          <a:xfrm>
            <a:off x="2117725" y="43164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6726" name="Text Box 86"/>
          <p:cNvSpPr txBox="1">
            <a:spLocks noChangeArrowheads="1"/>
          </p:cNvSpPr>
          <p:nvPr/>
        </p:nvSpPr>
        <p:spPr bwMode="auto">
          <a:xfrm>
            <a:off x="3581400" y="42751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6727" name="Text Box 87"/>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6728" name="Text Box 88"/>
          <p:cNvSpPr txBox="1">
            <a:spLocks noChangeArrowheads="1"/>
          </p:cNvSpPr>
          <p:nvPr/>
        </p:nvSpPr>
        <p:spPr bwMode="auto">
          <a:xfrm>
            <a:off x="4360863" y="2438400"/>
            <a:ext cx="876300" cy="366713"/>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6729" name="Text Box 89"/>
          <p:cNvSpPr txBox="1">
            <a:spLocks noChangeArrowheads="1"/>
          </p:cNvSpPr>
          <p:nvPr/>
        </p:nvSpPr>
        <p:spPr bwMode="auto">
          <a:xfrm>
            <a:off x="2605088" y="5516563"/>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6730" name="Text Box 9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sp>
        <p:nvSpPr>
          <p:cNvPr id="496731" name="Text Box 91"/>
          <p:cNvSpPr txBox="1">
            <a:spLocks noChangeArrowheads="1"/>
          </p:cNvSpPr>
          <p:nvPr/>
        </p:nvSpPr>
        <p:spPr bwMode="auto">
          <a:xfrm>
            <a:off x="193675" y="25527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6732" name="Text Box 92"/>
          <p:cNvSpPr txBox="1">
            <a:spLocks noChangeArrowheads="1"/>
          </p:cNvSpPr>
          <p:nvPr/>
        </p:nvSpPr>
        <p:spPr bwMode="auto">
          <a:xfrm>
            <a:off x="4133850" y="2171700"/>
            <a:ext cx="3825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6733" name="Text Box 93"/>
          <p:cNvSpPr txBox="1">
            <a:spLocks noChangeArrowheads="1"/>
          </p:cNvSpPr>
          <p:nvPr/>
        </p:nvSpPr>
        <p:spPr bwMode="auto">
          <a:xfrm>
            <a:off x="2132013" y="5516563"/>
            <a:ext cx="366712"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96734" name="Object 94"/>
          <p:cNvGraphicFramePr>
            <a:graphicFrameLocks noChangeAspect="1"/>
          </p:cNvGraphicFramePr>
          <p:nvPr>
            <p:ph sz="quarter" idx="3"/>
          </p:nvPr>
        </p:nvGraphicFramePr>
        <p:xfrm>
          <a:off x="5068888" y="3840163"/>
          <a:ext cx="3998912" cy="1936750"/>
        </p:xfrm>
        <a:graphic>
          <a:graphicData uri="http://schemas.openxmlformats.org/presentationml/2006/ole">
            <p:oleObj spid="_x0000_s496734" name="Equation" r:id="rId3" imgW="3060360" imgH="1193760"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Date Placeholder 5"/>
          <p:cNvSpPr>
            <a:spLocks noGrp="1"/>
          </p:cNvSpPr>
          <p:nvPr>
            <p:ph type="dt" sz="half" idx="10"/>
          </p:nvPr>
        </p:nvSpPr>
        <p:spPr/>
        <p:txBody>
          <a:bodyPr/>
          <a:lstStyle/>
          <a:p>
            <a:r>
              <a:rPr lang="en-US"/>
              <a:t>ECEN 301</a:t>
            </a:r>
          </a:p>
        </p:txBody>
      </p:sp>
      <p:sp>
        <p:nvSpPr>
          <p:cNvPr id="96" name="Footer Placeholder 6"/>
          <p:cNvSpPr>
            <a:spLocks noGrp="1"/>
          </p:cNvSpPr>
          <p:nvPr>
            <p:ph type="ftr" sz="quarter" idx="11"/>
          </p:nvPr>
        </p:nvSpPr>
        <p:spPr/>
        <p:txBody>
          <a:bodyPr/>
          <a:lstStyle/>
          <a:p>
            <a:r>
              <a:rPr lang="en-US"/>
              <a:t>Discussion #7 – Node and Mesh Methods</a:t>
            </a:r>
          </a:p>
        </p:txBody>
      </p:sp>
      <p:sp>
        <p:nvSpPr>
          <p:cNvPr id="97" name="Slide Number Placeholder 7"/>
          <p:cNvSpPr>
            <a:spLocks noGrp="1"/>
          </p:cNvSpPr>
          <p:nvPr>
            <p:ph type="sldNum" sz="quarter" idx="12"/>
          </p:nvPr>
        </p:nvSpPr>
        <p:spPr/>
        <p:txBody>
          <a:bodyPr/>
          <a:lstStyle/>
          <a:p>
            <a:pPr lvl="1"/>
            <a:fld id="{2C27D844-E360-491C-8BA5-F6F612E6D669}" type="slidenum">
              <a:rPr lang="en-US"/>
              <a:pPr lvl="1"/>
              <a:t>21</a:t>
            </a:fld>
            <a:endParaRPr lang="en-US"/>
          </a:p>
        </p:txBody>
      </p:sp>
      <p:sp>
        <p:nvSpPr>
          <p:cNvPr id="497666" name="Oval 2"/>
          <p:cNvSpPr>
            <a:spLocks noChangeArrowheads="1"/>
          </p:cNvSpPr>
          <p:nvPr/>
        </p:nvSpPr>
        <p:spPr bwMode="auto">
          <a:xfrm>
            <a:off x="2954338" y="2438400"/>
            <a:ext cx="1611312"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7667" name="Oval 3"/>
          <p:cNvSpPr>
            <a:spLocks noChangeArrowheads="1"/>
          </p:cNvSpPr>
          <p:nvPr/>
        </p:nvSpPr>
        <p:spPr bwMode="auto">
          <a:xfrm>
            <a:off x="558800" y="5254625"/>
            <a:ext cx="3902075"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7668" name="Oval 4"/>
          <p:cNvSpPr>
            <a:spLocks noChangeArrowheads="1"/>
          </p:cNvSpPr>
          <p:nvPr/>
        </p:nvSpPr>
        <p:spPr bwMode="auto">
          <a:xfrm>
            <a:off x="517525" y="2438400"/>
            <a:ext cx="1611313"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7669" name="Rectangle 5"/>
          <p:cNvSpPr>
            <a:spLocks noGrp="1" noChangeArrowheads="1"/>
          </p:cNvSpPr>
          <p:nvPr>
            <p:ph type="title"/>
          </p:nvPr>
        </p:nvSpPr>
        <p:spPr/>
        <p:txBody>
          <a:bodyPr/>
          <a:lstStyle/>
          <a:p>
            <a:r>
              <a:rPr lang="en-US"/>
              <a:t>Node Voltage Method</a:t>
            </a:r>
          </a:p>
        </p:txBody>
      </p:sp>
      <p:sp>
        <p:nvSpPr>
          <p:cNvPr id="497670"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sp>
        <p:nvSpPr>
          <p:cNvPr id="497671" name="Text Box 7"/>
          <p:cNvSpPr txBox="1">
            <a:spLocks noChangeArrowheads="1"/>
          </p:cNvSpPr>
          <p:nvPr/>
        </p:nvSpPr>
        <p:spPr bwMode="auto">
          <a:xfrm>
            <a:off x="152400" y="38862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7672" name="Oval 8"/>
          <p:cNvSpPr>
            <a:spLocks noChangeArrowheads="1"/>
          </p:cNvSpPr>
          <p:nvPr/>
        </p:nvSpPr>
        <p:spPr bwMode="auto">
          <a:xfrm>
            <a:off x="1776413" y="34734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7673" name="Oval 9"/>
          <p:cNvSpPr>
            <a:spLocks noChangeArrowheads="1"/>
          </p:cNvSpPr>
          <p:nvPr/>
        </p:nvSpPr>
        <p:spPr bwMode="auto">
          <a:xfrm>
            <a:off x="3216275" y="34623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7674" name="Oval 10"/>
          <p:cNvSpPr>
            <a:spLocks noChangeArrowheads="1"/>
          </p:cNvSpPr>
          <p:nvPr/>
        </p:nvSpPr>
        <p:spPr bwMode="auto">
          <a:xfrm>
            <a:off x="1808163" y="531971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7675" name="AutoShape 11"/>
          <p:cNvCxnSpPr>
            <a:cxnSpLocks noChangeShapeType="1"/>
            <a:stCxn id="497674" idx="2"/>
            <a:endCxn id="497696" idx="4"/>
          </p:cNvCxnSpPr>
          <p:nvPr/>
        </p:nvCxnSpPr>
        <p:spPr bwMode="auto">
          <a:xfrm rot="10800000">
            <a:off x="757238" y="4691063"/>
            <a:ext cx="1050925" cy="690562"/>
          </a:xfrm>
          <a:prstGeom prst="bentConnector2">
            <a:avLst/>
          </a:prstGeom>
          <a:noFill/>
          <a:ln w="12700">
            <a:solidFill>
              <a:schemeClr val="tx1"/>
            </a:solidFill>
            <a:miter lim="800000"/>
            <a:headEnd type="none" w="lg" len="lg"/>
            <a:tailEnd type="none" w="lg" len="lg"/>
          </a:ln>
          <a:effectLst/>
        </p:spPr>
      </p:cxnSp>
      <p:cxnSp>
        <p:nvCxnSpPr>
          <p:cNvPr id="497676" name="AutoShape 12"/>
          <p:cNvCxnSpPr>
            <a:cxnSpLocks noChangeShapeType="1"/>
            <a:stCxn id="497674" idx="0"/>
            <a:endCxn id="497682" idx="1"/>
          </p:cNvCxnSpPr>
          <p:nvPr/>
        </p:nvCxnSpPr>
        <p:spPr bwMode="auto">
          <a:xfrm flipH="1" flipV="1">
            <a:off x="1873250" y="4732338"/>
            <a:ext cx="1588" cy="587375"/>
          </a:xfrm>
          <a:prstGeom prst="straightConnector1">
            <a:avLst/>
          </a:prstGeom>
          <a:noFill/>
          <a:ln w="12700">
            <a:solidFill>
              <a:schemeClr val="tx1"/>
            </a:solidFill>
            <a:round/>
            <a:headEnd type="none" w="lg" len="lg"/>
            <a:tailEnd type="none" w="lg" len="lg"/>
          </a:ln>
          <a:effectLst/>
        </p:spPr>
      </p:cxnSp>
      <p:cxnSp>
        <p:nvCxnSpPr>
          <p:cNvPr id="497677" name="AutoShape 13"/>
          <p:cNvCxnSpPr>
            <a:cxnSpLocks noChangeShapeType="1"/>
            <a:stCxn id="497672" idx="4"/>
            <a:endCxn id="497680" idx="0"/>
          </p:cNvCxnSpPr>
          <p:nvPr/>
        </p:nvCxnSpPr>
        <p:spPr bwMode="auto">
          <a:xfrm>
            <a:off x="1843088" y="3595688"/>
            <a:ext cx="15875" cy="793750"/>
          </a:xfrm>
          <a:prstGeom prst="straightConnector1">
            <a:avLst/>
          </a:prstGeom>
          <a:noFill/>
          <a:ln w="12700">
            <a:solidFill>
              <a:schemeClr val="tx1"/>
            </a:solidFill>
            <a:round/>
            <a:headEnd type="none" w="lg" len="lg"/>
            <a:tailEnd type="none" w="lg" len="lg"/>
          </a:ln>
          <a:effectLst/>
        </p:spPr>
      </p:cxnSp>
      <p:cxnSp>
        <p:nvCxnSpPr>
          <p:cNvPr id="497678" name="AutoShape 14"/>
          <p:cNvCxnSpPr>
            <a:cxnSpLocks noChangeShapeType="1"/>
            <a:stCxn id="497673" idx="4"/>
            <a:endCxn id="497687" idx="0"/>
          </p:cNvCxnSpPr>
          <p:nvPr/>
        </p:nvCxnSpPr>
        <p:spPr bwMode="auto">
          <a:xfrm>
            <a:off x="3282950" y="3584575"/>
            <a:ext cx="9525" cy="804863"/>
          </a:xfrm>
          <a:prstGeom prst="straightConnector1">
            <a:avLst/>
          </a:prstGeom>
          <a:noFill/>
          <a:ln w="12700">
            <a:solidFill>
              <a:schemeClr val="tx1"/>
            </a:solidFill>
            <a:round/>
            <a:headEnd type="none" w="lg" len="lg"/>
            <a:tailEnd type="none" w="lg" len="lg"/>
          </a:ln>
          <a:effectLst/>
        </p:spPr>
      </p:cxnSp>
      <p:sp>
        <p:nvSpPr>
          <p:cNvPr id="497679" name="Text Box 15"/>
          <p:cNvSpPr txBox="1">
            <a:spLocks noChangeArrowheads="1"/>
          </p:cNvSpPr>
          <p:nvPr/>
        </p:nvSpPr>
        <p:spPr bwMode="auto">
          <a:xfrm>
            <a:off x="1404938" y="4084638"/>
            <a:ext cx="4254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7680" name="Line 16"/>
          <p:cNvSpPr>
            <a:spLocks noChangeShapeType="1"/>
          </p:cNvSpPr>
          <p:nvPr/>
        </p:nvSpPr>
        <p:spPr bwMode="auto">
          <a:xfrm>
            <a:off x="1858963" y="4389438"/>
            <a:ext cx="100012"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7681" name="Line 17"/>
          <p:cNvSpPr>
            <a:spLocks noChangeShapeType="1"/>
          </p:cNvSpPr>
          <p:nvPr/>
        </p:nvSpPr>
        <p:spPr bwMode="auto">
          <a:xfrm flipH="1">
            <a:off x="1782763"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7682" name="Line 18"/>
          <p:cNvSpPr>
            <a:spLocks noChangeShapeType="1"/>
          </p:cNvSpPr>
          <p:nvPr/>
        </p:nvSpPr>
        <p:spPr bwMode="auto">
          <a:xfrm>
            <a:off x="1782763" y="4694238"/>
            <a:ext cx="90487"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7683" name="Line 19"/>
          <p:cNvSpPr>
            <a:spLocks noChangeShapeType="1"/>
          </p:cNvSpPr>
          <p:nvPr/>
        </p:nvSpPr>
        <p:spPr bwMode="auto">
          <a:xfrm>
            <a:off x="1787525" y="4456113"/>
            <a:ext cx="166688"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7684" name="Line 20"/>
          <p:cNvSpPr>
            <a:spLocks noChangeShapeType="1"/>
          </p:cNvSpPr>
          <p:nvPr/>
        </p:nvSpPr>
        <p:spPr bwMode="auto">
          <a:xfrm flipH="1">
            <a:off x="1787525"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7685" name="Line 21"/>
          <p:cNvSpPr>
            <a:spLocks noChangeShapeType="1"/>
          </p:cNvSpPr>
          <p:nvPr/>
        </p:nvSpPr>
        <p:spPr bwMode="auto">
          <a:xfrm>
            <a:off x="1787525"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7686" name="Line 22"/>
          <p:cNvSpPr>
            <a:spLocks noChangeShapeType="1"/>
          </p:cNvSpPr>
          <p:nvPr/>
        </p:nvSpPr>
        <p:spPr bwMode="auto">
          <a:xfrm flipH="1">
            <a:off x="1787525" y="4641850"/>
            <a:ext cx="157163"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7687" name="Line 23"/>
          <p:cNvSpPr>
            <a:spLocks noChangeShapeType="1"/>
          </p:cNvSpPr>
          <p:nvPr/>
        </p:nvSpPr>
        <p:spPr bwMode="auto">
          <a:xfrm>
            <a:off x="3292475" y="4389438"/>
            <a:ext cx="100013"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7688" name="Line 24"/>
          <p:cNvSpPr>
            <a:spLocks noChangeShapeType="1"/>
          </p:cNvSpPr>
          <p:nvPr/>
        </p:nvSpPr>
        <p:spPr bwMode="auto">
          <a:xfrm flipH="1">
            <a:off x="3216275"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7689" name="Line 25"/>
          <p:cNvSpPr>
            <a:spLocks noChangeShapeType="1"/>
          </p:cNvSpPr>
          <p:nvPr/>
        </p:nvSpPr>
        <p:spPr bwMode="auto">
          <a:xfrm>
            <a:off x="3216275" y="4694238"/>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7690" name="Line 26"/>
          <p:cNvSpPr>
            <a:spLocks noChangeShapeType="1"/>
          </p:cNvSpPr>
          <p:nvPr/>
        </p:nvSpPr>
        <p:spPr bwMode="auto">
          <a:xfrm>
            <a:off x="3221038" y="4456113"/>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7691" name="Line 27"/>
          <p:cNvSpPr>
            <a:spLocks noChangeShapeType="1"/>
          </p:cNvSpPr>
          <p:nvPr/>
        </p:nvSpPr>
        <p:spPr bwMode="auto">
          <a:xfrm flipH="1">
            <a:off x="3221038"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7692" name="Line 28"/>
          <p:cNvSpPr>
            <a:spLocks noChangeShapeType="1"/>
          </p:cNvSpPr>
          <p:nvPr/>
        </p:nvSpPr>
        <p:spPr bwMode="auto">
          <a:xfrm>
            <a:off x="3221038"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7693" name="Line 29"/>
          <p:cNvSpPr>
            <a:spLocks noChangeShapeType="1"/>
          </p:cNvSpPr>
          <p:nvPr/>
        </p:nvSpPr>
        <p:spPr bwMode="auto">
          <a:xfrm flipH="1">
            <a:off x="3221038" y="4641850"/>
            <a:ext cx="157162"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7694" name="Text Box 30"/>
          <p:cNvSpPr txBox="1">
            <a:spLocks noChangeArrowheads="1"/>
          </p:cNvSpPr>
          <p:nvPr/>
        </p:nvSpPr>
        <p:spPr bwMode="auto">
          <a:xfrm>
            <a:off x="2851150" y="40830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7695" name="Group 31"/>
          <p:cNvGrpSpPr>
            <a:grpSpLocks/>
          </p:cNvGrpSpPr>
          <p:nvPr/>
        </p:nvGrpSpPr>
        <p:grpSpPr bwMode="auto">
          <a:xfrm>
            <a:off x="493713" y="4170363"/>
            <a:ext cx="527050" cy="520700"/>
            <a:chOff x="311" y="2627"/>
            <a:chExt cx="332" cy="328"/>
          </a:xfrm>
        </p:grpSpPr>
        <p:sp>
          <p:nvSpPr>
            <p:cNvPr id="497696" name="Oval 32"/>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7697" name="Text Box 33"/>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7698" name="Text Box 34"/>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7699" name="Line 35"/>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7700" name="Group 36"/>
          <p:cNvGrpSpPr>
            <a:grpSpLocks/>
          </p:cNvGrpSpPr>
          <p:nvPr/>
        </p:nvGrpSpPr>
        <p:grpSpPr bwMode="auto">
          <a:xfrm rot="-16200000" flipH="1" flipV="1">
            <a:off x="2466182" y="3296443"/>
            <a:ext cx="177800" cy="455613"/>
            <a:chOff x="3450" y="2313"/>
            <a:chExt cx="111" cy="216"/>
          </a:xfrm>
        </p:grpSpPr>
        <p:sp>
          <p:nvSpPr>
            <p:cNvPr id="497701"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7702"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7703"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7704"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7705"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7706"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7707"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7708" name="AutoShape 44"/>
          <p:cNvCxnSpPr>
            <a:cxnSpLocks noChangeShapeType="1"/>
            <a:stCxn id="497672" idx="6"/>
            <a:endCxn id="497701" idx="0"/>
          </p:cNvCxnSpPr>
          <p:nvPr/>
        </p:nvCxnSpPr>
        <p:spPr bwMode="auto">
          <a:xfrm>
            <a:off x="1908175" y="3535363"/>
            <a:ext cx="420688" cy="1587"/>
          </a:xfrm>
          <a:prstGeom prst="straightConnector1">
            <a:avLst/>
          </a:prstGeom>
          <a:noFill/>
          <a:ln w="12700">
            <a:solidFill>
              <a:schemeClr val="tx1"/>
            </a:solidFill>
            <a:round/>
            <a:headEnd type="none" w="lg" len="lg"/>
            <a:tailEnd type="none" w="lg" len="lg"/>
          </a:ln>
          <a:effectLst/>
        </p:spPr>
      </p:cxnSp>
      <p:cxnSp>
        <p:nvCxnSpPr>
          <p:cNvPr id="497709" name="AutoShape 45"/>
          <p:cNvCxnSpPr>
            <a:cxnSpLocks noChangeShapeType="1"/>
            <a:stCxn id="497673" idx="2"/>
            <a:endCxn id="497703" idx="1"/>
          </p:cNvCxnSpPr>
          <p:nvPr/>
        </p:nvCxnSpPr>
        <p:spPr bwMode="auto">
          <a:xfrm flipH="1" flipV="1">
            <a:off x="2784475" y="3521075"/>
            <a:ext cx="431800" cy="3175"/>
          </a:xfrm>
          <a:prstGeom prst="straightConnector1">
            <a:avLst/>
          </a:prstGeom>
          <a:noFill/>
          <a:ln w="12700">
            <a:solidFill>
              <a:schemeClr val="tx1"/>
            </a:solidFill>
            <a:round/>
            <a:headEnd type="none" w="lg" len="lg"/>
            <a:tailEnd type="none" w="lg" len="lg"/>
          </a:ln>
          <a:effectLst/>
        </p:spPr>
      </p:cxnSp>
      <p:grpSp>
        <p:nvGrpSpPr>
          <p:cNvPr id="497710" name="Group 46"/>
          <p:cNvGrpSpPr>
            <a:grpSpLocks/>
          </p:cNvGrpSpPr>
          <p:nvPr/>
        </p:nvGrpSpPr>
        <p:grpSpPr bwMode="auto">
          <a:xfrm>
            <a:off x="1641475" y="5624513"/>
            <a:ext cx="457200" cy="152400"/>
            <a:chOff x="1392" y="3552"/>
            <a:chExt cx="288" cy="96"/>
          </a:xfrm>
        </p:grpSpPr>
        <p:sp>
          <p:nvSpPr>
            <p:cNvPr id="497711" name="Line 4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7712" name="Line 4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7713" name="Line 4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7714" name="Line 50"/>
          <p:cNvSpPr>
            <a:spLocks noChangeShapeType="1"/>
          </p:cNvSpPr>
          <p:nvPr/>
        </p:nvSpPr>
        <p:spPr bwMode="auto">
          <a:xfrm flipV="1">
            <a:off x="1874838" y="5381625"/>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7715" name="Group 51"/>
          <p:cNvGrpSpPr>
            <a:grpSpLocks/>
          </p:cNvGrpSpPr>
          <p:nvPr/>
        </p:nvGrpSpPr>
        <p:grpSpPr bwMode="auto">
          <a:xfrm>
            <a:off x="4038600" y="4262438"/>
            <a:ext cx="527050" cy="520700"/>
            <a:chOff x="2544" y="2685"/>
            <a:chExt cx="332" cy="328"/>
          </a:xfrm>
        </p:grpSpPr>
        <p:sp>
          <p:nvSpPr>
            <p:cNvPr id="497716"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7717"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7718"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7719"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7720" name="Oval 56"/>
          <p:cNvSpPr>
            <a:spLocks noChangeArrowheads="1"/>
          </p:cNvSpPr>
          <p:nvPr/>
        </p:nvSpPr>
        <p:spPr bwMode="auto">
          <a:xfrm>
            <a:off x="4235450"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7721" name="Oval 57"/>
          <p:cNvSpPr>
            <a:spLocks noChangeArrowheads="1"/>
          </p:cNvSpPr>
          <p:nvPr/>
        </p:nvSpPr>
        <p:spPr bwMode="auto">
          <a:xfrm>
            <a:off x="3241675" y="53197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7722" name="Group 58"/>
          <p:cNvGrpSpPr>
            <a:grpSpLocks/>
          </p:cNvGrpSpPr>
          <p:nvPr/>
        </p:nvGrpSpPr>
        <p:grpSpPr bwMode="auto">
          <a:xfrm rot="-16200000" flipH="1" flipV="1">
            <a:off x="2402682" y="2502693"/>
            <a:ext cx="177800" cy="455613"/>
            <a:chOff x="3450" y="2313"/>
            <a:chExt cx="111" cy="216"/>
          </a:xfrm>
        </p:grpSpPr>
        <p:sp>
          <p:nvSpPr>
            <p:cNvPr id="497723"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7724"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7725"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7726"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7727"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7728"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7729"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7730" name="Text Box 66"/>
          <p:cNvSpPr txBox="1">
            <a:spLocks noChangeArrowheads="1"/>
          </p:cNvSpPr>
          <p:nvPr/>
        </p:nvSpPr>
        <p:spPr bwMode="auto">
          <a:xfrm>
            <a:off x="2128838" y="310832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7731" name="AutoShape 67"/>
          <p:cNvCxnSpPr>
            <a:cxnSpLocks noChangeShapeType="1"/>
            <a:stCxn id="497674" idx="6"/>
            <a:endCxn id="497721" idx="2"/>
          </p:cNvCxnSpPr>
          <p:nvPr/>
        </p:nvCxnSpPr>
        <p:spPr bwMode="auto">
          <a:xfrm>
            <a:off x="1939925" y="5381625"/>
            <a:ext cx="1301750" cy="0"/>
          </a:xfrm>
          <a:prstGeom prst="straightConnector1">
            <a:avLst/>
          </a:prstGeom>
          <a:noFill/>
          <a:ln w="12700">
            <a:solidFill>
              <a:schemeClr val="tx1"/>
            </a:solidFill>
            <a:round/>
            <a:headEnd type="none" w="lg" len="lg"/>
            <a:tailEnd type="none" w="lg" len="lg"/>
          </a:ln>
          <a:effectLst/>
        </p:spPr>
      </p:cxnSp>
      <p:cxnSp>
        <p:nvCxnSpPr>
          <p:cNvPr id="497732" name="AutoShape 68"/>
          <p:cNvCxnSpPr>
            <a:cxnSpLocks noChangeShapeType="1"/>
            <a:stCxn id="497721" idx="0"/>
            <a:endCxn id="497689" idx="1"/>
          </p:cNvCxnSpPr>
          <p:nvPr/>
        </p:nvCxnSpPr>
        <p:spPr bwMode="auto">
          <a:xfrm flipH="1" flipV="1">
            <a:off x="3306763" y="4732338"/>
            <a:ext cx="1587" cy="587375"/>
          </a:xfrm>
          <a:prstGeom prst="straightConnector1">
            <a:avLst/>
          </a:prstGeom>
          <a:noFill/>
          <a:ln w="12700">
            <a:solidFill>
              <a:schemeClr val="tx1"/>
            </a:solidFill>
            <a:round/>
            <a:headEnd type="none" w="lg" len="lg"/>
            <a:tailEnd type="none" w="lg" len="lg"/>
          </a:ln>
          <a:effectLst/>
        </p:spPr>
      </p:cxnSp>
      <p:cxnSp>
        <p:nvCxnSpPr>
          <p:cNvPr id="497733" name="AutoShape 69"/>
          <p:cNvCxnSpPr>
            <a:cxnSpLocks noChangeShapeType="1"/>
            <a:stCxn id="497673" idx="6"/>
            <a:endCxn id="497720" idx="2"/>
          </p:cNvCxnSpPr>
          <p:nvPr/>
        </p:nvCxnSpPr>
        <p:spPr bwMode="auto">
          <a:xfrm>
            <a:off x="3348038" y="3524250"/>
            <a:ext cx="887412" cy="11113"/>
          </a:xfrm>
          <a:prstGeom prst="straightConnector1">
            <a:avLst/>
          </a:prstGeom>
          <a:noFill/>
          <a:ln w="12700">
            <a:solidFill>
              <a:schemeClr val="tx1"/>
            </a:solidFill>
            <a:round/>
            <a:headEnd type="none" w="lg" len="lg"/>
            <a:tailEnd type="none" w="lg" len="lg"/>
          </a:ln>
          <a:effectLst/>
        </p:spPr>
      </p:cxnSp>
      <p:cxnSp>
        <p:nvCxnSpPr>
          <p:cNvPr id="497734" name="AutoShape 70"/>
          <p:cNvCxnSpPr>
            <a:cxnSpLocks noChangeShapeType="1"/>
            <a:stCxn id="497720" idx="4"/>
            <a:endCxn id="497717" idx="0"/>
          </p:cNvCxnSpPr>
          <p:nvPr/>
        </p:nvCxnSpPr>
        <p:spPr bwMode="auto">
          <a:xfrm>
            <a:off x="4302125" y="3595688"/>
            <a:ext cx="1588" cy="666750"/>
          </a:xfrm>
          <a:prstGeom prst="straightConnector1">
            <a:avLst/>
          </a:prstGeom>
          <a:noFill/>
          <a:ln w="12700">
            <a:solidFill>
              <a:schemeClr val="tx1"/>
            </a:solidFill>
            <a:round/>
            <a:headEnd type="none" w="lg" len="lg"/>
            <a:tailEnd type="none" w="lg" len="lg"/>
          </a:ln>
          <a:effectLst/>
        </p:spPr>
      </p:cxnSp>
      <p:cxnSp>
        <p:nvCxnSpPr>
          <p:cNvPr id="497735" name="AutoShape 71"/>
          <p:cNvCxnSpPr>
            <a:cxnSpLocks noChangeShapeType="1"/>
            <a:stCxn id="497721" idx="6"/>
            <a:endCxn id="497716" idx="4"/>
          </p:cNvCxnSpPr>
          <p:nvPr/>
        </p:nvCxnSpPr>
        <p:spPr bwMode="auto">
          <a:xfrm flipV="1">
            <a:off x="3373438" y="4783138"/>
            <a:ext cx="928687" cy="598487"/>
          </a:xfrm>
          <a:prstGeom prst="bentConnector2">
            <a:avLst/>
          </a:prstGeom>
          <a:noFill/>
          <a:ln w="12700">
            <a:solidFill>
              <a:schemeClr val="tx1"/>
            </a:solidFill>
            <a:miter lim="800000"/>
            <a:headEnd type="none" w="lg" len="lg"/>
            <a:tailEnd type="none" w="lg" len="lg"/>
          </a:ln>
          <a:effectLst/>
        </p:spPr>
      </p:cxnSp>
      <p:cxnSp>
        <p:nvCxnSpPr>
          <p:cNvPr id="497736" name="AutoShape 72"/>
          <p:cNvCxnSpPr>
            <a:cxnSpLocks noChangeShapeType="1"/>
            <a:stCxn id="497720" idx="0"/>
            <a:endCxn id="497725" idx="1"/>
          </p:cNvCxnSpPr>
          <p:nvPr/>
        </p:nvCxnSpPr>
        <p:spPr bwMode="auto">
          <a:xfrm rot="5400000" flipH="1">
            <a:off x="3137694" y="2309019"/>
            <a:ext cx="746125" cy="1582737"/>
          </a:xfrm>
          <a:prstGeom prst="bentConnector2">
            <a:avLst/>
          </a:prstGeom>
          <a:noFill/>
          <a:ln w="12700">
            <a:solidFill>
              <a:schemeClr val="tx1"/>
            </a:solidFill>
            <a:miter lim="800000"/>
            <a:headEnd type="none" w="lg" len="lg"/>
            <a:tailEnd type="none" w="lg" len="lg"/>
          </a:ln>
          <a:effectLst/>
        </p:spPr>
      </p:cxnSp>
      <p:sp>
        <p:nvSpPr>
          <p:cNvPr id="497737" name="Oval 73"/>
          <p:cNvSpPr>
            <a:spLocks noChangeArrowheads="1"/>
          </p:cNvSpPr>
          <p:nvPr/>
        </p:nvSpPr>
        <p:spPr bwMode="auto">
          <a:xfrm>
            <a:off x="688975"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7738" name="AutoShape 74"/>
          <p:cNvCxnSpPr>
            <a:cxnSpLocks noChangeShapeType="1"/>
            <a:stCxn id="497697" idx="0"/>
            <a:endCxn id="497737" idx="4"/>
          </p:cNvCxnSpPr>
          <p:nvPr/>
        </p:nvCxnSpPr>
        <p:spPr bwMode="auto">
          <a:xfrm flipH="1" flipV="1">
            <a:off x="755650" y="3595688"/>
            <a:ext cx="3175" cy="574675"/>
          </a:xfrm>
          <a:prstGeom prst="straightConnector1">
            <a:avLst/>
          </a:prstGeom>
          <a:noFill/>
          <a:ln w="12700">
            <a:solidFill>
              <a:schemeClr val="tx1"/>
            </a:solidFill>
            <a:round/>
            <a:headEnd type="none" w="lg" len="lg"/>
            <a:tailEnd type="none" w="lg" len="lg"/>
          </a:ln>
          <a:effectLst/>
        </p:spPr>
      </p:cxnSp>
      <p:cxnSp>
        <p:nvCxnSpPr>
          <p:cNvPr id="497739" name="AutoShape 75"/>
          <p:cNvCxnSpPr>
            <a:cxnSpLocks noChangeShapeType="1"/>
            <a:stCxn id="497737" idx="6"/>
            <a:endCxn id="497672" idx="2"/>
          </p:cNvCxnSpPr>
          <p:nvPr/>
        </p:nvCxnSpPr>
        <p:spPr bwMode="auto">
          <a:xfrm>
            <a:off x="820738" y="3535363"/>
            <a:ext cx="955675" cy="0"/>
          </a:xfrm>
          <a:prstGeom prst="straightConnector1">
            <a:avLst/>
          </a:prstGeom>
          <a:noFill/>
          <a:ln w="12700">
            <a:solidFill>
              <a:schemeClr val="tx1"/>
            </a:solidFill>
            <a:round/>
            <a:headEnd type="none" w="lg" len="lg"/>
            <a:tailEnd type="none" w="lg" len="lg"/>
          </a:ln>
          <a:effectLst/>
        </p:spPr>
      </p:cxnSp>
      <p:cxnSp>
        <p:nvCxnSpPr>
          <p:cNvPr id="497740" name="AutoShape 76"/>
          <p:cNvCxnSpPr>
            <a:cxnSpLocks noChangeShapeType="1"/>
            <a:stCxn id="497737" idx="0"/>
            <a:endCxn id="497723" idx="0"/>
          </p:cNvCxnSpPr>
          <p:nvPr/>
        </p:nvCxnSpPr>
        <p:spPr bwMode="auto">
          <a:xfrm rot="16200000">
            <a:off x="1144588" y="2354262"/>
            <a:ext cx="730250" cy="1508125"/>
          </a:xfrm>
          <a:prstGeom prst="bentConnector2">
            <a:avLst/>
          </a:prstGeom>
          <a:noFill/>
          <a:ln w="12700">
            <a:solidFill>
              <a:schemeClr val="tx1"/>
            </a:solidFill>
            <a:miter lim="800000"/>
            <a:headEnd type="none" w="lg" len="lg"/>
            <a:tailEnd type="none" w="lg" len="lg"/>
          </a:ln>
          <a:effectLst/>
        </p:spPr>
      </p:cxnSp>
      <p:sp>
        <p:nvSpPr>
          <p:cNvPr id="497741" name="Text Box 77"/>
          <p:cNvSpPr txBox="1">
            <a:spLocks noChangeArrowheads="1"/>
          </p:cNvSpPr>
          <p:nvPr/>
        </p:nvSpPr>
        <p:spPr bwMode="auto">
          <a:xfrm>
            <a:off x="2063750" y="228600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7742" name="Text Box 78"/>
          <p:cNvSpPr txBox="1">
            <a:spLocks noChangeArrowheads="1"/>
          </p:cNvSpPr>
          <p:nvPr/>
        </p:nvSpPr>
        <p:spPr bwMode="auto">
          <a:xfrm>
            <a:off x="4511675" y="39624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7743" name="Line 79"/>
          <p:cNvSpPr>
            <a:spLocks noChangeShapeType="1"/>
          </p:cNvSpPr>
          <p:nvPr/>
        </p:nvSpPr>
        <p:spPr bwMode="auto">
          <a:xfrm>
            <a:off x="2198688" y="289560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7744" name="Text Box 80"/>
          <p:cNvSpPr txBox="1">
            <a:spLocks noChangeArrowheads="1"/>
          </p:cNvSpPr>
          <p:nvPr/>
        </p:nvSpPr>
        <p:spPr bwMode="auto">
          <a:xfrm>
            <a:off x="2352675" y="28194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7745" name="Line 81"/>
          <p:cNvSpPr>
            <a:spLocks noChangeShapeType="1"/>
          </p:cNvSpPr>
          <p:nvPr/>
        </p:nvSpPr>
        <p:spPr bwMode="auto">
          <a:xfrm>
            <a:off x="2098675" y="42687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7746" name="Line 82"/>
          <p:cNvSpPr>
            <a:spLocks noChangeShapeType="1"/>
          </p:cNvSpPr>
          <p:nvPr/>
        </p:nvSpPr>
        <p:spPr bwMode="auto">
          <a:xfrm>
            <a:off x="3581400" y="42195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7747" name="Line 83"/>
          <p:cNvSpPr>
            <a:spLocks noChangeShapeType="1"/>
          </p:cNvSpPr>
          <p:nvPr/>
        </p:nvSpPr>
        <p:spPr bwMode="auto">
          <a:xfrm>
            <a:off x="2257425" y="373380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7748" name="Text Box 84"/>
          <p:cNvSpPr txBox="1">
            <a:spLocks noChangeArrowheads="1"/>
          </p:cNvSpPr>
          <p:nvPr/>
        </p:nvSpPr>
        <p:spPr bwMode="auto">
          <a:xfrm>
            <a:off x="2411413" y="37480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7749" name="Text Box 85"/>
          <p:cNvSpPr txBox="1">
            <a:spLocks noChangeArrowheads="1"/>
          </p:cNvSpPr>
          <p:nvPr/>
        </p:nvSpPr>
        <p:spPr bwMode="auto">
          <a:xfrm>
            <a:off x="2117725" y="43164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7750" name="Text Box 86"/>
          <p:cNvSpPr txBox="1">
            <a:spLocks noChangeArrowheads="1"/>
          </p:cNvSpPr>
          <p:nvPr/>
        </p:nvSpPr>
        <p:spPr bwMode="auto">
          <a:xfrm>
            <a:off x="3581400" y="42751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7751" name="Text Box 87"/>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7752" name="Text Box 88"/>
          <p:cNvSpPr txBox="1">
            <a:spLocks noChangeArrowheads="1"/>
          </p:cNvSpPr>
          <p:nvPr/>
        </p:nvSpPr>
        <p:spPr bwMode="auto">
          <a:xfrm>
            <a:off x="4360863" y="2438400"/>
            <a:ext cx="876300" cy="366713"/>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7753" name="Text Box 89"/>
          <p:cNvSpPr txBox="1">
            <a:spLocks noChangeArrowheads="1"/>
          </p:cNvSpPr>
          <p:nvPr/>
        </p:nvSpPr>
        <p:spPr bwMode="auto">
          <a:xfrm>
            <a:off x="2605088" y="5516563"/>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7754" name="Text Box 9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sp>
        <p:nvSpPr>
          <p:cNvPr id="497755" name="Text Box 91"/>
          <p:cNvSpPr txBox="1">
            <a:spLocks noChangeArrowheads="1"/>
          </p:cNvSpPr>
          <p:nvPr/>
        </p:nvSpPr>
        <p:spPr bwMode="auto">
          <a:xfrm>
            <a:off x="193675" y="25527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7756" name="Text Box 92"/>
          <p:cNvSpPr txBox="1">
            <a:spLocks noChangeArrowheads="1"/>
          </p:cNvSpPr>
          <p:nvPr/>
        </p:nvSpPr>
        <p:spPr bwMode="auto">
          <a:xfrm>
            <a:off x="4133850" y="2171700"/>
            <a:ext cx="3825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7757" name="Text Box 93"/>
          <p:cNvSpPr txBox="1">
            <a:spLocks noChangeArrowheads="1"/>
          </p:cNvSpPr>
          <p:nvPr/>
        </p:nvSpPr>
        <p:spPr bwMode="auto">
          <a:xfrm>
            <a:off x="2132013" y="5516563"/>
            <a:ext cx="366712"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97758" name="Object 94"/>
          <p:cNvGraphicFramePr>
            <a:graphicFrameLocks noChangeAspect="1"/>
          </p:cNvGraphicFramePr>
          <p:nvPr>
            <p:ph sz="quarter" idx="3"/>
          </p:nvPr>
        </p:nvGraphicFramePr>
        <p:xfrm>
          <a:off x="5068888" y="4076700"/>
          <a:ext cx="3998912" cy="1806575"/>
        </p:xfrm>
        <a:graphic>
          <a:graphicData uri="http://schemas.openxmlformats.org/presentationml/2006/ole">
            <p:oleObj spid="_x0000_s497758" name="Equation" r:id="rId3" imgW="3263760" imgH="119376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Date Placeholder 5"/>
          <p:cNvSpPr>
            <a:spLocks noGrp="1"/>
          </p:cNvSpPr>
          <p:nvPr>
            <p:ph type="dt" sz="half" idx="10"/>
          </p:nvPr>
        </p:nvSpPr>
        <p:spPr/>
        <p:txBody>
          <a:bodyPr/>
          <a:lstStyle/>
          <a:p>
            <a:r>
              <a:rPr lang="en-US"/>
              <a:t>ECEN 301</a:t>
            </a:r>
          </a:p>
        </p:txBody>
      </p:sp>
      <p:sp>
        <p:nvSpPr>
          <p:cNvPr id="98" name="Footer Placeholder 6"/>
          <p:cNvSpPr>
            <a:spLocks noGrp="1"/>
          </p:cNvSpPr>
          <p:nvPr>
            <p:ph type="ftr" sz="quarter" idx="11"/>
          </p:nvPr>
        </p:nvSpPr>
        <p:spPr/>
        <p:txBody>
          <a:bodyPr/>
          <a:lstStyle/>
          <a:p>
            <a:r>
              <a:rPr lang="en-US"/>
              <a:t>Discussion #7 – Node and Mesh Methods</a:t>
            </a:r>
          </a:p>
        </p:txBody>
      </p:sp>
      <p:sp>
        <p:nvSpPr>
          <p:cNvPr id="99" name="Slide Number Placeholder 7"/>
          <p:cNvSpPr>
            <a:spLocks noGrp="1"/>
          </p:cNvSpPr>
          <p:nvPr>
            <p:ph type="sldNum" sz="quarter" idx="12"/>
          </p:nvPr>
        </p:nvSpPr>
        <p:spPr/>
        <p:txBody>
          <a:bodyPr/>
          <a:lstStyle/>
          <a:p>
            <a:pPr lvl="1"/>
            <a:fld id="{263644F1-6A03-4325-A4D9-3706AB1E3187}" type="slidenum">
              <a:rPr lang="en-US"/>
              <a:pPr lvl="1"/>
              <a:t>22</a:t>
            </a:fld>
            <a:endParaRPr lang="en-US"/>
          </a:p>
        </p:txBody>
      </p:sp>
      <p:sp>
        <p:nvSpPr>
          <p:cNvPr id="498690" name="Oval 2"/>
          <p:cNvSpPr>
            <a:spLocks noChangeArrowheads="1"/>
          </p:cNvSpPr>
          <p:nvPr/>
        </p:nvSpPr>
        <p:spPr bwMode="auto">
          <a:xfrm>
            <a:off x="2954338" y="2438400"/>
            <a:ext cx="1611312"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8691" name="Oval 3"/>
          <p:cNvSpPr>
            <a:spLocks noChangeArrowheads="1"/>
          </p:cNvSpPr>
          <p:nvPr/>
        </p:nvSpPr>
        <p:spPr bwMode="auto">
          <a:xfrm>
            <a:off x="558800" y="5254625"/>
            <a:ext cx="3902075"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8692" name="Oval 4"/>
          <p:cNvSpPr>
            <a:spLocks noChangeArrowheads="1"/>
          </p:cNvSpPr>
          <p:nvPr/>
        </p:nvSpPr>
        <p:spPr bwMode="auto">
          <a:xfrm>
            <a:off x="517525" y="2438400"/>
            <a:ext cx="1611313" cy="1441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8693" name="Rectangle 5"/>
          <p:cNvSpPr>
            <a:spLocks noGrp="1" noChangeArrowheads="1"/>
          </p:cNvSpPr>
          <p:nvPr>
            <p:ph type="title"/>
          </p:nvPr>
        </p:nvSpPr>
        <p:spPr/>
        <p:txBody>
          <a:bodyPr/>
          <a:lstStyle/>
          <a:p>
            <a:r>
              <a:rPr lang="en-US"/>
              <a:t>Node Voltage Method</a:t>
            </a:r>
          </a:p>
        </p:txBody>
      </p:sp>
      <p:sp>
        <p:nvSpPr>
          <p:cNvPr id="498694"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graphicFrame>
        <p:nvGraphicFramePr>
          <p:cNvPr id="498782" name="Object 94"/>
          <p:cNvGraphicFramePr>
            <a:graphicFrameLocks noChangeAspect="1"/>
          </p:cNvGraphicFramePr>
          <p:nvPr>
            <p:ph sz="quarter" idx="3"/>
          </p:nvPr>
        </p:nvGraphicFramePr>
        <p:xfrm>
          <a:off x="6172200" y="5257800"/>
          <a:ext cx="1600200" cy="846138"/>
        </p:xfrm>
        <a:graphic>
          <a:graphicData uri="http://schemas.openxmlformats.org/presentationml/2006/ole">
            <p:oleObj spid="_x0000_s498782" name="Equation" r:id="rId3" imgW="863280" imgH="457200" progId="Equation.3">
              <p:embed/>
            </p:oleObj>
          </a:graphicData>
        </a:graphic>
      </p:graphicFrame>
      <p:sp>
        <p:nvSpPr>
          <p:cNvPr id="498695" name="Text Box 7"/>
          <p:cNvSpPr txBox="1">
            <a:spLocks noChangeArrowheads="1"/>
          </p:cNvSpPr>
          <p:nvPr/>
        </p:nvSpPr>
        <p:spPr bwMode="auto">
          <a:xfrm>
            <a:off x="152400" y="38862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8696" name="Oval 8"/>
          <p:cNvSpPr>
            <a:spLocks noChangeArrowheads="1"/>
          </p:cNvSpPr>
          <p:nvPr/>
        </p:nvSpPr>
        <p:spPr bwMode="auto">
          <a:xfrm>
            <a:off x="1776413" y="34734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8697" name="Oval 9"/>
          <p:cNvSpPr>
            <a:spLocks noChangeArrowheads="1"/>
          </p:cNvSpPr>
          <p:nvPr/>
        </p:nvSpPr>
        <p:spPr bwMode="auto">
          <a:xfrm>
            <a:off x="3216275" y="34623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8698" name="Oval 10"/>
          <p:cNvSpPr>
            <a:spLocks noChangeArrowheads="1"/>
          </p:cNvSpPr>
          <p:nvPr/>
        </p:nvSpPr>
        <p:spPr bwMode="auto">
          <a:xfrm>
            <a:off x="1808163" y="531971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8699" name="AutoShape 11"/>
          <p:cNvCxnSpPr>
            <a:cxnSpLocks noChangeShapeType="1"/>
            <a:stCxn id="498698" idx="2"/>
            <a:endCxn id="498720" idx="4"/>
          </p:cNvCxnSpPr>
          <p:nvPr/>
        </p:nvCxnSpPr>
        <p:spPr bwMode="auto">
          <a:xfrm rot="10800000">
            <a:off x="757238" y="4691063"/>
            <a:ext cx="1050925" cy="690562"/>
          </a:xfrm>
          <a:prstGeom prst="bentConnector2">
            <a:avLst/>
          </a:prstGeom>
          <a:noFill/>
          <a:ln w="12700">
            <a:solidFill>
              <a:schemeClr val="tx1"/>
            </a:solidFill>
            <a:miter lim="800000"/>
            <a:headEnd type="none" w="lg" len="lg"/>
            <a:tailEnd type="none" w="lg" len="lg"/>
          </a:ln>
          <a:effectLst/>
        </p:spPr>
      </p:cxnSp>
      <p:cxnSp>
        <p:nvCxnSpPr>
          <p:cNvPr id="498700" name="AutoShape 12"/>
          <p:cNvCxnSpPr>
            <a:cxnSpLocks noChangeShapeType="1"/>
            <a:stCxn id="498698" idx="0"/>
            <a:endCxn id="498706" idx="1"/>
          </p:cNvCxnSpPr>
          <p:nvPr/>
        </p:nvCxnSpPr>
        <p:spPr bwMode="auto">
          <a:xfrm flipH="1" flipV="1">
            <a:off x="1873250" y="4732338"/>
            <a:ext cx="1588" cy="587375"/>
          </a:xfrm>
          <a:prstGeom prst="straightConnector1">
            <a:avLst/>
          </a:prstGeom>
          <a:noFill/>
          <a:ln w="12700">
            <a:solidFill>
              <a:schemeClr val="tx1"/>
            </a:solidFill>
            <a:round/>
            <a:headEnd type="none" w="lg" len="lg"/>
            <a:tailEnd type="none" w="lg" len="lg"/>
          </a:ln>
          <a:effectLst/>
        </p:spPr>
      </p:cxnSp>
      <p:cxnSp>
        <p:nvCxnSpPr>
          <p:cNvPr id="498701" name="AutoShape 13"/>
          <p:cNvCxnSpPr>
            <a:cxnSpLocks noChangeShapeType="1"/>
            <a:stCxn id="498696" idx="4"/>
            <a:endCxn id="498704" idx="0"/>
          </p:cNvCxnSpPr>
          <p:nvPr/>
        </p:nvCxnSpPr>
        <p:spPr bwMode="auto">
          <a:xfrm>
            <a:off x="1843088" y="3595688"/>
            <a:ext cx="15875" cy="793750"/>
          </a:xfrm>
          <a:prstGeom prst="straightConnector1">
            <a:avLst/>
          </a:prstGeom>
          <a:noFill/>
          <a:ln w="12700">
            <a:solidFill>
              <a:schemeClr val="tx1"/>
            </a:solidFill>
            <a:round/>
            <a:headEnd type="none" w="lg" len="lg"/>
            <a:tailEnd type="none" w="lg" len="lg"/>
          </a:ln>
          <a:effectLst/>
        </p:spPr>
      </p:cxnSp>
      <p:cxnSp>
        <p:nvCxnSpPr>
          <p:cNvPr id="498702" name="AutoShape 14"/>
          <p:cNvCxnSpPr>
            <a:cxnSpLocks noChangeShapeType="1"/>
            <a:stCxn id="498697" idx="4"/>
            <a:endCxn id="498711" idx="0"/>
          </p:cNvCxnSpPr>
          <p:nvPr/>
        </p:nvCxnSpPr>
        <p:spPr bwMode="auto">
          <a:xfrm>
            <a:off x="3282950" y="3584575"/>
            <a:ext cx="9525" cy="804863"/>
          </a:xfrm>
          <a:prstGeom prst="straightConnector1">
            <a:avLst/>
          </a:prstGeom>
          <a:noFill/>
          <a:ln w="12700">
            <a:solidFill>
              <a:schemeClr val="tx1"/>
            </a:solidFill>
            <a:round/>
            <a:headEnd type="none" w="lg" len="lg"/>
            <a:tailEnd type="none" w="lg" len="lg"/>
          </a:ln>
          <a:effectLst/>
        </p:spPr>
      </p:cxnSp>
      <p:sp>
        <p:nvSpPr>
          <p:cNvPr id="498703" name="Text Box 15"/>
          <p:cNvSpPr txBox="1">
            <a:spLocks noChangeArrowheads="1"/>
          </p:cNvSpPr>
          <p:nvPr/>
        </p:nvSpPr>
        <p:spPr bwMode="auto">
          <a:xfrm>
            <a:off x="1404938" y="4084638"/>
            <a:ext cx="4254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8704" name="Line 16"/>
          <p:cNvSpPr>
            <a:spLocks noChangeShapeType="1"/>
          </p:cNvSpPr>
          <p:nvPr/>
        </p:nvSpPr>
        <p:spPr bwMode="auto">
          <a:xfrm>
            <a:off x="1858963" y="4389438"/>
            <a:ext cx="100012"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8705" name="Line 17"/>
          <p:cNvSpPr>
            <a:spLocks noChangeShapeType="1"/>
          </p:cNvSpPr>
          <p:nvPr/>
        </p:nvSpPr>
        <p:spPr bwMode="auto">
          <a:xfrm flipH="1">
            <a:off x="1782763"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8706" name="Line 18"/>
          <p:cNvSpPr>
            <a:spLocks noChangeShapeType="1"/>
          </p:cNvSpPr>
          <p:nvPr/>
        </p:nvSpPr>
        <p:spPr bwMode="auto">
          <a:xfrm>
            <a:off x="1782763" y="4694238"/>
            <a:ext cx="90487"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8707" name="Line 19"/>
          <p:cNvSpPr>
            <a:spLocks noChangeShapeType="1"/>
          </p:cNvSpPr>
          <p:nvPr/>
        </p:nvSpPr>
        <p:spPr bwMode="auto">
          <a:xfrm>
            <a:off x="1787525" y="4456113"/>
            <a:ext cx="166688"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8708" name="Line 20"/>
          <p:cNvSpPr>
            <a:spLocks noChangeShapeType="1"/>
          </p:cNvSpPr>
          <p:nvPr/>
        </p:nvSpPr>
        <p:spPr bwMode="auto">
          <a:xfrm flipH="1">
            <a:off x="1787525"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8709" name="Line 21"/>
          <p:cNvSpPr>
            <a:spLocks noChangeShapeType="1"/>
          </p:cNvSpPr>
          <p:nvPr/>
        </p:nvSpPr>
        <p:spPr bwMode="auto">
          <a:xfrm>
            <a:off x="1787525"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8710" name="Line 22"/>
          <p:cNvSpPr>
            <a:spLocks noChangeShapeType="1"/>
          </p:cNvSpPr>
          <p:nvPr/>
        </p:nvSpPr>
        <p:spPr bwMode="auto">
          <a:xfrm flipH="1">
            <a:off x="1787525" y="4641850"/>
            <a:ext cx="157163"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8711" name="Line 23"/>
          <p:cNvSpPr>
            <a:spLocks noChangeShapeType="1"/>
          </p:cNvSpPr>
          <p:nvPr/>
        </p:nvSpPr>
        <p:spPr bwMode="auto">
          <a:xfrm>
            <a:off x="3292475" y="4389438"/>
            <a:ext cx="100013" cy="33337"/>
          </a:xfrm>
          <a:prstGeom prst="line">
            <a:avLst/>
          </a:prstGeom>
          <a:noFill/>
          <a:ln w="12700">
            <a:solidFill>
              <a:schemeClr val="tx1"/>
            </a:solidFill>
            <a:round/>
            <a:headEnd type="none" w="lg" len="lg"/>
            <a:tailEnd type="none" w="lg" len="lg"/>
          </a:ln>
          <a:effectLst/>
        </p:spPr>
        <p:txBody>
          <a:bodyPr/>
          <a:lstStyle/>
          <a:p>
            <a:endParaRPr lang="en-US"/>
          </a:p>
        </p:txBody>
      </p:sp>
      <p:sp>
        <p:nvSpPr>
          <p:cNvPr id="498712" name="Line 24"/>
          <p:cNvSpPr>
            <a:spLocks noChangeShapeType="1"/>
          </p:cNvSpPr>
          <p:nvPr/>
        </p:nvSpPr>
        <p:spPr bwMode="auto">
          <a:xfrm flipH="1">
            <a:off x="3216275" y="4422775"/>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498713" name="Line 25"/>
          <p:cNvSpPr>
            <a:spLocks noChangeShapeType="1"/>
          </p:cNvSpPr>
          <p:nvPr/>
        </p:nvSpPr>
        <p:spPr bwMode="auto">
          <a:xfrm>
            <a:off x="3216275" y="4694238"/>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498714" name="Line 26"/>
          <p:cNvSpPr>
            <a:spLocks noChangeShapeType="1"/>
          </p:cNvSpPr>
          <p:nvPr/>
        </p:nvSpPr>
        <p:spPr bwMode="auto">
          <a:xfrm>
            <a:off x="3221038" y="4456113"/>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498715" name="Line 27"/>
          <p:cNvSpPr>
            <a:spLocks noChangeShapeType="1"/>
          </p:cNvSpPr>
          <p:nvPr/>
        </p:nvSpPr>
        <p:spPr bwMode="auto">
          <a:xfrm flipH="1">
            <a:off x="3221038" y="4527550"/>
            <a:ext cx="171450" cy="42863"/>
          </a:xfrm>
          <a:prstGeom prst="line">
            <a:avLst/>
          </a:prstGeom>
          <a:noFill/>
          <a:ln w="12700">
            <a:solidFill>
              <a:schemeClr val="tx1"/>
            </a:solidFill>
            <a:round/>
            <a:headEnd type="none" w="lg" len="lg"/>
            <a:tailEnd type="none" w="lg" len="lg"/>
          </a:ln>
          <a:effectLst/>
        </p:spPr>
        <p:txBody>
          <a:bodyPr/>
          <a:lstStyle/>
          <a:p>
            <a:endParaRPr lang="en-US"/>
          </a:p>
        </p:txBody>
      </p:sp>
      <p:sp>
        <p:nvSpPr>
          <p:cNvPr id="498716" name="Line 28"/>
          <p:cNvSpPr>
            <a:spLocks noChangeShapeType="1"/>
          </p:cNvSpPr>
          <p:nvPr/>
        </p:nvSpPr>
        <p:spPr bwMode="auto">
          <a:xfrm>
            <a:off x="3221038" y="4570413"/>
            <a:ext cx="161925" cy="71437"/>
          </a:xfrm>
          <a:prstGeom prst="line">
            <a:avLst/>
          </a:prstGeom>
          <a:noFill/>
          <a:ln w="12700">
            <a:solidFill>
              <a:schemeClr val="tx1"/>
            </a:solidFill>
            <a:round/>
            <a:headEnd type="none" w="lg" len="lg"/>
            <a:tailEnd type="none" w="lg" len="lg"/>
          </a:ln>
          <a:effectLst/>
        </p:spPr>
        <p:txBody>
          <a:bodyPr/>
          <a:lstStyle/>
          <a:p>
            <a:endParaRPr lang="en-US"/>
          </a:p>
        </p:txBody>
      </p:sp>
      <p:sp>
        <p:nvSpPr>
          <p:cNvPr id="498717" name="Line 29"/>
          <p:cNvSpPr>
            <a:spLocks noChangeShapeType="1"/>
          </p:cNvSpPr>
          <p:nvPr/>
        </p:nvSpPr>
        <p:spPr bwMode="auto">
          <a:xfrm flipH="1">
            <a:off x="3221038" y="4641850"/>
            <a:ext cx="157162" cy="47625"/>
          </a:xfrm>
          <a:prstGeom prst="line">
            <a:avLst/>
          </a:prstGeom>
          <a:noFill/>
          <a:ln w="12700">
            <a:solidFill>
              <a:schemeClr val="tx1"/>
            </a:solidFill>
            <a:round/>
            <a:headEnd type="none" w="lg" len="lg"/>
            <a:tailEnd type="none" w="lg" len="lg"/>
          </a:ln>
          <a:effectLst/>
        </p:spPr>
        <p:txBody>
          <a:bodyPr/>
          <a:lstStyle/>
          <a:p>
            <a:endParaRPr lang="en-US"/>
          </a:p>
        </p:txBody>
      </p:sp>
      <p:sp>
        <p:nvSpPr>
          <p:cNvPr id="498718" name="Text Box 30"/>
          <p:cNvSpPr txBox="1">
            <a:spLocks noChangeArrowheads="1"/>
          </p:cNvSpPr>
          <p:nvPr/>
        </p:nvSpPr>
        <p:spPr bwMode="auto">
          <a:xfrm>
            <a:off x="2851150" y="40830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8719" name="Group 31"/>
          <p:cNvGrpSpPr>
            <a:grpSpLocks/>
          </p:cNvGrpSpPr>
          <p:nvPr/>
        </p:nvGrpSpPr>
        <p:grpSpPr bwMode="auto">
          <a:xfrm>
            <a:off x="493713" y="4170363"/>
            <a:ext cx="527050" cy="520700"/>
            <a:chOff x="311" y="2627"/>
            <a:chExt cx="332" cy="328"/>
          </a:xfrm>
        </p:grpSpPr>
        <p:sp>
          <p:nvSpPr>
            <p:cNvPr id="498720" name="Oval 32"/>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8721" name="Text Box 33"/>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8722" name="Text Box 34"/>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8723" name="Line 35"/>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8724" name="Group 36"/>
          <p:cNvGrpSpPr>
            <a:grpSpLocks/>
          </p:cNvGrpSpPr>
          <p:nvPr/>
        </p:nvGrpSpPr>
        <p:grpSpPr bwMode="auto">
          <a:xfrm rot="-16200000" flipH="1" flipV="1">
            <a:off x="2466182" y="3296443"/>
            <a:ext cx="177800" cy="455613"/>
            <a:chOff x="3450" y="2313"/>
            <a:chExt cx="111" cy="216"/>
          </a:xfrm>
        </p:grpSpPr>
        <p:sp>
          <p:nvSpPr>
            <p:cNvPr id="498725"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8726"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8727"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8728"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8729"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8730"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8731"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8732" name="AutoShape 44"/>
          <p:cNvCxnSpPr>
            <a:cxnSpLocks noChangeShapeType="1"/>
            <a:stCxn id="498696" idx="6"/>
            <a:endCxn id="498725" idx="0"/>
          </p:cNvCxnSpPr>
          <p:nvPr/>
        </p:nvCxnSpPr>
        <p:spPr bwMode="auto">
          <a:xfrm>
            <a:off x="1908175" y="3535363"/>
            <a:ext cx="420688" cy="1587"/>
          </a:xfrm>
          <a:prstGeom prst="straightConnector1">
            <a:avLst/>
          </a:prstGeom>
          <a:noFill/>
          <a:ln w="12700">
            <a:solidFill>
              <a:schemeClr val="tx1"/>
            </a:solidFill>
            <a:round/>
            <a:headEnd type="none" w="lg" len="lg"/>
            <a:tailEnd type="none" w="lg" len="lg"/>
          </a:ln>
          <a:effectLst/>
        </p:spPr>
      </p:cxnSp>
      <p:cxnSp>
        <p:nvCxnSpPr>
          <p:cNvPr id="498733" name="AutoShape 45"/>
          <p:cNvCxnSpPr>
            <a:cxnSpLocks noChangeShapeType="1"/>
            <a:stCxn id="498697" idx="2"/>
            <a:endCxn id="498727" idx="1"/>
          </p:cNvCxnSpPr>
          <p:nvPr/>
        </p:nvCxnSpPr>
        <p:spPr bwMode="auto">
          <a:xfrm flipH="1" flipV="1">
            <a:off x="2784475" y="3521075"/>
            <a:ext cx="431800" cy="3175"/>
          </a:xfrm>
          <a:prstGeom prst="straightConnector1">
            <a:avLst/>
          </a:prstGeom>
          <a:noFill/>
          <a:ln w="12700">
            <a:solidFill>
              <a:schemeClr val="tx1"/>
            </a:solidFill>
            <a:round/>
            <a:headEnd type="none" w="lg" len="lg"/>
            <a:tailEnd type="none" w="lg" len="lg"/>
          </a:ln>
          <a:effectLst/>
        </p:spPr>
      </p:cxnSp>
      <p:grpSp>
        <p:nvGrpSpPr>
          <p:cNvPr id="498734" name="Group 46"/>
          <p:cNvGrpSpPr>
            <a:grpSpLocks/>
          </p:cNvGrpSpPr>
          <p:nvPr/>
        </p:nvGrpSpPr>
        <p:grpSpPr bwMode="auto">
          <a:xfrm>
            <a:off x="1641475" y="5624513"/>
            <a:ext cx="457200" cy="152400"/>
            <a:chOff x="1392" y="3552"/>
            <a:chExt cx="288" cy="96"/>
          </a:xfrm>
        </p:grpSpPr>
        <p:sp>
          <p:nvSpPr>
            <p:cNvPr id="498735" name="Line 4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8736" name="Line 4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8737" name="Line 4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8738" name="Line 50"/>
          <p:cNvSpPr>
            <a:spLocks noChangeShapeType="1"/>
          </p:cNvSpPr>
          <p:nvPr/>
        </p:nvSpPr>
        <p:spPr bwMode="auto">
          <a:xfrm flipV="1">
            <a:off x="1874838" y="5381625"/>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8739" name="Group 51"/>
          <p:cNvGrpSpPr>
            <a:grpSpLocks/>
          </p:cNvGrpSpPr>
          <p:nvPr/>
        </p:nvGrpSpPr>
        <p:grpSpPr bwMode="auto">
          <a:xfrm>
            <a:off x="4038600" y="4262438"/>
            <a:ext cx="527050" cy="520700"/>
            <a:chOff x="2544" y="2685"/>
            <a:chExt cx="332" cy="328"/>
          </a:xfrm>
        </p:grpSpPr>
        <p:sp>
          <p:nvSpPr>
            <p:cNvPr id="498740" name="Oval 52"/>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8741" name="Text Box 53"/>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8742" name="Text Box 54"/>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8743" name="Line 55"/>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8744" name="Oval 56"/>
          <p:cNvSpPr>
            <a:spLocks noChangeArrowheads="1"/>
          </p:cNvSpPr>
          <p:nvPr/>
        </p:nvSpPr>
        <p:spPr bwMode="auto">
          <a:xfrm>
            <a:off x="4235450"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8745" name="Oval 57"/>
          <p:cNvSpPr>
            <a:spLocks noChangeArrowheads="1"/>
          </p:cNvSpPr>
          <p:nvPr/>
        </p:nvSpPr>
        <p:spPr bwMode="auto">
          <a:xfrm>
            <a:off x="3241675" y="53197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8746" name="Group 58"/>
          <p:cNvGrpSpPr>
            <a:grpSpLocks/>
          </p:cNvGrpSpPr>
          <p:nvPr/>
        </p:nvGrpSpPr>
        <p:grpSpPr bwMode="auto">
          <a:xfrm rot="-16200000" flipH="1" flipV="1">
            <a:off x="2402682" y="2502693"/>
            <a:ext cx="177800" cy="455613"/>
            <a:chOff x="3450" y="2313"/>
            <a:chExt cx="111" cy="216"/>
          </a:xfrm>
        </p:grpSpPr>
        <p:sp>
          <p:nvSpPr>
            <p:cNvPr id="498747"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8748"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8749"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8750"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8751"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8752"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8753"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8754" name="Text Box 66"/>
          <p:cNvSpPr txBox="1">
            <a:spLocks noChangeArrowheads="1"/>
          </p:cNvSpPr>
          <p:nvPr/>
        </p:nvSpPr>
        <p:spPr bwMode="auto">
          <a:xfrm>
            <a:off x="2128838" y="310832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8755" name="AutoShape 67"/>
          <p:cNvCxnSpPr>
            <a:cxnSpLocks noChangeShapeType="1"/>
            <a:stCxn id="498698" idx="6"/>
            <a:endCxn id="498745" idx="2"/>
          </p:cNvCxnSpPr>
          <p:nvPr/>
        </p:nvCxnSpPr>
        <p:spPr bwMode="auto">
          <a:xfrm>
            <a:off x="1939925" y="5381625"/>
            <a:ext cx="1301750" cy="0"/>
          </a:xfrm>
          <a:prstGeom prst="straightConnector1">
            <a:avLst/>
          </a:prstGeom>
          <a:noFill/>
          <a:ln w="12700">
            <a:solidFill>
              <a:schemeClr val="tx1"/>
            </a:solidFill>
            <a:round/>
            <a:headEnd type="none" w="lg" len="lg"/>
            <a:tailEnd type="none" w="lg" len="lg"/>
          </a:ln>
          <a:effectLst/>
        </p:spPr>
      </p:cxnSp>
      <p:cxnSp>
        <p:nvCxnSpPr>
          <p:cNvPr id="498756" name="AutoShape 68"/>
          <p:cNvCxnSpPr>
            <a:cxnSpLocks noChangeShapeType="1"/>
            <a:stCxn id="498745" idx="0"/>
            <a:endCxn id="498713" idx="1"/>
          </p:cNvCxnSpPr>
          <p:nvPr/>
        </p:nvCxnSpPr>
        <p:spPr bwMode="auto">
          <a:xfrm flipH="1" flipV="1">
            <a:off x="3306763" y="4732338"/>
            <a:ext cx="1587" cy="587375"/>
          </a:xfrm>
          <a:prstGeom prst="straightConnector1">
            <a:avLst/>
          </a:prstGeom>
          <a:noFill/>
          <a:ln w="12700">
            <a:solidFill>
              <a:schemeClr val="tx1"/>
            </a:solidFill>
            <a:round/>
            <a:headEnd type="none" w="lg" len="lg"/>
            <a:tailEnd type="none" w="lg" len="lg"/>
          </a:ln>
          <a:effectLst/>
        </p:spPr>
      </p:cxnSp>
      <p:cxnSp>
        <p:nvCxnSpPr>
          <p:cNvPr id="498757" name="AutoShape 69"/>
          <p:cNvCxnSpPr>
            <a:cxnSpLocks noChangeShapeType="1"/>
            <a:stCxn id="498697" idx="6"/>
            <a:endCxn id="498744" idx="2"/>
          </p:cNvCxnSpPr>
          <p:nvPr/>
        </p:nvCxnSpPr>
        <p:spPr bwMode="auto">
          <a:xfrm>
            <a:off x="3348038" y="3524250"/>
            <a:ext cx="887412" cy="11113"/>
          </a:xfrm>
          <a:prstGeom prst="straightConnector1">
            <a:avLst/>
          </a:prstGeom>
          <a:noFill/>
          <a:ln w="12700">
            <a:solidFill>
              <a:schemeClr val="tx1"/>
            </a:solidFill>
            <a:round/>
            <a:headEnd type="none" w="lg" len="lg"/>
            <a:tailEnd type="none" w="lg" len="lg"/>
          </a:ln>
          <a:effectLst/>
        </p:spPr>
      </p:cxnSp>
      <p:cxnSp>
        <p:nvCxnSpPr>
          <p:cNvPr id="498758" name="AutoShape 70"/>
          <p:cNvCxnSpPr>
            <a:cxnSpLocks noChangeShapeType="1"/>
            <a:stCxn id="498744" idx="4"/>
            <a:endCxn id="498741" idx="0"/>
          </p:cNvCxnSpPr>
          <p:nvPr/>
        </p:nvCxnSpPr>
        <p:spPr bwMode="auto">
          <a:xfrm>
            <a:off x="4302125" y="3595688"/>
            <a:ext cx="1588" cy="666750"/>
          </a:xfrm>
          <a:prstGeom prst="straightConnector1">
            <a:avLst/>
          </a:prstGeom>
          <a:noFill/>
          <a:ln w="12700">
            <a:solidFill>
              <a:schemeClr val="tx1"/>
            </a:solidFill>
            <a:round/>
            <a:headEnd type="none" w="lg" len="lg"/>
            <a:tailEnd type="none" w="lg" len="lg"/>
          </a:ln>
          <a:effectLst/>
        </p:spPr>
      </p:cxnSp>
      <p:cxnSp>
        <p:nvCxnSpPr>
          <p:cNvPr id="498759" name="AutoShape 71"/>
          <p:cNvCxnSpPr>
            <a:cxnSpLocks noChangeShapeType="1"/>
            <a:stCxn id="498745" idx="6"/>
            <a:endCxn id="498740" idx="4"/>
          </p:cNvCxnSpPr>
          <p:nvPr/>
        </p:nvCxnSpPr>
        <p:spPr bwMode="auto">
          <a:xfrm flipV="1">
            <a:off x="3373438" y="4783138"/>
            <a:ext cx="928687" cy="598487"/>
          </a:xfrm>
          <a:prstGeom prst="bentConnector2">
            <a:avLst/>
          </a:prstGeom>
          <a:noFill/>
          <a:ln w="12700">
            <a:solidFill>
              <a:schemeClr val="tx1"/>
            </a:solidFill>
            <a:miter lim="800000"/>
            <a:headEnd type="none" w="lg" len="lg"/>
            <a:tailEnd type="none" w="lg" len="lg"/>
          </a:ln>
          <a:effectLst/>
        </p:spPr>
      </p:cxnSp>
      <p:cxnSp>
        <p:nvCxnSpPr>
          <p:cNvPr id="498760" name="AutoShape 72"/>
          <p:cNvCxnSpPr>
            <a:cxnSpLocks noChangeShapeType="1"/>
            <a:stCxn id="498744" idx="0"/>
            <a:endCxn id="498749" idx="1"/>
          </p:cNvCxnSpPr>
          <p:nvPr/>
        </p:nvCxnSpPr>
        <p:spPr bwMode="auto">
          <a:xfrm rot="5400000" flipH="1">
            <a:off x="3137694" y="2309019"/>
            <a:ext cx="746125" cy="1582737"/>
          </a:xfrm>
          <a:prstGeom prst="bentConnector2">
            <a:avLst/>
          </a:prstGeom>
          <a:noFill/>
          <a:ln w="12700">
            <a:solidFill>
              <a:schemeClr val="tx1"/>
            </a:solidFill>
            <a:miter lim="800000"/>
            <a:headEnd type="none" w="lg" len="lg"/>
            <a:tailEnd type="none" w="lg" len="lg"/>
          </a:ln>
          <a:effectLst/>
        </p:spPr>
      </p:cxnSp>
      <p:sp>
        <p:nvSpPr>
          <p:cNvPr id="498761" name="Oval 73"/>
          <p:cNvSpPr>
            <a:spLocks noChangeArrowheads="1"/>
          </p:cNvSpPr>
          <p:nvPr/>
        </p:nvSpPr>
        <p:spPr bwMode="auto">
          <a:xfrm>
            <a:off x="688975" y="34734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8762" name="AutoShape 74"/>
          <p:cNvCxnSpPr>
            <a:cxnSpLocks noChangeShapeType="1"/>
            <a:stCxn id="498721" idx="0"/>
            <a:endCxn id="498761" idx="4"/>
          </p:cNvCxnSpPr>
          <p:nvPr/>
        </p:nvCxnSpPr>
        <p:spPr bwMode="auto">
          <a:xfrm flipH="1" flipV="1">
            <a:off x="755650" y="3595688"/>
            <a:ext cx="3175" cy="574675"/>
          </a:xfrm>
          <a:prstGeom prst="straightConnector1">
            <a:avLst/>
          </a:prstGeom>
          <a:noFill/>
          <a:ln w="12700">
            <a:solidFill>
              <a:schemeClr val="tx1"/>
            </a:solidFill>
            <a:round/>
            <a:headEnd type="none" w="lg" len="lg"/>
            <a:tailEnd type="none" w="lg" len="lg"/>
          </a:ln>
          <a:effectLst/>
        </p:spPr>
      </p:cxnSp>
      <p:cxnSp>
        <p:nvCxnSpPr>
          <p:cNvPr id="498763" name="AutoShape 75"/>
          <p:cNvCxnSpPr>
            <a:cxnSpLocks noChangeShapeType="1"/>
            <a:stCxn id="498761" idx="6"/>
            <a:endCxn id="498696" idx="2"/>
          </p:cNvCxnSpPr>
          <p:nvPr/>
        </p:nvCxnSpPr>
        <p:spPr bwMode="auto">
          <a:xfrm>
            <a:off x="820738" y="3535363"/>
            <a:ext cx="955675" cy="0"/>
          </a:xfrm>
          <a:prstGeom prst="straightConnector1">
            <a:avLst/>
          </a:prstGeom>
          <a:noFill/>
          <a:ln w="12700">
            <a:solidFill>
              <a:schemeClr val="tx1"/>
            </a:solidFill>
            <a:round/>
            <a:headEnd type="none" w="lg" len="lg"/>
            <a:tailEnd type="none" w="lg" len="lg"/>
          </a:ln>
          <a:effectLst/>
        </p:spPr>
      </p:cxnSp>
      <p:cxnSp>
        <p:nvCxnSpPr>
          <p:cNvPr id="498764" name="AutoShape 76"/>
          <p:cNvCxnSpPr>
            <a:cxnSpLocks noChangeShapeType="1"/>
            <a:stCxn id="498761" idx="0"/>
            <a:endCxn id="498747" idx="0"/>
          </p:cNvCxnSpPr>
          <p:nvPr/>
        </p:nvCxnSpPr>
        <p:spPr bwMode="auto">
          <a:xfrm rot="16200000">
            <a:off x="1144588" y="2354262"/>
            <a:ext cx="730250" cy="1508125"/>
          </a:xfrm>
          <a:prstGeom prst="bentConnector2">
            <a:avLst/>
          </a:prstGeom>
          <a:noFill/>
          <a:ln w="12700">
            <a:solidFill>
              <a:schemeClr val="tx1"/>
            </a:solidFill>
            <a:miter lim="800000"/>
            <a:headEnd type="none" w="lg" len="lg"/>
            <a:tailEnd type="none" w="lg" len="lg"/>
          </a:ln>
          <a:effectLst/>
        </p:spPr>
      </p:cxnSp>
      <p:sp>
        <p:nvSpPr>
          <p:cNvPr id="498765" name="Text Box 77"/>
          <p:cNvSpPr txBox="1">
            <a:spLocks noChangeArrowheads="1"/>
          </p:cNvSpPr>
          <p:nvPr/>
        </p:nvSpPr>
        <p:spPr bwMode="auto">
          <a:xfrm>
            <a:off x="2063750" y="228600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8766" name="Text Box 78"/>
          <p:cNvSpPr txBox="1">
            <a:spLocks noChangeArrowheads="1"/>
          </p:cNvSpPr>
          <p:nvPr/>
        </p:nvSpPr>
        <p:spPr bwMode="auto">
          <a:xfrm>
            <a:off x="4511675" y="3962400"/>
            <a:ext cx="36512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8767" name="Line 79"/>
          <p:cNvSpPr>
            <a:spLocks noChangeShapeType="1"/>
          </p:cNvSpPr>
          <p:nvPr/>
        </p:nvSpPr>
        <p:spPr bwMode="auto">
          <a:xfrm>
            <a:off x="2198688" y="289560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8768" name="Text Box 80"/>
          <p:cNvSpPr txBox="1">
            <a:spLocks noChangeArrowheads="1"/>
          </p:cNvSpPr>
          <p:nvPr/>
        </p:nvSpPr>
        <p:spPr bwMode="auto">
          <a:xfrm>
            <a:off x="2352675" y="28194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8769" name="Line 81"/>
          <p:cNvSpPr>
            <a:spLocks noChangeShapeType="1"/>
          </p:cNvSpPr>
          <p:nvPr/>
        </p:nvSpPr>
        <p:spPr bwMode="auto">
          <a:xfrm>
            <a:off x="2098675" y="42687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8770" name="Line 82"/>
          <p:cNvSpPr>
            <a:spLocks noChangeShapeType="1"/>
          </p:cNvSpPr>
          <p:nvPr/>
        </p:nvSpPr>
        <p:spPr bwMode="auto">
          <a:xfrm>
            <a:off x="3581400" y="42195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498771" name="Line 83"/>
          <p:cNvSpPr>
            <a:spLocks noChangeShapeType="1"/>
          </p:cNvSpPr>
          <p:nvPr/>
        </p:nvSpPr>
        <p:spPr bwMode="auto">
          <a:xfrm>
            <a:off x="2257425" y="373380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8772" name="Text Box 84"/>
          <p:cNvSpPr txBox="1">
            <a:spLocks noChangeArrowheads="1"/>
          </p:cNvSpPr>
          <p:nvPr/>
        </p:nvSpPr>
        <p:spPr bwMode="auto">
          <a:xfrm>
            <a:off x="2411413" y="37480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8773" name="Text Box 85"/>
          <p:cNvSpPr txBox="1">
            <a:spLocks noChangeArrowheads="1"/>
          </p:cNvSpPr>
          <p:nvPr/>
        </p:nvSpPr>
        <p:spPr bwMode="auto">
          <a:xfrm>
            <a:off x="2117725" y="43164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8774" name="Text Box 86"/>
          <p:cNvSpPr txBox="1">
            <a:spLocks noChangeArrowheads="1"/>
          </p:cNvSpPr>
          <p:nvPr/>
        </p:nvSpPr>
        <p:spPr bwMode="auto">
          <a:xfrm>
            <a:off x="3581400" y="42751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8775" name="Text Box 87"/>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8776" name="Text Box 88"/>
          <p:cNvSpPr txBox="1">
            <a:spLocks noChangeArrowheads="1"/>
          </p:cNvSpPr>
          <p:nvPr/>
        </p:nvSpPr>
        <p:spPr bwMode="auto">
          <a:xfrm>
            <a:off x="4360863" y="2438400"/>
            <a:ext cx="876300" cy="366713"/>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8777" name="Text Box 89"/>
          <p:cNvSpPr txBox="1">
            <a:spLocks noChangeArrowheads="1"/>
          </p:cNvSpPr>
          <p:nvPr/>
        </p:nvSpPr>
        <p:spPr bwMode="auto">
          <a:xfrm>
            <a:off x="2605088" y="5516563"/>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8778" name="Text Box 9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sp>
        <p:nvSpPr>
          <p:cNvPr id="498779" name="Text Box 91"/>
          <p:cNvSpPr txBox="1">
            <a:spLocks noChangeArrowheads="1"/>
          </p:cNvSpPr>
          <p:nvPr/>
        </p:nvSpPr>
        <p:spPr bwMode="auto">
          <a:xfrm>
            <a:off x="193675" y="2552700"/>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8780" name="Text Box 92"/>
          <p:cNvSpPr txBox="1">
            <a:spLocks noChangeArrowheads="1"/>
          </p:cNvSpPr>
          <p:nvPr/>
        </p:nvSpPr>
        <p:spPr bwMode="auto">
          <a:xfrm>
            <a:off x="4133850" y="2171700"/>
            <a:ext cx="3825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8781" name="Text Box 93"/>
          <p:cNvSpPr txBox="1">
            <a:spLocks noChangeArrowheads="1"/>
          </p:cNvSpPr>
          <p:nvPr/>
        </p:nvSpPr>
        <p:spPr bwMode="auto">
          <a:xfrm>
            <a:off x="2132013" y="5516563"/>
            <a:ext cx="366712"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aphicFrame>
        <p:nvGraphicFramePr>
          <p:cNvPr id="498783" name="Object 95"/>
          <p:cNvGraphicFramePr>
            <a:graphicFrameLocks noChangeAspect="1"/>
          </p:cNvGraphicFramePr>
          <p:nvPr>
            <p:ph sz="quarter" idx="2"/>
          </p:nvPr>
        </p:nvGraphicFramePr>
        <p:xfrm>
          <a:off x="5867400" y="3633788"/>
          <a:ext cx="2133600" cy="903287"/>
        </p:xfrm>
        <a:graphic>
          <a:graphicData uri="http://schemas.openxmlformats.org/presentationml/2006/ole">
            <p:oleObj spid="_x0000_s498783" name="Equation" r:id="rId4" imgW="1079280" imgH="457200" progId="Equation.3">
              <p:embed/>
            </p:oleObj>
          </a:graphicData>
        </a:graphic>
      </p:graphicFrame>
      <p:sp>
        <p:nvSpPr>
          <p:cNvPr id="498785" name="AutoShape 97"/>
          <p:cNvSpPr>
            <a:spLocks noChangeArrowheads="1"/>
          </p:cNvSpPr>
          <p:nvPr/>
        </p:nvSpPr>
        <p:spPr bwMode="auto">
          <a:xfrm>
            <a:off x="6781800" y="4662488"/>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a:effectLst/>
        </p:spPr>
        <p:txBody>
          <a:bodyPr vert="eaVert" wrap="none" anchor="ct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Date Placeholder 5"/>
          <p:cNvSpPr>
            <a:spLocks noGrp="1"/>
          </p:cNvSpPr>
          <p:nvPr>
            <p:ph type="dt" sz="half" idx="10"/>
          </p:nvPr>
        </p:nvSpPr>
        <p:spPr/>
        <p:txBody>
          <a:bodyPr/>
          <a:lstStyle/>
          <a:p>
            <a:r>
              <a:rPr lang="en-US"/>
              <a:t>ECEN 301</a:t>
            </a:r>
          </a:p>
        </p:txBody>
      </p:sp>
      <p:sp>
        <p:nvSpPr>
          <p:cNvPr id="100" name="Footer Placeholder 6"/>
          <p:cNvSpPr>
            <a:spLocks noGrp="1"/>
          </p:cNvSpPr>
          <p:nvPr>
            <p:ph type="ftr" sz="quarter" idx="11"/>
          </p:nvPr>
        </p:nvSpPr>
        <p:spPr/>
        <p:txBody>
          <a:bodyPr/>
          <a:lstStyle/>
          <a:p>
            <a:r>
              <a:rPr lang="en-US"/>
              <a:t>Discussion #7 – Node and Mesh Methods</a:t>
            </a:r>
          </a:p>
        </p:txBody>
      </p:sp>
      <p:sp>
        <p:nvSpPr>
          <p:cNvPr id="101" name="Slide Number Placeholder 7"/>
          <p:cNvSpPr>
            <a:spLocks noGrp="1"/>
          </p:cNvSpPr>
          <p:nvPr>
            <p:ph type="sldNum" sz="quarter" idx="12"/>
          </p:nvPr>
        </p:nvSpPr>
        <p:spPr/>
        <p:txBody>
          <a:bodyPr/>
          <a:lstStyle/>
          <a:p>
            <a:pPr lvl="1"/>
            <a:fld id="{1AEC05D2-E698-4992-A584-C74CC988A7D1}" type="slidenum">
              <a:rPr lang="en-US"/>
              <a:pPr lvl="1"/>
              <a:t>23</a:t>
            </a:fld>
            <a:endParaRPr lang="en-US"/>
          </a:p>
        </p:txBody>
      </p:sp>
      <p:sp>
        <p:nvSpPr>
          <p:cNvPr id="499717" name="Rectangle 5"/>
          <p:cNvSpPr>
            <a:spLocks noGrp="1" noChangeArrowheads="1"/>
          </p:cNvSpPr>
          <p:nvPr>
            <p:ph type="title"/>
          </p:nvPr>
        </p:nvSpPr>
        <p:spPr/>
        <p:txBody>
          <a:bodyPr/>
          <a:lstStyle/>
          <a:p>
            <a:r>
              <a:rPr lang="en-US"/>
              <a:t>Node Voltage Method</a:t>
            </a:r>
          </a:p>
        </p:txBody>
      </p:sp>
      <p:sp>
        <p:nvSpPr>
          <p:cNvPr id="499718" name="Rectangle 6"/>
          <p:cNvSpPr>
            <a:spLocks noGrp="1" noChangeArrowheads="1"/>
          </p:cNvSpPr>
          <p:nvPr>
            <p:ph type="body" sz="half" idx="1"/>
          </p:nvPr>
        </p:nvSpPr>
        <p:spPr>
          <a:xfrm>
            <a:off x="406400" y="1333500"/>
            <a:ext cx="8356600" cy="1409700"/>
          </a:xfrm>
        </p:spPr>
        <p:txBody>
          <a:bodyPr/>
          <a:lstStyle/>
          <a:p>
            <a:r>
              <a:rPr lang="en-US" sz="2400" b="1" u="sng"/>
              <a:t>Example2</a:t>
            </a:r>
            <a:r>
              <a:rPr lang="en-US" sz="2400"/>
              <a:t>: solve for all unknown currents and voltages</a:t>
            </a:r>
          </a:p>
          <a:p>
            <a:pPr lvl="1"/>
            <a:r>
              <a:rPr lang="en-US" sz="2000" b="1" i="1"/>
              <a:t>I</a:t>
            </a:r>
            <a:r>
              <a:rPr lang="en-US" sz="2000" b="1" i="1" baseline="-25000"/>
              <a:t>1</a:t>
            </a:r>
            <a:r>
              <a:rPr lang="en-US" sz="2000"/>
              <a:t> = 10mA, </a:t>
            </a:r>
            <a:r>
              <a:rPr lang="en-US" sz="2000" b="1" i="1"/>
              <a:t>I</a:t>
            </a:r>
            <a:r>
              <a:rPr lang="en-US" sz="2000" b="1" i="1" baseline="-25000"/>
              <a:t>2</a:t>
            </a:r>
            <a:r>
              <a:rPr lang="en-US" sz="2000"/>
              <a:t> = 50mA,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10k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2k</a:t>
            </a:r>
            <a:r>
              <a:rPr lang="el-GR" sz="2000">
                <a:cs typeface="Times New Roman" pitchFamily="18" charset="0"/>
              </a:rPr>
              <a:t>Ω</a:t>
            </a:r>
            <a:r>
              <a:rPr lang="en-US" sz="2000">
                <a:cs typeface="Times New Roman" pitchFamily="18" charset="0"/>
              </a:rPr>
              <a:t> </a:t>
            </a:r>
            <a:endParaRPr lang="el-GR" sz="2000">
              <a:cs typeface="Times New Roman" pitchFamily="18" charset="0"/>
            </a:endParaRPr>
          </a:p>
        </p:txBody>
      </p:sp>
      <p:graphicFrame>
        <p:nvGraphicFramePr>
          <p:cNvPr id="499807" name="Object 95"/>
          <p:cNvGraphicFramePr>
            <a:graphicFrameLocks noChangeAspect="1"/>
          </p:cNvGraphicFramePr>
          <p:nvPr>
            <p:ph sz="quarter" idx="2"/>
          </p:nvPr>
        </p:nvGraphicFramePr>
        <p:xfrm>
          <a:off x="5110163" y="3182938"/>
          <a:ext cx="1290637" cy="1452562"/>
        </p:xfrm>
        <a:graphic>
          <a:graphicData uri="http://schemas.openxmlformats.org/presentationml/2006/ole">
            <p:oleObj spid="_x0000_s499807" name="Equation" r:id="rId3" imgW="914400" imgH="1028520" progId="Equation.3">
              <p:embed/>
            </p:oleObj>
          </a:graphicData>
        </a:graphic>
      </p:graphicFrame>
      <p:sp>
        <p:nvSpPr>
          <p:cNvPr id="499800" name="Text Box 88"/>
          <p:cNvSpPr txBox="1">
            <a:spLocks noChangeArrowheads="1"/>
          </p:cNvSpPr>
          <p:nvPr/>
        </p:nvSpPr>
        <p:spPr bwMode="auto">
          <a:xfrm>
            <a:off x="85725" y="21717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499803" name="Text Box 91"/>
          <p:cNvSpPr txBox="1">
            <a:spLocks noChangeArrowheads="1"/>
          </p:cNvSpPr>
          <p:nvPr/>
        </p:nvSpPr>
        <p:spPr bwMode="auto">
          <a:xfrm>
            <a:off x="4800600" y="27432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pSp>
        <p:nvGrpSpPr>
          <p:cNvPr id="499814" name="Group 102"/>
          <p:cNvGrpSpPr>
            <a:grpSpLocks/>
          </p:cNvGrpSpPr>
          <p:nvPr/>
        </p:nvGrpSpPr>
        <p:grpSpPr bwMode="auto">
          <a:xfrm>
            <a:off x="152400" y="2171700"/>
            <a:ext cx="5084763" cy="3711575"/>
            <a:chOff x="96" y="1368"/>
            <a:chExt cx="3203" cy="2338"/>
          </a:xfrm>
        </p:grpSpPr>
        <p:sp>
          <p:nvSpPr>
            <p:cNvPr id="499714" name="Oval 2"/>
            <p:cNvSpPr>
              <a:spLocks noChangeArrowheads="1"/>
            </p:cNvSpPr>
            <p:nvPr/>
          </p:nvSpPr>
          <p:spPr bwMode="auto">
            <a:xfrm>
              <a:off x="1861" y="1536"/>
              <a:ext cx="1015" cy="90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9715" name="Oval 3"/>
            <p:cNvSpPr>
              <a:spLocks noChangeArrowheads="1"/>
            </p:cNvSpPr>
            <p:nvPr/>
          </p:nvSpPr>
          <p:spPr bwMode="auto">
            <a:xfrm>
              <a:off x="352" y="3310"/>
              <a:ext cx="2458" cy="146"/>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9716" name="Oval 4"/>
            <p:cNvSpPr>
              <a:spLocks noChangeArrowheads="1"/>
            </p:cNvSpPr>
            <p:nvPr/>
          </p:nvSpPr>
          <p:spPr bwMode="auto">
            <a:xfrm>
              <a:off x="326" y="1536"/>
              <a:ext cx="1015" cy="90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499720" name="Text Box 8"/>
            <p:cNvSpPr txBox="1">
              <a:spLocks noChangeArrowheads="1"/>
            </p:cNvSpPr>
            <p:nvPr/>
          </p:nvSpPr>
          <p:spPr bwMode="auto">
            <a:xfrm>
              <a:off x="96" y="2448"/>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499721" name="Oval 9"/>
            <p:cNvSpPr>
              <a:spLocks noChangeArrowheads="1"/>
            </p:cNvSpPr>
            <p:nvPr/>
          </p:nvSpPr>
          <p:spPr bwMode="auto">
            <a:xfrm>
              <a:off x="1119"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9722" name="Oval 10"/>
            <p:cNvSpPr>
              <a:spLocks noChangeArrowheads="1"/>
            </p:cNvSpPr>
            <p:nvPr/>
          </p:nvSpPr>
          <p:spPr bwMode="auto">
            <a:xfrm>
              <a:off x="2026" y="21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9723" name="Oval 11"/>
            <p:cNvSpPr>
              <a:spLocks noChangeArrowheads="1"/>
            </p:cNvSpPr>
            <p:nvPr/>
          </p:nvSpPr>
          <p:spPr bwMode="auto">
            <a:xfrm>
              <a:off x="1139"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9724" name="AutoShape 12"/>
            <p:cNvCxnSpPr>
              <a:cxnSpLocks noChangeShapeType="1"/>
              <a:stCxn id="499723" idx="2"/>
              <a:endCxn id="499745" idx="4"/>
            </p:cNvCxnSpPr>
            <p:nvPr/>
          </p:nvCxnSpPr>
          <p:spPr bwMode="auto">
            <a:xfrm rot="10800000">
              <a:off x="477" y="2955"/>
              <a:ext cx="662" cy="435"/>
            </a:xfrm>
            <a:prstGeom prst="bentConnector2">
              <a:avLst/>
            </a:prstGeom>
            <a:noFill/>
            <a:ln w="12700">
              <a:solidFill>
                <a:schemeClr val="tx1"/>
              </a:solidFill>
              <a:miter lim="800000"/>
              <a:headEnd type="none" w="lg" len="lg"/>
              <a:tailEnd type="none" w="lg" len="lg"/>
            </a:ln>
            <a:effectLst/>
          </p:spPr>
        </p:cxnSp>
        <p:cxnSp>
          <p:nvCxnSpPr>
            <p:cNvPr id="499725" name="AutoShape 13"/>
            <p:cNvCxnSpPr>
              <a:cxnSpLocks noChangeShapeType="1"/>
              <a:stCxn id="499723" idx="0"/>
              <a:endCxn id="499731" idx="1"/>
            </p:cNvCxnSpPr>
            <p:nvPr/>
          </p:nvCxnSpPr>
          <p:spPr bwMode="auto">
            <a:xfrm flipH="1" flipV="1">
              <a:off x="1180" y="2981"/>
              <a:ext cx="1" cy="370"/>
            </a:xfrm>
            <a:prstGeom prst="straightConnector1">
              <a:avLst/>
            </a:prstGeom>
            <a:noFill/>
            <a:ln w="12700">
              <a:solidFill>
                <a:schemeClr val="tx1"/>
              </a:solidFill>
              <a:round/>
              <a:headEnd type="none" w="lg" len="lg"/>
              <a:tailEnd type="none" w="lg" len="lg"/>
            </a:ln>
            <a:effectLst/>
          </p:spPr>
        </p:cxnSp>
        <p:cxnSp>
          <p:nvCxnSpPr>
            <p:cNvPr id="499726" name="AutoShape 14"/>
            <p:cNvCxnSpPr>
              <a:cxnSpLocks noChangeShapeType="1"/>
              <a:stCxn id="499721" idx="4"/>
              <a:endCxn id="499729" idx="0"/>
            </p:cNvCxnSpPr>
            <p:nvPr/>
          </p:nvCxnSpPr>
          <p:spPr bwMode="auto">
            <a:xfrm>
              <a:off x="1161" y="2265"/>
              <a:ext cx="10" cy="500"/>
            </a:xfrm>
            <a:prstGeom prst="straightConnector1">
              <a:avLst/>
            </a:prstGeom>
            <a:noFill/>
            <a:ln w="12700">
              <a:solidFill>
                <a:schemeClr val="tx1"/>
              </a:solidFill>
              <a:round/>
              <a:headEnd type="none" w="lg" len="lg"/>
              <a:tailEnd type="none" w="lg" len="lg"/>
            </a:ln>
            <a:effectLst/>
          </p:spPr>
        </p:cxnSp>
        <p:cxnSp>
          <p:nvCxnSpPr>
            <p:cNvPr id="499727" name="AutoShape 15"/>
            <p:cNvCxnSpPr>
              <a:cxnSpLocks noChangeShapeType="1"/>
              <a:stCxn id="499722" idx="4"/>
              <a:endCxn id="499736" idx="0"/>
            </p:cNvCxnSpPr>
            <p:nvPr/>
          </p:nvCxnSpPr>
          <p:spPr bwMode="auto">
            <a:xfrm>
              <a:off x="2068" y="2258"/>
              <a:ext cx="6" cy="507"/>
            </a:xfrm>
            <a:prstGeom prst="straightConnector1">
              <a:avLst/>
            </a:prstGeom>
            <a:noFill/>
            <a:ln w="12700">
              <a:solidFill>
                <a:schemeClr val="tx1"/>
              </a:solidFill>
              <a:round/>
              <a:headEnd type="none" w="lg" len="lg"/>
              <a:tailEnd type="none" w="lg" len="lg"/>
            </a:ln>
            <a:effectLst/>
          </p:spPr>
        </p:cxnSp>
        <p:sp>
          <p:nvSpPr>
            <p:cNvPr id="499728" name="Text Box 16"/>
            <p:cNvSpPr txBox="1">
              <a:spLocks noChangeArrowheads="1"/>
            </p:cNvSpPr>
            <p:nvPr/>
          </p:nvSpPr>
          <p:spPr bwMode="auto">
            <a:xfrm>
              <a:off x="885" y="257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499729" name="Line 17"/>
            <p:cNvSpPr>
              <a:spLocks noChangeShapeType="1"/>
            </p:cNvSpPr>
            <p:nvPr/>
          </p:nvSpPr>
          <p:spPr bwMode="auto">
            <a:xfrm>
              <a:off x="1171"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9730" name="Line 18"/>
            <p:cNvSpPr>
              <a:spLocks noChangeShapeType="1"/>
            </p:cNvSpPr>
            <p:nvPr/>
          </p:nvSpPr>
          <p:spPr bwMode="auto">
            <a:xfrm flipH="1">
              <a:off x="1123"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9731" name="Line 19"/>
            <p:cNvSpPr>
              <a:spLocks noChangeShapeType="1"/>
            </p:cNvSpPr>
            <p:nvPr/>
          </p:nvSpPr>
          <p:spPr bwMode="auto">
            <a:xfrm>
              <a:off x="1123"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9732" name="Line 20"/>
            <p:cNvSpPr>
              <a:spLocks noChangeShapeType="1"/>
            </p:cNvSpPr>
            <p:nvPr/>
          </p:nvSpPr>
          <p:spPr bwMode="auto">
            <a:xfrm>
              <a:off x="1126"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9733" name="Line 21"/>
            <p:cNvSpPr>
              <a:spLocks noChangeShapeType="1"/>
            </p:cNvSpPr>
            <p:nvPr/>
          </p:nvSpPr>
          <p:spPr bwMode="auto">
            <a:xfrm flipH="1">
              <a:off x="1126"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9734" name="Line 22"/>
            <p:cNvSpPr>
              <a:spLocks noChangeShapeType="1"/>
            </p:cNvSpPr>
            <p:nvPr/>
          </p:nvSpPr>
          <p:spPr bwMode="auto">
            <a:xfrm>
              <a:off x="1126"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9735" name="Line 23"/>
            <p:cNvSpPr>
              <a:spLocks noChangeShapeType="1"/>
            </p:cNvSpPr>
            <p:nvPr/>
          </p:nvSpPr>
          <p:spPr bwMode="auto">
            <a:xfrm flipH="1">
              <a:off x="1126"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9736" name="Line 24"/>
            <p:cNvSpPr>
              <a:spLocks noChangeShapeType="1"/>
            </p:cNvSpPr>
            <p:nvPr/>
          </p:nvSpPr>
          <p:spPr bwMode="auto">
            <a:xfrm>
              <a:off x="2074"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9737" name="Line 25"/>
            <p:cNvSpPr>
              <a:spLocks noChangeShapeType="1"/>
            </p:cNvSpPr>
            <p:nvPr/>
          </p:nvSpPr>
          <p:spPr bwMode="auto">
            <a:xfrm flipH="1">
              <a:off x="2026"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9738" name="Line 26"/>
            <p:cNvSpPr>
              <a:spLocks noChangeShapeType="1"/>
            </p:cNvSpPr>
            <p:nvPr/>
          </p:nvSpPr>
          <p:spPr bwMode="auto">
            <a:xfrm>
              <a:off x="2026"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9739" name="Line 27"/>
            <p:cNvSpPr>
              <a:spLocks noChangeShapeType="1"/>
            </p:cNvSpPr>
            <p:nvPr/>
          </p:nvSpPr>
          <p:spPr bwMode="auto">
            <a:xfrm>
              <a:off x="2029"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9740" name="Line 28"/>
            <p:cNvSpPr>
              <a:spLocks noChangeShapeType="1"/>
            </p:cNvSpPr>
            <p:nvPr/>
          </p:nvSpPr>
          <p:spPr bwMode="auto">
            <a:xfrm flipH="1">
              <a:off x="2029"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9741" name="Line 29"/>
            <p:cNvSpPr>
              <a:spLocks noChangeShapeType="1"/>
            </p:cNvSpPr>
            <p:nvPr/>
          </p:nvSpPr>
          <p:spPr bwMode="auto">
            <a:xfrm>
              <a:off x="2029"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9742" name="Line 30"/>
            <p:cNvSpPr>
              <a:spLocks noChangeShapeType="1"/>
            </p:cNvSpPr>
            <p:nvPr/>
          </p:nvSpPr>
          <p:spPr bwMode="auto">
            <a:xfrm flipH="1">
              <a:off x="2029" y="2924"/>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499743" name="Text Box 31"/>
            <p:cNvSpPr txBox="1">
              <a:spLocks noChangeArrowheads="1"/>
            </p:cNvSpPr>
            <p:nvPr/>
          </p:nvSpPr>
          <p:spPr bwMode="auto">
            <a:xfrm>
              <a:off x="1796" y="257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499744" name="Group 32"/>
            <p:cNvGrpSpPr>
              <a:grpSpLocks/>
            </p:cNvGrpSpPr>
            <p:nvPr/>
          </p:nvGrpSpPr>
          <p:grpSpPr bwMode="auto">
            <a:xfrm>
              <a:off x="311" y="2627"/>
              <a:ext cx="332" cy="328"/>
              <a:chOff x="311" y="2627"/>
              <a:chExt cx="332" cy="328"/>
            </a:xfrm>
          </p:grpSpPr>
          <p:sp>
            <p:nvSpPr>
              <p:cNvPr id="499745" name="Oval 33"/>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9746" name="Text Box 34"/>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9747" name="Text Box 35"/>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9748" name="Line 36"/>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499749" name="Group 37"/>
            <p:cNvGrpSpPr>
              <a:grpSpLocks/>
            </p:cNvGrpSpPr>
            <p:nvPr/>
          </p:nvGrpSpPr>
          <p:grpSpPr bwMode="auto">
            <a:xfrm rot="-16200000" flipH="1" flipV="1">
              <a:off x="1554" y="2076"/>
              <a:ext cx="112" cy="287"/>
              <a:chOff x="3450" y="2313"/>
              <a:chExt cx="111" cy="216"/>
            </a:xfrm>
          </p:grpSpPr>
          <p:sp>
            <p:nvSpPr>
              <p:cNvPr id="499750"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9751"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9752"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9753"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9754"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9755"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9756"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99757" name="AutoShape 45"/>
            <p:cNvCxnSpPr>
              <a:cxnSpLocks noChangeShapeType="1"/>
              <a:stCxn id="499721" idx="6"/>
              <a:endCxn id="499750" idx="0"/>
            </p:cNvCxnSpPr>
            <p:nvPr/>
          </p:nvCxnSpPr>
          <p:spPr bwMode="auto">
            <a:xfrm>
              <a:off x="1202" y="2227"/>
              <a:ext cx="265" cy="1"/>
            </a:xfrm>
            <a:prstGeom prst="straightConnector1">
              <a:avLst/>
            </a:prstGeom>
            <a:noFill/>
            <a:ln w="12700">
              <a:solidFill>
                <a:schemeClr val="tx1"/>
              </a:solidFill>
              <a:round/>
              <a:headEnd type="none" w="lg" len="lg"/>
              <a:tailEnd type="none" w="lg" len="lg"/>
            </a:ln>
            <a:effectLst/>
          </p:spPr>
        </p:cxnSp>
        <p:cxnSp>
          <p:nvCxnSpPr>
            <p:cNvPr id="499758" name="AutoShape 46"/>
            <p:cNvCxnSpPr>
              <a:cxnSpLocks noChangeShapeType="1"/>
              <a:stCxn id="499722" idx="2"/>
              <a:endCxn id="499752" idx="1"/>
            </p:cNvCxnSpPr>
            <p:nvPr/>
          </p:nvCxnSpPr>
          <p:spPr bwMode="auto">
            <a:xfrm flipH="1" flipV="1">
              <a:off x="1754" y="2218"/>
              <a:ext cx="272" cy="2"/>
            </a:xfrm>
            <a:prstGeom prst="straightConnector1">
              <a:avLst/>
            </a:prstGeom>
            <a:noFill/>
            <a:ln w="12700">
              <a:solidFill>
                <a:schemeClr val="tx1"/>
              </a:solidFill>
              <a:round/>
              <a:headEnd type="none" w="lg" len="lg"/>
              <a:tailEnd type="none" w="lg" len="lg"/>
            </a:ln>
            <a:effectLst/>
          </p:spPr>
        </p:cxnSp>
        <p:grpSp>
          <p:nvGrpSpPr>
            <p:cNvPr id="499759" name="Group 47"/>
            <p:cNvGrpSpPr>
              <a:grpSpLocks/>
            </p:cNvGrpSpPr>
            <p:nvPr/>
          </p:nvGrpSpPr>
          <p:grpSpPr bwMode="auto">
            <a:xfrm>
              <a:off x="1034" y="3543"/>
              <a:ext cx="288" cy="96"/>
              <a:chOff x="1392" y="3552"/>
              <a:chExt cx="288" cy="96"/>
            </a:xfrm>
          </p:grpSpPr>
          <p:sp>
            <p:nvSpPr>
              <p:cNvPr id="499760" name="Line 4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99761" name="Line 4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99762" name="Line 5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9763" name="Line 51"/>
            <p:cNvSpPr>
              <a:spLocks noChangeShapeType="1"/>
            </p:cNvSpPr>
            <p:nvPr/>
          </p:nvSpPr>
          <p:spPr bwMode="auto">
            <a:xfrm flipV="1">
              <a:off x="1181" y="3390"/>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499764" name="Group 52"/>
            <p:cNvGrpSpPr>
              <a:grpSpLocks/>
            </p:cNvGrpSpPr>
            <p:nvPr/>
          </p:nvGrpSpPr>
          <p:grpSpPr bwMode="auto">
            <a:xfrm>
              <a:off x="2544" y="2685"/>
              <a:ext cx="332" cy="328"/>
              <a:chOff x="2544" y="2685"/>
              <a:chExt cx="332" cy="328"/>
            </a:xfrm>
          </p:grpSpPr>
          <p:sp>
            <p:nvSpPr>
              <p:cNvPr id="499765" name="Oval 53"/>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99766" name="Text Box 54"/>
              <p:cNvSpPr txBox="1">
                <a:spLocks noChangeArrowheads="1"/>
              </p:cNvSpPr>
              <p:nvPr/>
            </p:nvSpPr>
            <p:spPr bwMode="auto">
              <a:xfrm>
                <a:off x="2653" y="268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9767" name="Text Box 55"/>
              <p:cNvSpPr txBox="1">
                <a:spLocks noChangeArrowheads="1"/>
              </p:cNvSpPr>
              <p:nvPr/>
            </p:nvSpPr>
            <p:spPr bwMode="auto">
              <a:xfrm>
                <a:off x="2650" y="274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499768" name="Line 56"/>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499769" name="Oval 57"/>
            <p:cNvSpPr>
              <a:spLocks noChangeArrowheads="1"/>
            </p:cNvSpPr>
            <p:nvPr/>
          </p:nvSpPr>
          <p:spPr bwMode="auto">
            <a:xfrm>
              <a:off x="2668"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99770" name="Oval 58"/>
            <p:cNvSpPr>
              <a:spLocks noChangeArrowheads="1"/>
            </p:cNvSpPr>
            <p:nvPr/>
          </p:nvSpPr>
          <p:spPr bwMode="auto">
            <a:xfrm>
              <a:off x="2042" y="3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99771" name="Group 59"/>
            <p:cNvGrpSpPr>
              <a:grpSpLocks/>
            </p:cNvGrpSpPr>
            <p:nvPr/>
          </p:nvGrpSpPr>
          <p:grpSpPr bwMode="auto">
            <a:xfrm rot="-16200000" flipH="1" flipV="1">
              <a:off x="1514" y="1576"/>
              <a:ext cx="112" cy="287"/>
              <a:chOff x="3450" y="2313"/>
              <a:chExt cx="111" cy="216"/>
            </a:xfrm>
          </p:grpSpPr>
          <p:sp>
            <p:nvSpPr>
              <p:cNvPr id="499772"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99773"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99774"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99775"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99776"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99777"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99778"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99779" name="Text Box 67"/>
            <p:cNvSpPr txBox="1">
              <a:spLocks noChangeArrowheads="1"/>
            </p:cNvSpPr>
            <p:nvPr/>
          </p:nvSpPr>
          <p:spPr bwMode="auto">
            <a:xfrm>
              <a:off x="1341"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499780" name="AutoShape 68"/>
            <p:cNvCxnSpPr>
              <a:cxnSpLocks noChangeShapeType="1"/>
              <a:stCxn id="499723" idx="6"/>
              <a:endCxn id="499770" idx="2"/>
            </p:cNvCxnSpPr>
            <p:nvPr/>
          </p:nvCxnSpPr>
          <p:spPr bwMode="auto">
            <a:xfrm>
              <a:off x="1222" y="3390"/>
              <a:ext cx="820" cy="0"/>
            </a:xfrm>
            <a:prstGeom prst="straightConnector1">
              <a:avLst/>
            </a:prstGeom>
            <a:noFill/>
            <a:ln w="12700">
              <a:solidFill>
                <a:schemeClr val="tx1"/>
              </a:solidFill>
              <a:round/>
              <a:headEnd type="none" w="lg" len="lg"/>
              <a:tailEnd type="none" w="lg" len="lg"/>
            </a:ln>
            <a:effectLst/>
          </p:spPr>
        </p:cxnSp>
        <p:cxnSp>
          <p:nvCxnSpPr>
            <p:cNvPr id="499781" name="AutoShape 69"/>
            <p:cNvCxnSpPr>
              <a:cxnSpLocks noChangeShapeType="1"/>
              <a:stCxn id="499770" idx="0"/>
              <a:endCxn id="499738" idx="1"/>
            </p:cNvCxnSpPr>
            <p:nvPr/>
          </p:nvCxnSpPr>
          <p:spPr bwMode="auto">
            <a:xfrm flipH="1" flipV="1">
              <a:off x="2083" y="2981"/>
              <a:ext cx="1" cy="370"/>
            </a:xfrm>
            <a:prstGeom prst="straightConnector1">
              <a:avLst/>
            </a:prstGeom>
            <a:noFill/>
            <a:ln w="12700">
              <a:solidFill>
                <a:schemeClr val="tx1"/>
              </a:solidFill>
              <a:round/>
              <a:headEnd type="none" w="lg" len="lg"/>
              <a:tailEnd type="none" w="lg" len="lg"/>
            </a:ln>
            <a:effectLst/>
          </p:spPr>
        </p:cxnSp>
        <p:cxnSp>
          <p:nvCxnSpPr>
            <p:cNvPr id="499782" name="AutoShape 70"/>
            <p:cNvCxnSpPr>
              <a:cxnSpLocks noChangeShapeType="1"/>
              <a:stCxn id="499722" idx="6"/>
              <a:endCxn id="499769" idx="2"/>
            </p:cNvCxnSpPr>
            <p:nvPr/>
          </p:nvCxnSpPr>
          <p:spPr bwMode="auto">
            <a:xfrm>
              <a:off x="2109" y="2220"/>
              <a:ext cx="559" cy="7"/>
            </a:xfrm>
            <a:prstGeom prst="straightConnector1">
              <a:avLst/>
            </a:prstGeom>
            <a:noFill/>
            <a:ln w="12700">
              <a:solidFill>
                <a:schemeClr val="tx1"/>
              </a:solidFill>
              <a:round/>
              <a:headEnd type="none" w="lg" len="lg"/>
              <a:tailEnd type="none" w="lg" len="lg"/>
            </a:ln>
            <a:effectLst/>
          </p:spPr>
        </p:cxnSp>
        <p:cxnSp>
          <p:nvCxnSpPr>
            <p:cNvPr id="499783" name="AutoShape 71"/>
            <p:cNvCxnSpPr>
              <a:cxnSpLocks noChangeShapeType="1"/>
              <a:stCxn id="499769" idx="4"/>
              <a:endCxn id="499766" idx="0"/>
            </p:cNvCxnSpPr>
            <p:nvPr/>
          </p:nvCxnSpPr>
          <p:spPr bwMode="auto">
            <a:xfrm>
              <a:off x="2710" y="2265"/>
              <a:ext cx="1" cy="420"/>
            </a:xfrm>
            <a:prstGeom prst="straightConnector1">
              <a:avLst/>
            </a:prstGeom>
            <a:noFill/>
            <a:ln w="12700">
              <a:solidFill>
                <a:schemeClr val="tx1"/>
              </a:solidFill>
              <a:round/>
              <a:headEnd type="none" w="lg" len="lg"/>
              <a:tailEnd type="none" w="lg" len="lg"/>
            </a:ln>
            <a:effectLst/>
          </p:spPr>
        </p:cxnSp>
        <p:cxnSp>
          <p:nvCxnSpPr>
            <p:cNvPr id="499784" name="AutoShape 72"/>
            <p:cNvCxnSpPr>
              <a:cxnSpLocks noChangeShapeType="1"/>
              <a:stCxn id="499770" idx="6"/>
              <a:endCxn id="499765" idx="4"/>
            </p:cNvCxnSpPr>
            <p:nvPr/>
          </p:nvCxnSpPr>
          <p:spPr bwMode="auto">
            <a:xfrm flipV="1">
              <a:off x="2125" y="3013"/>
              <a:ext cx="585" cy="377"/>
            </a:xfrm>
            <a:prstGeom prst="bentConnector2">
              <a:avLst/>
            </a:prstGeom>
            <a:noFill/>
            <a:ln w="12700">
              <a:solidFill>
                <a:schemeClr val="tx1"/>
              </a:solidFill>
              <a:miter lim="800000"/>
              <a:headEnd type="none" w="lg" len="lg"/>
              <a:tailEnd type="none" w="lg" len="lg"/>
            </a:ln>
            <a:effectLst/>
          </p:spPr>
        </p:cxnSp>
        <p:cxnSp>
          <p:nvCxnSpPr>
            <p:cNvPr id="499785" name="AutoShape 73"/>
            <p:cNvCxnSpPr>
              <a:cxnSpLocks noChangeShapeType="1"/>
              <a:stCxn id="499769" idx="0"/>
              <a:endCxn id="499774" idx="1"/>
            </p:cNvCxnSpPr>
            <p:nvPr/>
          </p:nvCxnSpPr>
          <p:spPr bwMode="auto">
            <a:xfrm rot="5400000" flipH="1">
              <a:off x="1977" y="1454"/>
              <a:ext cx="470" cy="997"/>
            </a:xfrm>
            <a:prstGeom prst="bentConnector2">
              <a:avLst/>
            </a:prstGeom>
            <a:noFill/>
            <a:ln w="12700">
              <a:solidFill>
                <a:schemeClr val="tx1"/>
              </a:solidFill>
              <a:miter lim="800000"/>
              <a:headEnd type="none" w="lg" len="lg"/>
              <a:tailEnd type="none" w="lg" len="lg"/>
            </a:ln>
            <a:effectLst/>
          </p:spPr>
        </p:cxnSp>
        <p:sp>
          <p:nvSpPr>
            <p:cNvPr id="499786" name="Oval 74"/>
            <p:cNvSpPr>
              <a:spLocks noChangeArrowheads="1"/>
            </p:cNvSpPr>
            <p:nvPr/>
          </p:nvSpPr>
          <p:spPr bwMode="auto">
            <a:xfrm>
              <a:off x="434" y="218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99787" name="AutoShape 75"/>
            <p:cNvCxnSpPr>
              <a:cxnSpLocks noChangeShapeType="1"/>
              <a:stCxn id="499746" idx="0"/>
              <a:endCxn id="499786" idx="4"/>
            </p:cNvCxnSpPr>
            <p:nvPr/>
          </p:nvCxnSpPr>
          <p:spPr bwMode="auto">
            <a:xfrm flipH="1" flipV="1">
              <a:off x="476" y="2265"/>
              <a:ext cx="2" cy="362"/>
            </a:xfrm>
            <a:prstGeom prst="straightConnector1">
              <a:avLst/>
            </a:prstGeom>
            <a:noFill/>
            <a:ln w="12700">
              <a:solidFill>
                <a:schemeClr val="tx1"/>
              </a:solidFill>
              <a:round/>
              <a:headEnd type="none" w="lg" len="lg"/>
              <a:tailEnd type="none" w="lg" len="lg"/>
            </a:ln>
            <a:effectLst/>
          </p:spPr>
        </p:cxnSp>
        <p:cxnSp>
          <p:nvCxnSpPr>
            <p:cNvPr id="499788" name="AutoShape 76"/>
            <p:cNvCxnSpPr>
              <a:cxnSpLocks noChangeShapeType="1"/>
              <a:stCxn id="499786" idx="6"/>
              <a:endCxn id="499721" idx="2"/>
            </p:cNvCxnSpPr>
            <p:nvPr/>
          </p:nvCxnSpPr>
          <p:spPr bwMode="auto">
            <a:xfrm>
              <a:off x="517" y="2227"/>
              <a:ext cx="602" cy="0"/>
            </a:xfrm>
            <a:prstGeom prst="straightConnector1">
              <a:avLst/>
            </a:prstGeom>
            <a:noFill/>
            <a:ln w="12700">
              <a:solidFill>
                <a:schemeClr val="tx1"/>
              </a:solidFill>
              <a:round/>
              <a:headEnd type="none" w="lg" len="lg"/>
              <a:tailEnd type="none" w="lg" len="lg"/>
            </a:ln>
            <a:effectLst/>
          </p:spPr>
        </p:cxnSp>
        <p:cxnSp>
          <p:nvCxnSpPr>
            <p:cNvPr id="499789" name="AutoShape 77"/>
            <p:cNvCxnSpPr>
              <a:cxnSpLocks noChangeShapeType="1"/>
              <a:stCxn id="499786" idx="0"/>
              <a:endCxn id="499772" idx="0"/>
            </p:cNvCxnSpPr>
            <p:nvPr/>
          </p:nvCxnSpPr>
          <p:spPr bwMode="auto">
            <a:xfrm rot="16200000">
              <a:off x="721" y="1483"/>
              <a:ext cx="460" cy="950"/>
            </a:xfrm>
            <a:prstGeom prst="bentConnector2">
              <a:avLst/>
            </a:prstGeom>
            <a:noFill/>
            <a:ln w="12700">
              <a:solidFill>
                <a:schemeClr val="tx1"/>
              </a:solidFill>
              <a:miter lim="800000"/>
              <a:headEnd type="none" w="lg" len="lg"/>
              <a:tailEnd type="none" w="lg" len="lg"/>
            </a:ln>
            <a:effectLst/>
          </p:spPr>
        </p:cxnSp>
        <p:sp>
          <p:nvSpPr>
            <p:cNvPr id="499790" name="Text Box 78"/>
            <p:cNvSpPr txBox="1">
              <a:spLocks noChangeArrowheads="1"/>
            </p:cNvSpPr>
            <p:nvPr/>
          </p:nvSpPr>
          <p:spPr bwMode="auto">
            <a:xfrm>
              <a:off x="1300" y="1440"/>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99791" name="Text Box 79"/>
            <p:cNvSpPr txBox="1">
              <a:spLocks noChangeArrowheads="1"/>
            </p:cNvSpPr>
            <p:nvPr/>
          </p:nvSpPr>
          <p:spPr bwMode="auto">
            <a:xfrm>
              <a:off x="2842" y="249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2</a:t>
              </a:r>
            </a:p>
            <a:p>
              <a:r>
                <a:rPr lang="en-US" sz="2000"/>
                <a:t>+</a:t>
              </a:r>
            </a:p>
          </p:txBody>
        </p:sp>
        <p:sp>
          <p:nvSpPr>
            <p:cNvPr id="499792" name="Line 80"/>
            <p:cNvSpPr>
              <a:spLocks noChangeShapeType="1"/>
            </p:cNvSpPr>
            <p:nvPr/>
          </p:nvSpPr>
          <p:spPr bwMode="auto">
            <a:xfrm>
              <a:off x="1385" y="1824"/>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9793" name="Text Box 81"/>
            <p:cNvSpPr txBox="1">
              <a:spLocks noChangeArrowheads="1"/>
            </p:cNvSpPr>
            <p:nvPr/>
          </p:nvSpPr>
          <p:spPr bwMode="auto">
            <a:xfrm>
              <a:off x="1482" y="17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499794" name="Line 82"/>
            <p:cNvSpPr>
              <a:spLocks noChangeShapeType="1"/>
            </p:cNvSpPr>
            <p:nvPr/>
          </p:nvSpPr>
          <p:spPr bwMode="auto">
            <a:xfrm>
              <a:off x="1322" y="2689"/>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499795" name="Line 83"/>
            <p:cNvSpPr>
              <a:spLocks noChangeShapeType="1"/>
            </p:cNvSpPr>
            <p:nvPr/>
          </p:nvSpPr>
          <p:spPr bwMode="auto">
            <a:xfrm>
              <a:off x="2256" y="265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499796" name="Line 84"/>
            <p:cNvSpPr>
              <a:spLocks noChangeShapeType="1"/>
            </p:cNvSpPr>
            <p:nvPr/>
          </p:nvSpPr>
          <p:spPr bwMode="auto">
            <a:xfrm>
              <a:off x="1422" y="235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99797" name="Text Box 85"/>
            <p:cNvSpPr txBox="1">
              <a:spLocks noChangeArrowheads="1"/>
            </p:cNvSpPr>
            <p:nvPr/>
          </p:nvSpPr>
          <p:spPr bwMode="auto">
            <a:xfrm>
              <a:off x="1519" y="236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99798" name="Text Box 86"/>
            <p:cNvSpPr txBox="1">
              <a:spLocks noChangeArrowheads="1"/>
            </p:cNvSpPr>
            <p:nvPr/>
          </p:nvSpPr>
          <p:spPr bwMode="auto">
            <a:xfrm>
              <a:off x="1334" y="271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99799" name="Text Box 87"/>
            <p:cNvSpPr txBox="1">
              <a:spLocks noChangeArrowheads="1"/>
            </p:cNvSpPr>
            <p:nvPr/>
          </p:nvSpPr>
          <p:spPr bwMode="auto">
            <a:xfrm>
              <a:off x="2256" y="269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499801" name="Text Box 89"/>
            <p:cNvSpPr txBox="1">
              <a:spLocks noChangeArrowheads="1"/>
            </p:cNvSpPr>
            <p:nvPr/>
          </p:nvSpPr>
          <p:spPr bwMode="auto">
            <a:xfrm>
              <a:off x="2747" y="1536"/>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499802" name="Text Box 90"/>
            <p:cNvSpPr txBox="1">
              <a:spLocks noChangeArrowheads="1"/>
            </p:cNvSpPr>
            <p:nvPr/>
          </p:nvSpPr>
          <p:spPr bwMode="auto">
            <a:xfrm>
              <a:off x="1641" y="3475"/>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499804" name="Text Box 92"/>
            <p:cNvSpPr txBox="1">
              <a:spLocks noChangeArrowheads="1"/>
            </p:cNvSpPr>
            <p:nvPr/>
          </p:nvSpPr>
          <p:spPr bwMode="auto">
            <a:xfrm>
              <a:off x="122" y="1608"/>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99805" name="Text Box 93"/>
            <p:cNvSpPr txBox="1">
              <a:spLocks noChangeArrowheads="1"/>
            </p:cNvSpPr>
            <p:nvPr/>
          </p:nvSpPr>
          <p:spPr bwMode="auto">
            <a:xfrm>
              <a:off x="2604" y="1368"/>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99806" name="Text Box 94"/>
            <p:cNvSpPr txBox="1">
              <a:spLocks noChangeArrowheads="1"/>
            </p:cNvSpPr>
            <p:nvPr/>
          </p:nvSpPr>
          <p:spPr bwMode="auto">
            <a:xfrm>
              <a:off x="1343" y="3475"/>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graphicFrame>
        <p:nvGraphicFramePr>
          <p:cNvPr id="499809" name="Object 97"/>
          <p:cNvGraphicFramePr>
            <a:graphicFrameLocks noChangeAspect="1"/>
          </p:cNvGraphicFramePr>
          <p:nvPr/>
        </p:nvGraphicFramePr>
        <p:xfrm>
          <a:off x="7148513" y="3186113"/>
          <a:ext cx="1843087" cy="1538287"/>
        </p:xfrm>
        <a:graphic>
          <a:graphicData uri="http://schemas.openxmlformats.org/presentationml/2006/ole">
            <p:oleObj spid="_x0000_s499809" name="Equation" r:id="rId4" imgW="1231560" imgH="1028520" progId="Equation.3">
              <p:embed/>
            </p:oleObj>
          </a:graphicData>
        </a:graphic>
      </p:graphicFrame>
      <p:graphicFrame>
        <p:nvGraphicFramePr>
          <p:cNvPr id="499811" name="Object 99"/>
          <p:cNvGraphicFramePr>
            <a:graphicFrameLocks noChangeAspect="1"/>
          </p:cNvGraphicFramePr>
          <p:nvPr>
            <p:ph sz="quarter" idx="3"/>
          </p:nvPr>
        </p:nvGraphicFramePr>
        <p:xfrm>
          <a:off x="7146925" y="4787900"/>
          <a:ext cx="1311275" cy="1455738"/>
        </p:xfrm>
        <a:graphic>
          <a:graphicData uri="http://schemas.openxmlformats.org/presentationml/2006/ole">
            <p:oleObj spid="_x0000_s499811" name="Equation" r:id="rId5" imgW="927000" imgH="1028520" progId="Equation.3">
              <p:embed/>
            </p:oleObj>
          </a:graphicData>
        </a:graphic>
      </p:graphicFrame>
      <p:graphicFrame>
        <p:nvGraphicFramePr>
          <p:cNvPr id="499813" name="Object 101"/>
          <p:cNvGraphicFramePr>
            <a:graphicFrameLocks noChangeAspect="1"/>
          </p:cNvGraphicFramePr>
          <p:nvPr/>
        </p:nvGraphicFramePr>
        <p:xfrm>
          <a:off x="5091113" y="4686300"/>
          <a:ext cx="1843087" cy="1538288"/>
        </p:xfrm>
        <a:graphic>
          <a:graphicData uri="http://schemas.openxmlformats.org/presentationml/2006/ole">
            <p:oleObj spid="_x0000_s499813" name="Equation" r:id="rId6" imgW="1231560" imgH="1028520"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 name="Date Placeholder 3"/>
          <p:cNvSpPr>
            <a:spLocks noGrp="1"/>
          </p:cNvSpPr>
          <p:nvPr>
            <p:ph type="dt" sz="half" idx="10"/>
          </p:nvPr>
        </p:nvSpPr>
        <p:spPr/>
        <p:txBody>
          <a:bodyPr/>
          <a:lstStyle/>
          <a:p>
            <a:r>
              <a:rPr lang="en-US"/>
              <a:t>ECEN 301</a:t>
            </a:r>
          </a:p>
        </p:txBody>
      </p:sp>
      <p:sp>
        <p:nvSpPr>
          <p:cNvPr id="80" name="Footer Placeholder 4"/>
          <p:cNvSpPr>
            <a:spLocks noGrp="1"/>
          </p:cNvSpPr>
          <p:nvPr>
            <p:ph type="ftr" sz="quarter" idx="11"/>
          </p:nvPr>
        </p:nvSpPr>
        <p:spPr/>
        <p:txBody>
          <a:bodyPr/>
          <a:lstStyle/>
          <a:p>
            <a:r>
              <a:rPr lang="en-US"/>
              <a:t>Discussion #7 – Node and Mesh Methods</a:t>
            </a:r>
          </a:p>
        </p:txBody>
      </p:sp>
      <p:sp>
        <p:nvSpPr>
          <p:cNvPr id="81" name="Slide Number Placeholder 5"/>
          <p:cNvSpPr>
            <a:spLocks noGrp="1"/>
          </p:cNvSpPr>
          <p:nvPr>
            <p:ph type="sldNum" sz="quarter" idx="12"/>
          </p:nvPr>
        </p:nvSpPr>
        <p:spPr/>
        <p:txBody>
          <a:bodyPr/>
          <a:lstStyle/>
          <a:p>
            <a:pPr lvl="1"/>
            <a:fld id="{DD3938DF-9E54-45E7-830E-CF9416E7F06A}" type="slidenum">
              <a:rPr lang="en-US"/>
              <a:pPr lvl="1"/>
              <a:t>24</a:t>
            </a:fld>
            <a:endParaRPr lang="en-US"/>
          </a:p>
        </p:txBody>
      </p:sp>
      <p:sp>
        <p:nvSpPr>
          <p:cNvPr id="500738" name="Rectangle 2"/>
          <p:cNvSpPr>
            <a:spLocks noGrp="1" noChangeArrowheads="1"/>
          </p:cNvSpPr>
          <p:nvPr>
            <p:ph type="title"/>
          </p:nvPr>
        </p:nvSpPr>
        <p:spPr/>
        <p:txBody>
          <a:bodyPr/>
          <a:lstStyle/>
          <a:p>
            <a:r>
              <a:rPr lang="en-US"/>
              <a:t>Node Voltage Method</a:t>
            </a:r>
          </a:p>
        </p:txBody>
      </p:sp>
      <p:sp>
        <p:nvSpPr>
          <p:cNvPr id="500739"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Example3</a:t>
            </a:r>
            <a:r>
              <a:rPr lang="en-US" sz="2400"/>
              <a:t>: solve for all unknown voltages</a:t>
            </a:r>
          </a:p>
          <a:p>
            <a:pPr lvl="1">
              <a:lnSpc>
                <a:spcPct val="90000"/>
              </a:lnSpc>
            </a:pPr>
            <a:r>
              <a:rPr lang="en-US" sz="2000" b="1" i="1"/>
              <a:t>i</a:t>
            </a:r>
            <a:r>
              <a:rPr lang="en-US" sz="2000" b="1" i="1" baseline="-25000"/>
              <a:t>a</a:t>
            </a:r>
            <a:r>
              <a:rPr lang="en-US" sz="2000"/>
              <a:t> = 1mA, </a:t>
            </a:r>
            <a:r>
              <a:rPr lang="en-US" sz="2000" b="1" i="1"/>
              <a:t>i</a:t>
            </a:r>
            <a:r>
              <a:rPr lang="en-US" sz="2000" b="1" i="1" baseline="-25000"/>
              <a:t>b</a:t>
            </a:r>
            <a:r>
              <a:rPr lang="en-US" sz="2000"/>
              <a:t> = 2mA,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500</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2.2k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4.7k</a:t>
            </a:r>
            <a:r>
              <a:rPr lang="el-GR" sz="2000">
                <a:cs typeface="Times New Roman" pitchFamily="18" charset="0"/>
              </a:rPr>
              <a:t>Ω</a:t>
            </a:r>
            <a:r>
              <a:rPr lang="en-US" sz="2000">
                <a:cs typeface="Times New Roman" pitchFamily="18" charset="0"/>
              </a:rPr>
              <a:t> </a:t>
            </a:r>
            <a:endParaRPr lang="en-US" sz="2000"/>
          </a:p>
        </p:txBody>
      </p:sp>
      <p:grpSp>
        <p:nvGrpSpPr>
          <p:cNvPr id="500857" name="Group 121"/>
          <p:cNvGrpSpPr>
            <a:grpSpLocks/>
          </p:cNvGrpSpPr>
          <p:nvPr/>
        </p:nvGrpSpPr>
        <p:grpSpPr bwMode="auto">
          <a:xfrm>
            <a:off x="14288" y="2916238"/>
            <a:ext cx="4938712" cy="2341562"/>
            <a:chOff x="9" y="1837"/>
            <a:chExt cx="3111" cy="1475"/>
          </a:xfrm>
        </p:grpSpPr>
        <p:sp>
          <p:nvSpPr>
            <p:cNvPr id="500744" name="Text Box 8"/>
            <p:cNvSpPr txBox="1">
              <a:spLocks noChangeArrowheads="1"/>
            </p:cNvSpPr>
            <p:nvPr/>
          </p:nvSpPr>
          <p:spPr bwMode="auto">
            <a:xfrm>
              <a:off x="9" y="2121"/>
              <a:ext cx="212" cy="634"/>
            </a:xfrm>
            <a:prstGeom prst="rect">
              <a:avLst/>
            </a:prstGeom>
            <a:noFill/>
            <a:ln w="12700">
              <a:noFill/>
              <a:miter lim="800000"/>
              <a:headEnd type="none" w="lg" len="lg"/>
              <a:tailEnd type="none" w="lg" len="lg"/>
            </a:ln>
            <a:effectLst/>
          </p:spPr>
          <p:txBody>
            <a:bodyPr wrap="none">
              <a:spAutoFit/>
            </a:bodyPr>
            <a:lstStyle/>
            <a:p>
              <a:endParaRPr lang="en-US" sz="2000" b="1" i="1"/>
            </a:p>
            <a:p>
              <a:r>
                <a:rPr lang="en-US" sz="2000" b="1" i="1"/>
                <a:t>i</a:t>
              </a:r>
              <a:r>
                <a:rPr lang="en-US" sz="2000" b="1" i="1" baseline="-25000"/>
                <a:t>a</a:t>
              </a:r>
            </a:p>
            <a:p>
              <a:endParaRPr lang="en-US" sz="2000"/>
            </a:p>
          </p:txBody>
        </p:sp>
        <p:sp>
          <p:nvSpPr>
            <p:cNvPr id="500745" name="Oval 9"/>
            <p:cNvSpPr>
              <a:spLocks noChangeArrowheads="1"/>
            </p:cNvSpPr>
            <p:nvPr/>
          </p:nvSpPr>
          <p:spPr bwMode="auto">
            <a:xfrm>
              <a:off x="85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0746" name="Oval 10"/>
            <p:cNvSpPr>
              <a:spLocks noChangeArrowheads="1"/>
            </p:cNvSpPr>
            <p:nvPr/>
          </p:nvSpPr>
          <p:spPr bwMode="auto">
            <a:xfrm>
              <a:off x="1574" y="18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0747" name="Oval 11"/>
            <p:cNvSpPr>
              <a:spLocks noChangeArrowheads="1"/>
            </p:cNvSpPr>
            <p:nvPr/>
          </p:nvSpPr>
          <p:spPr bwMode="auto">
            <a:xfrm>
              <a:off x="878"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0748" name="AutoShape 12"/>
            <p:cNvCxnSpPr>
              <a:cxnSpLocks noChangeShapeType="1"/>
              <a:stCxn id="500747" idx="2"/>
              <a:endCxn id="500769" idx="4"/>
            </p:cNvCxnSpPr>
            <p:nvPr/>
          </p:nvCxnSpPr>
          <p:spPr bwMode="auto">
            <a:xfrm rot="10800000">
              <a:off x="381" y="2628"/>
              <a:ext cx="497" cy="435"/>
            </a:xfrm>
            <a:prstGeom prst="bentConnector2">
              <a:avLst/>
            </a:prstGeom>
            <a:noFill/>
            <a:ln w="12700">
              <a:solidFill>
                <a:schemeClr val="tx1"/>
              </a:solidFill>
              <a:miter lim="800000"/>
              <a:headEnd type="none" w="lg" len="lg"/>
              <a:tailEnd type="none" w="lg" len="lg"/>
            </a:ln>
            <a:effectLst/>
          </p:spPr>
        </p:cxnSp>
        <p:cxnSp>
          <p:nvCxnSpPr>
            <p:cNvPr id="500749" name="AutoShape 13"/>
            <p:cNvCxnSpPr>
              <a:cxnSpLocks noChangeShapeType="1"/>
              <a:stCxn id="500747" idx="0"/>
              <a:endCxn id="500755" idx="1"/>
            </p:cNvCxnSpPr>
            <p:nvPr/>
          </p:nvCxnSpPr>
          <p:spPr bwMode="auto">
            <a:xfrm flipH="1" flipV="1">
              <a:off x="919" y="2654"/>
              <a:ext cx="1" cy="370"/>
            </a:xfrm>
            <a:prstGeom prst="straightConnector1">
              <a:avLst/>
            </a:prstGeom>
            <a:noFill/>
            <a:ln w="12700">
              <a:solidFill>
                <a:schemeClr val="tx1"/>
              </a:solidFill>
              <a:round/>
              <a:headEnd type="none" w="lg" len="lg"/>
              <a:tailEnd type="none" w="lg" len="lg"/>
            </a:ln>
            <a:effectLst/>
          </p:spPr>
        </p:cxnSp>
        <p:cxnSp>
          <p:nvCxnSpPr>
            <p:cNvPr id="500750" name="AutoShape 14"/>
            <p:cNvCxnSpPr>
              <a:cxnSpLocks noChangeShapeType="1"/>
              <a:stCxn id="500745" idx="4"/>
              <a:endCxn id="500753" idx="0"/>
            </p:cNvCxnSpPr>
            <p:nvPr/>
          </p:nvCxnSpPr>
          <p:spPr bwMode="auto">
            <a:xfrm>
              <a:off x="900" y="1938"/>
              <a:ext cx="10" cy="500"/>
            </a:xfrm>
            <a:prstGeom prst="straightConnector1">
              <a:avLst/>
            </a:prstGeom>
            <a:noFill/>
            <a:ln w="12700">
              <a:solidFill>
                <a:schemeClr val="tx1"/>
              </a:solidFill>
              <a:round/>
              <a:headEnd type="none" w="lg" len="lg"/>
              <a:tailEnd type="none" w="lg" len="lg"/>
            </a:ln>
            <a:effectLst/>
          </p:spPr>
        </p:cxnSp>
        <p:cxnSp>
          <p:nvCxnSpPr>
            <p:cNvPr id="500751" name="AutoShape 15"/>
            <p:cNvCxnSpPr>
              <a:cxnSpLocks noChangeShapeType="1"/>
              <a:stCxn id="500746" idx="4"/>
              <a:endCxn id="500760" idx="0"/>
            </p:cNvCxnSpPr>
            <p:nvPr/>
          </p:nvCxnSpPr>
          <p:spPr bwMode="auto">
            <a:xfrm>
              <a:off x="1616" y="1931"/>
              <a:ext cx="6" cy="507"/>
            </a:xfrm>
            <a:prstGeom prst="straightConnector1">
              <a:avLst/>
            </a:prstGeom>
            <a:noFill/>
            <a:ln w="12700">
              <a:solidFill>
                <a:schemeClr val="tx1"/>
              </a:solidFill>
              <a:round/>
              <a:headEnd type="none" w="lg" len="lg"/>
              <a:tailEnd type="none" w="lg" len="lg"/>
            </a:ln>
            <a:effectLst/>
          </p:spPr>
        </p:cxnSp>
        <p:sp>
          <p:nvSpPr>
            <p:cNvPr id="500752" name="Text Box 16"/>
            <p:cNvSpPr txBox="1">
              <a:spLocks noChangeArrowheads="1"/>
            </p:cNvSpPr>
            <p:nvPr/>
          </p:nvSpPr>
          <p:spPr bwMode="auto">
            <a:xfrm>
              <a:off x="624" y="2246"/>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1</a:t>
              </a:r>
            </a:p>
            <a:p>
              <a:endParaRPr lang="en-US" b="1"/>
            </a:p>
          </p:txBody>
        </p:sp>
        <p:sp>
          <p:nvSpPr>
            <p:cNvPr id="500753" name="Line 17"/>
            <p:cNvSpPr>
              <a:spLocks noChangeShapeType="1"/>
            </p:cNvSpPr>
            <p:nvPr/>
          </p:nvSpPr>
          <p:spPr bwMode="auto">
            <a:xfrm>
              <a:off x="910" y="243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0754" name="Line 18"/>
            <p:cNvSpPr>
              <a:spLocks noChangeShapeType="1"/>
            </p:cNvSpPr>
            <p:nvPr/>
          </p:nvSpPr>
          <p:spPr bwMode="auto">
            <a:xfrm flipH="1">
              <a:off x="862" y="245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0755" name="Line 19"/>
            <p:cNvSpPr>
              <a:spLocks noChangeShapeType="1"/>
            </p:cNvSpPr>
            <p:nvPr/>
          </p:nvSpPr>
          <p:spPr bwMode="auto">
            <a:xfrm>
              <a:off x="862" y="263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0756" name="Line 20"/>
            <p:cNvSpPr>
              <a:spLocks noChangeShapeType="1"/>
            </p:cNvSpPr>
            <p:nvPr/>
          </p:nvSpPr>
          <p:spPr bwMode="auto">
            <a:xfrm>
              <a:off x="865" y="248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0757" name="Line 21"/>
            <p:cNvSpPr>
              <a:spLocks noChangeShapeType="1"/>
            </p:cNvSpPr>
            <p:nvPr/>
          </p:nvSpPr>
          <p:spPr bwMode="auto">
            <a:xfrm flipH="1">
              <a:off x="865" y="252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0758" name="Line 22"/>
            <p:cNvSpPr>
              <a:spLocks noChangeShapeType="1"/>
            </p:cNvSpPr>
            <p:nvPr/>
          </p:nvSpPr>
          <p:spPr bwMode="auto">
            <a:xfrm>
              <a:off x="865" y="255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0759" name="Line 23"/>
            <p:cNvSpPr>
              <a:spLocks noChangeShapeType="1"/>
            </p:cNvSpPr>
            <p:nvPr/>
          </p:nvSpPr>
          <p:spPr bwMode="auto">
            <a:xfrm flipH="1">
              <a:off x="865" y="2597"/>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0833" name="Group 97"/>
            <p:cNvGrpSpPr>
              <a:grpSpLocks/>
            </p:cNvGrpSpPr>
            <p:nvPr/>
          </p:nvGrpSpPr>
          <p:grpSpPr bwMode="auto">
            <a:xfrm>
              <a:off x="1574" y="2438"/>
              <a:ext cx="111" cy="216"/>
              <a:chOff x="1670" y="2765"/>
              <a:chExt cx="111" cy="216"/>
            </a:xfrm>
          </p:grpSpPr>
          <p:sp>
            <p:nvSpPr>
              <p:cNvPr id="500760"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0761"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0762"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0763"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0764"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0765"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0766"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0767" name="Text Box 31"/>
            <p:cNvSpPr txBox="1">
              <a:spLocks noChangeArrowheads="1"/>
            </p:cNvSpPr>
            <p:nvPr/>
          </p:nvSpPr>
          <p:spPr bwMode="auto">
            <a:xfrm>
              <a:off x="1344" y="2245"/>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3</a:t>
              </a:r>
            </a:p>
            <a:p>
              <a:endParaRPr lang="en-US" b="1"/>
            </a:p>
          </p:txBody>
        </p:sp>
        <p:grpSp>
          <p:nvGrpSpPr>
            <p:cNvPr id="500768" name="Group 32"/>
            <p:cNvGrpSpPr>
              <a:grpSpLocks/>
            </p:cNvGrpSpPr>
            <p:nvPr/>
          </p:nvGrpSpPr>
          <p:grpSpPr bwMode="auto">
            <a:xfrm>
              <a:off x="215" y="2300"/>
              <a:ext cx="332" cy="328"/>
              <a:chOff x="311" y="2627"/>
              <a:chExt cx="332" cy="328"/>
            </a:xfrm>
          </p:grpSpPr>
          <p:sp>
            <p:nvSpPr>
              <p:cNvPr id="500769" name="Oval 33"/>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0770" name="Text Box 34"/>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0771" name="Text Box 35"/>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0772" name="Line 36"/>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0773" name="Group 37"/>
            <p:cNvGrpSpPr>
              <a:grpSpLocks/>
            </p:cNvGrpSpPr>
            <p:nvPr/>
          </p:nvGrpSpPr>
          <p:grpSpPr bwMode="auto">
            <a:xfrm rot="-16200000" flipH="1" flipV="1">
              <a:off x="1221" y="1749"/>
              <a:ext cx="112" cy="287"/>
              <a:chOff x="3450" y="2313"/>
              <a:chExt cx="111" cy="216"/>
            </a:xfrm>
          </p:grpSpPr>
          <p:sp>
            <p:nvSpPr>
              <p:cNvPr id="500774"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0775"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0776"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0777"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0778"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0779"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0780"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0781" name="AutoShape 45"/>
            <p:cNvCxnSpPr>
              <a:cxnSpLocks noChangeShapeType="1"/>
              <a:stCxn id="500745" idx="6"/>
              <a:endCxn id="500774" idx="0"/>
            </p:cNvCxnSpPr>
            <p:nvPr/>
          </p:nvCxnSpPr>
          <p:spPr bwMode="auto">
            <a:xfrm>
              <a:off x="941" y="1900"/>
              <a:ext cx="192" cy="1"/>
            </a:xfrm>
            <a:prstGeom prst="straightConnector1">
              <a:avLst/>
            </a:prstGeom>
            <a:noFill/>
            <a:ln w="12700">
              <a:solidFill>
                <a:schemeClr val="tx1"/>
              </a:solidFill>
              <a:round/>
              <a:headEnd type="none" w="lg" len="lg"/>
              <a:tailEnd type="none" w="lg" len="lg"/>
            </a:ln>
            <a:effectLst/>
          </p:spPr>
        </p:cxnSp>
        <p:cxnSp>
          <p:nvCxnSpPr>
            <p:cNvPr id="500782" name="AutoShape 46"/>
            <p:cNvCxnSpPr>
              <a:cxnSpLocks noChangeShapeType="1"/>
              <a:stCxn id="500746" idx="2"/>
              <a:endCxn id="500776" idx="1"/>
            </p:cNvCxnSpPr>
            <p:nvPr/>
          </p:nvCxnSpPr>
          <p:spPr bwMode="auto">
            <a:xfrm flipH="1" flipV="1">
              <a:off x="1420" y="1891"/>
              <a:ext cx="154" cy="2"/>
            </a:xfrm>
            <a:prstGeom prst="straightConnector1">
              <a:avLst/>
            </a:prstGeom>
            <a:noFill/>
            <a:ln w="12700">
              <a:solidFill>
                <a:schemeClr val="tx1"/>
              </a:solidFill>
              <a:round/>
              <a:headEnd type="none" w="lg" len="lg"/>
              <a:tailEnd type="none" w="lg" len="lg"/>
            </a:ln>
            <a:effectLst/>
          </p:spPr>
        </p:cxnSp>
        <p:grpSp>
          <p:nvGrpSpPr>
            <p:cNvPr id="500783" name="Group 47"/>
            <p:cNvGrpSpPr>
              <a:grpSpLocks/>
            </p:cNvGrpSpPr>
            <p:nvPr/>
          </p:nvGrpSpPr>
          <p:grpSpPr bwMode="auto">
            <a:xfrm>
              <a:off x="773" y="3216"/>
              <a:ext cx="288" cy="96"/>
              <a:chOff x="1392" y="3552"/>
              <a:chExt cx="288" cy="96"/>
            </a:xfrm>
          </p:grpSpPr>
          <p:sp>
            <p:nvSpPr>
              <p:cNvPr id="500784" name="Line 4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0785" name="Line 4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0786" name="Line 5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0787" name="Line 51"/>
            <p:cNvSpPr>
              <a:spLocks noChangeShapeType="1"/>
            </p:cNvSpPr>
            <p:nvPr/>
          </p:nvSpPr>
          <p:spPr bwMode="auto">
            <a:xfrm flipV="1">
              <a:off x="920" y="306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00789" name="Oval 53"/>
            <p:cNvSpPr>
              <a:spLocks noChangeArrowheads="1"/>
            </p:cNvSpPr>
            <p:nvPr/>
          </p:nvSpPr>
          <p:spPr bwMode="auto">
            <a:xfrm>
              <a:off x="2016" y="237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0790" name="Text Box 54"/>
            <p:cNvSpPr txBox="1">
              <a:spLocks noChangeArrowheads="1"/>
            </p:cNvSpPr>
            <p:nvPr/>
          </p:nvSpPr>
          <p:spPr bwMode="auto">
            <a:xfrm>
              <a:off x="2125" y="235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0791" name="Text Box 55"/>
            <p:cNvSpPr txBox="1">
              <a:spLocks noChangeArrowheads="1"/>
            </p:cNvSpPr>
            <p:nvPr/>
          </p:nvSpPr>
          <p:spPr bwMode="auto">
            <a:xfrm>
              <a:off x="2122" y="242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0792" name="Line 56"/>
            <p:cNvSpPr>
              <a:spLocks noChangeShapeType="1"/>
            </p:cNvSpPr>
            <p:nvPr/>
          </p:nvSpPr>
          <p:spPr bwMode="auto">
            <a:xfrm flipV="1">
              <a:off x="2182" y="2424"/>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00793" name="Oval 57"/>
            <p:cNvSpPr>
              <a:spLocks noChangeArrowheads="1"/>
            </p:cNvSpPr>
            <p:nvPr/>
          </p:nvSpPr>
          <p:spPr bwMode="auto">
            <a:xfrm>
              <a:off x="2140"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0794" name="Oval 58"/>
            <p:cNvSpPr>
              <a:spLocks noChangeArrowheads="1"/>
            </p:cNvSpPr>
            <p:nvPr/>
          </p:nvSpPr>
          <p:spPr bwMode="auto">
            <a:xfrm>
              <a:off x="1590"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0803" name="Text Box 67"/>
            <p:cNvSpPr txBox="1">
              <a:spLocks noChangeArrowheads="1"/>
            </p:cNvSpPr>
            <p:nvPr/>
          </p:nvSpPr>
          <p:spPr bwMode="auto">
            <a:xfrm>
              <a:off x="1104" y="1920"/>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a:t>
              </a:r>
              <a:endParaRPr lang="en-US" b="1"/>
            </a:p>
          </p:txBody>
        </p:sp>
        <p:cxnSp>
          <p:nvCxnSpPr>
            <p:cNvPr id="500804" name="AutoShape 68"/>
            <p:cNvCxnSpPr>
              <a:cxnSpLocks noChangeShapeType="1"/>
              <a:stCxn id="500747" idx="6"/>
              <a:endCxn id="500794" idx="2"/>
            </p:cNvCxnSpPr>
            <p:nvPr/>
          </p:nvCxnSpPr>
          <p:spPr bwMode="auto">
            <a:xfrm>
              <a:off x="961" y="3063"/>
              <a:ext cx="629" cy="0"/>
            </a:xfrm>
            <a:prstGeom prst="straightConnector1">
              <a:avLst/>
            </a:prstGeom>
            <a:noFill/>
            <a:ln w="12700">
              <a:solidFill>
                <a:schemeClr val="tx1"/>
              </a:solidFill>
              <a:round/>
              <a:headEnd type="none" w="lg" len="lg"/>
              <a:tailEnd type="none" w="lg" len="lg"/>
            </a:ln>
            <a:effectLst/>
          </p:spPr>
        </p:cxnSp>
        <p:cxnSp>
          <p:nvCxnSpPr>
            <p:cNvPr id="500805" name="AutoShape 69"/>
            <p:cNvCxnSpPr>
              <a:cxnSpLocks noChangeShapeType="1"/>
              <a:stCxn id="500794" idx="0"/>
              <a:endCxn id="500762" idx="1"/>
            </p:cNvCxnSpPr>
            <p:nvPr/>
          </p:nvCxnSpPr>
          <p:spPr bwMode="auto">
            <a:xfrm flipH="1" flipV="1">
              <a:off x="1631" y="2654"/>
              <a:ext cx="1" cy="370"/>
            </a:xfrm>
            <a:prstGeom prst="straightConnector1">
              <a:avLst/>
            </a:prstGeom>
            <a:noFill/>
            <a:ln w="12700">
              <a:solidFill>
                <a:schemeClr val="tx1"/>
              </a:solidFill>
              <a:round/>
              <a:headEnd type="none" w="lg" len="lg"/>
              <a:tailEnd type="none" w="lg" len="lg"/>
            </a:ln>
            <a:effectLst/>
          </p:spPr>
        </p:cxnSp>
        <p:cxnSp>
          <p:nvCxnSpPr>
            <p:cNvPr id="500806" name="AutoShape 70"/>
            <p:cNvCxnSpPr>
              <a:cxnSpLocks noChangeShapeType="1"/>
              <a:stCxn id="500746" idx="6"/>
              <a:endCxn id="500793" idx="2"/>
            </p:cNvCxnSpPr>
            <p:nvPr/>
          </p:nvCxnSpPr>
          <p:spPr bwMode="auto">
            <a:xfrm>
              <a:off x="1657" y="1893"/>
              <a:ext cx="483" cy="7"/>
            </a:xfrm>
            <a:prstGeom prst="straightConnector1">
              <a:avLst/>
            </a:prstGeom>
            <a:noFill/>
            <a:ln w="12700">
              <a:solidFill>
                <a:schemeClr val="tx1"/>
              </a:solidFill>
              <a:round/>
              <a:headEnd type="none" w="lg" len="lg"/>
              <a:tailEnd type="none" w="lg" len="lg"/>
            </a:ln>
            <a:effectLst/>
          </p:spPr>
        </p:cxnSp>
        <p:cxnSp>
          <p:nvCxnSpPr>
            <p:cNvPr id="500807" name="AutoShape 71"/>
            <p:cNvCxnSpPr>
              <a:cxnSpLocks noChangeShapeType="1"/>
              <a:stCxn id="500793" idx="4"/>
              <a:endCxn id="500790" idx="0"/>
            </p:cNvCxnSpPr>
            <p:nvPr/>
          </p:nvCxnSpPr>
          <p:spPr bwMode="auto">
            <a:xfrm>
              <a:off x="2182" y="1938"/>
              <a:ext cx="1" cy="420"/>
            </a:xfrm>
            <a:prstGeom prst="straightConnector1">
              <a:avLst/>
            </a:prstGeom>
            <a:noFill/>
            <a:ln w="12700">
              <a:solidFill>
                <a:schemeClr val="tx1"/>
              </a:solidFill>
              <a:round/>
              <a:headEnd type="none" w="lg" len="lg"/>
              <a:tailEnd type="none" w="lg" len="lg"/>
            </a:ln>
            <a:effectLst/>
          </p:spPr>
        </p:cxnSp>
        <p:sp>
          <p:nvSpPr>
            <p:cNvPr id="500810" name="Oval 74"/>
            <p:cNvSpPr>
              <a:spLocks noChangeArrowheads="1"/>
            </p:cNvSpPr>
            <p:nvPr/>
          </p:nvSpPr>
          <p:spPr bwMode="auto">
            <a:xfrm>
              <a:off x="33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0811" name="AutoShape 75"/>
            <p:cNvCxnSpPr>
              <a:cxnSpLocks noChangeShapeType="1"/>
              <a:stCxn id="500770" idx="0"/>
              <a:endCxn id="500810" idx="4"/>
            </p:cNvCxnSpPr>
            <p:nvPr/>
          </p:nvCxnSpPr>
          <p:spPr bwMode="auto">
            <a:xfrm flipH="1" flipV="1">
              <a:off x="380" y="1938"/>
              <a:ext cx="2" cy="362"/>
            </a:xfrm>
            <a:prstGeom prst="straightConnector1">
              <a:avLst/>
            </a:prstGeom>
            <a:noFill/>
            <a:ln w="12700">
              <a:solidFill>
                <a:schemeClr val="tx1"/>
              </a:solidFill>
              <a:round/>
              <a:headEnd type="none" w="lg" len="lg"/>
              <a:tailEnd type="none" w="lg" len="lg"/>
            </a:ln>
            <a:effectLst/>
          </p:spPr>
        </p:cxnSp>
        <p:cxnSp>
          <p:nvCxnSpPr>
            <p:cNvPr id="500812" name="AutoShape 76"/>
            <p:cNvCxnSpPr>
              <a:cxnSpLocks noChangeShapeType="1"/>
              <a:stCxn id="500810" idx="6"/>
              <a:endCxn id="500745" idx="2"/>
            </p:cNvCxnSpPr>
            <p:nvPr/>
          </p:nvCxnSpPr>
          <p:spPr bwMode="auto">
            <a:xfrm>
              <a:off x="421" y="1900"/>
              <a:ext cx="437" cy="0"/>
            </a:xfrm>
            <a:prstGeom prst="straightConnector1">
              <a:avLst/>
            </a:prstGeom>
            <a:noFill/>
            <a:ln w="12700">
              <a:solidFill>
                <a:schemeClr val="tx1"/>
              </a:solidFill>
              <a:round/>
              <a:headEnd type="none" w="lg" len="lg"/>
              <a:tailEnd type="none" w="lg" len="lg"/>
            </a:ln>
            <a:effectLst/>
          </p:spPr>
        </p:cxnSp>
        <p:sp>
          <p:nvSpPr>
            <p:cNvPr id="500815" name="Text Box 79"/>
            <p:cNvSpPr txBox="1">
              <a:spLocks noChangeArrowheads="1"/>
            </p:cNvSpPr>
            <p:nvPr/>
          </p:nvSpPr>
          <p:spPr bwMode="auto">
            <a:xfrm>
              <a:off x="2323" y="2169"/>
              <a:ext cx="212" cy="634"/>
            </a:xfrm>
            <a:prstGeom prst="rect">
              <a:avLst/>
            </a:prstGeom>
            <a:noFill/>
            <a:ln w="12700">
              <a:noFill/>
              <a:miter lim="800000"/>
              <a:headEnd type="none" w="lg" len="lg"/>
              <a:tailEnd type="none" w="lg" len="lg"/>
            </a:ln>
            <a:effectLst/>
          </p:spPr>
          <p:txBody>
            <a:bodyPr wrap="none">
              <a:spAutoFit/>
            </a:bodyPr>
            <a:lstStyle/>
            <a:p>
              <a:endParaRPr lang="en-US" sz="2000" b="1" i="1"/>
            </a:p>
            <a:p>
              <a:r>
                <a:rPr lang="en-US" sz="2000" b="1" i="1"/>
                <a:t>i</a:t>
              </a:r>
              <a:r>
                <a:rPr lang="en-US" sz="2000" b="1" i="1" baseline="-25000"/>
                <a:t>b</a:t>
              </a:r>
            </a:p>
            <a:p>
              <a:endParaRPr lang="en-US" sz="2000"/>
            </a:p>
          </p:txBody>
        </p:sp>
        <p:sp>
          <p:nvSpPr>
            <p:cNvPr id="500830" name="Oval 94"/>
            <p:cNvSpPr>
              <a:spLocks noChangeArrowheads="1"/>
            </p:cNvSpPr>
            <p:nvPr/>
          </p:nvSpPr>
          <p:spPr bwMode="auto">
            <a:xfrm>
              <a:off x="2142" y="302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0831" name="AutoShape 95"/>
            <p:cNvCxnSpPr>
              <a:cxnSpLocks noChangeShapeType="1"/>
              <a:stCxn id="500794" idx="6"/>
              <a:endCxn id="500830" idx="2"/>
            </p:cNvCxnSpPr>
            <p:nvPr/>
          </p:nvCxnSpPr>
          <p:spPr bwMode="auto">
            <a:xfrm>
              <a:off x="1673" y="3063"/>
              <a:ext cx="469" cy="3"/>
            </a:xfrm>
            <a:prstGeom prst="straightConnector1">
              <a:avLst/>
            </a:prstGeom>
            <a:noFill/>
            <a:ln w="12700">
              <a:solidFill>
                <a:schemeClr val="tx1"/>
              </a:solidFill>
              <a:round/>
              <a:headEnd type="none" w="lg" len="lg"/>
              <a:tailEnd type="none" w="lg" len="lg"/>
            </a:ln>
            <a:effectLst/>
          </p:spPr>
        </p:cxnSp>
        <p:cxnSp>
          <p:nvCxnSpPr>
            <p:cNvPr id="500832" name="AutoShape 96"/>
            <p:cNvCxnSpPr>
              <a:cxnSpLocks noChangeShapeType="1"/>
              <a:stCxn id="500789" idx="4"/>
              <a:endCxn id="500830" idx="0"/>
            </p:cNvCxnSpPr>
            <p:nvPr/>
          </p:nvCxnSpPr>
          <p:spPr bwMode="auto">
            <a:xfrm>
              <a:off x="2182" y="2686"/>
              <a:ext cx="2" cy="341"/>
            </a:xfrm>
            <a:prstGeom prst="straightConnector1">
              <a:avLst/>
            </a:prstGeom>
            <a:noFill/>
            <a:ln w="12700">
              <a:solidFill>
                <a:schemeClr val="tx1"/>
              </a:solidFill>
              <a:round/>
              <a:headEnd type="none" w="lg" len="lg"/>
              <a:tailEnd type="none" w="lg" len="lg"/>
            </a:ln>
            <a:effectLst/>
          </p:spPr>
        </p:cxnSp>
        <p:grpSp>
          <p:nvGrpSpPr>
            <p:cNvPr id="500834" name="Group 98"/>
            <p:cNvGrpSpPr>
              <a:grpSpLocks/>
            </p:cNvGrpSpPr>
            <p:nvPr/>
          </p:nvGrpSpPr>
          <p:grpSpPr bwMode="auto">
            <a:xfrm>
              <a:off x="2769" y="2409"/>
              <a:ext cx="111" cy="216"/>
              <a:chOff x="1670" y="2765"/>
              <a:chExt cx="111" cy="216"/>
            </a:xfrm>
          </p:grpSpPr>
          <p:sp>
            <p:nvSpPr>
              <p:cNvPr id="500835" name="Line 9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0836" name="Line 10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0837" name="Line 10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0838" name="Line 10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0839" name="Line 10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0840" name="Line 10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0841" name="Line 10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0842" name="Text Box 106"/>
            <p:cNvSpPr txBox="1">
              <a:spLocks noChangeArrowheads="1"/>
            </p:cNvSpPr>
            <p:nvPr/>
          </p:nvSpPr>
          <p:spPr bwMode="auto">
            <a:xfrm>
              <a:off x="2852" y="2217"/>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4</a:t>
              </a:r>
            </a:p>
            <a:p>
              <a:endParaRPr lang="en-US" b="1"/>
            </a:p>
          </p:txBody>
        </p:sp>
        <p:cxnSp>
          <p:nvCxnSpPr>
            <p:cNvPr id="500843" name="AutoShape 107"/>
            <p:cNvCxnSpPr>
              <a:cxnSpLocks noChangeShapeType="1"/>
              <a:stCxn id="500830" idx="6"/>
              <a:endCxn id="500837" idx="1"/>
            </p:cNvCxnSpPr>
            <p:nvPr/>
          </p:nvCxnSpPr>
          <p:spPr bwMode="auto">
            <a:xfrm flipV="1">
              <a:off x="2225" y="2625"/>
              <a:ext cx="601" cy="441"/>
            </a:xfrm>
            <a:prstGeom prst="bentConnector2">
              <a:avLst/>
            </a:prstGeom>
            <a:noFill/>
            <a:ln w="12700">
              <a:solidFill>
                <a:schemeClr val="tx1"/>
              </a:solidFill>
              <a:miter lim="800000"/>
              <a:headEnd type="none" w="lg" len="lg"/>
              <a:tailEnd type="none" w="lg" len="lg"/>
            </a:ln>
            <a:effectLst/>
          </p:spPr>
        </p:cxnSp>
        <p:cxnSp>
          <p:nvCxnSpPr>
            <p:cNvPr id="500844" name="AutoShape 108"/>
            <p:cNvCxnSpPr>
              <a:cxnSpLocks noChangeShapeType="1"/>
              <a:stCxn id="500793" idx="6"/>
              <a:endCxn id="500835" idx="0"/>
            </p:cNvCxnSpPr>
            <p:nvPr/>
          </p:nvCxnSpPr>
          <p:spPr bwMode="auto">
            <a:xfrm>
              <a:off x="2223" y="1900"/>
              <a:ext cx="594" cy="509"/>
            </a:xfrm>
            <a:prstGeom prst="bentConnector2">
              <a:avLst/>
            </a:prstGeom>
            <a:noFill/>
            <a:ln w="12700">
              <a:solidFill>
                <a:schemeClr val="tx1"/>
              </a:solidFill>
              <a:miter lim="800000"/>
              <a:headEnd type="none" w="lg" len="lg"/>
              <a:tailEnd type="none" w="lg" len="lg"/>
            </a:ln>
            <a:effectLst/>
          </p:spPr>
        </p:cxn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 name="Date Placeholder 3"/>
          <p:cNvSpPr>
            <a:spLocks noGrp="1"/>
          </p:cNvSpPr>
          <p:nvPr>
            <p:ph type="dt" sz="half" idx="10"/>
          </p:nvPr>
        </p:nvSpPr>
        <p:spPr/>
        <p:txBody>
          <a:bodyPr/>
          <a:lstStyle/>
          <a:p>
            <a:r>
              <a:rPr lang="en-US"/>
              <a:t>ECEN 301</a:t>
            </a:r>
          </a:p>
        </p:txBody>
      </p:sp>
      <p:sp>
        <p:nvSpPr>
          <p:cNvPr id="98" name="Footer Placeholder 4"/>
          <p:cNvSpPr>
            <a:spLocks noGrp="1"/>
          </p:cNvSpPr>
          <p:nvPr>
            <p:ph type="ftr" sz="quarter" idx="11"/>
          </p:nvPr>
        </p:nvSpPr>
        <p:spPr/>
        <p:txBody>
          <a:bodyPr/>
          <a:lstStyle/>
          <a:p>
            <a:r>
              <a:rPr lang="en-US"/>
              <a:t>Discussion #7 – Node and Mesh Methods</a:t>
            </a:r>
          </a:p>
        </p:txBody>
      </p:sp>
      <p:sp>
        <p:nvSpPr>
          <p:cNvPr id="99" name="Slide Number Placeholder 5"/>
          <p:cNvSpPr>
            <a:spLocks noGrp="1"/>
          </p:cNvSpPr>
          <p:nvPr>
            <p:ph type="sldNum" sz="quarter" idx="12"/>
          </p:nvPr>
        </p:nvSpPr>
        <p:spPr/>
        <p:txBody>
          <a:bodyPr/>
          <a:lstStyle/>
          <a:p>
            <a:pPr lvl="1"/>
            <a:fld id="{BE8C7516-0F32-437D-8C9B-BA6E8F8290BD}" type="slidenum">
              <a:rPr lang="en-US"/>
              <a:pPr lvl="1"/>
              <a:t>25</a:t>
            </a:fld>
            <a:endParaRPr lang="en-US"/>
          </a:p>
        </p:txBody>
      </p:sp>
      <p:sp>
        <p:nvSpPr>
          <p:cNvPr id="501765" name="Rectangle 5"/>
          <p:cNvSpPr>
            <a:spLocks noGrp="1" noChangeArrowheads="1"/>
          </p:cNvSpPr>
          <p:nvPr>
            <p:ph type="title"/>
          </p:nvPr>
        </p:nvSpPr>
        <p:spPr/>
        <p:txBody>
          <a:bodyPr/>
          <a:lstStyle/>
          <a:p>
            <a:r>
              <a:rPr lang="en-US"/>
              <a:t>Node Voltage Method</a:t>
            </a:r>
          </a:p>
        </p:txBody>
      </p:sp>
      <p:sp>
        <p:nvSpPr>
          <p:cNvPr id="501766" name="Rectangle 6"/>
          <p:cNvSpPr>
            <a:spLocks noGrp="1" noChangeArrowheads="1"/>
          </p:cNvSpPr>
          <p:nvPr>
            <p:ph type="body" idx="1"/>
          </p:nvPr>
        </p:nvSpPr>
        <p:spPr>
          <a:xfrm>
            <a:off x="406400" y="1333500"/>
            <a:ext cx="8356600" cy="952500"/>
          </a:xfrm>
        </p:spPr>
        <p:txBody>
          <a:bodyPr/>
          <a:lstStyle/>
          <a:p>
            <a:pPr>
              <a:lnSpc>
                <a:spcPct val="90000"/>
              </a:lnSpc>
            </a:pPr>
            <a:r>
              <a:rPr lang="en-US" sz="2400" b="1" u="sng"/>
              <a:t>Example3</a:t>
            </a:r>
            <a:r>
              <a:rPr lang="en-US" sz="2400"/>
              <a:t>: solve for all unknown voltages</a:t>
            </a:r>
          </a:p>
          <a:p>
            <a:pPr lvl="1">
              <a:lnSpc>
                <a:spcPct val="90000"/>
              </a:lnSpc>
            </a:pPr>
            <a:r>
              <a:rPr lang="en-US" sz="2000" b="1" i="1"/>
              <a:t>i</a:t>
            </a:r>
            <a:r>
              <a:rPr lang="en-US" sz="2000" b="1" i="1" baseline="-25000"/>
              <a:t>a</a:t>
            </a:r>
            <a:r>
              <a:rPr lang="en-US" sz="2000"/>
              <a:t> = 1mA, </a:t>
            </a:r>
            <a:r>
              <a:rPr lang="en-US" sz="2000" b="1" i="1"/>
              <a:t>i</a:t>
            </a:r>
            <a:r>
              <a:rPr lang="en-US" sz="2000" b="1" i="1" baseline="-25000"/>
              <a:t>b</a:t>
            </a:r>
            <a:r>
              <a:rPr lang="en-US" sz="2000"/>
              <a:t> = 2mA,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500</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2.2k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4.7k</a:t>
            </a:r>
            <a:r>
              <a:rPr lang="el-GR" sz="2000">
                <a:cs typeface="Times New Roman" pitchFamily="18" charset="0"/>
              </a:rPr>
              <a:t>Ω</a:t>
            </a:r>
            <a:r>
              <a:rPr lang="en-US" sz="2000">
                <a:cs typeface="Times New Roman" pitchFamily="18" charset="0"/>
              </a:rPr>
              <a:t> </a:t>
            </a:r>
            <a:endParaRPr lang="en-US" sz="2000"/>
          </a:p>
        </p:txBody>
      </p:sp>
      <p:sp>
        <p:nvSpPr>
          <p:cNvPr id="501767" name="Text Box 7"/>
          <p:cNvSpPr txBox="1">
            <a:spLocks noChangeArrowheads="1"/>
          </p:cNvSpPr>
          <p:nvPr/>
        </p:nvSpPr>
        <p:spPr bwMode="auto">
          <a:xfrm>
            <a:off x="14288" y="3367088"/>
            <a:ext cx="336550"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a</a:t>
            </a:r>
          </a:p>
          <a:p>
            <a:r>
              <a:rPr lang="en-US" sz="2000"/>
              <a:t>–</a:t>
            </a:r>
          </a:p>
        </p:txBody>
      </p:sp>
      <p:sp>
        <p:nvSpPr>
          <p:cNvPr id="501849" name="Text Box 89"/>
          <p:cNvSpPr txBox="1">
            <a:spLocks noChangeArrowheads="1"/>
          </p:cNvSpPr>
          <p:nvPr/>
        </p:nvSpPr>
        <p:spPr bwMode="auto">
          <a:xfrm>
            <a:off x="4989513" y="3032125"/>
            <a:ext cx="4078287" cy="2301875"/>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a:t>
            </a:r>
            <a:r>
              <a:rPr lang="en-US" b="1"/>
              <a:t>Node c</a:t>
            </a:r>
            <a:r>
              <a:rPr lang="en-US"/>
              <a:t> (</a:t>
            </a:r>
            <a:r>
              <a:rPr lang="en-US" b="1"/>
              <a:t>v</a:t>
            </a:r>
            <a:r>
              <a:rPr lang="en-US" b="1" baseline="-25000"/>
              <a:t>c</a:t>
            </a:r>
            <a:r>
              <a:rPr lang="en-US"/>
              <a:t>) as the reference node (</a:t>
            </a:r>
            <a:r>
              <a:rPr lang="en-US" b="1"/>
              <a:t>v</a:t>
            </a:r>
            <a:r>
              <a:rPr lang="en-US" b="1" baseline="-25000"/>
              <a:t>c</a:t>
            </a:r>
            <a:r>
              <a:rPr lang="en-US"/>
              <a:t> = 0)</a:t>
            </a:r>
          </a:p>
          <a:p>
            <a:pPr marL="457200" indent="-457200" algn="l">
              <a:buFontTx/>
              <a:buAutoNum type="arabicPeriod"/>
            </a:pPr>
            <a:r>
              <a:rPr lang="en-US"/>
              <a:t>Define remaining n – 1 (2) voltages</a:t>
            </a:r>
          </a:p>
          <a:p>
            <a:pPr marL="914400" lvl="1" indent="-457200" algn="l">
              <a:buFont typeface="Wingdings" pitchFamily="2" charset="2"/>
              <a:buChar char="Ø"/>
            </a:pPr>
            <a:r>
              <a:rPr lang="en-US" b="1"/>
              <a:t>v</a:t>
            </a:r>
            <a:r>
              <a:rPr lang="en-US" b="1" baseline="-25000"/>
              <a:t>a</a:t>
            </a:r>
            <a:r>
              <a:rPr lang="en-US"/>
              <a:t> is </a:t>
            </a:r>
            <a:r>
              <a:rPr lang="en-US" b="1"/>
              <a:t>independent</a:t>
            </a:r>
          </a:p>
          <a:p>
            <a:pPr marL="914400" lvl="1" indent="-457200" algn="l">
              <a:buFont typeface="Wingdings" pitchFamily="2" charset="2"/>
              <a:buChar char="Ø"/>
            </a:pPr>
            <a:r>
              <a:rPr lang="en-US" b="1"/>
              <a:t>v</a:t>
            </a:r>
            <a:r>
              <a:rPr lang="en-US" b="1" baseline="-25000"/>
              <a:t>b</a:t>
            </a:r>
            <a:r>
              <a:rPr lang="en-US"/>
              <a:t> is </a:t>
            </a:r>
            <a:r>
              <a:rPr lang="en-US" b="1"/>
              <a:t>independent</a:t>
            </a:r>
          </a:p>
          <a:p>
            <a:pPr marL="457200" indent="-457200" algn="l">
              <a:buFontTx/>
              <a:buAutoNum type="arabicPeriod"/>
            </a:pPr>
            <a:r>
              <a:rPr lang="en-US"/>
              <a:t>Apply KCL at nodes </a:t>
            </a:r>
            <a:r>
              <a:rPr lang="en-US" b="1"/>
              <a:t>a</a:t>
            </a:r>
            <a:r>
              <a:rPr lang="en-US"/>
              <a:t> and </a:t>
            </a:r>
            <a:r>
              <a:rPr lang="en-US" b="1"/>
              <a:t>b</a:t>
            </a:r>
          </a:p>
        </p:txBody>
      </p:sp>
      <p:grpSp>
        <p:nvGrpSpPr>
          <p:cNvPr id="501856" name="Group 96"/>
          <p:cNvGrpSpPr>
            <a:grpSpLocks/>
          </p:cNvGrpSpPr>
          <p:nvPr/>
        </p:nvGrpSpPr>
        <p:grpSpPr bwMode="auto">
          <a:xfrm>
            <a:off x="153988" y="2438400"/>
            <a:ext cx="4799012" cy="2925763"/>
            <a:chOff x="97" y="1536"/>
            <a:chExt cx="3023" cy="1843"/>
          </a:xfrm>
        </p:grpSpPr>
        <p:sp>
          <p:nvSpPr>
            <p:cNvPr id="501762" name="Oval 2"/>
            <p:cNvSpPr>
              <a:spLocks noChangeArrowheads="1"/>
            </p:cNvSpPr>
            <p:nvPr/>
          </p:nvSpPr>
          <p:spPr bwMode="auto">
            <a:xfrm>
              <a:off x="1456" y="1821"/>
              <a:ext cx="1400"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1763" name="Oval 3"/>
            <p:cNvSpPr>
              <a:spLocks noChangeArrowheads="1"/>
            </p:cNvSpPr>
            <p:nvPr/>
          </p:nvSpPr>
          <p:spPr bwMode="auto">
            <a:xfrm>
              <a:off x="239" y="1829"/>
              <a:ext cx="798"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1764" name="Oval 4"/>
            <p:cNvSpPr>
              <a:spLocks noChangeArrowheads="1"/>
            </p:cNvSpPr>
            <p:nvPr/>
          </p:nvSpPr>
          <p:spPr bwMode="auto">
            <a:xfrm>
              <a:off x="338" y="2985"/>
              <a:ext cx="2578" cy="15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1768" name="Oval 8"/>
            <p:cNvSpPr>
              <a:spLocks noChangeArrowheads="1"/>
            </p:cNvSpPr>
            <p:nvPr/>
          </p:nvSpPr>
          <p:spPr bwMode="auto">
            <a:xfrm>
              <a:off x="85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1769" name="Oval 9"/>
            <p:cNvSpPr>
              <a:spLocks noChangeArrowheads="1"/>
            </p:cNvSpPr>
            <p:nvPr/>
          </p:nvSpPr>
          <p:spPr bwMode="auto">
            <a:xfrm>
              <a:off x="1574" y="18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1770" name="Oval 10"/>
            <p:cNvSpPr>
              <a:spLocks noChangeArrowheads="1"/>
            </p:cNvSpPr>
            <p:nvPr/>
          </p:nvSpPr>
          <p:spPr bwMode="auto">
            <a:xfrm>
              <a:off x="878"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1771" name="AutoShape 11"/>
            <p:cNvCxnSpPr>
              <a:cxnSpLocks noChangeShapeType="1"/>
              <a:stCxn id="501770" idx="2"/>
              <a:endCxn id="501793" idx="4"/>
            </p:cNvCxnSpPr>
            <p:nvPr/>
          </p:nvCxnSpPr>
          <p:spPr bwMode="auto">
            <a:xfrm rot="10800000">
              <a:off x="381" y="2628"/>
              <a:ext cx="497" cy="435"/>
            </a:xfrm>
            <a:prstGeom prst="bentConnector2">
              <a:avLst/>
            </a:prstGeom>
            <a:noFill/>
            <a:ln w="12700">
              <a:solidFill>
                <a:schemeClr val="tx1"/>
              </a:solidFill>
              <a:miter lim="800000"/>
              <a:headEnd type="none" w="lg" len="lg"/>
              <a:tailEnd type="none" w="lg" len="lg"/>
            </a:ln>
            <a:effectLst/>
          </p:spPr>
        </p:cxnSp>
        <p:cxnSp>
          <p:nvCxnSpPr>
            <p:cNvPr id="501772" name="AutoShape 12"/>
            <p:cNvCxnSpPr>
              <a:cxnSpLocks noChangeShapeType="1"/>
              <a:stCxn id="501770" idx="0"/>
              <a:endCxn id="501778" idx="1"/>
            </p:cNvCxnSpPr>
            <p:nvPr/>
          </p:nvCxnSpPr>
          <p:spPr bwMode="auto">
            <a:xfrm flipH="1" flipV="1">
              <a:off x="919" y="2654"/>
              <a:ext cx="1" cy="370"/>
            </a:xfrm>
            <a:prstGeom prst="straightConnector1">
              <a:avLst/>
            </a:prstGeom>
            <a:noFill/>
            <a:ln w="12700">
              <a:solidFill>
                <a:schemeClr val="tx1"/>
              </a:solidFill>
              <a:round/>
              <a:headEnd type="none" w="lg" len="lg"/>
              <a:tailEnd type="none" w="lg" len="lg"/>
            </a:ln>
            <a:effectLst/>
          </p:spPr>
        </p:cxnSp>
        <p:cxnSp>
          <p:nvCxnSpPr>
            <p:cNvPr id="501773" name="AutoShape 13"/>
            <p:cNvCxnSpPr>
              <a:cxnSpLocks noChangeShapeType="1"/>
              <a:stCxn id="501768" idx="4"/>
              <a:endCxn id="501776" idx="0"/>
            </p:cNvCxnSpPr>
            <p:nvPr/>
          </p:nvCxnSpPr>
          <p:spPr bwMode="auto">
            <a:xfrm>
              <a:off x="900" y="1938"/>
              <a:ext cx="10" cy="500"/>
            </a:xfrm>
            <a:prstGeom prst="straightConnector1">
              <a:avLst/>
            </a:prstGeom>
            <a:noFill/>
            <a:ln w="12700">
              <a:solidFill>
                <a:schemeClr val="tx1"/>
              </a:solidFill>
              <a:round/>
              <a:headEnd type="none" w="lg" len="lg"/>
              <a:tailEnd type="none" w="lg" len="lg"/>
            </a:ln>
            <a:effectLst/>
          </p:spPr>
        </p:cxnSp>
        <p:cxnSp>
          <p:nvCxnSpPr>
            <p:cNvPr id="501774" name="AutoShape 14"/>
            <p:cNvCxnSpPr>
              <a:cxnSpLocks noChangeShapeType="1"/>
              <a:stCxn id="501769" idx="4"/>
              <a:endCxn id="501784" idx="0"/>
            </p:cNvCxnSpPr>
            <p:nvPr/>
          </p:nvCxnSpPr>
          <p:spPr bwMode="auto">
            <a:xfrm>
              <a:off x="1616" y="1931"/>
              <a:ext cx="6" cy="507"/>
            </a:xfrm>
            <a:prstGeom prst="straightConnector1">
              <a:avLst/>
            </a:prstGeom>
            <a:noFill/>
            <a:ln w="12700">
              <a:solidFill>
                <a:schemeClr val="tx1"/>
              </a:solidFill>
              <a:round/>
              <a:headEnd type="none" w="lg" len="lg"/>
              <a:tailEnd type="none" w="lg" len="lg"/>
            </a:ln>
            <a:effectLst/>
          </p:spPr>
        </p:cxnSp>
        <p:sp>
          <p:nvSpPr>
            <p:cNvPr id="501775" name="Text Box 15"/>
            <p:cNvSpPr txBox="1">
              <a:spLocks noChangeArrowheads="1"/>
            </p:cNvSpPr>
            <p:nvPr/>
          </p:nvSpPr>
          <p:spPr bwMode="auto">
            <a:xfrm>
              <a:off x="624" y="224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01776" name="Line 16"/>
            <p:cNvSpPr>
              <a:spLocks noChangeShapeType="1"/>
            </p:cNvSpPr>
            <p:nvPr/>
          </p:nvSpPr>
          <p:spPr bwMode="auto">
            <a:xfrm>
              <a:off x="910" y="243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1777" name="Line 17"/>
            <p:cNvSpPr>
              <a:spLocks noChangeShapeType="1"/>
            </p:cNvSpPr>
            <p:nvPr/>
          </p:nvSpPr>
          <p:spPr bwMode="auto">
            <a:xfrm flipH="1">
              <a:off x="862" y="245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1778" name="Line 18"/>
            <p:cNvSpPr>
              <a:spLocks noChangeShapeType="1"/>
            </p:cNvSpPr>
            <p:nvPr/>
          </p:nvSpPr>
          <p:spPr bwMode="auto">
            <a:xfrm>
              <a:off x="862" y="263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1779" name="Line 19"/>
            <p:cNvSpPr>
              <a:spLocks noChangeShapeType="1"/>
            </p:cNvSpPr>
            <p:nvPr/>
          </p:nvSpPr>
          <p:spPr bwMode="auto">
            <a:xfrm>
              <a:off x="865" y="248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1780" name="Line 20"/>
            <p:cNvSpPr>
              <a:spLocks noChangeShapeType="1"/>
            </p:cNvSpPr>
            <p:nvPr/>
          </p:nvSpPr>
          <p:spPr bwMode="auto">
            <a:xfrm flipH="1">
              <a:off x="865" y="252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1781" name="Line 21"/>
            <p:cNvSpPr>
              <a:spLocks noChangeShapeType="1"/>
            </p:cNvSpPr>
            <p:nvPr/>
          </p:nvSpPr>
          <p:spPr bwMode="auto">
            <a:xfrm>
              <a:off x="865" y="255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1782" name="Line 22"/>
            <p:cNvSpPr>
              <a:spLocks noChangeShapeType="1"/>
            </p:cNvSpPr>
            <p:nvPr/>
          </p:nvSpPr>
          <p:spPr bwMode="auto">
            <a:xfrm flipH="1">
              <a:off x="865" y="2597"/>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1783" name="Group 23"/>
            <p:cNvGrpSpPr>
              <a:grpSpLocks/>
            </p:cNvGrpSpPr>
            <p:nvPr/>
          </p:nvGrpSpPr>
          <p:grpSpPr bwMode="auto">
            <a:xfrm>
              <a:off x="1574" y="2438"/>
              <a:ext cx="111" cy="216"/>
              <a:chOff x="1670" y="2765"/>
              <a:chExt cx="111" cy="216"/>
            </a:xfrm>
          </p:grpSpPr>
          <p:sp>
            <p:nvSpPr>
              <p:cNvPr id="501784"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1785"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1786"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1787"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1788"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1789"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1790"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1791" name="Text Box 31"/>
            <p:cNvSpPr txBox="1">
              <a:spLocks noChangeArrowheads="1"/>
            </p:cNvSpPr>
            <p:nvPr/>
          </p:nvSpPr>
          <p:spPr bwMode="auto">
            <a:xfrm>
              <a:off x="1344" y="224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nvGrpSpPr>
            <p:cNvPr id="501792" name="Group 32"/>
            <p:cNvGrpSpPr>
              <a:grpSpLocks/>
            </p:cNvGrpSpPr>
            <p:nvPr/>
          </p:nvGrpSpPr>
          <p:grpSpPr bwMode="auto">
            <a:xfrm>
              <a:off x="215" y="2300"/>
              <a:ext cx="332" cy="328"/>
              <a:chOff x="311" y="2627"/>
              <a:chExt cx="332" cy="328"/>
            </a:xfrm>
          </p:grpSpPr>
          <p:sp>
            <p:nvSpPr>
              <p:cNvPr id="501793" name="Oval 33"/>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1794" name="Text Box 34"/>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1795" name="Text Box 35"/>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1796" name="Line 36"/>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1797" name="Group 37"/>
            <p:cNvGrpSpPr>
              <a:grpSpLocks/>
            </p:cNvGrpSpPr>
            <p:nvPr/>
          </p:nvGrpSpPr>
          <p:grpSpPr bwMode="auto">
            <a:xfrm rot="-16200000" flipH="1" flipV="1">
              <a:off x="1221" y="1749"/>
              <a:ext cx="112" cy="287"/>
              <a:chOff x="3450" y="2313"/>
              <a:chExt cx="111" cy="216"/>
            </a:xfrm>
          </p:grpSpPr>
          <p:sp>
            <p:nvSpPr>
              <p:cNvPr id="501798"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1799"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1800"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1801"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1802"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1803"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1804"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1805" name="AutoShape 45"/>
            <p:cNvCxnSpPr>
              <a:cxnSpLocks noChangeShapeType="1"/>
              <a:stCxn id="501768" idx="6"/>
              <a:endCxn id="501798" idx="0"/>
            </p:cNvCxnSpPr>
            <p:nvPr/>
          </p:nvCxnSpPr>
          <p:spPr bwMode="auto">
            <a:xfrm>
              <a:off x="941" y="1900"/>
              <a:ext cx="192" cy="1"/>
            </a:xfrm>
            <a:prstGeom prst="straightConnector1">
              <a:avLst/>
            </a:prstGeom>
            <a:noFill/>
            <a:ln w="12700">
              <a:solidFill>
                <a:schemeClr val="tx1"/>
              </a:solidFill>
              <a:round/>
              <a:headEnd type="none" w="lg" len="lg"/>
              <a:tailEnd type="none" w="lg" len="lg"/>
            </a:ln>
            <a:effectLst/>
          </p:spPr>
        </p:cxnSp>
        <p:cxnSp>
          <p:nvCxnSpPr>
            <p:cNvPr id="501806" name="AutoShape 46"/>
            <p:cNvCxnSpPr>
              <a:cxnSpLocks noChangeShapeType="1"/>
              <a:stCxn id="501769" idx="2"/>
              <a:endCxn id="501800" idx="1"/>
            </p:cNvCxnSpPr>
            <p:nvPr/>
          </p:nvCxnSpPr>
          <p:spPr bwMode="auto">
            <a:xfrm flipH="1" flipV="1">
              <a:off x="1420" y="1891"/>
              <a:ext cx="154" cy="2"/>
            </a:xfrm>
            <a:prstGeom prst="straightConnector1">
              <a:avLst/>
            </a:prstGeom>
            <a:noFill/>
            <a:ln w="12700">
              <a:solidFill>
                <a:schemeClr val="tx1"/>
              </a:solidFill>
              <a:round/>
              <a:headEnd type="none" w="lg" len="lg"/>
              <a:tailEnd type="none" w="lg" len="lg"/>
            </a:ln>
            <a:effectLst/>
          </p:spPr>
        </p:cxnSp>
        <p:grpSp>
          <p:nvGrpSpPr>
            <p:cNvPr id="501807" name="Group 47"/>
            <p:cNvGrpSpPr>
              <a:grpSpLocks/>
            </p:cNvGrpSpPr>
            <p:nvPr/>
          </p:nvGrpSpPr>
          <p:grpSpPr bwMode="auto">
            <a:xfrm>
              <a:off x="773" y="3216"/>
              <a:ext cx="288" cy="96"/>
              <a:chOff x="1392" y="3552"/>
              <a:chExt cx="288" cy="96"/>
            </a:xfrm>
          </p:grpSpPr>
          <p:sp>
            <p:nvSpPr>
              <p:cNvPr id="501808" name="Line 4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1809" name="Line 4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1810" name="Line 5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1811" name="Line 51"/>
            <p:cNvSpPr>
              <a:spLocks noChangeShapeType="1"/>
            </p:cNvSpPr>
            <p:nvPr/>
          </p:nvSpPr>
          <p:spPr bwMode="auto">
            <a:xfrm flipV="1">
              <a:off x="920" y="306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01812" name="Oval 52"/>
            <p:cNvSpPr>
              <a:spLocks noChangeArrowheads="1"/>
            </p:cNvSpPr>
            <p:nvPr/>
          </p:nvSpPr>
          <p:spPr bwMode="auto">
            <a:xfrm>
              <a:off x="2016" y="237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1813" name="Text Box 53"/>
            <p:cNvSpPr txBox="1">
              <a:spLocks noChangeArrowheads="1"/>
            </p:cNvSpPr>
            <p:nvPr/>
          </p:nvSpPr>
          <p:spPr bwMode="auto">
            <a:xfrm>
              <a:off x="2125" y="235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1814" name="Text Box 54"/>
            <p:cNvSpPr txBox="1">
              <a:spLocks noChangeArrowheads="1"/>
            </p:cNvSpPr>
            <p:nvPr/>
          </p:nvSpPr>
          <p:spPr bwMode="auto">
            <a:xfrm>
              <a:off x="2122" y="242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1815" name="Line 55"/>
            <p:cNvSpPr>
              <a:spLocks noChangeShapeType="1"/>
            </p:cNvSpPr>
            <p:nvPr/>
          </p:nvSpPr>
          <p:spPr bwMode="auto">
            <a:xfrm flipV="1">
              <a:off x="2182" y="2424"/>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01816" name="Oval 56"/>
            <p:cNvSpPr>
              <a:spLocks noChangeArrowheads="1"/>
            </p:cNvSpPr>
            <p:nvPr/>
          </p:nvSpPr>
          <p:spPr bwMode="auto">
            <a:xfrm>
              <a:off x="2140"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1817" name="Oval 57"/>
            <p:cNvSpPr>
              <a:spLocks noChangeArrowheads="1"/>
            </p:cNvSpPr>
            <p:nvPr/>
          </p:nvSpPr>
          <p:spPr bwMode="auto">
            <a:xfrm>
              <a:off x="1590"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1818" name="Text Box 58"/>
            <p:cNvSpPr txBox="1">
              <a:spLocks noChangeArrowheads="1"/>
            </p:cNvSpPr>
            <p:nvPr/>
          </p:nvSpPr>
          <p:spPr bwMode="auto">
            <a:xfrm>
              <a:off x="1104"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501819" name="AutoShape 59"/>
            <p:cNvCxnSpPr>
              <a:cxnSpLocks noChangeShapeType="1"/>
              <a:stCxn id="501770" idx="6"/>
              <a:endCxn id="501817" idx="2"/>
            </p:cNvCxnSpPr>
            <p:nvPr/>
          </p:nvCxnSpPr>
          <p:spPr bwMode="auto">
            <a:xfrm>
              <a:off x="961" y="3063"/>
              <a:ext cx="629" cy="0"/>
            </a:xfrm>
            <a:prstGeom prst="straightConnector1">
              <a:avLst/>
            </a:prstGeom>
            <a:noFill/>
            <a:ln w="12700">
              <a:solidFill>
                <a:schemeClr val="tx1"/>
              </a:solidFill>
              <a:round/>
              <a:headEnd type="none" w="lg" len="lg"/>
              <a:tailEnd type="none" w="lg" len="lg"/>
            </a:ln>
            <a:effectLst/>
          </p:spPr>
        </p:cxnSp>
        <p:cxnSp>
          <p:nvCxnSpPr>
            <p:cNvPr id="501820" name="AutoShape 60"/>
            <p:cNvCxnSpPr>
              <a:cxnSpLocks noChangeShapeType="1"/>
              <a:stCxn id="501817" idx="0"/>
              <a:endCxn id="501786" idx="1"/>
            </p:cNvCxnSpPr>
            <p:nvPr/>
          </p:nvCxnSpPr>
          <p:spPr bwMode="auto">
            <a:xfrm flipH="1" flipV="1">
              <a:off x="1631" y="2654"/>
              <a:ext cx="1" cy="370"/>
            </a:xfrm>
            <a:prstGeom prst="straightConnector1">
              <a:avLst/>
            </a:prstGeom>
            <a:noFill/>
            <a:ln w="12700">
              <a:solidFill>
                <a:schemeClr val="tx1"/>
              </a:solidFill>
              <a:round/>
              <a:headEnd type="none" w="lg" len="lg"/>
              <a:tailEnd type="none" w="lg" len="lg"/>
            </a:ln>
            <a:effectLst/>
          </p:spPr>
        </p:cxnSp>
        <p:cxnSp>
          <p:nvCxnSpPr>
            <p:cNvPr id="501821" name="AutoShape 61"/>
            <p:cNvCxnSpPr>
              <a:cxnSpLocks noChangeShapeType="1"/>
              <a:stCxn id="501769" idx="6"/>
              <a:endCxn id="501816" idx="2"/>
            </p:cNvCxnSpPr>
            <p:nvPr/>
          </p:nvCxnSpPr>
          <p:spPr bwMode="auto">
            <a:xfrm>
              <a:off x="1657" y="1893"/>
              <a:ext cx="483" cy="7"/>
            </a:xfrm>
            <a:prstGeom prst="straightConnector1">
              <a:avLst/>
            </a:prstGeom>
            <a:noFill/>
            <a:ln w="12700">
              <a:solidFill>
                <a:schemeClr val="tx1"/>
              </a:solidFill>
              <a:round/>
              <a:headEnd type="none" w="lg" len="lg"/>
              <a:tailEnd type="none" w="lg" len="lg"/>
            </a:ln>
            <a:effectLst/>
          </p:spPr>
        </p:cxnSp>
        <p:cxnSp>
          <p:nvCxnSpPr>
            <p:cNvPr id="501822" name="AutoShape 62"/>
            <p:cNvCxnSpPr>
              <a:cxnSpLocks noChangeShapeType="1"/>
              <a:stCxn id="501816" idx="4"/>
              <a:endCxn id="501813" idx="0"/>
            </p:cNvCxnSpPr>
            <p:nvPr/>
          </p:nvCxnSpPr>
          <p:spPr bwMode="auto">
            <a:xfrm>
              <a:off x="2182" y="1938"/>
              <a:ext cx="1" cy="420"/>
            </a:xfrm>
            <a:prstGeom prst="straightConnector1">
              <a:avLst/>
            </a:prstGeom>
            <a:noFill/>
            <a:ln w="12700">
              <a:solidFill>
                <a:schemeClr val="tx1"/>
              </a:solidFill>
              <a:round/>
              <a:headEnd type="none" w="lg" len="lg"/>
              <a:tailEnd type="none" w="lg" len="lg"/>
            </a:ln>
            <a:effectLst/>
          </p:spPr>
        </p:cxnSp>
        <p:sp>
          <p:nvSpPr>
            <p:cNvPr id="501823" name="Oval 63"/>
            <p:cNvSpPr>
              <a:spLocks noChangeArrowheads="1"/>
            </p:cNvSpPr>
            <p:nvPr/>
          </p:nvSpPr>
          <p:spPr bwMode="auto">
            <a:xfrm>
              <a:off x="33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1824" name="AutoShape 64"/>
            <p:cNvCxnSpPr>
              <a:cxnSpLocks noChangeShapeType="1"/>
              <a:stCxn id="501794" idx="0"/>
              <a:endCxn id="501823" idx="4"/>
            </p:cNvCxnSpPr>
            <p:nvPr/>
          </p:nvCxnSpPr>
          <p:spPr bwMode="auto">
            <a:xfrm flipH="1" flipV="1">
              <a:off x="380" y="1938"/>
              <a:ext cx="2" cy="362"/>
            </a:xfrm>
            <a:prstGeom prst="straightConnector1">
              <a:avLst/>
            </a:prstGeom>
            <a:noFill/>
            <a:ln w="12700">
              <a:solidFill>
                <a:schemeClr val="tx1"/>
              </a:solidFill>
              <a:round/>
              <a:headEnd type="none" w="lg" len="lg"/>
              <a:tailEnd type="none" w="lg" len="lg"/>
            </a:ln>
            <a:effectLst/>
          </p:spPr>
        </p:cxnSp>
        <p:cxnSp>
          <p:nvCxnSpPr>
            <p:cNvPr id="501825" name="AutoShape 65"/>
            <p:cNvCxnSpPr>
              <a:cxnSpLocks noChangeShapeType="1"/>
              <a:stCxn id="501823" idx="6"/>
              <a:endCxn id="501768" idx="2"/>
            </p:cNvCxnSpPr>
            <p:nvPr/>
          </p:nvCxnSpPr>
          <p:spPr bwMode="auto">
            <a:xfrm>
              <a:off x="421" y="1900"/>
              <a:ext cx="437" cy="0"/>
            </a:xfrm>
            <a:prstGeom prst="straightConnector1">
              <a:avLst/>
            </a:prstGeom>
            <a:noFill/>
            <a:ln w="12700">
              <a:solidFill>
                <a:schemeClr val="tx1"/>
              </a:solidFill>
              <a:round/>
              <a:headEnd type="none" w="lg" len="lg"/>
              <a:tailEnd type="none" w="lg" len="lg"/>
            </a:ln>
            <a:effectLst/>
          </p:spPr>
        </p:cxnSp>
        <p:sp>
          <p:nvSpPr>
            <p:cNvPr id="501826" name="Text Box 66"/>
            <p:cNvSpPr txBox="1">
              <a:spLocks noChangeArrowheads="1"/>
            </p:cNvSpPr>
            <p:nvPr/>
          </p:nvSpPr>
          <p:spPr bwMode="auto">
            <a:xfrm>
              <a:off x="2323" y="2169"/>
              <a:ext cx="212"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b</a:t>
              </a:r>
            </a:p>
            <a:p>
              <a:r>
                <a:rPr lang="en-US" sz="2000"/>
                <a:t>–</a:t>
              </a:r>
            </a:p>
          </p:txBody>
        </p:sp>
        <p:sp>
          <p:nvSpPr>
            <p:cNvPr id="501827" name="Line 67"/>
            <p:cNvSpPr>
              <a:spLocks noChangeShapeType="1"/>
            </p:cNvSpPr>
            <p:nvPr/>
          </p:nvSpPr>
          <p:spPr bwMode="auto">
            <a:xfrm>
              <a:off x="1061" y="2362"/>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1828" name="Line 68"/>
            <p:cNvSpPr>
              <a:spLocks noChangeShapeType="1"/>
            </p:cNvSpPr>
            <p:nvPr/>
          </p:nvSpPr>
          <p:spPr bwMode="auto">
            <a:xfrm>
              <a:off x="1728"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1829" name="Line 69"/>
            <p:cNvSpPr>
              <a:spLocks noChangeShapeType="1"/>
            </p:cNvSpPr>
            <p:nvPr/>
          </p:nvSpPr>
          <p:spPr bwMode="auto">
            <a:xfrm>
              <a:off x="1089" y="177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1830" name="Text Box 70"/>
            <p:cNvSpPr txBox="1">
              <a:spLocks noChangeArrowheads="1"/>
            </p:cNvSpPr>
            <p:nvPr/>
          </p:nvSpPr>
          <p:spPr bwMode="auto">
            <a:xfrm>
              <a:off x="1186" y="153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01831" name="Text Box 71"/>
            <p:cNvSpPr txBox="1">
              <a:spLocks noChangeArrowheads="1"/>
            </p:cNvSpPr>
            <p:nvPr/>
          </p:nvSpPr>
          <p:spPr bwMode="auto">
            <a:xfrm>
              <a:off x="1073" y="239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1832" name="Text Box 72"/>
            <p:cNvSpPr txBox="1">
              <a:spLocks noChangeArrowheads="1"/>
            </p:cNvSpPr>
            <p:nvPr/>
          </p:nvSpPr>
          <p:spPr bwMode="auto">
            <a:xfrm>
              <a:off x="1728" y="241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1833" name="Oval 73"/>
            <p:cNvSpPr>
              <a:spLocks noChangeArrowheads="1"/>
            </p:cNvSpPr>
            <p:nvPr/>
          </p:nvSpPr>
          <p:spPr bwMode="auto">
            <a:xfrm>
              <a:off x="2142" y="302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1834" name="AutoShape 74"/>
            <p:cNvCxnSpPr>
              <a:cxnSpLocks noChangeShapeType="1"/>
              <a:stCxn id="501817" idx="6"/>
              <a:endCxn id="501833" idx="2"/>
            </p:cNvCxnSpPr>
            <p:nvPr/>
          </p:nvCxnSpPr>
          <p:spPr bwMode="auto">
            <a:xfrm>
              <a:off x="1673" y="3063"/>
              <a:ext cx="469" cy="3"/>
            </a:xfrm>
            <a:prstGeom prst="straightConnector1">
              <a:avLst/>
            </a:prstGeom>
            <a:noFill/>
            <a:ln w="12700">
              <a:solidFill>
                <a:schemeClr val="tx1"/>
              </a:solidFill>
              <a:round/>
              <a:headEnd type="none" w="lg" len="lg"/>
              <a:tailEnd type="none" w="lg" len="lg"/>
            </a:ln>
            <a:effectLst/>
          </p:spPr>
        </p:cxnSp>
        <p:cxnSp>
          <p:nvCxnSpPr>
            <p:cNvPr id="501835" name="AutoShape 75"/>
            <p:cNvCxnSpPr>
              <a:cxnSpLocks noChangeShapeType="1"/>
              <a:stCxn id="501812" idx="4"/>
              <a:endCxn id="501833" idx="0"/>
            </p:cNvCxnSpPr>
            <p:nvPr/>
          </p:nvCxnSpPr>
          <p:spPr bwMode="auto">
            <a:xfrm>
              <a:off x="2182" y="2686"/>
              <a:ext cx="2" cy="341"/>
            </a:xfrm>
            <a:prstGeom prst="straightConnector1">
              <a:avLst/>
            </a:prstGeom>
            <a:noFill/>
            <a:ln w="12700">
              <a:solidFill>
                <a:schemeClr val="tx1"/>
              </a:solidFill>
              <a:round/>
              <a:headEnd type="none" w="lg" len="lg"/>
              <a:tailEnd type="none" w="lg" len="lg"/>
            </a:ln>
            <a:effectLst/>
          </p:spPr>
        </p:cxnSp>
        <p:grpSp>
          <p:nvGrpSpPr>
            <p:cNvPr id="501836" name="Group 76"/>
            <p:cNvGrpSpPr>
              <a:grpSpLocks/>
            </p:cNvGrpSpPr>
            <p:nvPr/>
          </p:nvGrpSpPr>
          <p:grpSpPr bwMode="auto">
            <a:xfrm>
              <a:off x="2769" y="2409"/>
              <a:ext cx="111" cy="216"/>
              <a:chOff x="1670" y="2765"/>
              <a:chExt cx="111" cy="216"/>
            </a:xfrm>
          </p:grpSpPr>
          <p:sp>
            <p:nvSpPr>
              <p:cNvPr id="501837" name="Line 7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1838" name="Line 7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1839" name="Line 7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1840" name="Line 8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1841" name="Line 8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1842" name="Line 8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1843" name="Line 8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1844" name="Text Box 84"/>
            <p:cNvSpPr txBox="1">
              <a:spLocks noChangeArrowheads="1"/>
            </p:cNvSpPr>
            <p:nvPr/>
          </p:nvSpPr>
          <p:spPr bwMode="auto">
            <a:xfrm>
              <a:off x="2852" y="221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cxnSp>
          <p:nvCxnSpPr>
            <p:cNvPr id="501845" name="AutoShape 85"/>
            <p:cNvCxnSpPr>
              <a:cxnSpLocks noChangeShapeType="1"/>
              <a:stCxn id="501833" idx="6"/>
              <a:endCxn id="501839" idx="1"/>
            </p:cNvCxnSpPr>
            <p:nvPr/>
          </p:nvCxnSpPr>
          <p:spPr bwMode="auto">
            <a:xfrm flipV="1">
              <a:off x="2225" y="2625"/>
              <a:ext cx="601" cy="441"/>
            </a:xfrm>
            <a:prstGeom prst="bentConnector2">
              <a:avLst/>
            </a:prstGeom>
            <a:noFill/>
            <a:ln w="12700">
              <a:solidFill>
                <a:schemeClr val="tx1"/>
              </a:solidFill>
              <a:miter lim="800000"/>
              <a:headEnd type="none" w="lg" len="lg"/>
              <a:tailEnd type="none" w="lg" len="lg"/>
            </a:ln>
            <a:effectLst/>
          </p:spPr>
        </p:cxnSp>
        <p:cxnSp>
          <p:nvCxnSpPr>
            <p:cNvPr id="501846" name="AutoShape 86"/>
            <p:cNvCxnSpPr>
              <a:cxnSpLocks noChangeShapeType="1"/>
              <a:stCxn id="501816" idx="6"/>
              <a:endCxn id="501837" idx="0"/>
            </p:cNvCxnSpPr>
            <p:nvPr/>
          </p:nvCxnSpPr>
          <p:spPr bwMode="auto">
            <a:xfrm>
              <a:off x="2223" y="1900"/>
              <a:ext cx="594" cy="509"/>
            </a:xfrm>
            <a:prstGeom prst="bentConnector2">
              <a:avLst/>
            </a:prstGeom>
            <a:noFill/>
            <a:ln w="12700">
              <a:solidFill>
                <a:schemeClr val="tx1"/>
              </a:solidFill>
              <a:miter lim="800000"/>
              <a:headEnd type="none" w="lg" len="lg"/>
              <a:tailEnd type="none" w="lg" len="lg"/>
            </a:ln>
            <a:effectLst/>
          </p:spPr>
        </p:cxnSp>
        <p:sp>
          <p:nvSpPr>
            <p:cNvPr id="501847" name="Line 87"/>
            <p:cNvSpPr>
              <a:spLocks noChangeShapeType="1"/>
            </p:cNvSpPr>
            <p:nvPr/>
          </p:nvSpPr>
          <p:spPr bwMode="auto">
            <a:xfrm>
              <a:off x="2736"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1848" name="Text Box 88"/>
            <p:cNvSpPr txBox="1">
              <a:spLocks noChangeArrowheads="1"/>
            </p:cNvSpPr>
            <p:nvPr/>
          </p:nvSpPr>
          <p:spPr bwMode="auto">
            <a:xfrm>
              <a:off x="2544" y="24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01850" name="Text Box 90"/>
            <p:cNvSpPr txBox="1">
              <a:spLocks noChangeArrowheads="1"/>
            </p:cNvSpPr>
            <p:nvPr/>
          </p:nvSpPr>
          <p:spPr bwMode="auto">
            <a:xfrm>
              <a:off x="368" y="1593"/>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501851" name="Text Box 91"/>
            <p:cNvSpPr txBox="1">
              <a:spLocks noChangeArrowheads="1"/>
            </p:cNvSpPr>
            <p:nvPr/>
          </p:nvSpPr>
          <p:spPr bwMode="auto">
            <a:xfrm>
              <a:off x="1906" y="159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501852" name="Text Box 92"/>
            <p:cNvSpPr txBox="1">
              <a:spLocks noChangeArrowheads="1"/>
            </p:cNvSpPr>
            <p:nvPr/>
          </p:nvSpPr>
          <p:spPr bwMode="auto">
            <a:xfrm>
              <a:off x="1484" y="3148"/>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501853" name="Text Box 93"/>
            <p:cNvSpPr txBox="1">
              <a:spLocks noChangeArrowheads="1"/>
            </p:cNvSpPr>
            <p:nvPr/>
          </p:nvSpPr>
          <p:spPr bwMode="auto">
            <a:xfrm>
              <a:off x="97" y="1653"/>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1854" name="Text Box 94"/>
            <p:cNvSpPr txBox="1">
              <a:spLocks noChangeArrowheads="1"/>
            </p:cNvSpPr>
            <p:nvPr/>
          </p:nvSpPr>
          <p:spPr bwMode="auto">
            <a:xfrm>
              <a:off x="1680" y="1590"/>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1855" name="Text Box 95"/>
            <p:cNvSpPr txBox="1">
              <a:spLocks noChangeArrowheads="1"/>
            </p:cNvSpPr>
            <p:nvPr/>
          </p:nvSpPr>
          <p:spPr bwMode="auto">
            <a:xfrm>
              <a:off x="1133" y="3101"/>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 name="Date Placeholder 3"/>
          <p:cNvSpPr>
            <a:spLocks noGrp="1"/>
          </p:cNvSpPr>
          <p:nvPr>
            <p:ph type="dt" sz="half" idx="10"/>
          </p:nvPr>
        </p:nvSpPr>
        <p:spPr/>
        <p:txBody>
          <a:bodyPr/>
          <a:lstStyle/>
          <a:p>
            <a:r>
              <a:rPr lang="en-US"/>
              <a:t>ECEN 301</a:t>
            </a:r>
          </a:p>
        </p:txBody>
      </p:sp>
      <p:sp>
        <p:nvSpPr>
          <p:cNvPr id="100" name="Footer Placeholder 4"/>
          <p:cNvSpPr>
            <a:spLocks noGrp="1"/>
          </p:cNvSpPr>
          <p:nvPr>
            <p:ph type="ftr" sz="quarter" idx="11"/>
          </p:nvPr>
        </p:nvSpPr>
        <p:spPr/>
        <p:txBody>
          <a:bodyPr/>
          <a:lstStyle/>
          <a:p>
            <a:r>
              <a:rPr lang="en-US"/>
              <a:t>Discussion #7 – Node and Mesh Methods</a:t>
            </a:r>
          </a:p>
        </p:txBody>
      </p:sp>
      <p:sp>
        <p:nvSpPr>
          <p:cNvPr id="101" name="Slide Number Placeholder 5"/>
          <p:cNvSpPr>
            <a:spLocks noGrp="1"/>
          </p:cNvSpPr>
          <p:nvPr>
            <p:ph type="sldNum" sz="quarter" idx="12"/>
          </p:nvPr>
        </p:nvSpPr>
        <p:spPr/>
        <p:txBody>
          <a:bodyPr/>
          <a:lstStyle/>
          <a:p>
            <a:pPr lvl="1"/>
            <a:fld id="{47E70ED8-BCB6-4EF2-82B8-B7BF60A5D880}" type="slidenum">
              <a:rPr lang="en-US"/>
              <a:pPr lvl="1"/>
              <a:t>26</a:t>
            </a:fld>
            <a:endParaRPr lang="en-US"/>
          </a:p>
        </p:txBody>
      </p:sp>
      <p:sp>
        <p:nvSpPr>
          <p:cNvPr id="502786" name="Rectangle 2"/>
          <p:cNvSpPr>
            <a:spLocks noGrp="1" noChangeArrowheads="1"/>
          </p:cNvSpPr>
          <p:nvPr>
            <p:ph type="title"/>
          </p:nvPr>
        </p:nvSpPr>
        <p:spPr/>
        <p:txBody>
          <a:bodyPr/>
          <a:lstStyle/>
          <a:p>
            <a:r>
              <a:rPr lang="en-US"/>
              <a:t>Node Voltage Method</a:t>
            </a:r>
          </a:p>
        </p:txBody>
      </p:sp>
      <p:sp>
        <p:nvSpPr>
          <p:cNvPr id="502787"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Example3</a:t>
            </a:r>
            <a:r>
              <a:rPr lang="en-US" sz="2400"/>
              <a:t>: solve for all unknown voltages</a:t>
            </a:r>
          </a:p>
          <a:p>
            <a:pPr lvl="1">
              <a:lnSpc>
                <a:spcPct val="90000"/>
              </a:lnSpc>
            </a:pPr>
            <a:r>
              <a:rPr lang="en-US" sz="2000" b="1" i="1"/>
              <a:t>i</a:t>
            </a:r>
            <a:r>
              <a:rPr lang="en-US" sz="2000" b="1" i="1" baseline="-25000"/>
              <a:t>a</a:t>
            </a:r>
            <a:r>
              <a:rPr lang="en-US" sz="2000"/>
              <a:t> = 1mA, </a:t>
            </a:r>
            <a:r>
              <a:rPr lang="en-US" sz="2000" b="1" i="1"/>
              <a:t>i</a:t>
            </a:r>
            <a:r>
              <a:rPr lang="en-US" sz="2000" b="1" i="1" baseline="-25000"/>
              <a:t>b</a:t>
            </a:r>
            <a:r>
              <a:rPr lang="en-US" sz="2000"/>
              <a:t> = 2mA,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500</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2.2k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4.7k</a:t>
            </a:r>
            <a:r>
              <a:rPr lang="el-GR" sz="2000">
                <a:cs typeface="Times New Roman" pitchFamily="18" charset="0"/>
              </a:rPr>
              <a:t>Ω</a:t>
            </a:r>
            <a:r>
              <a:rPr lang="en-US" sz="2000">
                <a:cs typeface="Times New Roman" pitchFamily="18" charset="0"/>
              </a:rPr>
              <a:t> </a:t>
            </a:r>
            <a:endParaRPr lang="en-US" sz="2000"/>
          </a:p>
        </p:txBody>
      </p:sp>
      <p:sp>
        <p:nvSpPr>
          <p:cNvPr id="502788" name="Text Box 4"/>
          <p:cNvSpPr txBox="1">
            <a:spLocks noChangeArrowheads="1"/>
          </p:cNvSpPr>
          <p:nvPr/>
        </p:nvSpPr>
        <p:spPr bwMode="auto">
          <a:xfrm>
            <a:off x="14288" y="3367088"/>
            <a:ext cx="336550"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a</a:t>
            </a:r>
          </a:p>
          <a:p>
            <a:r>
              <a:rPr lang="en-US" sz="2000"/>
              <a:t>–</a:t>
            </a:r>
          </a:p>
        </p:txBody>
      </p:sp>
      <p:grpSp>
        <p:nvGrpSpPr>
          <p:cNvPr id="502790" name="Group 6"/>
          <p:cNvGrpSpPr>
            <a:grpSpLocks/>
          </p:cNvGrpSpPr>
          <p:nvPr/>
        </p:nvGrpSpPr>
        <p:grpSpPr bwMode="auto">
          <a:xfrm>
            <a:off x="153988" y="2438400"/>
            <a:ext cx="4799012" cy="2925763"/>
            <a:chOff x="97" y="1536"/>
            <a:chExt cx="3023" cy="1843"/>
          </a:xfrm>
        </p:grpSpPr>
        <p:sp>
          <p:nvSpPr>
            <p:cNvPr id="502791" name="Oval 7"/>
            <p:cNvSpPr>
              <a:spLocks noChangeArrowheads="1"/>
            </p:cNvSpPr>
            <p:nvPr/>
          </p:nvSpPr>
          <p:spPr bwMode="auto">
            <a:xfrm>
              <a:off x="1456" y="1821"/>
              <a:ext cx="1400"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2792" name="Oval 8"/>
            <p:cNvSpPr>
              <a:spLocks noChangeArrowheads="1"/>
            </p:cNvSpPr>
            <p:nvPr/>
          </p:nvSpPr>
          <p:spPr bwMode="auto">
            <a:xfrm>
              <a:off x="239" y="1829"/>
              <a:ext cx="798"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2793" name="Oval 9"/>
            <p:cNvSpPr>
              <a:spLocks noChangeArrowheads="1"/>
            </p:cNvSpPr>
            <p:nvPr/>
          </p:nvSpPr>
          <p:spPr bwMode="auto">
            <a:xfrm>
              <a:off x="338" y="2985"/>
              <a:ext cx="2578" cy="15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2794" name="Oval 10"/>
            <p:cNvSpPr>
              <a:spLocks noChangeArrowheads="1"/>
            </p:cNvSpPr>
            <p:nvPr/>
          </p:nvSpPr>
          <p:spPr bwMode="auto">
            <a:xfrm>
              <a:off x="85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2795" name="Oval 11"/>
            <p:cNvSpPr>
              <a:spLocks noChangeArrowheads="1"/>
            </p:cNvSpPr>
            <p:nvPr/>
          </p:nvSpPr>
          <p:spPr bwMode="auto">
            <a:xfrm>
              <a:off x="1574" y="18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2796" name="Oval 12"/>
            <p:cNvSpPr>
              <a:spLocks noChangeArrowheads="1"/>
            </p:cNvSpPr>
            <p:nvPr/>
          </p:nvSpPr>
          <p:spPr bwMode="auto">
            <a:xfrm>
              <a:off x="878"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2797" name="AutoShape 13"/>
            <p:cNvCxnSpPr>
              <a:cxnSpLocks noChangeShapeType="1"/>
              <a:stCxn id="502796" idx="2"/>
              <a:endCxn id="502819" idx="4"/>
            </p:cNvCxnSpPr>
            <p:nvPr/>
          </p:nvCxnSpPr>
          <p:spPr bwMode="auto">
            <a:xfrm rot="10800000">
              <a:off x="381" y="2628"/>
              <a:ext cx="497" cy="435"/>
            </a:xfrm>
            <a:prstGeom prst="bentConnector2">
              <a:avLst/>
            </a:prstGeom>
            <a:noFill/>
            <a:ln w="12700">
              <a:solidFill>
                <a:schemeClr val="tx1"/>
              </a:solidFill>
              <a:miter lim="800000"/>
              <a:headEnd type="none" w="lg" len="lg"/>
              <a:tailEnd type="none" w="lg" len="lg"/>
            </a:ln>
            <a:effectLst/>
          </p:spPr>
        </p:cxnSp>
        <p:cxnSp>
          <p:nvCxnSpPr>
            <p:cNvPr id="502798" name="AutoShape 14"/>
            <p:cNvCxnSpPr>
              <a:cxnSpLocks noChangeShapeType="1"/>
              <a:stCxn id="502796" idx="0"/>
              <a:endCxn id="502804" idx="1"/>
            </p:cNvCxnSpPr>
            <p:nvPr/>
          </p:nvCxnSpPr>
          <p:spPr bwMode="auto">
            <a:xfrm flipH="1" flipV="1">
              <a:off x="919" y="2654"/>
              <a:ext cx="1" cy="370"/>
            </a:xfrm>
            <a:prstGeom prst="straightConnector1">
              <a:avLst/>
            </a:prstGeom>
            <a:noFill/>
            <a:ln w="12700">
              <a:solidFill>
                <a:schemeClr val="tx1"/>
              </a:solidFill>
              <a:round/>
              <a:headEnd type="none" w="lg" len="lg"/>
              <a:tailEnd type="none" w="lg" len="lg"/>
            </a:ln>
            <a:effectLst/>
          </p:spPr>
        </p:cxnSp>
        <p:cxnSp>
          <p:nvCxnSpPr>
            <p:cNvPr id="502799" name="AutoShape 15"/>
            <p:cNvCxnSpPr>
              <a:cxnSpLocks noChangeShapeType="1"/>
              <a:stCxn id="502794" idx="4"/>
              <a:endCxn id="502802" idx="0"/>
            </p:cNvCxnSpPr>
            <p:nvPr/>
          </p:nvCxnSpPr>
          <p:spPr bwMode="auto">
            <a:xfrm>
              <a:off x="900" y="1938"/>
              <a:ext cx="10" cy="500"/>
            </a:xfrm>
            <a:prstGeom prst="straightConnector1">
              <a:avLst/>
            </a:prstGeom>
            <a:noFill/>
            <a:ln w="12700">
              <a:solidFill>
                <a:schemeClr val="tx1"/>
              </a:solidFill>
              <a:round/>
              <a:headEnd type="none" w="lg" len="lg"/>
              <a:tailEnd type="none" w="lg" len="lg"/>
            </a:ln>
            <a:effectLst/>
          </p:spPr>
        </p:cxnSp>
        <p:cxnSp>
          <p:nvCxnSpPr>
            <p:cNvPr id="502800" name="AutoShape 16"/>
            <p:cNvCxnSpPr>
              <a:cxnSpLocks noChangeShapeType="1"/>
              <a:stCxn id="502795" idx="4"/>
              <a:endCxn id="502810" idx="0"/>
            </p:cNvCxnSpPr>
            <p:nvPr/>
          </p:nvCxnSpPr>
          <p:spPr bwMode="auto">
            <a:xfrm>
              <a:off x="1616" y="1931"/>
              <a:ext cx="6" cy="507"/>
            </a:xfrm>
            <a:prstGeom prst="straightConnector1">
              <a:avLst/>
            </a:prstGeom>
            <a:noFill/>
            <a:ln w="12700">
              <a:solidFill>
                <a:schemeClr val="tx1"/>
              </a:solidFill>
              <a:round/>
              <a:headEnd type="none" w="lg" len="lg"/>
              <a:tailEnd type="none" w="lg" len="lg"/>
            </a:ln>
            <a:effectLst/>
          </p:spPr>
        </p:cxnSp>
        <p:sp>
          <p:nvSpPr>
            <p:cNvPr id="502801" name="Text Box 17"/>
            <p:cNvSpPr txBox="1">
              <a:spLocks noChangeArrowheads="1"/>
            </p:cNvSpPr>
            <p:nvPr/>
          </p:nvSpPr>
          <p:spPr bwMode="auto">
            <a:xfrm>
              <a:off x="624" y="224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02802" name="Line 18"/>
            <p:cNvSpPr>
              <a:spLocks noChangeShapeType="1"/>
            </p:cNvSpPr>
            <p:nvPr/>
          </p:nvSpPr>
          <p:spPr bwMode="auto">
            <a:xfrm>
              <a:off x="910" y="243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2803" name="Line 19"/>
            <p:cNvSpPr>
              <a:spLocks noChangeShapeType="1"/>
            </p:cNvSpPr>
            <p:nvPr/>
          </p:nvSpPr>
          <p:spPr bwMode="auto">
            <a:xfrm flipH="1">
              <a:off x="862" y="245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2804" name="Line 20"/>
            <p:cNvSpPr>
              <a:spLocks noChangeShapeType="1"/>
            </p:cNvSpPr>
            <p:nvPr/>
          </p:nvSpPr>
          <p:spPr bwMode="auto">
            <a:xfrm>
              <a:off x="862" y="263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2805" name="Line 21"/>
            <p:cNvSpPr>
              <a:spLocks noChangeShapeType="1"/>
            </p:cNvSpPr>
            <p:nvPr/>
          </p:nvSpPr>
          <p:spPr bwMode="auto">
            <a:xfrm>
              <a:off x="865" y="248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2806" name="Line 22"/>
            <p:cNvSpPr>
              <a:spLocks noChangeShapeType="1"/>
            </p:cNvSpPr>
            <p:nvPr/>
          </p:nvSpPr>
          <p:spPr bwMode="auto">
            <a:xfrm flipH="1">
              <a:off x="865" y="252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2807" name="Line 23"/>
            <p:cNvSpPr>
              <a:spLocks noChangeShapeType="1"/>
            </p:cNvSpPr>
            <p:nvPr/>
          </p:nvSpPr>
          <p:spPr bwMode="auto">
            <a:xfrm>
              <a:off x="865" y="255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2808" name="Line 24"/>
            <p:cNvSpPr>
              <a:spLocks noChangeShapeType="1"/>
            </p:cNvSpPr>
            <p:nvPr/>
          </p:nvSpPr>
          <p:spPr bwMode="auto">
            <a:xfrm flipH="1">
              <a:off x="865" y="2597"/>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2809" name="Group 25"/>
            <p:cNvGrpSpPr>
              <a:grpSpLocks/>
            </p:cNvGrpSpPr>
            <p:nvPr/>
          </p:nvGrpSpPr>
          <p:grpSpPr bwMode="auto">
            <a:xfrm>
              <a:off x="1574" y="2438"/>
              <a:ext cx="111" cy="216"/>
              <a:chOff x="1670" y="2765"/>
              <a:chExt cx="111" cy="216"/>
            </a:xfrm>
          </p:grpSpPr>
          <p:sp>
            <p:nvSpPr>
              <p:cNvPr id="502810" name="Line 26"/>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2811" name="Line 27"/>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2812" name="Line 28"/>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2813" name="Line 29"/>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2814" name="Line 30"/>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2815" name="Line 31"/>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2816" name="Line 32"/>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2817" name="Text Box 33"/>
            <p:cNvSpPr txBox="1">
              <a:spLocks noChangeArrowheads="1"/>
            </p:cNvSpPr>
            <p:nvPr/>
          </p:nvSpPr>
          <p:spPr bwMode="auto">
            <a:xfrm>
              <a:off x="1344" y="224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nvGrpSpPr>
            <p:cNvPr id="502818" name="Group 34"/>
            <p:cNvGrpSpPr>
              <a:grpSpLocks/>
            </p:cNvGrpSpPr>
            <p:nvPr/>
          </p:nvGrpSpPr>
          <p:grpSpPr bwMode="auto">
            <a:xfrm>
              <a:off x="215" y="2300"/>
              <a:ext cx="332" cy="328"/>
              <a:chOff x="311" y="2627"/>
              <a:chExt cx="332" cy="328"/>
            </a:xfrm>
          </p:grpSpPr>
          <p:sp>
            <p:nvSpPr>
              <p:cNvPr id="502819" name="Oval 35"/>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2820" name="Text Box 36"/>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2821" name="Text Box 37"/>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2822" name="Line 38"/>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2823" name="Group 39"/>
            <p:cNvGrpSpPr>
              <a:grpSpLocks/>
            </p:cNvGrpSpPr>
            <p:nvPr/>
          </p:nvGrpSpPr>
          <p:grpSpPr bwMode="auto">
            <a:xfrm rot="-16200000" flipH="1" flipV="1">
              <a:off x="1221" y="1749"/>
              <a:ext cx="112" cy="287"/>
              <a:chOff x="3450" y="2313"/>
              <a:chExt cx="111" cy="216"/>
            </a:xfrm>
          </p:grpSpPr>
          <p:sp>
            <p:nvSpPr>
              <p:cNvPr id="502824" name="Line 4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2825" name="Line 4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2826" name="Line 4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2827" name="Line 4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2828" name="Line 4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2829" name="Line 4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2830" name="Line 4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2831" name="AutoShape 47"/>
            <p:cNvCxnSpPr>
              <a:cxnSpLocks noChangeShapeType="1"/>
              <a:stCxn id="502794" idx="6"/>
              <a:endCxn id="502824" idx="0"/>
            </p:cNvCxnSpPr>
            <p:nvPr/>
          </p:nvCxnSpPr>
          <p:spPr bwMode="auto">
            <a:xfrm>
              <a:off x="941" y="1900"/>
              <a:ext cx="192" cy="1"/>
            </a:xfrm>
            <a:prstGeom prst="straightConnector1">
              <a:avLst/>
            </a:prstGeom>
            <a:noFill/>
            <a:ln w="12700">
              <a:solidFill>
                <a:schemeClr val="tx1"/>
              </a:solidFill>
              <a:round/>
              <a:headEnd type="none" w="lg" len="lg"/>
              <a:tailEnd type="none" w="lg" len="lg"/>
            </a:ln>
            <a:effectLst/>
          </p:spPr>
        </p:cxnSp>
        <p:cxnSp>
          <p:nvCxnSpPr>
            <p:cNvPr id="502832" name="AutoShape 48"/>
            <p:cNvCxnSpPr>
              <a:cxnSpLocks noChangeShapeType="1"/>
              <a:stCxn id="502795" idx="2"/>
              <a:endCxn id="502826" idx="1"/>
            </p:cNvCxnSpPr>
            <p:nvPr/>
          </p:nvCxnSpPr>
          <p:spPr bwMode="auto">
            <a:xfrm flipH="1" flipV="1">
              <a:off x="1420" y="1891"/>
              <a:ext cx="154" cy="2"/>
            </a:xfrm>
            <a:prstGeom prst="straightConnector1">
              <a:avLst/>
            </a:prstGeom>
            <a:noFill/>
            <a:ln w="12700">
              <a:solidFill>
                <a:schemeClr val="tx1"/>
              </a:solidFill>
              <a:round/>
              <a:headEnd type="none" w="lg" len="lg"/>
              <a:tailEnd type="none" w="lg" len="lg"/>
            </a:ln>
            <a:effectLst/>
          </p:spPr>
        </p:cxnSp>
        <p:grpSp>
          <p:nvGrpSpPr>
            <p:cNvPr id="502833" name="Group 49"/>
            <p:cNvGrpSpPr>
              <a:grpSpLocks/>
            </p:cNvGrpSpPr>
            <p:nvPr/>
          </p:nvGrpSpPr>
          <p:grpSpPr bwMode="auto">
            <a:xfrm>
              <a:off x="773" y="3216"/>
              <a:ext cx="288" cy="96"/>
              <a:chOff x="1392" y="3552"/>
              <a:chExt cx="288" cy="96"/>
            </a:xfrm>
          </p:grpSpPr>
          <p:sp>
            <p:nvSpPr>
              <p:cNvPr id="502834" name="Line 50"/>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2835" name="Line 51"/>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2836" name="Line 52"/>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2837" name="Line 53"/>
            <p:cNvSpPr>
              <a:spLocks noChangeShapeType="1"/>
            </p:cNvSpPr>
            <p:nvPr/>
          </p:nvSpPr>
          <p:spPr bwMode="auto">
            <a:xfrm flipV="1">
              <a:off x="920" y="306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02838" name="Oval 54"/>
            <p:cNvSpPr>
              <a:spLocks noChangeArrowheads="1"/>
            </p:cNvSpPr>
            <p:nvPr/>
          </p:nvSpPr>
          <p:spPr bwMode="auto">
            <a:xfrm>
              <a:off x="2016" y="237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2839" name="Text Box 55"/>
            <p:cNvSpPr txBox="1">
              <a:spLocks noChangeArrowheads="1"/>
            </p:cNvSpPr>
            <p:nvPr/>
          </p:nvSpPr>
          <p:spPr bwMode="auto">
            <a:xfrm>
              <a:off x="2125" y="235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2840" name="Text Box 56"/>
            <p:cNvSpPr txBox="1">
              <a:spLocks noChangeArrowheads="1"/>
            </p:cNvSpPr>
            <p:nvPr/>
          </p:nvSpPr>
          <p:spPr bwMode="auto">
            <a:xfrm>
              <a:off x="2122" y="242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2841" name="Line 57"/>
            <p:cNvSpPr>
              <a:spLocks noChangeShapeType="1"/>
            </p:cNvSpPr>
            <p:nvPr/>
          </p:nvSpPr>
          <p:spPr bwMode="auto">
            <a:xfrm flipV="1">
              <a:off x="2182" y="2424"/>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02842" name="Oval 58"/>
            <p:cNvSpPr>
              <a:spLocks noChangeArrowheads="1"/>
            </p:cNvSpPr>
            <p:nvPr/>
          </p:nvSpPr>
          <p:spPr bwMode="auto">
            <a:xfrm>
              <a:off x="2140"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2843" name="Oval 59"/>
            <p:cNvSpPr>
              <a:spLocks noChangeArrowheads="1"/>
            </p:cNvSpPr>
            <p:nvPr/>
          </p:nvSpPr>
          <p:spPr bwMode="auto">
            <a:xfrm>
              <a:off x="1590"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2844" name="Text Box 60"/>
            <p:cNvSpPr txBox="1">
              <a:spLocks noChangeArrowheads="1"/>
            </p:cNvSpPr>
            <p:nvPr/>
          </p:nvSpPr>
          <p:spPr bwMode="auto">
            <a:xfrm>
              <a:off x="1104"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502845" name="AutoShape 61"/>
            <p:cNvCxnSpPr>
              <a:cxnSpLocks noChangeShapeType="1"/>
              <a:stCxn id="502796" idx="6"/>
              <a:endCxn id="502843" idx="2"/>
            </p:cNvCxnSpPr>
            <p:nvPr/>
          </p:nvCxnSpPr>
          <p:spPr bwMode="auto">
            <a:xfrm>
              <a:off x="961" y="3063"/>
              <a:ext cx="629" cy="0"/>
            </a:xfrm>
            <a:prstGeom prst="straightConnector1">
              <a:avLst/>
            </a:prstGeom>
            <a:noFill/>
            <a:ln w="12700">
              <a:solidFill>
                <a:schemeClr val="tx1"/>
              </a:solidFill>
              <a:round/>
              <a:headEnd type="none" w="lg" len="lg"/>
              <a:tailEnd type="none" w="lg" len="lg"/>
            </a:ln>
            <a:effectLst/>
          </p:spPr>
        </p:cxnSp>
        <p:cxnSp>
          <p:nvCxnSpPr>
            <p:cNvPr id="502846" name="AutoShape 62"/>
            <p:cNvCxnSpPr>
              <a:cxnSpLocks noChangeShapeType="1"/>
              <a:stCxn id="502843" idx="0"/>
              <a:endCxn id="502812" idx="1"/>
            </p:cNvCxnSpPr>
            <p:nvPr/>
          </p:nvCxnSpPr>
          <p:spPr bwMode="auto">
            <a:xfrm flipH="1" flipV="1">
              <a:off x="1631" y="2654"/>
              <a:ext cx="1" cy="370"/>
            </a:xfrm>
            <a:prstGeom prst="straightConnector1">
              <a:avLst/>
            </a:prstGeom>
            <a:noFill/>
            <a:ln w="12700">
              <a:solidFill>
                <a:schemeClr val="tx1"/>
              </a:solidFill>
              <a:round/>
              <a:headEnd type="none" w="lg" len="lg"/>
              <a:tailEnd type="none" w="lg" len="lg"/>
            </a:ln>
            <a:effectLst/>
          </p:spPr>
        </p:cxnSp>
        <p:cxnSp>
          <p:nvCxnSpPr>
            <p:cNvPr id="502847" name="AutoShape 63"/>
            <p:cNvCxnSpPr>
              <a:cxnSpLocks noChangeShapeType="1"/>
              <a:stCxn id="502795" idx="6"/>
              <a:endCxn id="502842" idx="2"/>
            </p:cNvCxnSpPr>
            <p:nvPr/>
          </p:nvCxnSpPr>
          <p:spPr bwMode="auto">
            <a:xfrm>
              <a:off x="1657" y="1893"/>
              <a:ext cx="483" cy="7"/>
            </a:xfrm>
            <a:prstGeom prst="straightConnector1">
              <a:avLst/>
            </a:prstGeom>
            <a:noFill/>
            <a:ln w="12700">
              <a:solidFill>
                <a:schemeClr val="tx1"/>
              </a:solidFill>
              <a:round/>
              <a:headEnd type="none" w="lg" len="lg"/>
              <a:tailEnd type="none" w="lg" len="lg"/>
            </a:ln>
            <a:effectLst/>
          </p:spPr>
        </p:cxnSp>
        <p:cxnSp>
          <p:nvCxnSpPr>
            <p:cNvPr id="502848" name="AutoShape 64"/>
            <p:cNvCxnSpPr>
              <a:cxnSpLocks noChangeShapeType="1"/>
              <a:stCxn id="502842" idx="4"/>
              <a:endCxn id="502839" idx="0"/>
            </p:cNvCxnSpPr>
            <p:nvPr/>
          </p:nvCxnSpPr>
          <p:spPr bwMode="auto">
            <a:xfrm>
              <a:off x="2182" y="1938"/>
              <a:ext cx="1" cy="420"/>
            </a:xfrm>
            <a:prstGeom prst="straightConnector1">
              <a:avLst/>
            </a:prstGeom>
            <a:noFill/>
            <a:ln w="12700">
              <a:solidFill>
                <a:schemeClr val="tx1"/>
              </a:solidFill>
              <a:round/>
              <a:headEnd type="none" w="lg" len="lg"/>
              <a:tailEnd type="none" w="lg" len="lg"/>
            </a:ln>
            <a:effectLst/>
          </p:spPr>
        </p:cxnSp>
        <p:sp>
          <p:nvSpPr>
            <p:cNvPr id="502849" name="Oval 65"/>
            <p:cNvSpPr>
              <a:spLocks noChangeArrowheads="1"/>
            </p:cNvSpPr>
            <p:nvPr/>
          </p:nvSpPr>
          <p:spPr bwMode="auto">
            <a:xfrm>
              <a:off x="33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2850" name="AutoShape 66"/>
            <p:cNvCxnSpPr>
              <a:cxnSpLocks noChangeShapeType="1"/>
              <a:stCxn id="502820" idx="0"/>
              <a:endCxn id="502849" idx="4"/>
            </p:cNvCxnSpPr>
            <p:nvPr/>
          </p:nvCxnSpPr>
          <p:spPr bwMode="auto">
            <a:xfrm flipH="1" flipV="1">
              <a:off x="380" y="1938"/>
              <a:ext cx="2" cy="362"/>
            </a:xfrm>
            <a:prstGeom prst="straightConnector1">
              <a:avLst/>
            </a:prstGeom>
            <a:noFill/>
            <a:ln w="12700">
              <a:solidFill>
                <a:schemeClr val="tx1"/>
              </a:solidFill>
              <a:round/>
              <a:headEnd type="none" w="lg" len="lg"/>
              <a:tailEnd type="none" w="lg" len="lg"/>
            </a:ln>
            <a:effectLst/>
          </p:spPr>
        </p:cxnSp>
        <p:cxnSp>
          <p:nvCxnSpPr>
            <p:cNvPr id="502851" name="AutoShape 67"/>
            <p:cNvCxnSpPr>
              <a:cxnSpLocks noChangeShapeType="1"/>
              <a:stCxn id="502849" idx="6"/>
              <a:endCxn id="502794" idx="2"/>
            </p:cNvCxnSpPr>
            <p:nvPr/>
          </p:nvCxnSpPr>
          <p:spPr bwMode="auto">
            <a:xfrm>
              <a:off x="421" y="1900"/>
              <a:ext cx="437" cy="0"/>
            </a:xfrm>
            <a:prstGeom prst="straightConnector1">
              <a:avLst/>
            </a:prstGeom>
            <a:noFill/>
            <a:ln w="12700">
              <a:solidFill>
                <a:schemeClr val="tx1"/>
              </a:solidFill>
              <a:round/>
              <a:headEnd type="none" w="lg" len="lg"/>
              <a:tailEnd type="none" w="lg" len="lg"/>
            </a:ln>
            <a:effectLst/>
          </p:spPr>
        </p:cxnSp>
        <p:sp>
          <p:nvSpPr>
            <p:cNvPr id="502852" name="Text Box 68"/>
            <p:cNvSpPr txBox="1">
              <a:spLocks noChangeArrowheads="1"/>
            </p:cNvSpPr>
            <p:nvPr/>
          </p:nvSpPr>
          <p:spPr bwMode="auto">
            <a:xfrm>
              <a:off x="2323" y="2169"/>
              <a:ext cx="212"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b</a:t>
              </a:r>
            </a:p>
            <a:p>
              <a:r>
                <a:rPr lang="en-US" sz="2000"/>
                <a:t>–</a:t>
              </a:r>
            </a:p>
          </p:txBody>
        </p:sp>
        <p:sp>
          <p:nvSpPr>
            <p:cNvPr id="502853" name="Line 69"/>
            <p:cNvSpPr>
              <a:spLocks noChangeShapeType="1"/>
            </p:cNvSpPr>
            <p:nvPr/>
          </p:nvSpPr>
          <p:spPr bwMode="auto">
            <a:xfrm>
              <a:off x="1061" y="2362"/>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2854" name="Line 70"/>
            <p:cNvSpPr>
              <a:spLocks noChangeShapeType="1"/>
            </p:cNvSpPr>
            <p:nvPr/>
          </p:nvSpPr>
          <p:spPr bwMode="auto">
            <a:xfrm>
              <a:off x="1728"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2855" name="Line 71"/>
            <p:cNvSpPr>
              <a:spLocks noChangeShapeType="1"/>
            </p:cNvSpPr>
            <p:nvPr/>
          </p:nvSpPr>
          <p:spPr bwMode="auto">
            <a:xfrm>
              <a:off x="1089" y="177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2856" name="Text Box 72"/>
            <p:cNvSpPr txBox="1">
              <a:spLocks noChangeArrowheads="1"/>
            </p:cNvSpPr>
            <p:nvPr/>
          </p:nvSpPr>
          <p:spPr bwMode="auto">
            <a:xfrm>
              <a:off x="1186" y="153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02857" name="Text Box 73"/>
            <p:cNvSpPr txBox="1">
              <a:spLocks noChangeArrowheads="1"/>
            </p:cNvSpPr>
            <p:nvPr/>
          </p:nvSpPr>
          <p:spPr bwMode="auto">
            <a:xfrm>
              <a:off x="1073" y="239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2858" name="Text Box 74"/>
            <p:cNvSpPr txBox="1">
              <a:spLocks noChangeArrowheads="1"/>
            </p:cNvSpPr>
            <p:nvPr/>
          </p:nvSpPr>
          <p:spPr bwMode="auto">
            <a:xfrm>
              <a:off x="1728" y="241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2859" name="Oval 75"/>
            <p:cNvSpPr>
              <a:spLocks noChangeArrowheads="1"/>
            </p:cNvSpPr>
            <p:nvPr/>
          </p:nvSpPr>
          <p:spPr bwMode="auto">
            <a:xfrm>
              <a:off x="2142" y="302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2860" name="AutoShape 76"/>
            <p:cNvCxnSpPr>
              <a:cxnSpLocks noChangeShapeType="1"/>
              <a:stCxn id="502843" idx="6"/>
              <a:endCxn id="502859" idx="2"/>
            </p:cNvCxnSpPr>
            <p:nvPr/>
          </p:nvCxnSpPr>
          <p:spPr bwMode="auto">
            <a:xfrm>
              <a:off x="1673" y="3063"/>
              <a:ext cx="469" cy="3"/>
            </a:xfrm>
            <a:prstGeom prst="straightConnector1">
              <a:avLst/>
            </a:prstGeom>
            <a:noFill/>
            <a:ln w="12700">
              <a:solidFill>
                <a:schemeClr val="tx1"/>
              </a:solidFill>
              <a:round/>
              <a:headEnd type="none" w="lg" len="lg"/>
              <a:tailEnd type="none" w="lg" len="lg"/>
            </a:ln>
            <a:effectLst/>
          </p:spPr>
        </p:cxnSp>
        <p:cxnSp>
          <p:nvCxnSpPr>
            <p:cNvPr id="502861" name="AutoShape 77"/>
            <p:cNvCxnSpPr>
              <a:cxnSpLocks noChangeShapeType="1"/>
              <a:stCxn id="502838" idx="4"/>
              <a:endCxn id="502859" idx="0"/>
            </p:cNvCxnSpPr>
            <p:nvPr/>
          </p:nvCxnSpPr>
          <p:spPr bwMode="auto">
            <a:xfrm>
              <a:off x="2182" y="2686"/>
              <a:ext cx="2" cy="341"/>
            </a:xfrm>
            <a:prstGeom prst="straightConnector1">
              <a:avLst/>
            </a:prstGeom>
            <a:noFill/>
            <a:ln w="12700">
              <a:solidFill>
                <a:schemeClr val="tx1"/>
              </a:solidFill>
              <a:round/>
              <a:headEnd type="none" w="lg" len="lg"/>
              <a:tailEnd type="none" w="lg" len="lg"/>
            </a:ln>
            <a:effectLst/>
          </p:spPr>
        </p:cxnSp>
        <p:grpSp>
          <p:nvGrpSpPr>
            <p:cNvPr id="502862" name="Group 78"/>
            <p:cNvGrpSpPr>
              <a:grpSpLocks/>
            </p:cNvGrpSpPr>
            <p:nvPr/>
          </p:nvGrpSpPr>
          <p:grpSpPr bwMode="auto">
            <a:xfrm>
              <a:off x="2769" y="2409"/>
              <a:ext cx="111" cy="216"/>
              <a:chOff x="1670" y="2765"/>
              <a:chExt cx="111" cy="216"/>
            </a:xfrm>
          </p:grpSpPr>
          <p:sp>
            <p:nvSpPr>
              <p:cNvPr id="502863" name="Line 7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2864" name="Line 8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2865" name="Line 8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2866" name="Line 8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2867" name="Line 8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2868" name="Line 8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2869" name="Line 8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2870" name="Text Box 86"/>
            <p:cNvSpPr txBox="1">
              <a:spLocks noChangeArrowheads="1"/>
            </p:cNvSpPr>
            <p:nvPr/>
          </p:nvSpPr>
          <p:spPr bwMode="auto">
            <a:xfrm>
              <a:off x="2852" y="221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cxnSp>
          <p:nvCxnSpPr>
            <p:cNvPr id="502871" name="AutoShape 87"/>
            <p:cNvCxnSpPr>
              <a:cxnSpLocks noChangeShapeType="1"/>
              <a:stCxn id="502859" idx="6"/>
              <a:endCxn id="502865" idx="1"/>
            </p:cNvCxnSpPr>
            <p:nvPr/>
          </p:nvCxnSpPr>
          <p:spPr bwMode="auto">
            <a:xfrm flipV="1">
              <a:off x="2225" y="2625"/>
              <a:ext cx="601" cy="441"/>
            </a:xfrm>
            <a:prstGeom prst="bentConnector2">
              <a:avLst/>
            </a:prstGeom>
            <a:noFill/>
            <a:ln w="12700">
              <a:solidFill>
                <a:schemeClr val="tx1"/>
              </a:solidFill>
              <a:miter lim="800000"/>
              <a:headEnd type="none" w="lg" len="lg"/>
              <a:tailEnd type="none" w="lg" len="lg"/>
            </a:ln>
            <a:effectLst/>
          </p:spPr>
        </p:cxnSp>
        <p:cxnSp>
          <p:nvCxnSpPr>
            <p:cNvPr id="502872" name="AutoShape 88"/>
            <p:cNvCxnSpPr>
              <a:cxnSpLocks noChangeShapeType="1"/>
              <a:stCxn id="502842" idx="6"/>
              <a:endCxn id="502863" idx="0"/>
            </p:cNvCxnSpPr>
            <p:nvPr/>
          </p:nvCxnSpPr>
          <p:spPr bwMode="auto">
            <a:xfrm>
              <a:off x="2223" y="1900"/>
              <a:ext cx="594" cy="509"/>
            </a:xfrm>
            <a:prstGeom prst="bentConnector2">
              <a:avLst/>
            </a:prstGeom>
            <a:noFill/>
            <a:ln w="12700">
              <a:solidFill>
                <a:schemeClr val="tx1"/>
              </a:solidFill>
              <a:miter lim="800000"/>
              <a:headEnd type="none" w="lg" len="lg"/>
              <a:tailEnd type="none" w="lg" len="lg"/>
            </a:ln>
            <a:effectLst/>
          </p:spPr>
        </p:cxnSp>
        <p:sp>
          <p:nvSpPr>
            <p:cNvPr id="502873" name="Line 89"/>
            <p:cNvSpPr>
              <a:spLocks noChangeShapeType="1"/>
            </p:cNvSpPr>
            <p:nvPr/>
          </p:nvSpPr>
          <p:spPr bwMode="auto">
            <a:xfrm>
              <a:off x="2736"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2874" name="Text Box 90"/>
            <p:cNvSpPr txBox="1">
              <a:spLocks noChangeArrowheads="1"/>
            </p:cNvSpPr>
            <p:nvPr/>
          </p:nvSpPr>
          <p:spPr bwMode="auto">
            <a:xfrm>
              <a:off x="2544" y="24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02875" name="Text Box 91"/>
            <p:cNvSpPr txBox="1">
              <a:spLocks noChangeArrowheads="1"/>
            </p:cNvSpPr>
            <p:nvPr/>
          </p:nvSpPr>
          <p:spPr bwMode="auto">
            <a:xfrm>
              <a:off x="368" y="1593"/>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502876" name="Text Box 92"/>
            <p:cNvSpPr txBox="1">
              <a:spLocks noChangeArrowheads="1"/>
            </p:cNvSpPr>
            <p:nvPr/>
          </p:nvSpPr>
          <p:spPr bwMode="auto">
            <a:xfrm>
              <a:off x="1906" y="159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502877" name="Text Box 93"/>
            <p:cNvSpPr txBox="1">
              <a:spLocks noChangeArrowheads="1"/>
            </p:cNvSpPr>
            <p:nvPr/>
          </p:nvSpPr>
          <p:spPr bwMode="auto">
            <a:xfrm>
              <a:off x="1484" y="3148"/>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502878" name="Text Box 94"/>
            <p:cNvSpPr txBox="1">
              <a:spLocks noChangeArrowheads="1"/>
            </p:cNvSpPr>
            <p:nvPr/>
          </p:nvSpPr>
          <p:spPr bwMode="auto">
            <a:xfrm>
              <a:off x="97" y="1653"/>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2879" name="Text Box 95"/>
            <p:cNvSpPr txBox="1">
              <a:spLocks noChangeArrowheads="1"/>
            </p:cNvSpPr>
            <p:nvPr/>
          </p:nvSpPr>
          <p:spPr bwMode="auto">
            <a:xfrm>
              <a:off x="1680" y="1590"/>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2880" name="Text Box 96"/>
            <p:cNvSpPr txBox="1">
              <a:spLocks noChangeArrowheads="1"/>
            </p:cNvSpPr>
            <p:nvPr/>
          </p:nvSpPr>
          <p:spPr bwMode="auto">
            <a:xfrm>
              <a:off x="1133" y="3101"/>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graphicFrame>
        <p:nvGraphicFramePr>
          <p:cNvPr id="502882" name="Object 98"/>
          <p:cNvGraphicFramePr>
            <a:graphicFrameLocks noChangeAspect="1"/>
          </p:cNvGraphicFramePr>
          <p:nvPr/>
        </p:nvGraphicFramePr>
        <p:xfrm>
          <a:off x="5019675" y="4267200"/>
          <a:ext cx="1735138" cy="1335088"/>
        </p:xfrm>
        <a:graphic>
          <a:graphicData uri="http://schemas.openxmlformats.org/presentationml/2006/ole">
            <p:oleObj spid="_x0000_s502882" name="Equation" r:id="rId3" imgW="1155600" imgH="888840" progId="Equation.3">
              <p:embed/>
            </p:oleObj>
          </a:graphicData>
        </a:graphic>
      </p:graphicFrame>
      <p:graphicFrame>
        <p:nvGraphicFramePr>
          <p:cNvPr id="502883" name="Object 99"/>
          <p:cNvGraphicFramePr>
            <a:graphicFrameLocks noChangeAspect="1"/>
          </p:cNvGraphicFramePr>
          <p:nvPr/>
        </p:nvGraphicFramePr>
        <p:xfrm>
          <a:off x="7027863" y="4267200"/>
          <a:ext cx="2001837" cy="1335088"/>
        </p:xfrm>
        <a:graphic>
          <a:graphicData uri="http://schemas.openxmlformats.org/presentationml/2006/ole">
            <p:oleObj spid="_x0000_s502883" name="Equation" r:id="rId4" imgW="1333440" imgH="888840" progId="Equation.3">
              <p:embed/>
            </p:oleObj>
          </a:graphicData>
        </a:graphic>
      </p:graphicFrame>
      <p:sp>
        <p:nvSpPr>
          <p:cNvPr id="502884" name="Text Box 10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at nodes </a:t>
            </a:r>
            <a:r>
              <a:rPr lang="en-US" b="1"/>
              <a:t>a</a:t>
            </a:r>
            <a:r>
              <a:rPr lang="en-US"/>
              <a:t> and </a:t>
            </a:r>
            <a:r>
              <a:rPr lang="en-US" b="1"/>
              <a:t>b</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 name="Date Placeholder 3"/>
          <p:cNvSpPr>
            <a:spLocks noGrp="1"/>
          </p:cNvSpPr>
          <p:nvPr>
            <p:ph type="dt" sz="half" idx="10"/>
          </p:nvPr>
        </p:nvSpPr>
        <p:spPr/>
        <p:txBody>
          <a:bodyPr/>
          <a:lstStyle/>
          <a:p>
            <a:r>
              <a:rPr lang="en-US"/>
              <a:t>ECEN 301</a:t>
            </a:r>
          </a:p>
        </p:txBody>
      </p:sp>
      <p:sp>
        <p:nvSpPr>
          <p:cNvPr id="100" name="Footer Placeholder 4"/>
          <p:cNvSpPr>
            <a:spLocks noGrp="1"/>
          </p:cNvSpPr>
          <p:nvPr>
            <p:ph type="ftr" sz="quarter" idx="11"/>
          </p:nvPr>
        </p:nvSpPr>
        <p:spPr/>
        <p:txBody>
          <a:bodyPr/>
          <a:lstStyle/>
          <a:p>
            <a:r>
              <a:rPr lang="en-US"/>
              <a:t>Discussion #7 – Node and Mesh Methods</a:t>
            </a:r>
          </a:p>
        </p:txBody>
      </p:sp>
      <p:sp>
        <p:nvSpPr>
          <p:cNvPr id="101" name="Slide Number Placeholder 5"/>
          <p:cNvSpPr>
            <a:spLocks noGrp="1"/>
          </p:cNvSpPr>
          <p:nvPr>
            <p:ph type="sldNum" sz="quarter" idx="12"/>
          </p:nvPr>
        </p:nvSpPr>
        <p:spPr/>
        <p:txBody>
          <a:bodyPr/>
          <a:lstStyle/>
          <a:p>
            <a:pPr lvl="1"/>
            <a:fld id="{2C223392-D442-4A71-9803-E1CC2C9B6E33}" type="slidenum">
              <a:rPr lang="en-US"/>
              <a:pPr lvl="1"/>
              <a:t>27</a:t>
            </a:fld>
            <a:endParaRPr lang="en-US"/>
          </a:p>
        </p:txBody>
      </p:sp>
      <p:sp>
        <p:nvSpPr>
          <p:cNvPr id="504834" name="Rectangle 2"/>
          <p:cNvSpPr>
            <a:spLocks noGrp="1" noChangeArrowheads="1"/>
          </p:cNvSpPr>
          <p:nvPr>
            <p:ph type="title"/>
          </p:nvPr>
        </p:nvSpPr>
        <p:spPr/>
        <p:txBody>
          <a:bodyPr/>
          <a:lstStyle/>
          <a:p>
            <a:r>
              <a:rPr lang="en-US"/>
              <a:t>Node Voltage Method</a:t>
            </a:r>
          </a:p>
        </p:txBody>
      </p:sp>
      <p:sp>
        <p:nvSpPr>
          <p:cNvPr id="504835"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Example3</a:t>
            </a:r>
            <a:r>
              <a:rPr lang="en-US" sz="2400"/>
              <a:t>: solve for all unknown voltages</a:t>
            </a:r>
          </a:p>
          <a:p>
            <a:pPr lvl="1">
              <a:lnSpc>
                <a:spcPct val="90000"/>
              </a:lnSpc>
            </a:pPr>
            <a:r>
              <a:rPr lang="en-US" sz="2000" b="1" i="1"/>
              <a:t>i</a:t>
            </a:r>
            <a:r>
              <a:rPr lang="en-US" sz="2000" b="1" i="1" baseline="-25000"/>
              <a:t>a</a:t>
            </a:r>
            <a:r>
              <a:rPr lang="en-US" sz="2000"/>
              <a:t> = 1mA, </a:t>
            </a:r>
            <a:r>
              <a:rPr lang="en-US" sz="2000" b="1" i="1"/>
              <a:t>i</a:t>
            </a:r>
            <a:r>
              <a:rPr lang="en-US" sz="2000" b="1" i="1" baseline="-25000"/>
              <a:t>b</a:t>
            </a:r>
            <a:r>
              <a:rPr lang="en-US" sz="2000"/>
              <a:t> = 2mA,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500</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2.2k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4.7k</a:t>
            </a:r>
            <a:r>
              <a:rPr lang="el-GR" sz="2000">
                <a:cs typeface="Times New Roman" pitchFamily="18" charset="0"/>
              </a:rPr>
              <a:t>Ω</a:t>
            </a:r>
            <a:r>
              <a:rPr lang="en-US" sz="2000">
                <a:cs typeface="Times New Roman" pitchFamily="18" charset="0"/>
              </a:rPr>
              <a:t> </a:t>
            </a:r>
            <a:endParaRPr lang="en-US" sz="2000"/>
          </a:p>
        </p:txBody>
      </p:sp>
      <p:sp>
        <p:nvSpPr>
          <p:cNvPr id="504836" name="Text Box 4"/>
          <p:cNvSpPr txBox="1">
            <a:spLocks noChangeArrowheads="1"/>
          </p:cNvSpPr>
          <p:nvPr/>
        </p:nvSpPr>
        <p:spPr bwMode="auto">
          <a:xfrm>
            <a:off x="14288" y="3367088"/>
            <a:ext cx="336550"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a</a:t>
            </a:r>
          </a:p>
          <a:p>
            <a:r>
              <a:rPr lang="en-US" sz="2000"/>
              <a:t>–</a:t>
            </a:r>
          </a:p>
        </p:txBody>
      </p:sp>
      <p:grpSp>
        <p:nvGrpSpPr>
          <p:cNvPr id="504837" name="Group 5"/>
          <p:cNvGrpSpPr>
            <a:grpSpLocks/>
          </p:cNvGrpSpPr>
          <p:nvPr/>
        </p:nvGrpSpPr>
        <p:grpSpPr bwMode="auto">
          <a:xfrm>
            <a:off x="153988" y="2438400"/>
            <a:ext cx="4799012" cy="2925763"/>
            <a:chOff x="97" y="1536"/>
            <a:chExt cx="3023" cy="1843"/>
          </a:xfrm>
        </p:grpSpPr>
        <p:sp>
          <p:nvSpPr>
            <p:cNvPr id="504838" name="Oval 6"/>
            <p:cNvSpPr>
              <a:spLocks noChangeArrowheads="1"/>
            </p:cNvSpPr>
            <p:nvPr/>
          </p:nvSpPr>
          <p:spPr bwMode="auto">
            <a:xfrm>
              <a:off x="1456" y="1821"/>
              <a:ext cx="1400"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4839" name="Oval 7"/>
            <p:cNvSpPr>
              <a:spLocks noChangeArrowheads="1"/>
            </p:cNvSpPr>
            <p:nvPr/>
          </p:nvSpPr>
          <p:spPr bwMode="auto">
            <a:xfrm>
              <a:off x="239" y="1829"/>
              <a:ext cx="798"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4840" name="Oval 8"/>
            <p:cNvSpPr>
              <a:spLocks noChangeArrowheads="1"/>
            </p:cNvSpPr>
            <p:nvPr/>
          </p:nvSpPr>
          <p:spPr bwMode="auto">
            <a:xfrm>
              <a:off x="338" y="2985"/>
              <a:ext cx="2578" cy="15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4841" name="Oval 9"/>
            <p:cNvSpPr>
              <a:spLocks noChangeArrowheads="1"/>
            </p:cNvSpPr>
            <p:nvPr/>
          </p:nvSpPr>
          <p:spPr bwMode="auto">
            <a:xfrm>
              <a:off x="85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4842" name="Oval 10"/>
            <p:cNvSpPr>
              <a:spLocks noChangeArrowheads="1"/>
            </p:cNvSpPr>
            <p:nvPr/>
          </p:nvSpPr>
          <p:spPr bwMode="auto">
            <a:xfrm>
              <a:off x="1574" y="18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4843" name="Oval 11"/>
            <p:cNvSpPr>
              <a:spLocks noChangeArrowheads="1"/>
            </p:cNvSpPr>
            <p:nvPr/>
          </p:nvSpPr>
          <p:spPr bwMode="auto">
            <a:xfrm>
              <a:off x="878"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4844" name="AutoShape 12"/>
            <p:cNvCxnSpPr>
              <a:cxnSpLocks noChangeShapeType="1"/>
              <a:stCxn id="504843" idx="2"/>
              <a:endCxn id="504866" idx="4"/>
            </p:cNvCxnSpPr>
            <p:nvPr/>
          </p:nvCxnSpPr>
          <p:spPr bwMode="auto">
            <a:xfrm rot="10800000">
              <a:off x="381" y="2628"/>
              <a:ext cx="497" cy="435"/>
            </a:xfrm>
            <a:prstGeom prst="bentConnector2">
              <a:avLst/>
            </a:prstGeom>
            <a:noFill/>
            <a:ln w="12700">
              <a:solidFill>
                <a:schemeClr val="tx1"/>
              </a:solidFill>
              <a:miter lim="800000"/>
              <a:headEnd type="none" w="lg" len="lg"/>
              <a:tailEnd type="none" w="lg" len="lg"/>
            </a:ln>
            <a:effectLst/>
          </p:spPr>
        </p:cxnSp>
        <p:cxnSp>
          <p:nvCxnSpPr>
            <p:cNvPr id="504845" name="AutoShape 13"/>
            <p:cNvCxnSpPr>
              <a:cxnSpLocks noChangeShapeType="1"/>
              <a:stCxn id="504843" idx="0"/>
              <a:endCxn id="504851" idx="1"/>
            </p:cNvCxnSpPr>
            <p:nvPr/>
          </p:nvCxnSpPr>
          <p:spPr bwMode="auto">
            <a:xfrm flipH="1" flipV="1">
              <a:off x="919" y="2654"/>
              <a:ext cx="1" cy="370"/>
            </a:xfrm>
            <a:prstGeom prst="straightConnector1">
              <a:avLst/>
            </a:prstGeom>
            <a:noFill/>
            <a:ln w="12700">
              <a:solidFill>
                <a:schemeClr val="tx1"/>
              </a:solidFill>
              <a:round/>
              <a:headEnd type="none" w="lg" len="lg"/>
              <a:tailEnd type="none" w="lg" len="lg"/>
            </a:ln>
            <a:effectLst/>
          </p:spPr>
        </p:cxnSp>
        <p:cxnSp>
          <p:nvCxnSpPr>
            <p:cNvPr id="504846" name="AutoShape 14"/>
            <p:cNvCxnSpPr>
              <a:cxnSpLocks noChangeShapeType="1"/>
              <a:stCxn id="504841" idx="4"/>
              <a:endCxn id="504849" idx="0"/>
            </p:cNvCxnSpPr>
            <p:nvPr/>
          </p:nvCxnSpPr>
          <p:spPr bwMode="auto">
            <a:xfrm>
              <a:off x="900" y="1938"/>
              <a:ext cx="10" cy="500"/>
            </a:xfrm>
            <a:prstGeom prst="straightConnector1">
              <a:avLst/>
            </a:prstGeom>
            <a:noFill/>
            <a:ln w="12700">
              <a:solidFill>
                <a:schemeClr val="tx1"/>
              </a:solidFill>
              <a:round/>
              <a:headEnd type="none" w="lg" len="lg"/>
              <a:tailEnd type="none" w="lg" len="lg"/>
            </a:ln>
            <a:effectLst/>
          </p:spPr>
        </p:cxnSp>
        <p:cxnSp>
          <p:nvCxnSpPr>
            <p:cNvPr id="504847" name="AutoShape 15"/>
            <p:cNvCxnSpPr>
              <a:cxnSpLocks noChangeShapeType="1"/>
              <a:stCxn id="504842" idx="4"/>
              <a:endCxn id="504857" idx="0"/>
            </p:cNvCxnSpPr>
            <p:nvPr/>
          </p:nvCxnSpPr>
          <p:spPr bwMode="auto">
            <a:xfrm>
              <a:off x="1616" y="1931"/>
              <a:ext cx="6" cy="507"/>
            </a:xfrm>
            <a:prstGeom prst="straightConnector1">
              <a:avLst/>
            </a:prstGeom>
            <a:noFill/>
            <a:ln w="12700">
              <a:solidFill>
                <a:schemeClr val="tx1"/>
              </a:solidFill>
              <a:round/>
              <a:headEnd type="none" w="lg" len="lg"/>
              <a:tailEnd type="none" w="lg" len="lg"/>
            </a:ln>
            <a:effectLst/>
          </p:spPr>
        </p:cxnSp>
        <p:sp>
          <p:nvSpPr>
            <p:cNvPr id="504848" name="Text Box 16"/>
            <p:cNvSpPr txBox="1">
              <a:spLocks noChangeArrowheads="1"/>
            </p:cNvSpPr>
            <p:nvPr/>
          </p:nvSpPr>
          <p:spPr bwMode="auto">
            <a:xfrm>
              <a:off x="624" y="224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04849" name="Line 17"/>
            <p:cNvSpPr>
              <a:spLocks noChangeShapeType="1"/>
            </p:cNvSpPr>
            <p:nvPr/>
          </p:nvSpPr>
          <p:spPr bwMode="auto">
            <a:xfrm>
              <a:off x="910" y="243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4850" name="Line 18"/>
            <p:cNvSpPr>
              <a:spLocks noChangeShapeType="1"/>
            </p:cNvSpPr>
            <p:nvPr/>
          </p:nvSpPr>
          <p:spPr bwMode="auto">
            <a:xfrm flipH="1">
              <a:off x="862" y="245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4851" name="Line 19"/>
            <p:cNvSpPr>
              <a:spLocks noChangeShapeType="1"/>
            </p:cNvSpPr>
            <p:nvPr/>
          </p:nvSpPr>
          <p:spPr bwMode="auto">
            <a:xfrm>
              <a:off x="862" y="263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4852" name="Line 20"/>
            <p:cNvSpPr>
              <a:spLocks noChangeShapeType="1"/>
            </p:cNvSpPr>
            <p:nvPr/>
          </p:nvSpPr>
          <p:spPr bwMode="auto">
            <a:xfrm>
              <a:off x="865" y="248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4853" name="Line 21"/>
            <p:cNvSpPr>
              <a:spLocks noChangeShapeType="1"/>
            </p:cNvSpPr>
            <p:nvPr/>
          </p:nvSpPr>
          <p:spPr bwMode="auto">
            <a:xfrm flipH="1">
              <a:off x="865" y="252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4854" name="Line 22"/>
            <p:cNvSpPr>
              <a:spLocks noChangeShapeType="1"/>
            </p:cNvSpPr>
            <p:nvPr/>
          </p:nvSpPr>
          <p:spPr bwMode="auto">
            <a:xfrm>
              <a:off x="865" y="255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4855" name="Line 23"/>
            <p:cNvSpPr>
              <a:spLocks noChangeShapeType="1"/>
            </p:cNvSpPr>
            <p:nvPr/>
          </p:nvSpPr>
          <p:spPr bwMode="auto">
            <a:xfrm flipH="1">
              <a:off x="865" y="2597"/>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4856" name="Group 24"/>
            <p:cNvGrpSpPr>
              <a:grpSpLocks/>
            </p:cNvGrpSpPr>
            <p:nvPr/>
          </p:nvGrpSpPr>
          <p:grpSpPr bwMode="auto">
            <a:xfrm>
              <a:off x="1574" y="2438"/>
              <a:ext cx="111" cy="216"/>
              <a:chOff x="1670" y="2765"/>
              <a:chExt cx="111" cy="216"/>
            </a:xfrm>
          </p:grpSpPr>
          <p:sp>
            <p:nvSpPr>
              <p:cNvPr id="504857" name="Line 25"/>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4858" name="Line 26"/>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4859" name="Line 27"/>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4860" name="Line 28"/>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4861" name="Line 29"/>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4862" name="Line 30"/>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4863" name="Line 31"/>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4864" name="Text Box 32"/>
            <p:cNvSpPr txBox="1">
              <a:spLocks noChangeArrowheads="1"/>
            </p:cNvSpPr>
            <p:nvPr/>
          </p:nvSpPr>
          <p:spPr bwMode="auto">
            <a:xfrm>
              <a:off x="1344" y="224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nvGrpSpPr>
            <p:cNvPr id="504865" name="Group 33"/>
            <p:cNvGrpSpPr>
              <a:grpSpLocks/>
            </p:cNvGrpSpPr>
            <p:nvPr/>
          </p:nvGrpSpPr>
          <p:grpSpPr bwMode="auto">
            <a:xfrm>
              <a:off x="215" y="2300"/>
              <a:ext cx="332" cy="328"/>
              <a:chOff x="311" y="2627"/>
              <a:chExt cx="332" cy="328"/>
            </a:xfrm>
          </p:grpSpPr>
          <p:sp>
            <p:nvSpPr>
              <p:cNvPr id="504866" name="Oval 34"/>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4867" name="Text Box 35"/>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4868" name="Text Box 36"/>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4869" name="Line 37"/>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4870" name="Group 38"/>
            <p:cNvGrpSpPr>
              <a:grpSpLocks/>
            </p:cNvGrpSpPr>
            <p:nvPr/>
          </p:nvGrpSpPr>
          <p:grpSpPr bwMode="auto">
            <a:xfrm rot="-16200000" flipH="1" flipV="1">
              <a:off x="1221" y="1749"/>
              <a:ext cx="112" cy="287"/>
              <a:chOff x="3450" y="2313"/>
              <a:chExt cx="111" cy="216"/>
            </a:xfrm>
          </p:grpSpPr>
          <p:sp>
            <p:nvSpPr>
              <p:cNvPr id="504871" name="Line 3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4872" name="Line 4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4873" name="Line 4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4874" name="Line 4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4875" name="Line 4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4876" name="Line 4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4877" name="Line 4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4878" name="AutoShape 46"/>
            <p:cNvCxnSpPr>
              <a:cxnSpLocks noChangeShapeType="1"/>
              <a:stCxn id="504841" idx="6"/>
              <a:endCxn id="504871" idx="0"/>
            </p:cNvCxnSpPr>
            <p:nvPr/>
          </p:nvCxnSpPr>
          <p:spPr bwMode="auto">
            <a:xfrm>
              <a:off x="941" y="1900"/>
              <a:ext cx="192" cy="1"/>
            </a:xfrm>
            <a:prstGeom prst="straightConnector1">
              <a:avLst/>
            </a:prstGeom>
            <a:noFill/>
            <a:ln w="12700">
              <a:solidFill>
                <a:schemeClr val="tx1"/>
              </a:solidFill>
              <a:round/>
              <a:headEnd type="none" w="lg" len="lg"/>
              <a:tailEnd type="none" w="lg" len="lg"/>
            </a:ln>
            <a:effectLst/>
          </p:spPr>
        </p:cxnSp>
        <p:cxnSp>
          <p:nvCxnSpPr>
            <p:cNvPr id="504879" name="AutoShape 47"/>
            <p:cNvCxnSpPr>
              <a:cxnSpLocks noChangeShapeType="1"/>
              <a:stCxn id="504842" idx="2"/>
              <a:endCxn id="504873" idx="1"/>
            </p:cNvCxnSpPr>
            <p:nvPr/>
          </p:nvCxnSpPr>
          <p:spPr bwMode="auto">
            <a:xfrm flipH="1" flipV="1">
              <a:off x="1420" y="1891"/>
              <a:ext cx="154" cy="2"/>
            </a:xfrm>
            <a:prstGeom prst="straightConnector1">
              <a:avLst/>
            </a:prstGeom>
            <a:noFill/>
            <a:ln w="12700">
              <a:solidFill>
                <a:schemeClr val="tx1"/>
              </a:solidFill>
              <a:round/>
              <a:headEnd type="none" w="lg" len="lg"/>
              <a:tailEnd type="none" w="lg" len="lg"/>
            </a:ln>
            <a:effectLst/>
          </p:spPr>
        </p:cxnSp>
        <p:grpSp>
          <p:nvGrpSpPr>
            <p:cNvPr id="504880" name="Group 48"/>
            <p:cNvGrpSpPr>
              <a:grpSpLocks/>
            </p:cNvGrpSpPr>
            <p:nvPr/>
          </p:nvGrpSpPr>
          <p:grpSpPr bwMode="auto">
            <a:xfrm>
              <a:off x="773" y="3216"/>
              <a:ext cx="288" cy="96"/>
              <a:chOff x="1392" y="3552"/>
              <a:chExt cx="288" cy="96"/>
            </a:xfrm>
          </p:grpSpPr>
          <p:sp>
            <p:nvSpPr>
              <p:cNvPr id="504881" name="Line 4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4882" name="Line 5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4883" name="Line 5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4884" name="Line 52"/>
            <p:cNvSpPr>
              <a:spLocks noChangeShapeType="1"/>
            </p:cNvSpPr>
            <p:nvPr/>
          </p:nvSpPr>
          <p:spPr bwMode="auto">
            <a:xfrm flipV="1">
              <a:off x="920" y="306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04885" name="Oval 53"/>
            <p:cNvSpPr>
              <a:spLocks noChangeArrowheads="1"/>
            </p:cNvSpPr>
            <p:nvPr/>
          </p:nvSpPr>
          <p:spPr bwMode="auto">
            <a:xfrm>
              <a:off x="2016" y="237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4886" name="Text Box 54"/>
            <p:cNvSpPr txBox="1">
              <a:spLocks noChangeArrowheads="1"/>
            </p:cNvSpPr>
            <p:nvPr/>
          </p:nvSpPr>
          <p:spPr bwMode="auto">
            <a:xfrm>
              <a:off x="2125" y="235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4887" name="Text Box 55"/>
            <p:cNvSpPr txBox="1">
              <a:spLocks noChangeArrowheads="1"/>
            </p:cNvSpPr>
            <p:nvPr/>
          </p:nvSpPr>
          <p:spPr bwMode="auto">
            <a:xfrm>
              <a:off x="2122" y="242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4888" name="Line 56"/>
            <p:cNvSpPr>
              <a:spLocks noChangeShapeType="1"/>
            </p:cNvSpPr>
            <p:nvPr/>
          </p:nvSpPr>
          <p:spPr bwMode="auto">
            <a:xfrm flipV="1">
              <a:off x="2182" y="2424"/>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04889" name="Oval 57"/>
            <p:cNvSpPr>
              <a:spLocks noChangeArrowheads="1"/>
            </p:cNvSpPr>
            <p:nvPr/>
          </p:nvSpPr>
          <p:spPr bwMode="auto">
            <a:xfrm>
              <a:off x="2140"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4890" name="Oval 58"/>
            <p:cNvSpPr>
              <a:spLocks noChangeArrowheads="1"/>
            </p:cNvSpPr>
            <p:nvPr/>
          </p:nvSpPr>
          <p:spPr bwMode="auto">
            <a:xfrm>
              <a:off x="1590"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4891" name="Text Box 59"/>
            <p:cNvSpPr txBox="1">
              <a:spLocks noChangeArrowheads="1"/>
            </p:cNvSpPr>
            <p:nvPr/>
          </p:nvSpPr>
          <p:spPr bwMode="auto">
            <a:xfrm>
              <a:off x="1104"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504892" name="AutoShape 60"/>
            <p:cNvCxnSpPr>
              <a:cxnSpLocks noChangeShapeType="1"/>
              <a:stCxn id="504843" idx="6"/>
              <a:endCxn id="504890" idx="2"/>
            </p:cNvCxnSpPr>
            <p:nvPr/>
          </p:nvCxnSpPr>
          <p:spPr bwMode="auto">
            <a:xfrm>
              <a:off x="961" y="3063"/>
              <a:ext cx="629" cy="0"/>
            </a:xfrm>
            <a:prstGeom prst="straightConnector1">
              <a:avLst/>
            </a:prstGeom>
            <a:noFill/>
            <a:ln w="12700">
              <a:solidFill>
                <a:schemeClr val="tx1"/>
              </a:solidFill>
              <a:round/>
              <a:headEnd type="none" w="lg" len="lg"/>
              <a:tailEnd type="none" w="lg" len="lg"/>
            </a:ln>
            <a:effectLst/>
          </p:spPr>
        </p:cxnSp>
        <p:cxnSp>
          <p:nvCxnSpPr>
            <p:cNvPr id="504893" name="AutoShape 61"/>
            <p:cNvCxnSpPr>
              <a:cxnSpLocks noChangeShapeType="1"/>
              <a:stCxn id="504890" idx="0"/>
              <a:endCxn id="504859" idx="1"/>
            </p:cNvCxnSpPr>
            <p:nvPr/>
          </p:nvCxnSpPr>
          <p:spPr bwMode="auto">
            <a:xfrm flipH="1" flipV="1">
              <a:off x="1631" y="2654"/>
              <a:ext cx="1" cy="370"/>
            </a:xfrm>
            <a:prstGeom prst="straightConnector1">
              <a:avLst/>
            </a:prstGeom>
            <a:noFill/>
            <a:ln w="12700">
              <a:solidFill>
                <a:schemeClr val="tx1"/>
              </a:solidFill>
              <a:round/>
              <a:headEnd type="none" w="lg" len="lg"/>
              <a:tailEnd type="none" w="lg" len="lg"/>
            </a:ln>
            <a:effectLst/>
          </p:spPr>
        </p:cxnSp>
        <p:cxnSp>
          <p:nvCxnSpPr>
            <p:cNvPr id="504894" name="AutoShape 62"/>
            <p:cNvCxnSpPr>
              <a:cxnSpLocks noChangeShapeType="1"/>
              <a:stCxn id="504842" idx="6"/>
              <a:endCxn id="504889" idx="2"/>
            </p:cNvCxnSpPr>
            <p:nvPr/>
          </p:nvCxnSpPr>
          <p:spPr bwMode="auto">
            <a:xfrm>
              <a:off x="1657" y="1893"/>
              <a:ext cx="483" cy="7"/>
            </a:xfrm>
            <a:prstGeom prst="straightConnector1">
              <a:avLst/>
            </a:prstGeom>
            <a:noFill/>
            <a:ln w="12700">
              <a:solidFill>
                <a:schemeClr val="tx1"/>
              </a:solidFill>
              <a:round/>
              <a:headEnd type="none" w="lg" len="lg"/>
              <a:tailEnd type="none" w="lg" len="lg"/>
            </a:ln>
            <a:effectLst/>
          </p:spPr>
        </p:cxnSp>
        <p:cxnSp>
          <p:nvCxnSpPr>
            <p:cNvPr id="504895" name="AutoShape 63"/>
            <p:cNvCxnSpPr>
              <a:cxnSpLocks noChangeShapeType="1"/>
              <a:stCxn id="504889" idx="4"/>
              <a:endCxn id="504886" idx="0"/>
            </p:cNvCxnSpPr>
            <p:nvPr/>
          </p:nvCxnSpPr>
          <p:spPr bwMode="auto">
            <a:xfrm>
              <a:off x="2182" y="1938"/>
              <a:ext cx="1" cy="420"/>
            </a:xfrm>
            <a:prstGeom prst="straightConnector1">
              <a:avLst/>
            </a:prstGeom>
            <a:noFill/>
            <a:ln w="12700">
              <a:solidFill>
                <a:schemeClr val="tx1"/>
              </a:solidFill>
              <a:round/>
              <a:headEnd type="none" w="lg" len="lg"/>
              <a:tailEnd type="none" w="lg" len="lg"/>
            </a:ln>
            <a:effectLst/>
          </p:spPr>
        </p:cxnSp>
        <p:sp>
          <p:nvSpPr>
            <p:cNvPr id="504896" name="Oval 64"/>
            <p:cNvSpPr>
              <a:spLocks noChangeArrowheads="1"/>
            </p:cNvSpPr>
            <p:nvPr/>
          </p:nvSpPr>
          <p:spPr bwMode="auto">
            <a:xfrm>
              <a:off x="33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4897" name="AutoShape 65"/>
            <p:cNvCxnSpPr>
              <a:cxnSpLocks noChangeShapeType="1"/>
              <a:stCxn id="504867" idx="0"/>
              <a:endCxn id="504896" idx="4"/>
            </p:cNvCxnSpPr>
            <p:nvPr/>
          </p:nvCxnSpPr>
          <p:spPr bwMode="auto">
            <a:xfrm flipH="1" flipV="1">
              <a:off x="380" y="1938"/>
              <a:ext cx="2" cy="362"/>
            </a:xfrm>
            <a:prstGeom prst="straightConnector1">
              <a:avLst/>
            </a:prstGeom>
            <a:noFill/>
            <a:ln w="12700">
              <a:solidFill>
                <a:schemeClr val="tx1"/>
              </a:solidFill>
              <a:round/>
              <a:headEnd type="none" w="lg" len="lg"/>
              <a:tailEnd type="none" w="lg" len="lg"/>
            </a:ln>
            <a:effectLst/>
          </p:spPr>
        </p:cxnSp>
        <p:cxnSp>
          <p:nvCxnSpPr>
            <p:cNvPr id="504898" name="AutoShape 66"/>
            <p:cNvCxnSpPr>
              <a:cxnSpLocks noChangeShapeType="1"/>
              <a:stCxn id="504896" idx="6"/>
              <a:endCxn id="504841" idx="2"/>
            </p:cNvCxnSpPr>
            <p:nvPr/>
          </p:nvCxnSpPr>
          <p:spPr bwMode="auto">
            <a:xfrm>
              <a:off x="421" y="1900"/>
              <a:ext cx="437" cy="0"/>
            </a:xfrm>
            <a:prstGeom prst="straightConnector1">
              <a:avLst/>
            </a:prstGeom>
            <a:noFill/>
            <a:ln w="12700">
              <a:solidFill>
                <a:schemeClr val="tx1"/>
              </a:solidFill>
              <a:round/>
              <a:headEnd type="none" w="lg" len="lg"/>
              <a:tailEnd type="none" w="lg" len="lg"/>
            </a:ln>
            <a:effectLst/>
          </p:spPr>
        </p:cxnSp>
        <p:sp>
          <p:nvSpPr>
            <p:cNvPr id="504899" name="Text Box 67"/>
            <p:cNvSpPr txBox="1">
              <a:spLocks noChangeArrowheads="1"/>
            </p:cNvSpPr>
            <p:nvPr/>
          </p:nvSpPr>
          <p:spPr bwMode="auto">
            <a:xfrm>
              <a:off x="2323" y="2169"/>
              <a:ext cx="212"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b</a:t>
              </a:r>
            </a:p>
            <a:p>
              <a:r>
                <a:rPr lang="en-US" sz="2000"/>
                <a:t>–</a:t>
              </a:r>
            </a:p>
          </p:txBody>
        </p:sp>
        <p:sp>
          <p:nvSpPr>
            <p:cNvPr id="504900" name="Line 68"/>
            <p:cNvSpPr>
              <a:spLocks noChangeShapeType="1"/>
            </p:cNvSpPr>
            <p:nvPr/>
          </p:nvSpPr>
          <p:spPr bwMode="auto">
            <a:xfrm>
              <a:off x="1061" y="2362"/>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4901" name="Line 69"/>
            <p:cNvSpPr>
              <a:spLocks noChangeShapeType="1"/>
            </p:cNvSpPr>
            <p:nvPr/>
          </p:nvSpPr>
          <p:spPr bwMode="auto">
            <a:xfrm>
              <a:off x="1728"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4902" name="Line 70"/>
            <p:cNvSpPr>
              <a:spLocks noChangeShapeType="1"/>
            </p:cNvSpPr>
            <p:nvPr/>
          </p:nvSpPr>
          <p:spPr bwMode="auto">
            <a:xfrm>
              <a:off x="1089" y="177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4903" name="Text Box 71"/>
            <p:cNvSpPr txBox="1">
              <a:spLocks noChangeArrowheads="1"/>
            </p:cNvSpPr>
            <p:nvPr/>
          </p:nvSpPr>
          <p:spPr bwMode="auto">
            <a:xfrm>
              <a:off x="1186" y="153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04904" name="Text Box 72"/>
            <p:cNvSpPr txBox="1">
              <a:spLocks noChangeArrowheads="1"/>
            </p:cNvSpPr>
            <p:nvPr/>
          </p:nvSpPr>
          <p:spPr bwMode="auto">
            <a:xfrm>
              <a:off x="1073" y="239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4905" name="Text Box 73"/>
            <p:cNvSpPr txBox="1">
              <a:spLocks noChangeArrowheads="1"/>
            </p:cNvSpPr>
            <p:nvPr/>
          </p:nvSpPr>
          <p:spPr bwMode="auto">
            <a:xfrm>
              <a:off x="1728" y="241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4906" name="Oval 74"/>
            <p:cNvSpPr>
              <a:spLocks noChangeArrowheads="1"/>
            </p:cNvSpPr>
            <p:nvPr/>
          </p:nvSpPr>
          <p:spPr bwMode="auto">
            <a:xfrm>
              <a:off x="2142" y="302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4907" name="AutoShape 75"/>
            <p:cNvCxnSpPr>
              <a:cxnSpLocks noChangeShapeType="1"/>
              <a:stCxn id="504890" idx="6"/>
              <a:endCxn id="504906" idx="2"/>
            </p:cNvCxnSpPr>
            <p:nvPr/>
          </p:nvCxnSpPr>
          <p:spPr bwMode="auto">
            <a:xfrm>
              <a:off x="1673" y="3063"/>
              <a:ext cx="469" cy="3"/>
            </a:xfrm>
            <a:prstGeom prst="straightConnector1">
              <a:avLst/>
            </a:prstGeom>
            <a:noFill/>
            <a:ln w="12700">
              <a:solidFill>
                <a:schemeClr val="tx1"/>
              </a:solidFill>
              <a:round/>
              <a:headEnd type="none" w="lg" len="lg"/>
              <a:tailEnd type="none" w="lg" len="lg"/>
            </a:ln>
            <a:effectLst/>
          </p:spPr>
        </p:cxnSp>
        <p:cxnSp>
          <p:nvCxnSpPr>
            <p:cNvPr id="504908" name="AutoShape 76"/>
            <p:cNvCxnSpPr>
              <a:cxnSpLocks noChangeShapeType="1"/>
              <a:stCxn id="504885" idx="4"/>
              <a:endCxn id="504906" idx="0"/>
            </p:cNvCxnSpPr>
            <p:nvPr/>
          </p:nvCxnSpPr>
          <p:spPr bwMode="auto">
            <a:xfrm>
              <a:off x="2182" y="2686"/>
              <a:ext cx="2" cy="341"/>
            </a:xfrm>
            <a:prstGeom prst="straightConnector1">
              <a:avLst/>
            </a:prstGeom>
            <a:noFill/>
            <a:ln w="12700">
              <a:solidFill>
                <a:schemeClr val="tx1"/>
              </a:solidFill>
              <a:round/>
              <a:headEnd type="none" w="lg" len="lg"/>
              <a:tailEnd type="none" w="lg" len="lg"/>
            </a:ln>
            <a:effectLst/>
          </p:spPr>
        </p:cxnSp>
        <p:grpSp>
          <p:nvGrpSpPr>
            <p:cNvPr id="504909" name="Group 77"/>
            <p:cNvGrpSpPr>
              <a:grpSpLocks/>
            </p:cNvGrpSpPr>
            <p:nvPr/>
          </p:nvGrpSpPr>
          <p:grpSpPr bwMode="auto">
            <a:xfrm>
              <a:off x="2769" y="2409"/>
              <a:ext cx="111" cy="216"/>
              <a:chOff x="1670" y="2765"/>
              <a:chExt cx="111" cy="216"/>
            </a:xfrm>
          </p:grpSpPr>
          <p:sp>
            <p:nvSpPr>
              <p:cNvPr id="504910" name="Line 7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4911" name="Line 7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4912" name="Line 8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4913" name="Line 8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4914" name="Line 8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4915" name="Line 8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4916" name="Line 8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4917" name="Text Box 85"/>
            <p:cNvSpPr txBox="1">
              <a:spLocks noChangeArrowheads="1"/>
            </p:cNvSpPr>
            <p:nvPr/>
          </p:nvSpPr>
          <p:spPr bwMode="auto">
            <a:xfrm>
              <a:off x="2852" y="221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cxnSp>
          <p:nvCxnSpPr>
            <p:cNvPr id="504918" name="AutoShape 86"/>
            <p:cNvCxnSpPr>
              <a:cxnSpLocks noChangeShapeType="1"/>
              <a:stCxn id="504906" idx="6"/>
              <a:endCxn id="504912" idx="1"/>
            </p:cNvCxnSpPr>
            <p:nvPr/>
          </p:nvCxnSpPr>
          <p:spPr bwMode="auto">
            <a:xfrm flipV="1">
              <a:off x="2225" y="2625"/>
              <a:ext cx="601" cy="441"/>
            </a:xfrm>
            <a:prstGeom prst="bentConnector2">
              <a:avLst/>
            </a:prstGeom>
            <a:noFill/>
            <a:ln w="12700">
              <a:solidFill>
                <a:schemeClr val="tx1"/>
              </a:solidFill>
              <a:miter lim="800000"/>
              <a:headEnd type="none" w="lg" len="lg"/>
              <a:tailEnd type="none" w="lg" len="lg"/>
            </a:ln>
            <a:effectLst/>
          </p:spPr>
        </p:cxnSp>
        <p:cxnSp>
          <p:nvCxnSpPr>
            <p:cNvPr id="504919" name="AutoShape 87"/>
            <p:cNvCxnSpPr>
              <a:cxnSpLocks noChangeShapeType="1"/>
              <a:stCxn id="504889" idx="6"/>
              <a:endCxn id="504910" idx="0"/>
            </p:cNvCxnSpPr>
            <p:nvPr/>
          </p:nvCxnSpPr>
          <p:spPr bwMode="auto">
            <a:xfrm>
              <a:off x="2223" y="1900"/>
              <a:ext cx="594" cy="509"/>
            </a:xfrm>
            <a:prstGeom prst="bentConnector2">
              <a:avLst/>
            </a:prstGeom>
            <a:noFill/>
            <a:ln w="12700">
              <a:solidFill>
                <a:schemeClr val="tx1"/>
              </a:solidFill>
              <a:miter lim="800000"/>
              <a:headEnd type="none" w="lg" len="lg"/>
              <a:tailEnd type="none" w="lg" len="lg"/>
            </a:ln>
            <a:effectLst/>
          </p:spPr>
        </p:cxnSp>
        <p:sp>
          <p:nvSpPr>
            <p:cNvPr id="504920" name="Line 88"/>
            <p:cNvSpPr>
              <a:spLocks noChangeShapeType="1"/>
            </p:cNvSpPr>
            <p:nvPr/>
          </p:nvSpPr>
          <p:spPr bwMode="auto">
            <a:xfrm>
              <a:off x="2736"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4921" name="Text Box 89"/>
            <p:cNvSpPr txBox="1">
              <a:spLocks noChangeArrowheads="1"/>
            </p:cNvSpPr>
            <p:nvPr/>
          </p:nvSpPr>
          <p:spPr bwMode="auto">
            <a:xfrm>
              <a:off x="2544" y="24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04922" name="Text Box 90"/>
            <p:cNvSpPr txBox="1">
              <a:spLocks noChangeArrowheads="1"/>
            </p:cNvSpPr>
            <p:nvPr/>
          </p:nvSpPr>
          <p:spPr bwMode="auto">
            <a:xfrm>
              <a:off x="368" y="1593"/>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504923" name="Text Box 91"/>
            <p:cNvSpPr txBox="1">
              <a:spLocks noChangeArrowheads="1"/>
            </p:cNvSpPr>
            <p:nvPr/>
          </p:nvSpPr>
          <p:spPr bwMode="auto">
            <a:xfrm>
              <a:off x="1906" y="159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504924" name="Text Box 92"/>
            <p:cNvSpPr txBox="1">
              <a:spLocks noChangeArrowheads="1"/>
            </p:cNvSpPr>
            <p:nvPr/>
          </p:nvSpPr>
          <p:spPr bwMode="auto">
            <a:xfrm>
              <a:off x="1484" y="3148"/>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504925" name="Text Box 93"/>
            <p:cNvSpPr txBox="1">
              <a:spLocks noChangeArrowheads="1"/>
            </p:cNvSpPr>
            <p:nvPr/>
          </p:nvSpPr>
          <p:spPr bwMode="auto">
            <a:xfrm>
              <a:off x="97" y="1653"/>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4926" name="Text Box 94"/>
            <p:cNvSpPr txBox="1">
              <a:spLocks noChangeArrowheads="1"/>
            </p:cNvSpPr>
            <p:nvPr/>
          </p:nvSpPr>
          <p:spPr bwMode="auto">
            <a:xfrm>
              <a:off x="1680" y="1590"/>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4927" name="Text Box 95"/>
            <p:cNvSpPr txBox="1">
              <a:spLocks noChangeArrowheads="1"/>
            </p:cNvSpPr>
            <p:nvPr/>
          </p:nvSpPr>
          <p:spPr bwMode="auto">
            <a:xfrm>
              <a:off x="1133" y="3101"/>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sp>
        <p:nvSpPr>
          <p:cNvPr id="504931" name="Text Box 99"/>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voltages</a:t>
            </a:r>
            <a:endParaRPr lang="en-US" b="1"/>
          </a:p>
        </p:txBody>
      </p:sp>
      <p:graphicFrame>
        <p:nvGraphicFramePr>
          <p:cNvPr id="504932" name="Object 100"/>
          <p:cNvGraphicFramePr>
            <a:graphicFrameLocks noChangeAspect="1"/>
          </p:cNvGraphicFramePr>
          <p:nvPr/>
        </p:nvGraphicFramePr>
        <p:xfrm>
          <a:off x="5713413" y="3840163"/>
          <a:ext cx="2767012" cy="808037"/>
        </p:xfrm>
        <a:graphic>
          <a:graphicData uri="http://schemas.openxmlformats.org/presentationml/2006/ole">
            <p:oleObj spid="_x0000_s504932" name="Equation" r:id="rId3" imgW="1650960" imgH="482400" progId="Equation.3">
              <p:embed/>
            </p:oleObj>
          </a:graphicData>
        </a:graphic>
      </p:graphicFrame>
      <p:graphicFrame>
        <p:nvGraphicFramePr>
          <p:cNvPr id="504933" name="Object 101"/>
          <p:cNvGraphicFramePr>
            <a:graphicFrameLocks noChangeAspect="1"/>
          </p:cNvGraphicFramePr>
          <p:nvPr/>
        </p:nvGraphicFramePr>
        <p:xfrm>
          <a:off x="5465763" y="4762500"/>
          <a:ext cx="3262312" cy="800100"/>
        </p:xfrm>
        <a:graphic>
          <a:graphicData uri="http://schemas.openxmlformats.org/presentationml/2006/ole">
            <p:oleObj spid="_x0000_s504933" name="Equation" r:id="rId4" imgW="1968480" imgH="482400" progId="Equation.3">
              <p:embed/>
            </p:oleObj>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0" name="Date Placeholder 3"/>
          <p:cNvSpPr>
            <a:spLocks noGrp="1"/>
          </p:cNvSpPr>
          <p:nvPr>
            <p:ph type="dt" sz="half" idx="10"/>
          </p:nvPr>
        </p:nvSpPr>
        <p:spPr/>
        <p:txBody>
          <a:bodyPr/>
          <a:lstStyle/>
          <a:p>
            <a:r>
              <a:rPr lang="en-US"/>
              <a:t>ECEN 301</a:t>
            </a:r>
          </a:p>
        </p:txBody>
      </p:sp>
      <p:sp>
        <p:nvSpPr>
          <p:cNvPr id="101" name="Footer Placeholder 4"/>
          <p:cNvSpPr>
            <a:spLocks noGrp="1"/>
          </p:cNvSpPr>
          <p:nvPr>
            <p:ph type="ftr" sz="quarter" idx="11"/>
          </p:nvPr>
        </p:nvSpPr>
        <p:spPr/>
        <p:txBody>
          <a:bodyPr/>
          <a:lstStyle/>
          <a:p>
            <a:r>
              <a:rPr lang="en-US"/>
              <a:t>Discussion #7 – Node and Mesh Methods</a:t>
            </a:r>
          </a:p>
        </p:txBody>
      </p:sp>
      <p:sp>
        <p:nvSpPr>
          <p:cNvPr id="102" name="Slide Number Placeholder 5"/>
          <p:cNvSpPr>
            <a:spLocks noGrp="1"/>
          </p:cNvSpPr>
          <p:nvPr>
            <p:ph type="sldNum" sz="quarter" idx="12"/>
          </p:nvPr>
        </p:nvSpPr>
        <p:spPr/>
        <p:txBody>
          <a:bodyPr/>
          <a:lstStyle/>
          <a:p>
            <a:pPr lvl="1"/>
            <a:fld id="{514B20C4-44F9-4231-9CB1-E7C7A410E8CB}" type="slidenum">
              <a:rPr lang="en-US"/>
              <a:pPr lvl="1"/>
              <a:t>28</a:t>
            </a:fld>
            <a:endParaRPr lang="en-US"/>
          </a:p>
        </p:txBody>
      </p:sp>
      <p:sp>
        <p:nvSpPr>
          <p:cNvPr id="505858" name="Rectangle 2"/>
          <p:cNvSpPr>
            <a:spLocks noGrp="1" noChangeArrowheads="1"/>
          </p:cNvSpPr>
          <p:nvPr>
            <p:ph type="title"/>
          </p:nvPr>
        </p:nvSpPr>
        <p:spPr/>
        <p:txBody>
          <a:bodyPr/>
          <a:lstStyle/>
          <a:p>
            <a:r>
              <a:rPr lang="en-US"/>
              <a:t>Node Voltage Method</a:t>
            </a:r>
          </a:p>
        </p:txBody>
      </p:sp>
      <p:sp>
        <p:nvSpPr>
          <p:cNvPr id="505859"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Example3</a:t>
            </a:r>
            <a:r>
              <a:rPr lang="en-US" sz="2400"/>
              <a:t>: solve for all unknown voltages</a:t>
            </a:r>
          </a:p>
          <a:p>
            <a:pPr lvl="1">
              <a:lnSpc>
                <a:spcPct val="90000"/>
              </a:lnSpc>
            </a:pPr>
            <a:r>
              <a:rPr lang="en-US" sz="2000" b="1" i="1"/>
              <a:t>i</a:t>
            </a:r>
            <a:r>
              <a:rPr lang="en-US" sz="2000" b="1" i="1" baseline="-25000"/>
              <a:t>a</a:t>
            </a:r>
            <a:r>
              <a:rPr lang="en-US" sz="2000"/>
              <a:t> = 1mA, </a:t>
            </a:r>
            <a:r>
              <a:rPr lang="en-US" sz="2000" b="1" i="1"/>
              <a:t>i</a:t>
            </a:r>
            <a:r>
              <a:rPr lang="en-US" sz="2000" b="1" i="1" baseline="-25000"/>
              <a:t>b</a:t>
            </a:r>
            <a:r>
              <a:rPr lang="en-US" sz="2000"/>
              <a:t> = 2mA, </a:t>
            </a:r>
            <a:r>
              <a:rPr lang="en-US" sz="2000" b="1"/>
              <a:t>R</a:t>
            </a:r>
            <a:r>
              <a:rPr lang="en-US" sz="2000" b="1" baseline="-25000"/>
              <a:t>1 </a:t>
            </a:r>
            <a:r>
              <a:rPr lang="en-US" sz="2000"/>
              <a:t>= 1k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2</a:t>
            </a:r>
            <a:r>
              <a:rPr lang="en-US" sz="2000" b="1">
                <a:cs typeface="Times New Roman" pitchFamily="18" charset="0"/>
              </a:rPr>
              <a:t> </a:t>
            </a:r>
            <a:r>
              <a:rPr lang="en-US" sz="2000">
                <a:cs typeface="Times New Roman" pitchFamily="18" charset="0"/>
              </a:rPr>
              <a:t>= 500</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3</a:t>
            </a:r>
            <a:r>
              <a:rPr lang="en-US" sz="2000">
                <a:cs typeface="Times New Roman" pitchFamily="18" charset="0"/>
              </a:rPr>
              <a:t> = 2.2k</a:t>
            </a:r>
            <a:r>
              <a:rPr lang="el-GR" sz="2000">
                <a:cs typeface="Times New Roman" pitchFamily="18" charset="0"/>
              </a:rPr>
              <a:t>Ω</a:t>
            </a:r>
            <a:r>
              <a:rPr lang="en-US" sz="2000">
                <a:cs typeface="Times New Roman" pitchFamily="18" charset="0"/>
              </a:rPr>
              <a:t>, </a:t>
            </a:r>
            <a:r>
              <a:rPr lang="en-US" sz="2000" b="1">
                <a:cs typeface="Times New Roman" pitchFamily="18" charset="0"/>
              </a:rPr>
              <a:t>R</a:t>
            </a:r>
            <a:r>
              <a:rPr lang="en-US" sz="2000" b="1" baseline="-25000">
                <a:cs typeface="Times New Roman" pitchFamily="18" charset="0"/>
              </a:rPr>
              <a:t>4</a:t>
            </a:r>
            <a:r>
              <a:rPr lang="en-US" sz="2000">
                <a:cs typeface="Times New Roman" pitchFamily="18" charset="0"/>
              </a:rPr>
              <a:t> = 4.7k</a:t>
            </a:r>
            <a:r>
              <a:rPr lang="el-GR" sz="2000">
                <a:cs typeface="Times New Roman" pitchFamily="18" charset="0"/>
              </a:rPr>
              <a:t>Ω</a:t>
            </a:r>
            <a:r>
              <a:rPr lang="en-US" sz="2000">
                <a:cs typeface="Times New Roman" pitchFamily="18" charset="0"/>
              </a:rPr>
              <a:t> </a:t>
            </a:r>
            <a:endParaRPr lang="en-US" sz="2000"/>
          </a:p>
        </p:txBody>
      </p:sp>
      <p:sp>
        <p:nvSpPr>
          <p:cNvPr id="505860" name="Text Box 4"/>
          <p:cNvSpPr txBox="1">
            <a:spLocks noChangeArrowheads="1"/>
          </p:cNvSpPr>
          <p:nvPr/>
        </p:nvSpPr>
        <p:spPr bwMode="auto">
          <a:xfrm>
            <a:off x="14288" y="3367088"/>
            <a:ext cx="336550"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a</a:t>
            </a:r>
          </a:p>
          <a:p>
            <a:r>
              <a:rPr lang="en-US" sz="2000"/>
              <a:t>–</a:t>
            </a:r>
          </a:p>
        </p:txBody>
      </p:sp>
      <p:grpSp>
        <p:nvGrpSpPr>
          <p:cNvPr id="505861" name="Group 5"/>
          <p:cNvGrpSpPr>
            <a:grpSpLocks/>
          </p:cNvGrpSpPr>
          <p:nvPr/>
        </p:nvGrpSpPr>
        <p:grpSpPr bwMode="auto">
          <a:xfrm>
            <a:off x="153988" y="2438400"/>
            <a:ext cx="4799012" cy="2925763"/>
            <a:chOff x="97" y="1536"/>
            <a:chExt cx="3023" cy="1843"/>
          </a:xfrm>
        </p:grpSpPr>
        <p:sp>
          <p:nvSpPr>
            <p:cNvPr id="505862" name="Oval 6"/>
            <p:cNvSpPr>
              <a:spLocks noChangeArrowheads="1"/>
            </p:cNvSpPr>
            <p:nvPr/>
          </p:nvSpPr>
          <p:spPr bwMode="auto">
            <a:xfrm>
              <a:off x="1456" y="1821"/>
              <a:ext cx="1400"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5863" name="Oval 7"/>
            <p:cNvSpPr>
              <a:spLocks noChangeArrowheads="1"/>
            </p:cNvSpPr>
            <p:nvPr/>
          </p:nvSpPr>
          <p:spPr bwMode="auto">
            <a:xfrm>
              <a:off x="239" y="1829"/>
              <a:ext cx="798" cy="14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5864" name="Oval 8"/>
            <p:cNvSpPr>
              <a:spLocks noChangeArrowheads="1"/>
            </p:cNvSpPr>
            <p:nvPr/>
          </p:nvSpPr>
          <p:spPr bwMode="auto">
            <a:xfrm>
              <a:off x="338" y="2985"/>
              <a:ext cx="2578" cy="15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5865" name="Oval 9"/>
            <p:cNvSpPr>
              <a:spLocks noChangeArrowheads="1"/>
            </p:cNvSpPr>
            <p:nvPr/>
          </p:nvSpPr>
          <p:spPr bwMode="auto">
            <a:xfrm>
              <a:off x="85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5866" name="Oval 10"/>
            <p:cNvSpPr>
              <a:spLocks noChangeArrowheads="1"/>
            </p:cNvSpPr>
            <p:nvPr/>
          </p:nvSpPr>
          <p:spPr bwMode="auto">
            <a:xfrm>
              <a:off x="1574" y="18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5867" name="Oval 11"/>
            <p:cNvSpPr>
              <a:spLocks noChangeArrowheads="1"/>
            </p:cNvSpPr>
            <p:nvPr/>
          </p:nvSpPr>
          <p:spPr bwMode="auto">
            <a:xfrm>
              <a:off x="878"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5868" name="AutoShape 12"/>
            <p:cNvCxnSpPr>
              <a:cxnSpLocks noChangeShapeType="1"/>
              <a:stCxn id="505867" idx="2"/>
              <a:endCxn id="505890" idx="4"/>
            </p:cNvCxnSpPr>
            <p:nvPr/>
          </p:nvCxnSpPr>
          <p:spPr bwMode="auto">
            <a:xfrm rot="10800000">
              <a:off x="381" y="2628"/>
              <a:ext cx="497" cy="435"/>
            </a:xfrm>
            <a:prstGeom prst="bentConnector2">
              <a:avLst/>
            </a:prstGeom>
            <a:noFill/>
            <a:ln w="12700">
              <a:solidFill>
                <a:schemeClr val="tx1"/>
              </a:solidFill>
              <a:miter lim="800000"/>
              <a:headEnd type="none" w="lg" len="lg"/>
              <a:tailEnd type="none" w="lg" len="lg"/>
            </a:ln>
            <a:effectLst/>
          </p:spPr>
        </p:cxnSp>
        <p:cxnSp>
          <p:nvCxnSpPr>
            <p:cNvPr id="505869" name="AutoShape 13"/>
            <p:cNvCxnSpPr>
              <a:cxnSpLocks noChangeShapeType="1"/>
              <a:stCxn id="505867" idx="0"/>
              <a:endCxn id="505875" idx="1"/>
            </p:cNvCxnSpPr>
            <p:nvPr/>
          </p:nvCxnSpPr>
          <p:spPr bwMode="auto">
            <a:xfrm flipH="1" flipV="1">
              <a:off x="919" y="2654"/>
              <a:ext cx="1" cy="370"/>
            </a:xfrm>
            <a:prstGeom prst="straightConnector1">
              <a:avLst/>
            </a:prstGeom>
            <a:noFill/>
            <a:ln w="12700">
              <a:solidFill>
                <a:schemeClr val="tx1"/>
              </a:solidFill>
              <a:round/>
              <a:headEnd type="none" w="lg" len="lg"/>
              <a:tailEnd type="none" w="lg" len="lg"/>
            </a:ln>
            <a:effectLst/>
          </p:spPr>
        </p:cxnSp>
        <p:cxnSp>
          <p:nvCxnSpPr>
            <p:cNvPr id="505870" name="AutoShape 14"/>
            <p:cNvCxnSpPr>
              <a:cxnSpLocks noChangeShapeType="1"/>
              <a:stCxn id="505865" idx="4"/>
              <a:endCxn id="505873" idx="0"/>
            </p:cNvCxnSpPr>
            <p:nvPr/>
          </p:nvCxnSpPr>
          <p:spPr bwMode="auto">
            <a:xfrm>
              <a:off x="900" y="1938"/>
              <a:ext cx="10" cy="500"/>
            </a:xfrm>
            <a:prstGeom prst="straightConnector1">
              <a:avLst/>
            </a:prstGeom>
            <a:noFill/>
            <a:ln w="12700">
              <a:solidFill>
                <a:schemeClr val="tx1"/>
              </a:solidFill>
              <a:round/>
              <a:headEnd type="none" w="lg" len="lg"/>
              <a:tailEnd type="none" w="lg" len="lg"/>
            </a:ln>
            <a:effectLst/>
          </p:spPr>
        </p:cxnSp>
        <p:cxnSp>
          <p:nvCxnSpPr>
            <p:cNvPr id="505871" name="AutoShape 15"/>
            <p:cNvCxnSpPr>
              <a:cxnSpLocks noChangeShapeType="1"/>
              <a:stCxn id="505866" idx="4"/>
              <a:endCxn id="505881" idx="0"/>
            </p:cNvCxnSpPr>
            <p:nvPr/>
          </p:nvCxnSpPr>
          <p:spPr bwMode="auto">
            <a:xfrm>
              <a:off x="1616" y="1931"/>
              <a:ext cx="6" cy="507"/>
            </a:xfrm>
            <a:prstGeom prst="straightConnector1">
              <a:avLst/>
            </a:prstGeom>
            <a:noFill/>
            <a:ln w="12700">
              <a:solidFill>
                <a:schemeClr val="tx1"/>
              </a:solidFill>
              <a:round/>
              <a:headEnd type="none" w="lg" len="lg"/>
              <a:tailEnd type="none" w="lg" len="lg"/>
            </a:ln>
            <a:effectLst/>
          </p:spPr>
        </p:cxnSp>
        <p:sp>
          <p:nvSpPr>
            <p:cNvPr id="505872" name="Text Box 16"/>
            <p:cNvSpPr txBox="1">
              <a:spLocks noChangeArrowheads="1"/>
            </p:cNvSpPr>
            <p:nvPr/>
          </p:nvSpPr>
          <p:spPr bwMode="auto">
            <a:xfrm>
              <a:off x="624" y="224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05873" name="Line 17"/>
            <p:cNvSpPr>
              <a:spLocks noChangeShapeType="1"/>
            </p:cNvSpPr>
            <p:nvPr/>
          </p:nvSpPr>
          <p:spPr bwMode="auto">
            <a:xfrm>
              <a:off x="910" y="243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5874" name="Line 18"/>
            <p:cNvSpPr>
              <a:spLocks noChangeShapeType="1"/>
            </p:cNvSpPr>
            <p:nvPr/>
          </p:nvSpPr>
          <p:spPr bwMode="auto">
            <a:xfrm flipH="1">
              <a:off x="862" y="245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5875" name="Line 19"/>
            <p:cNvSpPr>
              <a:spLocks noChangeShapeType="1"/>
            </p:cNvSpPr>
            <p:nvPr/>
          </p:nvSpPr>
          <p:spPr bwMode="auto">
            <a:xfrm>
              <a:off x="862" y="263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5876" name="Line 20"/>
            <p:cNvSpPr>
              <a:spLocks noChangeShapeType="1"/>
            </p:cNvSpPr>
            <p:nvPr/>
          </p:nvSpPr>
          <p:spPr bwMode="auto">
            <a:xfrm>
              <a:off x="865" y="248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5877" name="Line 21"/>
            <p:cNvSpPr>
              <a:spLocks noChangeShapeType="1"/>
            </p:cNvSpPr>
            <p:nvPr/>
          </p:nvSpPr>
          <p:spPr bwMode="auto">
            <a:xfrm flipH="1">
              <a:off x="865" y="252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5878" name="Line 22"/>
            <p:cNvSpPr>
              <a:spLocks noChangeShapeType="1"/>
            </p:cNvSpPr>
            <p:nvPr/>
          </p:nvSpPr>
          <p:spPr bwMode="auto">
            <a:xfrm>
              <a:off x="865" y="255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5879" name="Line 23"/>
            <p:cNvSpPr>
              <a:spLocks noChangeShapeType="1"/>
            </p:cNvSpPr>
            <p:nvPr/>
          </p:nvSpPr>
          <p:spPr bwMode="auto">
            <a:xfrm flipH="1">
              <a:off x="865" y="2597"/>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5880" name="Group 24"/>
            <p:cNvGrpSpPr>
              <a:grpSpLocks/>
            </p:cNvGrpSpPr>
            <p:nvPr/>
          </p:nvGrpSpPr>
          <p:grpSpPr bwMode="auto">
            <a:xfrm>
              <a:off x="1574" y="2438"/>
              <a:ext cx="111" cy="216"/>
              <a:chOff x="1670" y="2765"/>
              <a:chExt cx="111" cy="216"/>
            </a:xfrm>
          </p:grpSpPr>
          <p:sp>
            <p:nvSpPr>
              <p:cNvPr id="505881" name="Line 25"/>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5882" name="Line 26"/>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5883" name="Line 27"/>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5884" name="Line 28"/>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5885" name="Line 29"/>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5886" name="Line 30"/>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5887" name="Line 31"/>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5888" name="Text Box 32"/>
            <p:cNvSpPr txBox="1">
              <a:spLocks noChangeArrowheads="1"/>
            </p:cNvSpPr>
            <p:nvPr/>
          </p:nvSpPr>
          <p:spPr bwMode="auto">
            <a:xfrm>
              <a:off x="1344" y="224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nvGrpSpPr>
            <p:cNvPr id="505889" name="Group 33"/>
            <p:cNvGrpSpPr>
              <a:grpSpLocks/>
            </p:cNvGrpSpPr>
            <p:nvPr/>
          </p:nvGrpSpPr>
          <p:grpSpPr bwMode="auto">
            <a:xfrm>
              <a:off x="215" y="2300"/>
              <a:ext cx="332" cy="328"/>
              <a:chOff x="311" y="2627"/>
              <a:chExt cx="332" cy="328"/>
            </a:xfrm>
          </p:grpSpPr>
          <p:sp>
            <p:nvSpPr>
              <p:cNvPr id="505890" name="Oval 34"/>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5891" name="Text Box 35"/>
              <p:cNvSpPr txBox="1">
                <a:spLocks noChangeArrowheads="1"/>
              </p:cNvSpPr>
              <p:nvPr/>
            </p:nvSpPr>
            <p:spPr bwMode="auto">
              <a:xfrm>
                <a:off x="420" y="262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5892" name="Text Box 36"/>
              <p:cNvSpPr txBox="1">
                <a:spLocks noChangeArrowheads="1"/>
              </p:cNvSpPr>
              <p:nvPr/>
            </p:nvSpPr>
            <p:spPr bwMode="auto">
              <a:xfrm>
                <a:off x="417" y="268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5893" name="Line 37"/>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5894" name="Group 38"/>
            <p:cNvGrpSpPr>
              <a:grpSpLocks/>
            </p:cNvGrpSpPr>
            <p:nvPr/>
          </p:nvGrpSpPr>
          <p:grpSpPr bwMode="auto">
            <a:xfrm rot="-16200000" flipH="1" flipV="1">
              <a:off x="1221" y="1749"/>
              <a:ext cx="112" cy="287"/>
              <a:chOff x="3450" y="2313"/>
              <a:chExt cx="111" cy="216"/>
            </a:xfrm>
          </p:grpSpPr>
          <p:sp>
            <p:nvSpPr>
              <p:cNvPr id="505895" name="Line 3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5896" name="Line 4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5897" name="Line 4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5898" name="Line 4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5899" name="Line 4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5900" name="Line 4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5901" name="Line 4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5902" name="AutoShape 46"/>
            <p:cNvCxnSpPr>
              <a:cxnSpLocks noChangeShapeType="1"/>
              <a:stCxn id="505865" idx="6"/>
              <a:endCxn id="505895" idx="0"/>
            </p:cNvCxnSpPr>
            <p:nvPr/>
          </p:nvCxnSpPr>
          <p:spPr bwMode="auto">
            <a:xfrm>
              <a:off x="941" y="1900"/>
              <a:ext cx="192" cy="1"/>
            </a:xfrm>
            <a:prstGeom prst="straightConnector1">
              <a:avLst/>
            </a:prstGeom>
            <a:noFill/>
            <a:ln w="12700">
              <a:solidFill>
                <a:schemeClr val="tx1"/>
              </a:solidFill>
              <a:round/>
              <a:headEnd type="none" w="lg" len="lg"/>
              <a:tailEnd type="none" w="lg" len="lg"/>
            </a:ln>
            <a:effectLst/>
          </p:spPr>
        </p:cxnSp>
        <p:cxnSp>
          <p:nvCxnSpPr>
            <p:cNvPr id="505903" name="AutoShape 47"/>
            <p:cNvCxnSpPr>
              <a:cxnSpLocks noChangeShapeType="1"/>
              <a:stCxn id="505866" idx="2"/>
              <a:endCxn id="505897" idx="1"/>
            </p:cNvCxnSpPr>
            <p:nvPr/>
          </p:nvCxnSpPr>
          <p:spPr bwMode="auto">
            <a:xfrm flipH="1" flipV="1">
              <a:off x="1420" y="1891"/>
              <a:ext cx="154" cy="2"/>
            </a:xfrm>
            <a:prstGeom prst="straightConnector1">
              <a:avLst/>
            </a:prstGeom>
            <a:noFill/>
            <a:ln w="12700">
              <a:solidFill>
                <a:schemeClr val="tx1"/>
              </a:solidFill>
              <a:round/>
              <a:headEnd type="none" w="lg" len="lg"/>
              <a:tailEnd type="none" w="lg" len="lg"/>
            </a:ln>
            <a:effectLst/>
          </p:spPr>
        </p:cxnSp>
        <p:grpSp>
          <p:nvGrpSpPr>
            <p:cNvPr id="505904" name="Group 48"/>
            <p:cNvGrpSpPr>
              <a:grpSpLocks/>
            </p:cNvGrpSpPr>
            <p:nvPr/>
          </p:nvGrpSpPr>
          <p:grpSpPr bwMode="auto">
            <a:xfrm>
              <a:off x="773" y="3216"/>
              <a:ext cx="288" cy="96"/>
              <a:chOff x="1392" y="3552"/>
              <a:chExt cx="288" cy="96"/>
            </a:xfrm>
          </p:grpSpPr>
          <p:sp>
            <p:nvSpPr>
              <p:cNvPr id="505905" name="Line 4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5906" name="Line 5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5907" name="Line 5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5908" name="Line 52"/>
            <p:cNvSpPr>
              <a:spLocks noChangeShapeType="1"/>
            </p:cNvSpPr>
            <p:nvPr/>
          </p:nvSpPr>
          <p:spPr bwMode="auto">
            <a:xfrm flipV="1">
              <a:off x="920" y="306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05909" name="Oval 53"/>
            <p:cNvSpPr>
              <a:spLocks noChangeArrowheads="1"/>
            </p:cNvSpPr>
            <p:nvPr/>
          </p:nvSpPr>
          <p:spPr bwMode="auto">
            <a:xfrm>
              <a:off x="2016" y="237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5910" name="Text Box 54"/>
            <p:cNvSpPr txBox="1">
              <a:spLocks noChangeArrowheads="1"/>
            </p:cNvSpPr>
            <p:nvPr/>
          </p:nvSpPr>
          <p:spPr bwMode="auto">
            <a:xfrm>
              <a:off x="2125" y="2358"/>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5911" name="Text Box 55"/>
            <p:cNvSpPr txBox="1">
              <a:spLocks noChangeArrowheads="1"/>
            </p:cNvSpPr>
            <p:nvPr/>
          </p:nvSpPr>
          <p:spPr bwMode="auto">
            <a:xfrm>
              <a:off x="2122" y="242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5912" name="Line 56"/>
            <p:cNvSpPr>
              <a:spLocks noChangeShapeType="1"/>
            </p:cNvSpPr>
            <p:nvPr/>
          </p:nvSpPr>
          <p:spPr bwMode="auto">
            <a:xfrm flipV="1">
              <a:off x="2182" y="2424"/>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05913" name="Oval 57"/>
            <p:cNvSpPr>
              <a:spLocks noChangeArrowheads="1"/>
            </p:cNvSpPr>
            <p:nvPr/>
          </p:nvSpPr>
          <p:spPr bwMode="auto">
            <a:xfrm>
              <a:off x="2140"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5914" name="Oval 58"/>
            <p:cNvSpPr>
              <a:spLocks noChangeArrowheads="1"/>
            </p:cNvSpPr>
            <p:nvPr/>
          </p:nvSpPr>
          <p:spPr bwMode="auto">
            <a:xfrm>
              <a:off x="1590" y="302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5915" name="Text Box 59"/>
            <p:cNvSpPr txBox="1">
              <a:spLocks noChangeArrowheads="1"/>
            </p:cNvSpPr>
            <p:nvPr/>
          </p:nvSpPr>
          <p:spPr bwMode="auto">
            <a:xfrm>
              <a:off x="1104" y="195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2 </a:t>
              </a:r>
              <a:r>
                <a:rPr lang="en-US" b="1"/>
                <a:t>–</a:t>
              </a:r>
            </a:p>
          </p:txBody>
        </p:sp>
        <p:cxnSp>
          <p:nvCxnSpPr>
            <p:cNvPr id="505916" name="AutoShape 60"/>
            <p:cNvCxnSpPr>
              <a:cxnSpLocks noChangeShapeType="1"/>
              <a:stCxn id="505867" idx="6"/>
              <a:endCxn id="505914" idx="2"/>
            </p:cNvCxnSpPr>
            <p:nvPr/>
          </p:nvCxnSpPr>
          <p:spPr bwMode="auto">
            <a:xfrm>
              <a:off x="961" y="3063"/>
              <a:ext cx="629" cy="0"/>
            </a:xfrm>
            <a:prstGeom prst="straightConnector1">
              <a:avLst/>
            </a:prstGeom>
            <a:noFill/>
            <a:ln w="12700">
              <a:solidFill>
                <a:schemeClr val="tx1"/>
              </a:solidFill>
              <a:round/>
              <a:headEnd type="none" w="lg" len="lg"/>
              <a:tailEnd type="none" w="lg" len="lg"/>
            </a:ln>
            <a:effectLst/>
          </p:spPr>
        </p:cxnSp>
        <p:cxnSp>
          <p:nvCxnSpPr>
            <p:cNvPr id="505917" name="AutoShape 61"/>
            <p:cNvCxnSpPr>
              <a:cxnSpLocks noChangeShapeType="1"/>
              <a:stCxn id="505914" idx="0"/>
              <a:endCxn id="505883" idx="1"/>
            </p:cNvCxnSpPr>
            <p:nvPr/>
          </p:nvCxnSpPr>
          <p:spPr bwMode="auto">
            <a:xfrm flipH="1" flipV="1">
              <a:off x="1631" y="2654"/>
              <a:ext cx="1" cy="370"/>
            </a:xfrm>
            <a:prstGeom prst="straightConnector1">
              <a:avLst/>
            </a:prstGeom>
            <a:noFill/>
            <a:ln w="12700">
              <a:solidFill>
                <a:schemeClr val="tx1"/>
              </a:solidFill>
              <a:round/>
              <a:headEnd type="none" w="lg" len="lg"/>
              <a:tailEnd type="none" w="lg" len="lg"/>
            </a:ln>
            <a:effectLst/>
          </p:spPr>
        </p:cxnSp>
        <p:cxnSp>
          <p:nvCxnSpPr>
            <p:cNvPr id="505918" name="AutoShape 62"/>
            <p:cNvCxnSpPr>
              <a:cxnSpLocks noChangeShapeType="1"/>
              <a:stCxn id="505866" idx="6"/>
              <a:endCxn id="505913" idx="2"/>
            </p:cNvCxnSpPr>
            <p:nvPr/>
          </p:nvCxnSpPr>
          <p:spPr bwMode="auto">
            <a:xfrm>
              <a:off x="1657" y="1893"/>
              <a:ext cx="483" cy="7"/>
            </a:xfrm>
            <a:prstGeom prst="straightConnector1">
              <a:avLst/>
            </a:prstGeom>
            <a:noFill/>
            <a:ln w="12700">
              <a:solidFill>
                <a:schemeClr val="tx1"/>
              </a:solidFill>
              <a:round/>
              <a:headEnd type="none" w="lg" len="lg"/>
              <a:tailEnd type="none" w="lg" len="lg"/>
            </a:ln>
            <a:effectLst/>
          </p:spPr>
        </p:cxnSp>
        <p:cxnSp>
          <p:nvCxnSpPr>
            <p:cNvPr id="505919" name="AutoShape 63"/>
            <p:cNvCxnSpPr>
              <a:cxnSpLocks noChangeShapeType="1"/>
              <a:stCxn id="505913" idx="4"/>
              <a:endCxn id="505910" idx="0"/>
            </p:cNvCxnSpPr>
            <p:nvPr/>
          </p:nvCxnSpPr>
          <p:spPr bwMode="auto">
            <a:xfrm>
              <a:off x="2182" y="1938"/>
              <a:ext cx="1" cy="420"/>
            </a:xfrm>
            <a:prstGeom prst="straightConnector1">
              <a:avLst/>
            </a:prstGeom>
            <a:noFill/>
            <a:ln w="12700">
              <a:solidFill>
                <a:schemeClr val="tx1"/>
              </a:solidFill>
              <a:round/>
              <a:headEnd type="none" w="lg" len="lg"/>
              <a:tailEnd type="none" w="lg" len="lg"/>
            </a:ln>
            <a:effectLst/>
          </p:spPr>
        </p:cxnSp>
        <p:sp>
          <p:nvSpPr>
            <p:cNvPr id="505920" name="Oval 64"/>
            <p:cNvSpPr>
              <a:spLocks noChangeArrowheads="1"/>
            </p:cNvSpPr>
            <p:nvPr/>
          </p:nvSpPr>
          <p:spPr bwMode="auto">
            <a:xfrm>
              <a:off x="338" y="186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5921" name="AutoShape 65"/>
            <p:cNvCxnSpPr>
              <a:cxnSpLocks noChangeShapeType="1"/>
              <a:stCxn id="505891" idx="0"/>
              <a:endCxn id="505920" idx="4"/>
            </p:cNvCxnSpPr>
            <p:nvPr/>
          </p:nvCxnSpPr>
          <p:spPr bwMode="auto">
            <a:xfrm flipH="1" flipV="1">
              <a:off x="380" y="1938"/>
              <a:ext cx="2" cy="362"/>
            </a:xfrm>
            <a:prstGeom prst="straightConnector1">
              <a:avLst/>
            </a:prstGeom>
            <a:noFill/>
            <a:ln w="12700">
              <a:solidFill>
                <a:schemeClr val="tx1"/>
              </a:solidFill>
              <a:round/>
              <a:headEnd type="none" w="lg" len="lg"/>
              <a:tailEnd type="none" w="lg" len="lg"/>
            </a:ln>
            <a:effectLst/>
          </p:spPr>
        </p:cxnSp>
        <p:cxnSp>
          <p:nvCxnSpPr>
            <p:cNvPr id="505922" name="AutoShape 66"/>
            <p:cNvCxnSpPr>
              <a:cxnSpLocks noChangeShapeType="1"/>
              <a:stCxn id="505920" idx="6"/>
              <a:endCxn id="505865" idx="2"/>
            </p:cNvCxnSpPr>
            <p:nvPr/>
          </p:nvCxnSpPr>
          <p:spPr bwMode="auto">
            <a:xfrm>
              <a:off x="421" y="1900"/>
              <a:ext cx="437" cy="0"/>
            </a:xfrm>
            <a:prstGeom prst="straightConnector1">
              <a:avLst/>
            </a:prstGeom>
            <a:noFill/>
            <a:ln w="12700">
              <a:solidFill>
                <a:schemeClr val="tx1"/>
              </a:solidFill>
              <a:round/>
              <a:headEnd type="none" w="lg" len="lg"/>
              <a:tailEnd type="none" w="lg" len="lg"/>
            </a:ln>
            <a:effectLst/>
          </p:spPr>
        </p:cxnSp>
        <p:sp>
          <p:nvSpPr>
            <p:cNvPr id="505923" name="Text Box 67"/>
            <p:cNvSpPr txBox="1">
              <a:spLocks noChangeArrowheads="1"/>
            </p:cNvSpPr>
            <p:nvPr/>
          </p:nvSpPr>
          <p:spPr bwMode="auto">
            <a:xfrm>
              <a:off x="2323" y="2169"/>
              <a:ext cx="212"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b</a:t>
              </a:r>
            </a:p>
            <a:p>
              <a:r>
                <a:rPr lang="en-US" sz="2000"/>
                <a:t>–</a:t>
              </a:r>
            </a:p>
          </p:txBody>
        </p:sp>
        <p:sp>
          <p:nvSpPr>
            <p:cNvPr id="505924" name="Line 68"/>
            <p:cNvSpPr>
              <a:spLocks noChangeShapeType="1"/>
            </p:cNvSpPr>
            <p:nvPr/>
          </p:nvSpPr>
          <p:spPr bwMode="auto">
            <a:xfrm>
              <a:off x="1061" y="2362"/>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5925" name="Line 69"/>
            <p:cNvSpPr>
              <a:spLocks noChangeShapeType="1"/>
            </p:cNvSpPr>
            <p:nvPr/>
          </p:nvSpPr>
          <p:spPr bwMode="auto">
            <a:xfrm>
              <a:off x="1728"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5926" name="Line 70"/>
            <p:cNvSpPr>
              <a:spLocks noChangeShapeType="1"/>
            </p:cNvSpPr>
            <p:nvPr/>
          </p:nvSpPr>
          <p:spPr bwMode="auto">
            <a:xfrm>
              <a:off x="1089" y="177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5927" name="Text Box 71"/>
            <p:cNvSpPr txBox="1">
              <a:spLocks noChangeArrowheads="1"/>
            </p:cNvSpPr>
            <p:nvPr/>
          </p:nvSpPr>
          <p:spPr bwMode="auto">
            <a:xfrm>
              <a:off x="1186" y="153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05928" name="Text Box 72"/>
            <p:cNvSpPr txBox="1">
              <a:spLocks noChangeArrowheads="1"/>
            </p:cNvSpPr>
            <p:nvPr/>
          </p:nvSpPr>
          <p:spPr bwMode="auto">
            <a:xfrm>
              <a:off x="1073" y="239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5929" name="Text Box 73"/>
            <p:cNvSpPr txBox="1">
              <a:spLocks noChangeArrowheads="1"/>
            </p:cNvSpPr>
            <p:nvPr/>
          </p:nvSpPr>
          <p:spPr bwMode="auto">
            <a:xfrm>
              <a:off x="1728" y="241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5930" name="Oval 74"/>
            <p:cNvSpPr>
              <a:spLocks noChangeArrowheads="1"/>
            </p:cNvSpPr>
            <p:nvPr/>
          </p:nvSpPr>
          <p:spPr bwMode="auto">
            <a:xfrm>
              <a:off x="2142" y="302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5931" name="AutoShape 75"/>
            <p:cNvCxnSpPr>
              <a:cxnSpLocks noChangeShapeType="1"/>
              <a:stCxn id="505914" idx="6"/>
              <a:endCxn id="505930" idx="2"/>
            </p:cNvCxnSpPr>
            <p:nvPr/>
          </p:nvCxnSpPr>
          <p:spPr bwMode="auto">
            <a:xfrm>
              <a:off x="1673" y="3063"/>
              <a:ext cx="469" cy="3"/>
            </a:xfrm>
            <a:prstGeom prst="straightConnector1">
              <a:avLst/>
            </a:prstGeom>
            <a:noFill/>
            <a:ln w="12700">
              <a:solidFill>
                <a:schemeClr val="tx1"/>
              </a:solidFill>
              <a:round/>
              <a:headEnd type="none" w="lg" len="lg"/>
              <a:tailEnd type="none" w="lg" len="lg"/>
            </a:ln>
            <a:effectLst/>
          </p:spPr>
        </p:cxnSp>
        <p:cxnSp>
          <p:nvCxnSpPr>
            <p:cNvPr id="505932" name="AutoShape 76"/>
            <p:cNvCxnSpPr>
              <a:cxnSpLocks noChangeShapeType="1"/>
              <a:stCxn id="505909" idx="4"/>
              <a:endCxn id="505930" idx="0"/>
            </p:cNvCxnSpPr>
            <p:nvPr/>
          </p:nvCxnSpPr>
          <p:spPr bwMode="auto">
            <a:xfrm>
              <a:off x="2182" y="2686"/>
              <a:ext cx="2" cy="341"/>
            </a:xfrm>
            <a:prstGeom prst="straightConnector1">
              <a:avLst/>
            </a:prstGeom>
            <a:noFill/>
            <a:ln w="12700">
              <a:solidFill>
                <a:schemeClr val="tx1"/>
              </a:solidFill>
              <a:round/>
              <a:headEnd type="none" w="lg" len="lg"/>
              <a:tailEnd type="none" w="lg" len="lg"/>
            </a:ln>
            <a:effectLst/>
          </p:spPr>
        </p:cxnSp>
        <p:grpSp>
          <p:nvGrpSpPr>
            <p:cNvPr id="505933" name="Group 77"/>
            <p:cNvGrpSpPr>
              <a:grpSpLocks/>
            </p:cNvGrpSpPr>
            <p:nvPr/>
          </p:nvGrpSpPr>
          <p:grpSpPr bwMode="auto">
            <a:xfrm>
              <a:off x="2769" y="2409"/>
              <a:ext cx="111" cy="216"/>
              <a:chOff x="1670" y="2765"/>
              <a:chExt cx="111" cy="216"/>
            </a:xfrm>
          </p:grpSpPr>
          <p:sp>
            <p:nvSpPr>
              <p:cNvPr id="505934" name="Line 7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5935" name="Line 7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5936" name="Line 8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5937" name="Line 8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5938" name="Line 8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5939" name="Line 8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5940" name="Line 8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5941" name="Text Box 85"/>
            <p:cNvSpPr txBox="1">
              <a:spLocks noChangeArrowheads="1"/>
            </p:cNvSpPr>
            <p:nvPr/>
          </p:nvSpPr>
          <p:spPr bwMode="auto">
            <a:xfrm>
              <a:off x="2852" y="221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cxnSp>
          <p:nvCxnSpPr>
            <p:cNvPr id="505942" name="AutoShape 86"/>
            <p:cNvCxnSpPr>
              <a:cxnSpLocks noChangeShapeType="1"/>
              <a:stCxn id="505930" idx="6"/>
              <a:endCxn id="505936" idx="1"/>
            </p:cNvCxnSpPr>
            <p:nvPr/>
          </p:nvCxnSpPr>
          <p:spPr bwMode="auto">
            <a:xfrm flipV="1">
              <a:off x="2225" y="2625"/>
              <a:ext cx="601" cy="441"/>
            </a:xfrm>
            <a:prstGeom prst="bentConnector2">
              <a:avLst/>
            </a:prstGeom>
            <a:noFill/>
            <a:ln w="12700">
              <a:solidFill>
                <a:schemeClr val="tx1"/>
              </a:solidFill>
              <a:miter lim="800000"/>
              <a:headEnd type="none" w="lg" len="lg"/>
              <a:tailEnd type="none" w="lg" len="lg"/>
            </a:ln>
            <a:effectLst/>
          </p:spPr>
        </p:cxnSp>
        <p:cxnSp>
          <p:nvCxnSpPr>
            <p:cNvPr id="505943" name="AutoShape 87"/>
            <p:cNvCxnSpPr>
              <a:cxnSpLocks noChangeShapeType="1"/>
              <a:stCxn id="505913" idx="6"/>
              <a:endCxn id="505934" idx="0"/>
            </p:cNvCxnSpPr>
            <p:nvPr/>
          </p:nvCxnSpPr>
          <p:spPr bwMode="auto">
            <a:xfrm>
              <a:off x="2223" y="1900"/>
              <a:ext cx="594" cy="509"/>
            </a:xfrm>
            <a:prstGeom prst="bentConnector2">
              <a:avLst/>
            </a:prstGeom>
            <a:noFill/>
            <a:ln w="12700">
              <a:solidFill>
                <a:schemeClr val="tx1"/>
              </a:solidFill>
              <a:miter lim="800000"/>
              <a:headEnd type="none" w="lg" len="lg"/>
              <a:tailEnd type="none" w="lg" len="lg"/>
            </a:ln>
            <a:effectLst/>
          </p:spPr>
        </p:cxnSp>
        <p:sp>
          <p:nvSpPr>
            <p:cNvPr id="505944" name="Line 88"/>
            <p:cNvSpPr>
              <a:spLocks noChangeShapeType="1"/>
            </p:cNvSpPr>
            <p:nvPr/>
          </p:nvSpPr>
          <p:spPr bwMode="auto">
            <a:xfrm>
              <a:off x="2736" y="2405"/>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5945" name="Text Box 89"/>
            <p:cNvSpPr txBox="1">
              <a:spLocks noChangeArrowheads="1"/>
            </p:cNvSpPr>
            <p:nvPr/>
          </p:nvSpPr>
          <p:spPr bwMode="auto">
            <a:xfrm>
              <a:off x="2544" y="24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05946" name="Text Box 90"/>
            <p:cNvSpPr txBox="1">
              <a:spLocks noChangeArrowheads="1"/>
            </p:cNvSpPr>
            <p:nvPr/>
          </p:nvSpPr>
          <p:spPr bwMode="auto">
            <a:xfrm>
              <a:off x="368" y="1593"/>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505947" name="Text Box 91"/>
            <p:cNvSpPr txBox="1">
              <a:spLocks noChangeArrowheads="1"/>
            </p:cNvSpPr>
            <p:nvPr/>
          </p:nvSpPr>
          <p:spPr bwMode="auto">
            <a:xfrm>
              <a:off x="1906" y="1590"/>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505948" name="Text Box 92"/>
            <p:cNvSpPr txBox="1">
              <a:spLocks noChangeArrowheads="1"/>
            </p:cNvSpPr>
            <p:nvPr/>
          </p:nvSpPr>
          <p:spPr bwMode="auto">
            <a:xfrm>
              <a:off x="1484" y="3148"/>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505949" name="Text Box 93"/>
            <p:cNvSpPr txBox="1">
              <a:spLocks noChangeArrowheads="1"/>
            </p:cNvSpPr>
            <p:nvPr/>
          </p:nvSpPr>
          <p:spPr bwMode="auto">
            <a:xfrm>
              <a:off x="97" y="1653"/>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5950" name="Text Box 94"/>
            <p:cNvSpPr txBox="1">
              <a:spLocks noChangeArrowheads="1"/>
            </p:cNvSpPr>
            <p:nvPr/>
          </p:nvSpPr>
          <p:spPr bwMode="auto">
            <a:xfrm>
              <a:off x="1680" y="1590"/>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5951" name="Text Box 95"/>
            <p:cNvSpPr txBox="1">
              <a:spLocks noChangeArrowheads="1"/>
            </p:cNvSpPr>
            <p:nvPr/>
          </p:nvSpPr>
          <p:spPr bwMode="auto">
            <a:xfrm>
              <a:off x="1133" y="3101"/>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grpSp>
      <p:graphicFrame>
        <p:nvGraphicFramePr>
          <p:cNvPr id="505955" name="Object 99"/>
          <p:cNvGraphicFramePr>
            <a:graphicFrameLocks noChangeAspect="1"/>
          </p:cNvGraphicFramePr>
          <p:nvPr/>
        </p:nvGraphicFramePr>
        <p:xfrm>
          <a:off x="6324600" y="5257800"/>
          <a:ext cx="1293813" cy="846138"/>
        </p:xfrm>
        <a:graphic>
          <a:graphicData uri="http://schemas.openxmlformats.org/presentationml/2006/ole">
            <p:oleObj spid="_x0000_s505955" name="Equation" r:id="rId3" imgW="698400" imgH="457200" progId="Equation.3">
              <p:embed/>
            </p:oleObj>
          </a:graphicData>
        </a:graphic>
      </p:graphicFrame>
      <p:sp>
        <p:nvSpPr>
          <p:cNvPr id="505956" name="Text Box 100"/>
          <p:cNvSpPr txBox="1">
            <a:spLocks noChangeArrowheads="1"/>
          </p:cNvSpPr>
          <p:nvPr/>
        </p:nvSpPr>
        <p:spPr bwMode="auto">
          <a:xfrm>
            <a:off x="4989513" y="3032125"/>
            <a:ext cx="4078287"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aphicFrame>
        <p:nvGraphicFramePr>
          <p:cNvPr id="505957" name="Object 101"/>
          <p:cNvGraphicFramePr>
            <a:graphicFrameLocks noChangeAspect="1"/>
          </p:cNvGraphicFramePr>
          <p:nvPr/>
        </p:nvGraphicFramePr>
        <p:xfrm>
          <a:off x="5854700" y="3633788"/>
          <a:ext cx="2159000" cy="903287"/>
        </p:xfrm>
        <a:graphic>
          <a:graphicData uri="http://schemas.openxmlformats.org/presentationml/2006/ole">
            <p:oleObj spid="_x0000_s505957" name="Equation" r:id="rId4" imgW="1091880" imgH="457200" progId="Equation.3">
              <p:embed/>
            </p:oleObj>
          </a:graphicData>
        </a:graphic>
      </p:graphicFrame>
      <p:sp>
        <p:nvSpPr>
          <p:cNvPr id="505958" name="AutoShape 102"/>
          <p:cNvSpPr>
            <a:spLocks noChangeArrowheads="1"/>
          </p:cNvSpPr>
          <p:nvPr/>
        </p:nvSpPr>
        <p:spPr bwMode="auto">
          <a:xfrm>
            <a:off x="6781800" y="4662488"/>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a:effectLst/>
        </p:spPr>
        <p:txBody>
          <a:bodyPr vert="eaVert" wrap="none" anchor="ctr"/>
          <a:lstStyle/>
          <a:p>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3" name="Date Placeholder 3"/>
          <p:cNvSpPr>
            <a:spLocks noGrp="1"/>
          </p:cNvSpPr>
          <p:nvPr>
            <p:ph type="dt" sz="half" idx="10"/>
          </p:nvPr>
        </p:nvSpPr>
        <p:spPr/>
        <p:txBody>
          <a:bodyPr/>
          <a:lstStyle/>
          <a:p>
            <a:r>
              <a:rPr lang="en-US"/>
              <a:t>ECEN 301</a:t>
            </a:r>
          </a:p>
        </p:txBody>
      </p:sp>
      <p:sp>
        <p:nvSpPr>
          <p:cNvPr id="74" name="Footer Placeholder 4"/>
          <p:cNvSpPr>
            <a:spLocks noGrp="1"/>
          </p:cNvSpPr>
          <p:nvPr>
            <p:ph type="ftr" sz="quarter" idx="11"/>
          </p:nvPr>
        </p:nvSpPr>
        <p:spPr/>
        <p:txBody>
          <a:bodyPr/>
          <a:lstStyle/>
          <a:p>
            <a:r>
              <a:rPr lang="en-US"/>
              <a:t>Discussion #7 – Node and Mesh Methods</a:t>
            </a:r>
          </a:p>
        </p:txBody>
      </p:sp>
      <p:sp>
        <p:nvSpPr>
          <p:cNvPr id="75" name="Slide Number Placeholder 5"/>
          <p:cNvSpPr>
            <a:spLocks noGrp="1"/>
          </p:cNvSpPr>
          <p:nvPr>
            <p:ph type="sldNum" sz="quarter" idx="12"/>
          </p:nvPr>
        </p:nvSpPr>
        <p:spPr/>
        <p:txBody>
          <a:bodyPr/>
          <a:lstStyle/>
          <a:p>
            <a:pPr lvl="1"/>
            <a:fld id="{A177A329-9BFB-4173-B95E-1878AC61C0A7}" type="slidenum">
              <a:rPr lang="en-US"/>
              <a:pPr lvl="1"/>
              <a:t>29</a:t>
            </a:fld>
            <a:endParaRPr lang="en-US"/>
          </a:p>
        </p:txBody>
      </p:sp>
      <p:sp>
        <p:nvSpPr>
          <p:cNvPr id="506882" name="Rectangle 2"/>
          <p:cNvSpPr>
            <a:spLocks noGrp="1" noChangeArrowheads="1"/>
          </p:cNvSpPr>
          <p:nvPr>
            <p:ph type="title"/>
          </p:nvPr>
        </p:nvSpPr>
        <p:spPr/>
        <p:txBody>
          <a:bodyPr/>
          <a:lstStyle/>
          <a:p>
            <a:r>
              <a:rPr lang="en-US"/>
              <a:t>Node Voltage Method</a:t>
            </a:r>
          </a:p>
        </p:txBody>
      </p:sp>
      <p:sp>
        <p:nvSpPr>
          <p:cNvPr id="506883" name="Rectangle 3"/>
          <p:cNvSpPr>
            <a:spLocks noGrp="1" noChangeArrowheads="1"/>
          </p:cNvSpPr>
          <p:nvPr>
            <p:ph type="body" idx="1"/>
          </p:nvPr>
        </p:nvSpPr>
        <p:spPr>
          <a:xfrm>
            <a:off x="406400" y="1333500"/>
            <a:ext cx="8356600" cy="647700"/>
          </a:xfrm>
        </p:spPr>
        <p:txBody>
          <a:bodyPr/>
          <a:lstStyle/>
          <a:p>
            <a:pPr>
              <a:lnSpc>
                <a:spcPct val="80000"/>
              </a:lnSpc>
            </a:pPr>
            <a:r>
              <a:rPr lang="en-US" sz="2000" b="1" u="sng"/>
              <a:t>Example4</a:t>
            </a:r>
            <a:r>
              <a:rPr lang="en-US" sz="2000"/>
              <a:t>: find </a:t>
            </a:r>
            <a:r>
              <a:rPr lang="en-US" sz="2000" b="1"/>
              <a:t>v</a:t>
            </a:r>
            <a:r>
              <a:rPr lang="en-US" sz="2000" b="1" baseline="-25000"/>
              <a:t>2</a:t>
            </a:r>
          </a:p>
          <a:p>
            <a:pPr lvl="1">
              <a:lnSpc>
                <a:spcPct val="80000"/>
              </a:lnSpc>
            </a:pPr>
            <a:r>
              <a:rPr lang="en-US" sz="1800" b="1" i="1"/>
              <a:t>I</a:t>
            </a:r>
            <a:r>
              <a:rPr lang="en-US" sz="1800" b="1" i="1" baseline="-25000"/>
              <a:t>1</a:t>
            </a:r>
            <a:r>
              <a:rPr lang="en-US" sz="1800"/>
              <a:t> = 2A, </a:t>
            </a:r>
            <a:r>
              <a:rPr lang="en-US" sz="1800" b="1" i="1"/>
              <a:t>I</a:t>
            </a:r>
            <a:r>
              <a:rPr lang="en-US" sz="1800" b="1" i="1" baseline="-25000"/>
              <a:t>2</a:t>
            </a:r>
            <a:r>
              <a:rPr lang="en-US" sz="1800"/>
              <a:t> = 3A, </a:t>
            </a:r>
            <a:r>
              <a:rPr lang="en-US" sz="1800" b="1"/>
              <a:t>R</a:t>
            </a:r>
            <a:r>
              <a:rPr lang="en-US" sz="1800" b="1" baseline="-25000"/>
              <a:t>1 </a:t>
            </a:r>
            <a:r>
              <a:rPr lang="en-US" sz="1800"/>
              <a:t>=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2</a:t>
            </a:r>
            <a:r>
              <a:rPr lang="en-US" sz="1800" b="1">
                <a:cs typeface="Times New Roman" pitchFamily="18" charset="0"/>
              </a:rPr>
              <a:t> </a:t>
            </a:r>
            <a:r>
              <a:rPr lang="en-US" sz="1800">
                <a:cs typeface="Times New Roman" pitchFamily="18" charset="0"/>
              </a:rPr>
              <a:t>= 4</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3</a:t>
            </a:r>
            <a:r>
              <a:rPr lang="en-US" sz="1800">
                <a:cs typeface="Times New Roman" pitchFamily="18" charset="0"/>
              </a:rPr>
              <a:t> =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4</a:t>
            </a:r>
            <a:r>
              <a:rPr lang="en-US" sz="1800">
                <a:cs typeface="Times New Roman" pitchFamily="18" charset="0"/>
              </a:rPr>
              <a:t> = 3</a:t>
            </a:r>
            <a:r>
              <a:rPr lang="el-GR" sz="1800">
                <a:cs typeface="Times New Roman" pitchFamily="18" charset="0"/>
              </a:rPr>
              <a:t>Ω</a:t>
            </a:r>
            <a:r>
              <a:rPr lang="en-US" sz="1800">
                <a:cs typeface="Times New Roman" pitchFamily="18" charset="0"/>
              </a:rPr>
              <a:t> </a:t>
            </a:r>
            <a:endParaRPr lang="en-US" sz="1800" b="1"/>
          </a:p>
        </p:txBody>
      </p:sp>
      <p:sp>
        <p:nvSpPr>
          <p:cNvPr id="506888" name="Text Box 8"/>
          <p:cNvSpPr txBox="1">
            <a:spLocks noChangeArrowheads="1"/>
          </p:cNvSpPr>
          <p:nvPr/>
        </p:nvSpPr>
        <p:spPr bwMode="auto">
          <a:xfrm>
            <a:off x="0" y="3848100"/>
            <a:ext cx="365125" cy="1006475"/>
          </a:xfrm>
          <a:prstGeom prst="rect">
            <a:avLst/>
          </a:prstGeom>
          <a:noFill/>
          <a:ln w="12700">
            <a:noFill/>
            <a:miter lim="800000"/>
            <a:headEnd type="none" w="lg" len="lg"/>
            <a:tailEnd type="none" w="lg" len="lg"/>
          </a:ln>
          <a:effectLst/>
        </p:spPr>
        <p:txBody>
          <a:bodyPr wrap="none">
            <a:spAutoFit/>
          </a:bodyPr>
          <a:lstStyle/>
          <a:p>
            <a:endParaRPr lang="en-US" sz="2000" b="1" i="1"/>
          </a:p>
          <a:p>
            <a:r>
              <a:rPr lang="en-US" sz="2000" b="1" i="1"/>
              <a:t>I</a:t>
            </a:r>
            <a:r>
              <a:rPr lang="en-US" sz="2000" b="1" i="1" baseline="-25000"/>
              <a:t>1</a:t>
            </a:r>
          </a:p>
          <a:p>
            <a:endParaRPr lang="en-US" sz="2000"/>
          </a:p>
        </p:txBody>
      </p:sp>
      <p:sp>
        <p:nvSpPr>
          <p:cNvPr id="506890" name="Oval 10"/>
          <p:cNvSpPr>
            <a:spLocks noChangeArrowheads="1"/>
          </p:cNvSpPr>
          <p:nvPr/>
        </p:nvSpPr>
        <p:spPr bwMode="auto">
          <a:xfrm>
            <a:off x="2112963" y="361473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6892" name="AutoShape 12"/>
          <p:cNvCxnSpPr>
            <a:cxnSpLocks noChangeShapeType="1"/>
            <a:stCxn id="506938" idx="2"/>
            <a:endCxn id="506913" idx="4"/>
          </p:cNvCxnSpPr>
          <p:nvPr/>
        </p:nvCxnSpPr>
        <p:spPr bwMode="auto">
          <a:xfrm rot="10800000">
            <a:off x="600075" y="4652963"/>
            <a:ext cx="1522413" cy="552450"/>
          </a:xfrm>
          <a:prstGeom prst="bentConnector2">
            <a:avLst/>
          </a:prstGeom>
          <a:noFill/>
          <a:ln w="12700">
            <a:solidFill>
              <a:schemeClr val="tx1"/>
            </a:solidFill>
            <a:miter lim="800000"/>
            <a:headEnd type="none" w="lg" len="lg"/>
            <a:tailEnd type="none" w="lg" len="lg"/>
          </a:ln>
          <a:effectLst/>
        </p:spPr>
      </p:cxnSp>
      <p:cxnSp>
        <p:nvCxnSpPr>
          <p:cNvPr id="506894" name="AutoShape 14"/>
          <p:cNvCxnSpPr>
            <a:cxnSpLocks noChangeShapeType="1"/>
            <a:stCxn id="506937" idx="4"/>
            <a:endCxn id="506897" idx="0"/>
          </p:cNvCxnSpPr>
          <p:nvPr/>
        </p:nvCxnSpPr>
        <p:spPr bwMode="auto">
          <a:xfrm flipH="1">
            <a:off x="3778250" y="3736975"/>
            <a:ext cx="4763" cy="492125"/>
          </a:xfrm>
          <a:prstGeom prst="straightConnector1">
            <a:avLst/>
          </a:prstGeom>
          <a:noFill/>
          <a:ln w="12700">
            <a:solidFill>
              <a:schemeClr val="tx1"/>
            </a:solidFill>
            <a:round/>
            <a:headEnd type="none" w="lg" len="lg"/>
            <a:tailEnd type="none" w="lg" len="lg"/>
          </a:ln>
          <a:effectLst/>
        </p:spPr>
      </p:cxnSp>
      <p:cxnSp>
        <p:nvCxnSpPr>
          <p:cNvPr id="506895" name="AutoShape 15"/>
          <p:cNvCxnSpPr>
            <a:cxnSpLocks noChangeShapeType="1"/>
            <a:stCxn id="506890" idx="4"/>
            <a:endCxn id="506904" idx="0"/>
          </p:cNvCxnSpPr>
          <p:nvPr/>
        </p:nvCxnSpPr>
        <p:spPr bwMode="auto">
          <a:xfrm>
            <a:off x="2179638" y="3736975"/>
            <a:ext cx="0" cy="492125"/>
          </a:xfrm>
          <a:prstGeom prst="straightConnector1">
            <a:avLst/>
          </a:prstGeom>
          <a:noFill/>
          <a:ln w="12700">
            <a:solidFill>
              <a:schemeClr val="tx1"/>
            </a:solidFill>
            <a:round/>
            <a:headEnd type="none" w="lg" len="lg"/>
            <a:tailEnd type="none" w="lg" len="lg"/>
          </a:ln>
          <a:effectLst/>
        </p:spPr>
      </p:cxnSp>
      <p:sp>
        <p:nvSpPr>
          <p:cNvPr id="506896" name="Text Box 16"/>
          <p:cNvSpPr txBox="1">
            <a:spLocks noChangeArrowheads="1"/>
          </p:cNvSpPr>
          <p:nvPr/>
        </p:nvSpPr>
        <p:spPr bwMode="auto">
          <a:xfrm>
            <a:off x="3824288" y="3924300"/>
            <a:ext cx="425450" cy="915988"/>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4</a:t>
            </a:r>
          </a:p>
          <a:p>
            <a:endParaRPr lang="en-US" b="1"/>
          </a:p>
        </p:txBody>
      </p:sp>
      <p:grpSp>
        <p:nvGrpSpPr>
          <p:cNvPr id="506974" name="Group 94"/>
          <p:cNvGrpSpPr>
            <a:grpSpLocks/>
          </p:cNvGrpSpPr>
          <p:nvPr/>
        </p:nvGrpSpPr>
        <p:grpSpPr bwMode="auto">
          <a:xfrm>
            <a:off x="3702050" y="4229100"/>
            <a:ext cx="176213" cy="342900"/>
            <a:chOff x="1106" y="2933"/>
            <a:chExt cx="111" cy="216"/>
          </a:xfrm>
        </p:grpSpPr>
        <p:sp>
          <p:nvSpPr>
            <p:cNvPr id="506897" name="Line 17"/>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6898" name="Line 18"/>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6899" name="Line 19"/>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6900" name="Line 20"/>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6901" name="Line 21"/>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6902" name="Line 22"/>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6903" name="Line 23"/>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06975" name="Group 95"/>
          <p:cNvGrpSpPr>
            <a:grpSpLocks/>
          </p:cNvGrpSpPr>
          <p:nvPr/>
        </p:nvGrpSpPr>
        <p:grpSpPr bwMode="auto">
          <a:xfrm>
            <a:off x="2103438" y="4229100"/>
            <a:ext cx="176212" cy="342900"/>
            <a:chOff x="2009" y="2933"/>
            <a:chExt cx="111" cy="216"/>
          </a:xfrm>
        </p:grpSpPr>
        <p:sp>
          <p:nvSpPr>
            <p:cNvPr id="506904" name="Line 24"/>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6905" name="Line 25"/>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6906" name="Line 26"/>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6907" name="Line 27"/>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6908" name="Line 28"/>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6909" name="Line 29"/>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6910" name="Line 30"/>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6911" name="Text Box 31"/>
          <p:cNvSpPr txBox="1">
            <a:spLocks noChangeArrowheads="1"/>
          </p:cNvSpPr>
          <p:nvPr/>
        </p:nvSpPr>
        <p:spPr bwMode="auto">
          <a:xfrm>
            <a:off x="1747838" y="392430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06976" name="Group 96"/>
          <p:cNvGrpSpPr>
            <a:grpSpLocks/>
          </p:cNvGrpSpPr>
          <p:nvPr/>
        </p:nvGrpSpPr>
        <p:grpSpPr bwMode="auto">
          <a:xfrm>
            <a:off x="336550" y="4132263"/>
            <a:ext cx="527050" cy="520700"/>
            <a:chOff x="294" y="2795"/>
            <a:chExt cx="332" cy="328"/>
          </a:xfrm>
        </p:grpSpPr>
        <p:sp>
          <p:nvSpPr>
            <p:cNvPr id="506913" name="Oval 33"/>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6914" name="Text Box 34"/>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6915" name="Text Box 35"/>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6916" name="Line 36"/>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6917" name="Group 37"/>
          <p:cNvGrpSpPr>
            <a:grpSpLocks/>
          </p:cNvGrpSpPr>
          <p:nvPr/>
        </p:nvGrpSpPr>
        <p:grpSpPr bwMode="auto">
          <a:xfrm rot="-16200000" flipH="1" flipV="1">
            <a:off x="1307307" y="3448843"/>
            <a:ext cx="177800" cy="455613"/>
            <a:chOff x="3450" y="2313"/>
            <a:chExt cx="111" cy="216"/>
          </a:xfrm>
        </p:grpSpPr>
        <p:sp>
          <p:nvSpPr>
            <p:cNvPr id="506918"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6919"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6920"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6921"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6922"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6923"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6924"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6925" name="AutoShape 45"/>
          <p:cNvCxnSpPr>
            <a:cxnSpLocks noChangeShapeType="1"/>
            <a:stCxn id="506954" idx="6"/>
            <a:endCxn id="506918" idx="0"/>
          </p:cNvCxnSpPr>
          <p:nvPr/>
        </p:nvCxnSpPr>
        <p:spPr bwMode="auto">
          <a:xfrm>
            <a:off x="671513" y="3673475"/>
            <a:ext cx="496887" cy="15875"/>
          </a:xfrm>
          <a:prstGeom prst="straightConnector1">
            <a:avLst/>
          </a:prstGeom>
          <a:noFill/>
          <a:ln w="12700">
            <a:solidFill>
              <a:schemeClr val="tx1"/>
            </a:solidFill>
            <a:round/>
            <a:headEnd type="none" w="lg" len="lg"/>
            <a:tailEnd type="none" w="lg" len="lg"/>
          </a:ln>
          <a:effectLst/>
        </p:spPr>
      </p:cxnSp>
      <p:cxnSp>
        <p:nvCxnSpPr>
          <p:cNvPr id="506926" name="AutoShape 46"/>
          <p:cNvCxnSpPr>
            <a:cxnSpLocks noChangeShapeType="1"/>
            <a:stCxn id="506890" idx="2"/>
            <a:endCxn id="506920" idx="1"/>
          </p:cNvCxnSpPr>
          <p:nvPr/>
        </p:nvCxnSpPr>
        <p:spPr bwMode="auto">
          <a:xfrm flipH="1" flipV="1">
            <a:off x="1624013" y="3673475"/>
            <a:ext cx="488950" cy="3175"/>
          </a:xfrm>
          <a:prstGeom prst="straightConnector1">
            <a:avLst/>
          </a:prstGeom>
          <a:noFill/>
          <a:ln w="12700">
            <a:solidFill>
              <a:schemeClr val="tx1"/>
            </a:solidFill>
            <a:round/>
            <a:headEnd type="none" w="lg" len="lg"/>
            <a:tailEnd type="none" w="lg" len="lg"/>
          </a:ln>
          <a:effectLst/>
        </p:spPr>
      </p:cxnSp>
      <p:grpSp>
        <p:nvGrpSpPr>
          <p:cNvPr id="506927" name="Group 47"/>
          <p:cNvGrpSpPr>
            <a:grpSpLocks/>
          </p:cNvGrpSpPr>
          <p:nvPr/>
        </p:nvGrpSpPr>
        <p:grpSpPr bwMode="auto">
          <a:xfrm>
            <a:off x="1957388" y="5448300"/>
            <a:ext cx="457200" cy="152400"/>
            <a:chOff x="1392" y="3552"/>
            <a:chExt cx="288" cy="96"/>
          </a:xfrm>
        </p:grpSpPr>
        <p:sp>
          <p:nvSpPr>
            <p:cNvPr id="506928" name="Line 4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6929" name="Line 4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6930" name="Line 5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6931" name="Line 51"/>
          <p:cNvSpPr>
            <a:spLocks noChangeShapeType="1"/>
          </p:cNvSpPr>
          <p:nvPr/>
        </p:nvSpPr>
        <p:spPr bwMode="auto">
          <a:xfrm flipV="1">
            <a:off x="2190750" y="5205413"/>
            <a:ext cx="0" cy="22860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6932" name="Group 52"/>
          <p:cNvGrpSpPr>
            <a:grpSpLocks/>
          </p:cNvGrpSpPr>
          <p:nvPr/>
        </p:nvGrpSpPr>
        <p:grpSpPr bwMode="auto">
          <a:xfrm rot="-5400000">
            <a:off x="2682876" y="3405187"/>
            <a:ext cx="577850" cy="492125"/>
            <a:chOff x="2544" y="2703"/>
            <a:chExt cx="364" cy="310"/>
          </a:xfrm>
        </p:grpSpPr>
        <p:sp>
          <p:nvSpPr>
            <p:cNvPr id="506933" name="Oval 53"/>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6934" name="Text Box 54"/>
            <p:cNvSpPr txBox="1">
              <a:spLocks noChangeArrowheads="1"/>
            </p:cNvSpPr>
            <p:nvPr/>
          </p:nvSpPr>
          <p:spPr bwMode="auto">
            <a:xfrm>
              <a:off x="2619" y="2772"/>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6935" name="Text Box 55"/>
            <p:cNvSpPr txBox="1">
              <a:spLocks noChangeArrowheads="1"/>
            </p:cNvSpPr>
            <p:nvPr/>
          </p:nvSpPr>
          <p:spPr bwMode="auto">
            <a:xfrm>
              <a:off x="2616" y="283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6936" name="Line 56"/>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06937" name="Oval 57"/>
          <p:cNvSpPr>
            <a:spLocks noChangeArrowheads="1"/>
          </p:cNvSpPr>
          <p:nvPr/>
        </p:nvSpPr>
        <p:spPr bwMode="auto">
          <a:xfrm>
            <a:off x="3716338" y="361473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6938" name="Oval 58"/>
          <p:cNvSpPr>
            <a:spLocks noChangeArrowheads="1"/>
          </p:cNvSpPr>
          <p:nvPr/>
        </p:nvSpPr>
        <p:spPr bwMode="auto">
          <a:xfrm>
            <a:off x="2122488" y="514350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06939" name="Group 59"/>
          <p:cNvGrpSpPr>
            <a:grpSpLocks/>
          </p:cNvGrpSpPr>
          <p:nvPr/>
        </p:nvGrpSpPr>
        <p:grpSpPr bwMode="auto">
          <a:xfrm rot="-16200000" flipH="1" flipV="1">
            <a:off x="2053432" y="2655093"/>
            <a:ext cx="177800" cy="455613"/>
            <a:chOff x="3450" y="2313"/>
            <a:chExt cx="111" cy="216"/>
          </a:xfrm>
        </p:grpSpPr>
        <p:sp>
          <p:nvSpPr>
            <p:cNvPr id="506940"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6941"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6942"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6943"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6944"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6945"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6946"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6947" name="Text Box 67"/>
          <p:cNvSpPr txBox="1">
            <a:spLocks noChangeArrowheads="1"/>
          </p:cNvSpPr>
          <p:nvPr/>
        </p:nvSpPr>
        <p:spPr bwMode="auto">
          <a:xfrm>
            <a:off x="1174750" y="3260725"/>
            <a:ext cx="425450" cy="366713"/>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endParaRPr lang="en-US" b="1"/>
          </a:p>
        </p:txBody>
      </p:sp>
      <p:cxnSp>
        <p:nvCxnSpPr>
          <p:cNvPr id="506949" name="AutoShape 69"/>
          <p:cNvCxnSpPr>
            <a:cxnSpLocks noChangeShapeType="1"/>
            <a:stCxn id="506938" idx="0"/>
            <a:endCxn id="506906" idx="1"/>
          </p:cNvCxnSpPr>
          <p:nvPr/>
        </p:nvCxnSpPr>
        <p:spPr bwMode="auto">
          <a:xfrm flipV="1">
            <a:off x="2189163" y="4572000"/>
            <a:ext cx="4762" cy="571500"/>
          </a:xfrm>
          <a:prstGeom prst="straightConnector1">
            <a:avLst/>
          </a:prstGeom>
          <a:noFill/>
          <a:ln w="12700">
            <a:solidFill>
              <a:schemeClr val="tx1"/>
            </a:solidFill>
            <a:round/>
            <a:headEnd type="none" w="lg" len="lg"/>
            <a:tailEnd type="none" w="lg" len="lg"/>
          </a:ln>
          <a:effectLst/>
        </p:spPr>
      </p:cxnSp>
      <p:cxnSp>
        <p:nvCxnSpPr>
          <p:cNvPr id="506950" name="AutoShape 70"/>
          <p:cNvCxnSpPr>
            <a:cxnSpLocks noChangeShapeType="1"/>
            <a:stCxn id="506890" idx="6"/>
            <a:endCxn id="506933" idx="0"/>
          </p:cNvCxnSpPr>
          <p:nvPr/>
        </p:nvCxnSpPr>
        <p:spPr bwMode="auto">
          <a:xfrm>
            <a:off x="2244725" y="3676650"/>
            <a:ext cx="481013" cy="0"/>
          </a:xfrm>
          <a:prstGeom prst="straightConnector1">
            <a:avLst/>
          </a:prstGeom>
          <a:noFill/>
          <a:ln w="12700">
            <a:solidFill>
              <a:schemeClr val="tx1"/>
            </a:solidFill>
            <a:round/>
            <a:headEnd type="none" w="lg" len="lg"/>
            <a:tailEnd type="none" w="lg" len="lg"/>
          </a:ln>
          <a:effectLst/>
        </p:spPr>
      </p:cxnSp>
      <p:cxnSp>
        <p:nvCxnSpPr>
          <p:cNvPr id="506952" name="AutoShape 72"/>
          <p:cNvCxnSpPr>
            <a:cxnSpLocks noChangeShapeType="1"/>
            <a:stCxn id="506938" idx="6"/>
            <a:endCxn id="506899" idx="1"/>
          </p:cNvCxnSpPr>
          <p:nvPr/>
        </p:nvCxnSpPr>
        <p:spPr bwMode="auto">
          <a:xfrm flipV="1">
            <a:off x="2254250" y="4572000"/>
            <a:ext cx="1538288" cy="633413"/>
          </a:xfrm>
          <a:prstGeom prst="bentConnector2">
            <a:avLst/>
          </a:prstGeom>
          <a:noFill/>
          <a:ln w="12700">
            <a:solidFill>
              <a:schemeClr val="tx1"/>
            </a:solidFill>
            <a:miter lim="800000"/>
            <a:headEnd type="none" w="lg" len="lg"/>
            <a:tailEnd type="none" w="lg" len="lg"/>
          </a:ln>
          <a:effectLst/>
        </p:spPr>
      </p:cxnSp>
      <p:cxnSp>
        <p:nvCxnSpPr>
          <p:cNvPr id="506953" name="AutoShape 73"/>
          <p:cNvCxnSpPr>
            <a:cxnSpLocks noChangeShapeType="1"/>
            <a:stCxn id="506937" idx="0"/>
            <a:endCxn id="506942" idx="1"/>
          </p:cNvCxnSpPr>
          <p:nvPr/>
        </p:nvCxnSpPr>
        <p:spPr bwMode="auto">
          <a:xfrm rot="5400000" flipH="1">
            <a:off x="2709069" y="2540794"/>
            <a:ext cx="735013" cy="1412875"/>
          </a:xfrm>
          <a:prstGeom prst="bentConnector2">
            <a:avLst/>
          </a:prstGeom>
          <a:noFill/>
          <a:ln w="12700">
            <a:solidFill>
              <a:schemeClr val="tx1"/>
            </a:solidFill>
            <a:miter lim="800000"/>
            <a:headEnd type="none" w="lg" len="lg"/>
            <a:tailEnd type="none" w="lg" len="lg"/>
          </a:ln>
          <a:effectLst/>
        </p:spPr>
      </p:cxnSp>
      <p:sp>
        <p:nvSpPr>
          <p:cNvPr id="506954" name="Oval 74"/>
          <p:cNvSpPr>
            <a:spLocks noChangeArrowheads="1"/>
          </p:cNvSpPr>
          <p:nvPr/>
        </p:nvSpPr>
        <p:spPr bwMode="auto">
          <a:xfrm>
            <a:off x="539750" y="361156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6955" name="AutoShape 75"/>
          <p:cNvCxnSpPr>
            <a:cxnSpLocks noChangeShapeType="1"/>
            <a:stCxn id="506914" idx="0"/>
            <a:endCxn id="506954" idx="4"/>
          </p:cNvCxnSpPr>
          <p:nvPr/>
        </p:nvCxnSpPr>
        <p:spPr bwMode="auto">
          <a:xfrm flipV="1">
            <a:off x="601663" y="3733800"/>
            <a:ext cx="4762" cy="398463"/>
          </a:xfrm>
          <a:prstGeom prst="straightConnector1">
            <a:avLst/>
          </a:prstGeom>
          <a:noFill/>
          <a:ln w="12700">
            <a:solidFill>
              <a:schemeClr val="tx1"/>
            </a:solidFill>
            <a:round/>
            <a:headEnd type="none" w="lg" len="lg"/>
            <a:tailEnd type="none" w="lg" len="lg"/>
          </a:ln>
          <a:effectLst/>
        </p:spPr>
      </p:cxnSp>
      <p:cxnSp>
        <p:nvCxnSpPr>
          <p:cNvPr id="506957" name="AutoShape 77"/>
          <p:cNvCxnSpPr>
            <a:cxnSpLocks noChangeShapeType="1"/>
            <a:stCxn id="506954" idx="0"/>
            <a:endCxn id="506940" idx="0"/>
          </p:cNvCxnSpPr>
          <p:nvPr/>
        </p:nvCxnSpPr>
        <p:spPr bwMode="auto">
          <a:xfrm rot="16200000">
            <a:off x="903287" y="2598738"/>
            <a:ext cx="715963" cy="1309688"/>
          </a:xfrm>
          <a:prstGeom prst="bentConnector2">
            <a:avLst/>
          </a:prstGeom>
          <a:noFill/>
          <a:ln w="12700">
            <a:solidFill>
              <a:schemeClr val="tx1"/>
            </a:solidFill>
            <a:miter lim="800000"/>
            <a:headEnd type="none" w="lg" len="lg"/>
            <a:tailEnd type="none" w="lg" len="lg"/>
          </a:ln>
          <a:effectLst/>
        </p:spPr>
      </p:cxnSp>
      <p:sp>
        <p:nvSpPr>
          <p:cNvPr id="506958" name="Text Box 78"/>
          <p:cNvSpPr txBox="1">
            <a:spLocks noChangeArrowheads="1"/>
          </p:cNvSpPr>
          <p:nvPr/>
        </p:nvSpPr>
        <p:spPr bwMode="auto">
          <a:xfrm>
            <a:off x="1936750" y="2438400"/>
            <a:ext cx="425450" cy="366713"/>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endParaRPr lang="en-US" b="1"/>
          </a:p>
        </p:txBody>
      </p:sp>
      <p:sp>
        <p:nvSpPr>
          <p:cNvPr id="506959" name="Text Box 79"/>
          <p:cNvSpPr txBox="1">
            <a:spLocks noChangeArrowheads="1"/>
          </p:cNvSpPr>
          <p:nvPr/>
        </p:nvSpPr>
        <p:spPr bwMode="auto">
          <a:xfrm>
            <a:off x="2801938" y="3009900"/>
            <a:ext cx="365125" cy="396875"/>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a:p>
        </p:txBody>
      </p:sp>
      <p:cxnSp>
        <p:nvCxnSpPr>
          <p:cNvPr id="506977" name="AutoShape 97"/>
          <p:cNvCxnSpPr>
            <a:cxnSpLocks noChangeShapeType="1"/>
            <a:stCxn id="506933" idx="4"/>
            <a:endCxn id="506937" idx="2"/>
          </p:cNvCxnSpPr>
          <p:nvPr/>
        </p:nvCxnSpPr>
        <p:spPr bwMode="auto">
          <a:xfrm>
            <a:off x="3217863" y="3676650"/>
            <a:ext cx="498475" cy="0"/>
          </a:xfrm>
          <a:prstGeom prst="straightConnector1">
            <a:avLst/>
          </a:prstGeom>
          <a:noFill/>
          <a:ln w="12700">
            <a:solidFill>
              <a:schemeClr val="tx1"/>
            </a:solidFill>
            <a:round/>
            <a:headEnd type="none" w="lg" len="lg"/>
            <a:tailEnd type="none" w="lg" len="lg"/>
          </a:ln>
          <a:effectLst/>
        </p:spPr>
      </p:cxn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dt" sz="half" idx="2"/>
          </p:nvPr>
        </p:nvSpPr>
        <p:spPr/>
        <p:txBody>
          <a:bodyPr/>
          <a:lstStyle/>
          <a:p>
            <a:r>
              <a:rPr lang="en-US"/>
              <a:t>ECEN 301</a:t>
            </a:r>
          </a:p>
        </p:txBody>
      </p:sp>
      <p:sp>
        <p:nvSpPr>
          <p:cNvPr id="5" name="Rectangle 9"/>
          <p:cNvSpPr>
            <a:spLocks noGrp="1" noChangeArrowheads="1"/>
          </p:cNvSpPr>
          <p:nvPr>
            <p:ph type="ftr" sz="quarter" idx="3"/>
          </p:nvPr>
        </p:nvSpPr>
        <p:spPr/>
        <p:txBody>
          <a:bodyPr/>
          <a:lstStyle/>
          <a:p>
            <a:r>
              <a:rPr lang="en-US"/>
              <a:t>Discussion #7 – Node and Mesh Methods</a:t>
            </a:r>
          </a:p>
        </p:txBody>
      </p:sp>
      <p:sp>
        <p:nvSpPr>
          <p:cNvPr id="6" name="Rectangle 10"/>
          <p:cNvSpPr>
            <a:spLocks noGrp="1" noChangeArrowheads="1"/>
          </p:cNvSpPr>
          <p:nvPr>
            <p:ph type="sldNum" sz="quarter" idx="4"/>
          </p:nvPr>
        </p:nvSpPr>
        <p:spPr/>
        <p:txBody>
          <a:bodyPr/>
          <a:lstStyle/>
          <a:p>
            <a:pPr lvl="1"/>
            <a:fld id="{C2C6B7A5-E726-4926-8869-8CFA762B3A22}" type="slidenum">
              <a:rPr lang="en-US"/>
              <a:pPr lvl="1"/>
              <a:t>3</a:t>
            </a:fld>
            <a:endParaRPr lang="en-US"/>
          </a:p>
        </p:txBody>
      </p:sp>
      <p:sp>
        <p:nvSpPr>
          <p:cNvPr id="122912" name="Rectangle 2080"/>
          <p:cNvSpPr>
            <a:spLocks noGrp="1" noChangeArrowheads="1"/>
          </p:cNvSpPr>
          <p:nvPr>
            <p:ph type="ctrTitle"/>
          </p:nvPr>
        </p:nvSpPr>
        <p:spPr>
          <a:xfrm>
            <a:off x="381000" y="2286000"/>
            <a:ext cx="8077200" cy="1143000"/>
          </a:xfrm>
        </p:spPr>
        <p:txBody>
          <a:bodyPr/>
          <a:lstStyle/>
          <a:p>
            <a:r>
              <a:rPr lang="en-US"/>
              <a:t>Lecture 7 – Network Analysis</a:t>
            </a:r>
          </a:p>
        </p:txBody>
      </p:sp>
      <p:sp>
        <p:nvSpPr>
          <p:cNvPr id="122913" name="Rectangle 2081"/>
          <p:cNvSpPr>
            <a:spLocks noGrp="1" noChangeArrowheads="1"/>
          </p:cNvSpPr>
          <p:nvPr>
            <p:ph type="subTitle" idx="1"/>
          </p:nvPr>
        </p:nvSpPr>
        <p:spPr/>
        <p:txBody>
          <a:bodyPr/>
          <a:lstStyle/>
          <a:p>
            <a:r>
              <a:rPr lang="en-US">
                <a:solidFill>
                  <a:schemeClr val="tx1"/>
                </a:solidFill>
              </a:rPr>
              <a:t>Node Voltage and Mesh Current Methods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1" name="Date Placeholder 3"/>
          <p:cNvSpPr>
            <a:spLocks noGrp="1"/>
          </p:cNvSpPr>
          <p:nvPr>
            <p:ph type="dt" sz="half" idx="10"/>
          </p:nvPr>
        </p:nvSpPr>
        <p:spPr/>
        <p:txBody>
          <a:bodyPr/>
          <a:lstStyle/>
          <a:p>
            <a:r>
              <a:rPr lang="en-US"/>
              <a:t>ECEN 301</a:t>
            </a:r>
          </a:p>
        </p:txBody>
      </p:sp>
      <p:sp>
        <p:nvSpPr>
          <p:cNvPr id="92" name="Footer Placeholder 4"/>
          <p:cNvSpPr>
            <a:spLocks noGrp="1"/>
          </p:cNvSpPr>
          <p:nvPr>
            <p:ph type="ftr" sz="quarter" idx="11"/>
          </p:nvPr>
        </p:nvSpPr>
        <p:spPr/>
        <p:txBody>
          <a:bodyPr/>
          <a:lstStyle/>
          <a:p>
            <a:r>
              <a:rPr lang="en-US"/>
              <a:t>Discussion #7 – Node and Mesh Methods</a:t>
            </a:r>
          </a:p>
        </p:txBody>
      </p:sp>
      <p:sp>
        <p:nvSpPr>
          <p:cNvPr id="93" name="Slide Number Placeholder 5"/>
          <p:cNvSpPr>
            <a:spLocks noGrp="1"/>
          </p:cNvSpPr>
          <p:nvPr>
            <p:ph type="sldNum" sz="quarter" idx="12"/>
          </p:nvPr>
        </p:nvSpPr>
        <p:spPr/>
        <p:txBody>
          <a:bodyPr/>
          <a:lstStyle/>
          <a:p>
            <a:pPr lvl="1"/>
            <a:fld id="{E7DB3408-ACD1-4DBE-87BE-E508BEE2DFEF}" type="slidenum">
              <a:rPr lang="en-US"/>
              <a:pPr lvl="1"/>
              <a:t>30</a:t>
            </a:fld>
            <a:endParaRPr lang="en-US"/>
          </a:p>
        </p:txBody>
      </p:sp>
      <p:sp>
        <p:nvSpPr>
          <p:cNvPr id="507906" name="Oval 2"/>
          <p:cNvSpPr>
            <a:spLocks noChangeArrowheads="1"/>
          </p:cNvSpPr>
          <p:nvPr/>
        </p:nvSpPr>
        <p:spPr bwMode="auto">
          <a:xfrm>
            <a:off x="471488" y="5133975"/>
            <a:ext cx="3497262" cy="138113"/>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7907" name="Oval 3"/>
          <p:cNvSpPr>
            <a:spLocks noChangeArrowheads="1"/>
          </p:cNvSpPr>
          <p:nvPr/>
        </p:nvSpPr>
        <p:spPr bwMode="auto">
          <a:xfrm>
            <a:off x="471488"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7908" name="Rectangle 4"/>
          <p:cNvSpPr>
            <a:spLocks noGrp="1" noChangeArrowheads="1"/>
          </p:cNvSpPr>
          <p:nvPr>
            <p:ph type="title"/>
          </p:nvPr>
        </p:nvSpPr>
        <p:spPr/>
        <p:txBody>
          <a:bodyPr/>
          <a:lstStyle/>
          <a:p>
            <a:r>
              <a:rPr lang="en-US"/>
              <a:t>Node Voltage Method</a:t>
            </a:r>
          </a:p>
        </p:txBody>
      </p:sp>
      <p:sp>
        <p:nvSpPr>
          <p:cNvPr id="507909" name="Rectangle 5"/>
          <p:cNvSpPr>
            <a:spLocks noGrp="1" noChangeArrowheads="1"/>
          </p:cNvSpPr>
          <p:nvPr>
            <p:ph type="body" idx="1"/>
          </p:nvPr>
        </p:nvSpPr>
        <p:spPr>
          <a:xfrm>
            <a:off x="406400" y="1333500"/>
            <a:ext cx="8356600" cy="647700"/>
          </a:xfrm>
        </p:spPr>
        <p:txBody>
          <a:bodyPr/>
          <a:lstStyle/>
          <a:p>
            <a:pPr>
              <a:lnSpc>
                <a:spcPct val="80000"/>
              </a:lnSpc>
            </a:pPr>
            <a:r>
              <a:rPr lang="en-US" sz="2000" b="1" u="sng"/>
              <a:t>Example4</a:t>
            </a:r>
            <a:r>
              <a:rPr lang="en-US" sz="2000"/>
              <a:t>: find </a:t>
            </a:r>
            <a:r>
              <a:rPr lang="en-US" sz="2000" b="1"/>
              <a:t>v</a:t>
            </a:r>
            <a:r>
              <a:rPr lang="en-US" sz="2000" b="1" baseline="-25000"/>
              <a:t>2</a:t>
            </a:r>
          </a:p>
          <a:p>
            <a:pPr lvl="1">
              <a:lnSpc>
                <a:spcPct val="80000"/>
              </a:lnSpc>
            </a:pPr>
            <a:r>
              <a:rPr lang="en-US" sz="1800" b="1" i="1"/>
              <a:t>I</a:t>
            </a:r>
            <a:r>
              <a:rPr lang="en-US" sz="1800" b="1" i="1" baseline="-25000"/>
              <a:t>1</a:t>
            </a:r>
            <a:r>
              <a:rPr lang="en-US" sz="1800"/>
              <a:t> = 2A, </a:t>
            </a:r>
            <a:r>
              <a:rPr lang="en-US" sz="1800" b="1" i="1"/>
              <a:t>I</a:t>
            </a:r>
            <a:r>
              <a:rPr lang="en-US" sz="1800" b="1" i="1" baseline="-25000"/>
              <a:t>2</a:t>
            </a:r>
            <a:r>
              <a:rPr lang="en-US" sz="1800"/>
              <a:t> = 3A, </a:t>
            </a:r>
            <a:r>
              <a:rPr lang="en-US" sz="1800" b="1"/>
              <a:t>R</a:t>
            </a:r>
            <a:r>
              <a:rPr lang="en-US" sz="1800" b="1" baseline="-25000"/>
              <a:t>1 </a:t>
            </a:r>
            <a:r>
              <a:rPr lang="en-US" sz="1800"/>
              <a:t>=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2</a:t>
            </a:r>
            <a:r>
              <a:rPr lang="en-US" sz="1800" b="1">
                <a:cs typeface="Times New Roman" pitchFamily="18" charset="0"/>
              </a:rPr>
              <a:t> </a:t>
            </a:r>
            <a:r>
              <a:rPr lang="en-US" sz="1800">
                <a:cs typeface="Times New Roman" pitchFamily="18" charset="0"/>
              </a:rPr>
              <a:t>= 4</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3</a:t>
            </a:r>
            <a:r>
              <a:rPr lang="en-US" sz="1800">
                <a:cs typeface="Times New Roman" pitchFamily="18" charset="0"/>
              </a:rPr>
              <a:t> =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4</a:t>
            </a:r>
            <a:r>
              <a:rPr lang="en-US" sz="1800">
                <a:cs typeface="Times New Roman" pitchFamily="18" charset="0"/>
              </a:rPr>
              <a:t> = 3</a:t>
            </a:r>
            <a:r>
              <a:rPr lang="el-GR" sz="1800">
                <a:cs typeface="Times New Roman" pitchFamily="18" charset="0"/>
              </a:rPr>
              <a:t>Ω</a:t>
            </a:r>
            <a:endParaRPr lang="en-US" sz="1800">
              <a:cs typeface="Times New Roman" pitchFamily="18" charset="0"/>
            </a:endParaRPr>
          </a:p>
        </p:txBody>
      </p:sp>
      <p:grpSp>
        <p:nvGrpSpPr>
          <p:cNvPr id="507910" name="Group 6"/>
          <p:cNvGrpSpPr>
            <a:grpSpLocks/>
          </p:cNvGrpSpPr>
          <p:nvPr/>
        </p:nvGrpSpPr>
        <p:grpSpPr bwMode="auto">
          <a:xfrm>
            <a:off x="0" y="2438400"/>
            <a:ext cx="4249738" cy="3162300"/>
            <a:chOff x="172" y="1848"/>
            <a:chExt cx="2677" cy="1992"/>
          </a:xfrm>
        </p:grpSpPr>
        <p:sp>
          <p:nvSpPr>
            <p:cNvPr id="507911" name="Text Box 7"/>
            <p:cNvSpPr txBox="1">
              <a:spLocks noChangeArrowheads="1"/>
            </p:cNvSpPr>
            <p:nvPr/>
          </p:nvSpPr>
          <p:spPr bwMode="auto">
            <a:xfrm>
              <a:off x="172" y="273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507912" name="Oval 8"/>
            <p:cNvSpPr>
              <a:spLocks noChangeArrowheads="1"/>
            </p:cNvSpPr>
            <p:nvPr/>
          </p:nvSpPr>
          <p:spPr bwMode="auto">
            <a:xfrm>
              <a:off x="150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7913" name="AutoShape 9"/>
            <p:cNvCxnSpPr>
              <a:cxnSpLocks noChangeShapeType="1"/>
              <a:stCxn id="507960" idx="2"/>
              <a:endCxn id="507935" idx="4"/>
            </p:cNvCxnSpPr>
            <p:nvPr/>
          </p:nvCxnSpPr>
          <p:spPr bwMode="auto">
            <a:xfrm rot="10800000">
              <a:off x="550" y="3243"/>
              <a:ext cx="959" cy="348"/>
            </a:xfrm>
            <a:prstGeom prst="bentConnector2">
              <a:avLst/>
            </a:prstGeom>
            <a:noFill/>
            <a:ln w="12700">
              <a:solidFill>
                <a:schemeClr val="tx1"/>
              </a:solidFill>
              <a:miter lim="800000"/>
              <a:headEnd type="none" w="lg" len="lg"/>
              <a:tailEnd type="none" w="lg" len="lg"/>
            </a:ln>
            <a:effectLst/>
          </p:spPr>
        </p:cxnSp>
        <p:cxnSp>
          <p:nvCxnSpPr>
            <p:cNvPr id="507914" name="AutoShape 10"/>
            <p:cNvCxnSpPr>
              <a:cxnSpLocks noChangeShapeType="1"/>
              <a:stCxn id="507959" idx="4"/>
              <a:endCxn id="507918" idx="0"/>
            </p:cNvCxnSpPr>
            <p:nvPr/>
          </p:nvCxnSpPr>
          <p:spPr bwMode="auto">
            <a:xfrm flipH="1">
              <a:off x="2552" y="2666"/>
              <a:ext cx="3" cy="310"/>
            </a:xfrm>
            <a:prstGeom prst="straightConnector1">
              <a:avLst/>
            </a:prstGeom>
            <a:noFill/>
            <a:ln w="12700">
              <a:solidFill>
                <a:schemeClr val="tx1"/>
              </a:solidFill>
              <a:round/>
              <a:headEnd type="none" w="lg" len="lg"/>
              <a:tailEnd type="none" w="lg" len="lg"/>
            </a:ln>
            <a:effectLst/>
          </p:spPr>
        </p:cxnSp>
        <p:cxnSp>
          <p:nvCxnSpPr>
            <p:cNvPr id="507915" name="AutoShape 11"/>
            <p:cNvCxnSpPr>
              <a:cxnSpLocks noChangeShapeType="1"/>
              <a:stCxn id="507912" idx="4"/>
              <a:endCxn id="507926" idx="0"/>
            </p:cNvCxnSpPr>
            <p:nvPr/>
          </p:nvCxnSpPr>
          <p:spPr bwMode="auto">
            <a:xfrm>
              <a:off x="1545" y="2666"/>
              <a:ext cx="0" cy="310"/>
            </a:xfrm>
            <a:prstGeom prst="straightConnector1">
              <a:avLst/>
            </a:prstGeom>
            <a:noFill/>
            <a:ln w="12700">
              <a:solidFill>
                <a:schemeClr val="tx1"/>
              </a:solidFill>
              <a:round/>
              <a:headEnd type="none" w="lg" len="lg"/>
              <a:tailEnd type="none" w="lg" len="lg"/>
            </a:ln>
            <a:effectLst/>
          </p:spPr>
        </p:cxnSp>
        <p:sp>
          <p:nvSpPr>
            <p:cNvPr id="507916" name="Text Box 12"/>
            <p:cNvSpPr txBox="1">
              <a:spLocks noChangeArrowheads="1"/>
            </p:cNvSpPr>
            <p:nvPr/>
          </p:nvSpPr>
          <p:spPr bwMode="auto">
            <a:xfrm>
              <a:off x="2581"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07917" name="Group 13"/>
            <p:cNvGrpSpPr>
              <a:grpSpLocks/>
            </p:cNvGrpSpPr>
            <p:nvPr/>
          </p:nvGrpSpPr>
          <p:grpSpPr bwMode="auto">
            <a:xfrm>
              <a:off x="2504" y="2976"/>
              <a:ext cx="111" cy="216"/>
              <a:chOff x="1106" y="2933"/>
              <a:chExt cx="111" cy="216"/>
            </a:xfrm>
          </p:grpSpPr>
          <p:sp>
            <p:nvSpPr>
              <p:cNvPr id="507918" name="Line 14"/>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7919" name="Line 15"/>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7920" name="Line 16"/>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7921" name="Line 17"/>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7922" name="Line 18"/>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7923" name="Line 19"/>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7924" name="Line 20"/>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07925" name="Group 21"/>
            <p:cNvGrpSpPr>
              <a:grpSpLocks/>
            </p:cNvGrpSpPr>
            <p:nvPr/>
          </p:nvGrpSpPr>
          <p:grpSpPr bwMode="auto">
            <a:xfrm>
              <a:off x="1497" y="2976"/>
              <a:ext cx="111" cy="216"/>
              <a:chOff x="2009" y="2933"/>
              <a:chExt cx="111" cy="216"/>
            </a:xfrm>
          </p:grpSpPr>
          <p:sp>
            <p:nvSpPr>
              <p:cNvPr id="507926" name="Line 22"/>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7927" name="Line 23"/>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7928" name="Line 24"/>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7929" name="Line 25"/>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7930" name="Line 26"/>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7931" name="Line 27"/>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7932" name="Line 28"/>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7933" name="Text Box 29"/>
            <p:cNvSpPr txBox="1">
              <a:spLocks noChangeArrowheads="1"/>
            </p:cNvSpPr>
            <p:nvPr/>
          </p:nvSpPr>
          <p:spPr bwMode="auto">
            <a:xfrm>
              <a:off x="1273"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07934" name="Group 30"/>
            <p:cNvGrpSpPr>
              <a:grpSpLocks/>
            </p:cNvGrpSpPr>
            <p:nvPr/>
          </p:nvGrpSpPr>
          <p:grpSpPr bwMode="auto">
            <a:xfrm>
              <a:off x="384" y="2915"/>
              <a:ext cx="332" cy="328"/>
              <a:chOff x="294" y="2795"/>
              <a:chExt cx="332" cy="328"/>
            </a:xfrm>
          </p:grpSpPr>
          <p:sp>
            <p:nvSpPr>
              <p:cNvPr id="507935" name="Oval 31"/>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7936" name="Text Box 32"/>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7937" name="Text Box 33"/>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7938" name="Line 34"/>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7939" name="Group 35"/>
            <p:cNvGrpSpPr>
              <a:grpSpLocks/>
            </p:cNvGrpSpPr>
            <p:nvPr/>
          </p:nvGrpSpPr>
          <p:grpSpPr bwMode="auto">
            <a:xfrm rot="-16200000" flipH="1" flipV="1">
              <a:off x="996" y="2484"/>
              <a:ext cx="112" cy="287"/>
              <a:chOff x="3450" y="2313"/>
              <a:chExt cx="111" cy="216"/>
            </a:xfrm>
          </p:grpSpPr>
          <p:sp>
            <p:nvSpPr>
              <p:cNvPr id="507940"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7941"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7942"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7943"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7944"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7945"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7946"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7947" name="AutoShape 43"/>
            <p:cNvCxnSpPr>
              <a:cxnSpLocks noChangeShapeType="1"/>
              <a:stCxn id="507974" idx="6"/>
              <a:endCxn id="507940" idx="0"/>
            </p:cNvCxnSpPr>
            <p:nvPr/>
          </p:nvCxnSpPr>
          <p:spPr bwMode="auto">
            <a:xfrm>
              <a:off x="595" y="2626"/>
              <a:ext cx="313" cy="10"/>
            </a:xfrm>
            <a:prstGeom prst="straightConnector1">
              <a:avLst/>
            </a:prstGeom>
            <a:noFill/>
            <a:ln w="12700">
              <a:solidFill>
                <a:schemeClr val="tx1"/>
              </a:solidFill>
              <a:round/>
              <a:headEnd type="none" w="lg" len="lg"/>
              <a:tailEnd type="none" w="lg" len="lg"/>
            </a:ln>
            <a:effectLst/>
          </p:spPr>
        </p:cxnSp>
        <p:cxnSp>
          <p:nvCxnSpPr>
            <p:cNvPr id="507948" name="AutoShape 44"/>
            <p:cNvCxnSpPr>
              <a:cxnSpLocks noChangeShapeType="1"/>
              <a:stCxn id="507912" idx="2"/>
              <a:endCxn id="507942" idx="1"/>
            </p:cNvCxnSpPr>
            <p:nvPr/>
          </p:nvCxnSpPr>
          <p:spPr bwMode="auto">
            <a:xfrm flipH="1" flipV="1">
              <a:off x="1195" y="2626"/>
              <a:ext cx="308" cy="2"/>
            </a:xfrm>
            <a:prstGeom prst="straightConnector1">
              <a:avLst/>
            </a:prstGeom>
            <a:noFill/>
            <a:ln w="12700">
              <a:solidFill>
                <a:schemeClr val="tx1"/>
              </a:solidFill>
              <a:round/>
              <a:headEnd type="none" w="lg" len="lg"/>
              <a:tailEnd type="none" w="lg" len="lg"/>
            </a:ln>
            <a:effectLst/>
          </p:spPr>
        </p:cxnSp>
        <p:grpSp>
          <p:nvGrpSpPr>
            <p:cNvPr id="507949" name="Group 45"/>
            <p:cNvGrpSpPr>
              <a:grpSpLocks/>
            </p:cNvGrpSpPr>
            <p:nvPr/>
          </p:nvGrpSpPr>
          <p:grpSpPr bwMode="auto">
            <a:xfrm>
              <a:off x="1405" y="3744"/>
              <a:ext cx="288" cy="96"/>
              <a:chOff x="1392" y="3552"/>
              <a:chExt cx="288" cy="96"/>
            </a:xfrm>
          </p:grpSpPr>
          <p:sp>
            <p:nvSpPr>
              <p:cNvPr id="507950"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7951"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7952"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7953" name="Line 49"/>
            <p:cNvSpPr>
              <a:spLocks noChangeShapeType="1"/>
            </p:cNvSpPr>
            <p:nvPr/>
          </p:nvSpPr>
          <p:spPr bwMode="auto">
            <a:xfrm flipV="1">
              <a:off x="1552" y="3591"/>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7954" name="Group 50"/>
            <p:cNvGrpSpPr>
              <a:grpSpLocks/>
            </p:cNvGrpSpPr>
            <p:nvPr/>
          </p:nvGrpSpPr>
          <p:grpSpPr bwMode="auto">
            <a:xfrm rot="-5400000">
              <a:off x="1862" y="2457"/>
              <a:ext cx="364" cy="310"/>
              <a:chOff x="2544" y="2703"/>
              <a:chExt cx="364" cy="310"/>
            </a:xfrm>
          </p:grpSpPr>
          <p:sp>
            <p:nvSpPr>
              <p:cNvPr id="507955" name="Oval 51"/>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7956" name="Text Box 52"/>
              <p:cNvSpPr txBox="1">
                <a:spLocks noChangeArrowheads="1"/>
              </p:cNvSpPr>
              <p:nvPr/>
            </p:nvSpPr>
            <p:spPr bwMode="auto">
              <a:xfrm>
                <a:off x="2619" y="2772"/>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7957" name="Text Box 53"/>
              <p:cNvSpPr txBox="1">
                <a:spLocks noChangeArrowheads="1"/>
              </p:cNvSpPr>
              <p:nvPr/>
            </p:nvSpPr>
            <p:spPr bwMode="auto">
              <a:xfrm>
                <a:off x="2616" y="283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7958" name="Line 54"/>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07959" name="Oval 55"/>
            <p:cNvSpPr>
              <a:spLocks noChangeArrowheads="1"/>
            </p:cNvSpPr>
            <p:nvPr/>
          </p:nvSpPr>
          <p:spPr bwMode="auto">
            <a:xfrm>
              <a:off x="251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7960" name="Oval 56"/>
            <p:cNvSpPr>
              <a:spLocks noChangeArrowheads="1"/>
            </p:cNvSpPr>
            <p:nvPr/>
          </p:nvSpPr>
          <p:spPr bwMode="auto">
            <a:xfrm>
              <a:off x="1509" y="35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07961" name="Group 57"/>
            <p:cNvGrpSpPr>
              <a:grpSpLocks/>
            </p:cNvGrpSpPr>
            <p:nvPr/>
          </p:nvGrpSpPr>
          <p:grpSpPr bwMode="auto">
            <a:xfrm rot="-16200000" flipH="1" flipV="1">
              <a:off x="1466" y="1984"/>
              <a:ext cx="112" cy="287"/>
              <a:chOff x="3450" y="2313"/>
              <a:chExt cx="111" cy="216"/>
            </a:xfrm>
          </p:grpSpPr>
          <p:sp>
            <p:nvSpPr>
              <p:cNvPr id="507962" name="Line 5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7963" name="Line 5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7964" name="Line 6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7965" name="Line 6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7966" name="Line 6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7967" name="Line 6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7968" name="Line 6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7969" name="Text Box 65"/>
            <p:cNvSpPr txBox="1">
              <a:spLocks noChangeArrowheads="1"/>
            </p:cNvSpPr>
            <p:nvPr/>
          </p:nvSpPr>
          <p:spPr bwMode="auto">
            <a:xfrm>
              <a:off x="783" y="2366"/>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07970" name="AutoShape 66"/>
            <p:cNvCxnSpPr>
              <a:cxnSpLocks noChangeShapeType="1"/>
              <a:stCxn id="507960" idx="0"/>
              <a:endCxn id="507928" idx="1"/>
            </p:cNvCxnSpPr>
            <p:nvPr/>
          </p:nvCxnSpPr>
          <p:spPr bwMode="auto">
            <a:xfrm flipV="1">
              <a:off x="1551" y="3192"/>
              <a:ext cx="3" cy="360"/>
            </a:xfrm>
            <a:prstGeom prst="straightConnector1">
              <a:avLst/>
            </a:prstGeom>
            <a:noFill/>
            <a:ln w="12700">
              <a:solidFill>
                <a:schemeClr val="tx1"/>
              </a:solidFill>
              <a:round/>
              <a:headEnd type="none" w="lg" len="lg"/>
              <a:tailEnd type="none" w="lg" len="lg"/>
            </a:ln>
            <a:effectLst/>
          </p:spPr>
        </p:cxnSp>
        <p:cxnSp>
          <p:nvCxnSpPr>
            <p:cNvPr id="507971" name="AutoShape 67"/>
            <p:cNvCxnSpPr>
              <a:cxnSpLocks noChangeShapeType="1"/>
              <a:stCxn id="507912" idx="6"/>
              <a:endCxn id="507955" idx="0"/>
            </p:cNvCxnSpPr>
            <p:nvPr/>
          </p:nvCxnSpPr>
          <p:spPr bwMode="auto">
            <a:xfrm>
              <a:off x="1586" y="2628"/>
              <a:ext cx="303" cy="0"/>
            </a:xfrm>
            <a:prstGeom prst="straightConnector1">
              <a:avLst/>
            </a:prstGeom>
            <a:noFill/>
            <a:ln w="12700">
              <a:solidFill>
                <a:schemeClr val="tx1"/>
              </a:solidFill>
              <a:round/>
              <a:headEnd type="none" w="lg" len="lg"/>
              <a:tailEnd type="none" w="lg" len="lg"/>
            </a:ln>
            <a:effectLst/>
          </p:spPr>
        </p:cxnSp>
        <p:cxnSp>
          <p:nvCxnSpPr>
            <p:cNvPr id="507972" name="AutoShape 68"/>
            <p:cNvCxnSpPr>
              <a:cxnSpLocks noChangeShapeType="1"/>
              <a:stCxn id="507960" idx="6"/>
              <a:endCxn id="507920" idx="1"/>
            </p:cNvCxnSpPr>
            <p:nvPr/>
          </p:nvCxnSpPr>
          <p:spPr bwMode="auto">
            <a:xfrm flipV="1">
              <a:off x="1592" y="3192"/>
              <a:ext cx="969" cy="399"/>
            </a:xfrm>
            <a:prstGeom prst="bentConnector2">
              <a:avLst/>
            </a:prstGeom>
            <a:noFill/>
            <a:ln w="12700">
              <a:solidFill>
                <a:schemeClr val="tx1"/>
              </a:solidFill>
              <a:miter lim="800000"/>
              <a:headEnd type="none" w="lg" len="lg"/>
              <a:tailEnd type="none" w="lg" len="lg"/>
            </a:ln>
            <a:effectLst/>
          </p:spPr>
        </p:cxnSp>
        <p:cxnSp>
          <p:nvCxnSpPr>
            <p:cNvPr id="507973" name="AutoShape 69"/>
            <p:cNvCxnSpPr>
              <a:cxnSpLocks noChangeShapeType="1"/>
              <a:stCxn id="507959" idx="0"/>
              <a:endCxn id="507964" idx="1"/>
            </p:cNvCxnSpPr>
            <p:nvPr/>
          </p:nvCxnSpPr>
          <p:spPr bwMode="auto">
            <a:xfrm rot="5400000" flipH="1">
              <a:off x="1878" y="1913"/>
              <a:ext cx="463" cy="890"/>
            </a:xfrm>
            <a:prstGeom prst="bentConnector2">
              <a:avLst/>
            </a:prstGeom>
            <a:noFill/>
            <a:ln w="12700">
              <a:solidFill>
                <a:schemeClr val="tx1"/>
              </a:solidFill>
              <a:miter lim="800000"/>
              <a:headEnd type="none" w="lg" len="lg"/>
              <a:tailEnd type="none" w="lg" len="lg"/>
            </a:ln>
            <a:effectLst/>
          </p:spPr>
        </p:cxnSp>
        <p:sp>
          <p:nvSpPr>
            <p:cNvPr id="507974" name="Oval 70"/>
            <p:cNvSpPr>
              <a:spLocks noChangeArrowheads="1"/>
            </p:cNvSpPr>
            <p:nvPr/>
          </p:nvSpPr>
          <p:spPr bwMode="auto">
            <a:xfrm>
              <a:off x="512" y="258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7975" name="AutoShape 71"/>
            <p:cNvCxnSpPr>
              <a:cxnSpLocks noChangeShapeType="1"/>
              <a:stCxn id="507936" idx="0"/>
              <a:endCxn id="507974" idx="4"/>
            </p:cNvCxnSpPr>
            <p:nvPr/>
          </p:nvCxnSpPr>
          <p:spPr bwMode="auto">
            <a:xfrm flipV="1">
              <a:off x="551" y="2664"/>
              <a:ext cx="3" cy="251"/>
            </a:xfrm>
            <a:prstGeom prst="straightConnector1">
              <a:avLst/>
            </a:prstGeom>
            <a:noFill/>
            <a:ln w="12700">
              <a:solidFill>
                <a:schemeClr val="tx1"/>
              </a:solidFill>
              <a:round/>
              <a:headEnd type="none" w="lg" len="lg"/>
              <a:tailEnd type="none" w="lg" len="lg"/>
            </a:ln>
            <a:effectLst/>
          </p:spPr>
        </p:cxnSp>
        <p:cxnSp>
          <p:nvCxnSpPr>
            <p:cNvPr id="507976" name="AutoShape 72"/>
            <p:cNvCxnSpPr>
              <a:cxnSpLocks noChangeShapeType="1"/>
              <a:stCxn id="507974" idx="0"/>
              <a:endCxn id="507962" idx="0"/>
            </p:cNvCxnSpPr>
            <p:nvPr/>
          </p:nvCxnSpPr>
          <p:spPr bwMode="auto">
            <a:xfrm rot="16200000">
              <a:off x="741" y="1949"/>
              <a:ext cx="451" cy="825"/>
            </a:xfrm>
            <a:prstGeom prst="bentConnector2">
              <a:avLst/>
            </a:prstGeom>
            <a:noFill/>
            <a:ln w="12700">
              <a:solidFill>
                <a:schemeClr val="tx1"/>
              </a:solidFill>
              <a:miter lim="800000"/>
              <a:headEnd type="none" w="lg" len="lg"/>
              <a:tailEnd type="none" w="lg" len="lg"/>
            </a:ln>
            <a:effectLst/>
          </p:spPr>
        </p:cxnSp>
        <p:sp>
          <p:nvSpPr>
            <p:cNvPr id="507977" name="Text Box 73"/>
            <p:cNvSpPr txBox="1">
              <a:spLocks noChangeArrowheads="1"/>
            </p:cNvSpPr>
            <p:nvPr/>
          </p:nvSpPr>
          <p:spPr bwMode="auto">
            <a:xfrm>
              <a:off x="1252" y="184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07978" name="Text Box 74"/>
            <p:cNvSpPr txBox="1">
              <a:spLocks noChangeArrowheads="1"/>
            </p:cNvSpPr>
            <p:nvPr/>
          </p:nvSpPr>
          <p:spPr bwMode="auto">
            <a:xfrm>
              <a:off x="1937" y="2208"/>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a:p>
          </p:txBody>
        </p:sp>
        <p:sp>
          <p:nvSpPr>
            <p:cNvPr id="507979" name="Line 75"/>
            <p:cNvSpPr>
              <a:spLocks noChangeShapeType="1"/>
            </p:cNvSpPr>
            <p:nvPr/>
          </p:nvSpPr>
          <p:spPr bwMode="auto">
            <a:xfrm>
              <a:off x="1337" y="223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7980" name="Text Box 76"/>
            <p:cNvSpPr txBox="1">
              <a:spLocks noChangeArrowheads="1"/>
            </p:cNvSpPr>
            <p:nvPr/>
          </p:nvSpPr>
          <p:spPr bwMode="auto">
            <a:xfrm>
              <a:off x="1434" y="218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7981" name="Line 77"/>
            <p:cNvSpPr>
              <a:spLocks noChangeShapeType="1"/>
            </p:cNvSpPr>
            <p:nvPr/>
          </p:nvSpPr>
          <p:spPr bwMode="auto">
            <a:xfrm>
              <a:off x="1733" y="291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7982" name="Line 78"/>
            <p:cNvSpPr>
              <a:spLocks noChangeShapeType="1"/>
            </p:cNvSpPr>
            <p:nvPr/>
          </p:nvSpPr>
          <p:spPr bwMode="auto">
            <a:xfrm>
              <a:off x="864" y="2760"/>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7983" name="Text Box 79"/>
            <p:cNvSpPr txBox="1">
              <a:spLocks noChangeArrowheads="1"/>
            </p:cNvSpPr>
            <p:nvPr/>
          </p:nvSpPr>
          <p:spPr bwMode="auto">
            <a:xfrm>
              <a:off x="961" y="27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7984" name="Text Box 80"/>
            <p:cNvSpPr txBox="1">
              <a:spLocks noChangeArrowheads="1"/>
            </p:cNvSpPr>
            <p:nvPr/>
          </p:nvSpPr>
          <p:spPr bwMode="auto">
            <a:xfrm>
              <a:off x="1733" y="295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07985" name="AutoShape 81"/>
            <p:cNvCxnSpPr>
              <a:cxnSpLocks noChangeShapeType="1"/>
              <a:stCxn id="507955" idx="4"/>
              <a:endCxn id="507959" idx="2"/>
            </p:cNvCxnSpPr>
            <p:nvPr/>
          </p:nvCxnSpPr>
          <p:spPr bwMode="auto">
            <a:xfrm>
              <a:off x="2199" y="2628"/>
              <a:ext cx="314" cy="0"/>
            </a:xfrm>
            <a:prstGeom prst="straightConnector1">
              <a:avLst/>
            </a:prstGeom>
            <a:noFill/>
            <a:ln w="12700">
              <a:solidFill>
                <a:schemeClr val="tx1"/>
              </a:solidFill>
              <a:round/>
              <a:headEnd type="none" w="lg" len="lg"/>
              <a:tailEnd type="none" w="lg" len="lg"/>
            </a:ln>
            <a:effectLst/>
          </p:spPr>
        </p:cxnSp>
        <p:sp>
          <p:nvSpPr>
            <p:cNvPr id="507986" name="Line 82"/>
            <p:cNvSpPr>
              <a:spLocks noChangeShapeType="1"/>
            </p:cNvSpPr>
            <p:nvPr/>
          </p:nvSpPr>
          <p:spPr bwMode="auto">
            <a:xfrm>
              <a:off x="2435" y="2941"/>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7987" name="Text Box 83"/>
            <p:cNvSpPr txBox="1">
              <a:spLocks noChangeArrowheads="1"/>
            </p:cNvSpPr>
            <p:nvPr/>
          </p:nvSpPr>
          <p:spPr bwMode="auto">
            <a:xfrm>
              <a:off x="2225" y="29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sp>
        <p:nvSpPr>
          <p:cNvPr id="507988" name="Text Box 84"/>
          <p:cNvSpPr txBox="1">
            <a:spLocks noChangeArrowheads="1"/>
          </p:cNvSpPr>
          <p:nvPr/>
        </p:nvSpPr>
        <p:spPr bwMode="auto">
          <a:xfrm>
            <a:off x="4419600" y="2514600"/>
            <a:ext cx="4648200" cy="25765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a:t>
            </a:r>
            <a:r>
              <a:rPr lang="en-US" b="1"/>
              <a:t>Node d</a:t>
            </a:r>
            <a:r>
              <a:rPr lang="en-US"/>
              <a:t> (</a:t>
            </a:r>
            <a:r>
              <a:rPr lang="en-US" b="1"/>
              <a:t>v</a:t>
            </a:r>
            <a:r>
              <a:rPr lang="en-US" b="1" baseline="-25000"/>
              <a:t>d</a:t>
            </a:r>
            <a:r>
              <a:rPr lang="en-US"/>
              <a:t>) as the reference node (</a:t>
            </a:r>
            <a:r>
              <a:rPr lang="en-US" b="1"/>
              <a:t>v</a:t>
            </a:r>
            <a:r>
              <a:rPr lang="en-US" b="1" baseline="-25000"/>
              <a:t>d</a:t>
            </a:r>
            <a:r>
              <a:rPr lang="en-US"/>
              <a:t> = 0)</a:t>
            </a:r>
          </a:p>
          <a:p>
            <a:pPr marL="457200" indent="-457200" algn="l">
              <a:buFontTx/>
              <a:buAutoNum type="arabicPeriod"/>
            </a:pPr>
            <a:r>
              <a:rPr lang="en-US"/>
              <a:t>Define remaining n – 1 (3) voltages</a:t>
            </a:r>
          </a:p>
          <a:p>
            <a:pPr marL="914400" lvl="1" indent="-457200" algn="l">
              <a:buFont typeface="Wingdings" pitchFamily="2" charset="2"/>
              <a:buChar char="Ø"/>
            </a:pPr>
            <a:r>
              <a:rPr lang="en-US" b="1"/>
              <a:t>v</a:t>
            </a:r>
            <a:r>
              <a:rPr lang="en-US" b="1" baseline="-25000"/>
              <a:t>a</a:t>
            </a:r>
            <a:r>
              <a:rPr lang="en-US"/>
              <a:t> is </a:t>
            </a:r>
            <a:r>
              <a:rPr lang="en-US" b="1"/>
              <a:t>independent</a:t>
            </a:r>
          </a:p>
          <a:p>
            <a:pPr marL="914400" lvl="1" indent="-457200" algn="l">
              <a:buFont typeface="Wingdings" pitchFamily="2" charset="2"/>
              <a:buChar char="Ø"/>
            </a:pPr>
            <a:r>
              <a:rPr lang="en-US" b="1"/>
              <a:t>v</a:t>
            </a:r>
            <a:r>
              <a:rPr lang="en-US" b="1" baseline="-25000"/>
              <a:t>b</a:t>
            </a:r>
            <a:r>
              <a:rPr lang="en-US"/>
              <a:t> is </a:t>
            </a:r>
            <a:r>
              <a:rPr lang="en-US" b="1"/>
              <a:t>independent</a:t>
            </a:r>
          </a:p>
          <a:p>
            <a:pPr marL="914400" lvl="1" indent="-457200" algn="l">
              <a:buFont typeface="Wingdings" pitchFamily="2" charset="2"/>
              <a:buChar char="Ø"/>
            </a:pPr>
            <a:r>
              <a:rPr lang="en-US" b="1"/>
              <a:t>v</a:t>
            </a:r>
            <a:r>
              <a:rPr lang="en-US" b="1" baseline="-25000"/>
              <a:t>c</a:t>
            </a:r>
            <a:r>
              <a:rPr lang="en-US"/>
              <a:t> is </a:t>
            </a:r>
            <a:r>
              <a:rPr lang="en-US" b="1"/>
              <a:t>independent</a:t>
            </a:r>
          </a:p>
          <a:p>
            <a:pPr marL="457200" indent="-457200" algn="l">
              <a:buFontTx/>
              <a:buAutoNum type="arabicPeriod"/>
            </a:pPr>
            <a:r>
              <a:rPr lang="en-US"/>
              <a:t>Apply KCL at nodes </a:t>
            </a:r>
            <a:r>
              <a:rPr lang="en-US" b="1"/>
              <a:t>a</a:t>
            </a:r>
            <a:r>
              <a:rPr lang="en-US"/>
              <a:t>, </a:t>
            </a:r>
            <a:r>
              <a:rPr lang="en-US" b="1"/>
              <a:t>b</a:t>
            </a:r>
            <a:r>
              <a:rPr lang="en-US"/>
              <a:t>, and </a:t>
            </a:r>
            <a:r>
              <a:rPr lang="en-US" b="1"/>
              <a:t>c</a:t>
            </a:r>
          </a:p>
        </p:txBody>
      </p:sp>
      <p:sp>
        <p:nvSpPr>
          <p:cNvPr id="507989" name="Oval 85"/>
          <p:cNvSpPr>
            <a:spLocks noChangeArrowheads="1"/>
          </p:cNvSpPr>
          <p:nvPr/>
        </p:nvSpPr>
        <p:spPr bwMode="auto">
          <a:xfrm>
            <a:off x="20240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7990" name="Oval 86"/>
          <p:cNvSpPr>
            <a:spLocks noChangeArrowheads="1"/>
          </p:cNvSpPr>
          <p:nvPr/>
        </p:nvSpPr>
        <p:spPr bwMode="auto">
          <a:xfrm>
            <a:off x="36369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7991" name="Text Box 87"/>
          <p:cNvSpPr txBox="1">
            <a:spLocks noChangeArrowheads="1"/>
          </p:cNvSpPr>
          <p:nvPr/>
        </p:nvSpPr>
        <p:spPr bwMode="auto">
          <a:xfrm>
            <a:off x="219075" y="3214688"/>
            <a:ext cx="374650"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7992" name="Text Box 88"/>
          <p:cNvSpPr txBox="1">
            <a:spLocks noChangeArrowheads="1"/>
          </p:cNvSpPr>
          <p:nvPr/>
        </p:nvSpPr>
        <p:spPr bwMode="auto">
          <a:xfrm>
            <a:off x="1744663" y="3260725"/>
            <a:ext cx="382587"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7993" name="Text Box 89"/>
          <p:cNvSpPr txBox="1">
            <a:spLocks noChangeArrowheads="1"/>
          </p:cNvSpPr>
          <p:nvPr/>
        </p:nvSpPr>
        <p:spPr bwMode="auto">
          <a:xfrm>
            <a:off x="3371850" y="3244850"/>
            <a:ext cx="366713"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07994" name="Text Box 90"/>
          <p:cNvSpPr txBox="1">
            <a:spLocks noChangeArrowheads="1"/>
          </p:cNvSpPr>
          <p:nvPr/>
        </p:nvSpPr>
        <p:spPr bwMode="auto">
          <a:xfrm>
            <a:off x="2474913" y="52339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Date Placeholder 5"/>
          <p:cNvSpPr>
            <a:spLocks noGrp="1"/>
          </p:cNvSpPr>
          <p:nvPr>
            <p:ph type="dt" sz="half" idx="10"/>
          </p:nvPr>
        </p:nvSpPr>
        <p:spPr/>
        <p:txBody>
          <a:bodyPr/>
          <a:lstStyle/>
          <a:p>
            <a:r>
              <a:rPr lang="en-US"/>
              <a:t>ECEN 301</a:t>
            </a:r>
          </a:p>
        </p:txBody>
      </p:sp>
      <p:sp>
        <p:nvSpPr>
          <p:cNvPr id="95" name="Footer Placeholder 6"/>
          <p:cNvSpPr>
            <a:spLocks noGrp="1"/>
          </p:cNvSpPr>
          <p:nvPr>
            <p:ph type="ftr" sz="quarter" idx="11"/>
          </p:nvPr>
        </p:nvSpPr>
        <p:spPr/>
        <p:txBody>
          <a:bodyPr/>
          <a:lstStyle/>
          <a:p>
            <a:r>
              <a:rPr lang="en-US"/>
              <a:t>Discussion #7 – Node and Mesh Methods</a:t>
            </a:r>
          </a:p>
        </p:txBody>
      </p:sp>
      <p:sp>
        <p:nvSpPr>
          <p:cNvPr id="96" name="Slide Number Placeholder 7"/>
          <p:cNvSpPr>
            <a:spLocks noGrp="1"/>
          </p:cNvSpPr>
          <p:nvPr>
            <p:ph type="sldNum" sz="quarter" idx="12"/>
          </p:nvPr>
        </p:nvSpPr>
        <p:spPr/>
        <p:txBody>
          <a:bodyPr/>
          <a:lstStyle/>
          <a:p>
            <a:pPr lvl="1"/>
            <a:fld id="{70DEA152-C4D8-49B7-85A0-6579921569D7}" type="slidenum">
              <a:rPr lang="en-US"/>
              <a:pPr lvl="1"/>
              <a:t>31</a:t>
            </a:fld>
            <a:endParaRPr lang="en-US"/>
          </a:p>
        </p:txBody>
      </p:sp>
      <p:sp>
        <p:nvSpPr>
          <p:cNvPr id="508930" name="Oval 2"/>
          <p:cNvSpPr>
            <a:spLocks noChangeArrowheads="1"/>
          </p:cNvSpPr>
          <p:nvPr/>
        </p:nvSpPr>
        <p:spPr bwMode="auto">
          <a:xfrm>
            <a:off x="471488" y="5133975"/>
            <a:ext cx="3497262" cy="138113"/>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8931" name="Oval 3"/>
          <p:cNvSpPr>
            <a:spLocks noChangeArrowheads="1"/>
          </p:cNvSpPr>
          <p:nvPr/>
        </p:nvSpPr>
        <p:spPr bwMode="auto">
          <a:xfrm>
            <a:off x="471488"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8932" name="Rectangle 4"/>
          <p:cNvSpPr>
            <a:spLocks noGrp="1" noChangeArrowheads="1"/>
          </p:cNvSpPr>
          <p:nvPr>
            <p:ph type="title"/>
          </p:nvPr>
        </p:nvSpPr>
        <p:spPr/>
        <p:txBody>
          <a:bodyPr/>
          <a:lstStyle/>
          <a:p>
            <a:r>
              <a:rPr lang="en-US"/>
              <a:t>Node Voltage Method</a:t>
            </a:r>
          </a:p>
        </p:txBody>
      </p:sp>
      <p:sp>
        <p:nvSpPr>
          <p:cNvPr id="508933" name="Rectangle 5"/>
          <p:cNvSpPr>
            <a:spLocks noGrp="1" noChangeArrowheads="1"/>
          </p:cNvSpPr>
          <p:nvPr>
            <p:ph type="body" sz="half" idx="1"/>
          </p:nvPr>
        </p:nvSpPr>
        <p:spPr>
          <a:xfrm>
            <a:off x="406400" y="1333500"/>
            <a:ext cx="8015288" cy="723900"/>
          </a:xfrm>
        </p:spPr>
        <p:txBody>
          <a:bodyPr/>
          <a:lstStyle/>
          <a:p>
            <a:pPr>
              <a:lnSpc>
                <a:spcPct val="80000"/>
              </a:lnSpc>
            </a:pPr>
            <a:r>
              <a:rPr lang="en-US" sz="2000" b="1" u="sng"/>
              <a:t>Example4</a:t>
            </a:r>
            <a:r>
              <a:rPr lang="en-US" sz="2000"/>
              <a:t>: find </a:t>
            </a:r>
            <a:r>
              <a:rPr lang="en-US" sz="2000" b="1"/>
              <a:t>v</a:t>
            </a:r>
            <a:r>
              <a:rPr lang="en-US" sz="2000" b="1" baseline="-25000"/>
              <a:t>2</a:t>
            </a:r>
          </a:p>
          <a:p>
            <a:pPr lvl="1">
              <a:lnSpc>
                <a:spcPct val="80000"/>
              </a:lnSpc>
            </a:pPr>
            <a:r>
              <a:rPr lang="en-US" sz="1800" b="1" i="1"/>
              <a:t>I</a:t>
            </a:r>
            <a:r>
              <a:rPr lang="en-US" sz="1800" b="1" i="1" baseline="-25000"/>
              <a:t>1</a:t>
            </a:r>
            <a:r>
              <a:rPr lang="en-US" sz="1800"/>
              <a:t> = 2A, </a:t>
            </a:r>
            <a:r>
              <a:rPr lang="en-US" sz="1800" b="1" i="1"/>
              <a:t>I</a:t>
            </a:r>
            <a:r>
              <a:rPr lang="en-US" sz="1800" b="1" i="1" baseline="-25000"/>
              <a:t>2</a:t>
            </a:r>
            <a:r>
              <a:rPr lang="en-US" sz="1800"/>
              <a:t> = 3A, </a:t>
            </a:r>
            <a:r>
              <a:rPr lang="en-US" sz="1800" b="1"/>
              <a:t>R</a:t>
            </a:r>
            <a:r>
              <a:rPr lang="en-US" sz="1800" b="1" baseline="-25000"/>
              <a:t>1 </a:t>
            </a:r>
            <a:r>
              <a:rPr lang="en-US" sz="1800"/>
              <a:t>=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2</a:t>
            </a:r>
            <a:r>
              <a:rPr lang="en-US" sz="1800" b="1">
                <a:cs typeface="Times New Roman" pitchFamily="18" charset="0"/>
              </a:rPr>
              <a:t> </a:t>
            </a:r>
            <a:r>
              <a:rPr lang="en-US" sz="1800">
                <a:cs typeface="Times New Roman" pitchFamily="18" charset="0"/>
              </a:rPr>
              <a:t>= 4</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3</a:t>
            </a:r>
            <a:r>
              <a:rPr lang="en-US" sz="1800">
                <a:cs typeface="Times New Roman" pitchFamily="18" charset="0"/>
              </a:rPr>
              <a:t> =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4</a:t>
            </a:r>
            <a:r>
              <a:rPr lang="en-US" sz="1800">
                <a:cs typeface="Times New Roman" pitchFamily="18" charset="0"/>
              </a:rPr>
              <a:t> = 3</a:t>
            </a:r>
            <a:r>
              <a:rPr lang="el-GR" sz="1800">
                <a:cs typeface="Times New Roman" pitchFamily="18" charset="0"/>
              </a:rPr>
              <a:t>Ω</a:t>
            </a:r>
            <a:endParaRPr lang="en-US" sz="1800">
              <a:cs typeface="Times New Roman" pitchFamily="18" charset="0"/>
            </a:endParaRPr>
          </a:p>
        </p:txBody>
      </p:sp>
      <p:grpSp>
        <p:nvGrpSpPr>
          <p:cNvPr id="508934" name="Group 6"/>
          <p:cNvGrpSpPr>
            <a:grpSpLocks/>
          </p:cNvGrpSpPr>
          <p:nvPr/>
        </p:nvGrpSpPr>
        <p:grpSpPr bwMode="auto">
          <a:xfrm>
            <a:off x="0" y="2438400"/>
            <a:ext cx="4249738" cy="3162300"/>
            <a:chOff x="172" y="1848"/>
            <a:chExt cx="2677" cy="1992"/>
          </a:xfrm>
        </p:grpSpPr>
        <p:sp>
          <p:nvSpPr>
            <p:cNvPr id="508935" name="Text Box 7"/>
            <p:cNvSpPr txBox="1">
              <a:spLocks noChangeArrowheads="1"/>
            </p:cNvSpPr>
            <p:nvPr/>
          </p:nvSpPr>
          <p:spPr bwMode="auto">
            <a:xfrm>
              <a:off x="172" y="273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508936" name="Oval 8"/>
            <p:cNvSpPr>
              <a:spLocks noChangeArrowheads="1"/>
            </p:cNvSpPr>
            <p:nvPr/>
          </p:nvSpPr>
          <p:spPr bwMode="auto">
            <a:xfrm>
              <a:off x="150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8937" name="AutoShape 9"/>
            <p:cNvCxnSpPr>
              <a:cxnSpLocks noChangeShapeType="1"/>
              <a:stCxn id="508984" idx="2"/>
              <a:endCxn id="508959" idx="4"/>
            </p:cNvCxnSpPr>
            <p:nvPr/>
          </p:nvCxnSpPr>
          <p:spPr bwMode="auto">
            <a:xfrm rot="10800000">
              <a:off x="550" y="3243"/>
              <a:ext cx="959" cy="348"/>
            </a:xfrm>
            <a:prstGeom prst="bentConnector2">
              <a:avLst/>
            </a:prstGeom>
            <a:noFill/>
            <a:ln w="12700">
              <a:solidFill>
                <a:schemeClr val="tx1"/>
              </a:solidFill>
              <a:miter lim="800000"/>
              <a:headEnd type="none" w="lg" len="lg"/>
              <a:tailEnd type="none" w="lg" len="lg"/>
            </a:ln>
            <a:effectLst/>
          </p:spPr>
        </p:cxnSp>
        <p:cxnSp>
          <p:nvCxnSpPr>
            <p:cNvPr id="508938" name="AutoShape 10"/>
            <p:cNvCxnSpPr>
              <a:cxnSpLocks noChangeShapeType="1"/>
              <a:stCxn id="508983" idx="4"/>
              <a:endCxn id="508942" idx="0"/>
            </p:cNvCxnSpPr>
            <p:nvPr/>
          </p:nvCxnSpPr>
          <p:spPr bwMode="auto">
            <a:xfrm flipH="1">
              <a:off x="2552" y="2666"/>
              <a:ext cx="3" cy="310"/>
            </a:xfrm>
            <a:prstGeom prst="straightConnector1">
              <a:avLst/>
            </a:prstGeom>
            <a:noFill/>
            <a:ln w="12700">
              <a:solidFill>
                <a:schemeClr val="tx1"/>
              </a:solidFill>
              <a:round/>
              <a:headEnd type="none" w="lg" len="lg"/>
              <a:tailEnd type="none" w="lg" len="lg"/>
            </a:ln>
            <a:effectLst/>
          </p:spPr>
        </p:cxnSp>
        <p:cxnSp>
          <p:nvCxnSpPr>
            <p:cNvPr id="508939" name="AutoShape 11"/>
            <p:cNvCxnSpPr>
              <a:cxnSpLocks noChangeShapeType="1"/>
              <a:stCxn id="508936" idx="4"/>
              <a:endCxn id="508950" idx="0"/>
            </p:cNvCxnSpPr>
            <p:nvPr/>
          </p:nvCxnSpPr>
          <p:spPr bwMode="auto">
            <a:xfrm>
              <a:off x="1545" y="2666"/>
              <a:ext cx="0" cy="310"/>
            </a:xfrm>
            <a:prstGeom prst="straightConnector1">
              <a:avLst/>
            </a:prstGeom>
            <a:noFill/>
            <a:ln w="12700">
              <a:solidFill>
                <a:schemeClr val="tx1"/>
              </a:solidFill>
              <a:round/>
              <a:headEnd type="none" w="lg" len="lg"/>
              <a:tailEnd type="none" w="lg" len="lg"/>
            </a:ln>
            <a:effectLst/>
          </p:spPr>
        </p:cxnSp>
        <p:sp>
          <p:nvSpPr>
            <p:cNvPr id="508940" name="Text Box 12"/>
            <p:cNvSpPr txBox="1">
              <a:spLocks noChangeArrowheads="1"/>
            </p:cNvSpPr>
            <p:nvPr/>
          </p:nvSpPr>
          <p:spPr bwMode="auto">
            <a:xfrm>
              <a:off x="2581"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08941" name="Group 13"/>
            <p:cNvGrpSpPr>
              <a:grpSpLocks/>
            </p:cNvGrpSpPr>
            <p:nvPr/>
          </p:nvGrpSpPr>
          <p:grpSpPr bwMode="auto">
            <a:xfrm>
              <a:off x="2504" y="2976"/>
              <a:ext cx="111" cy="216"/>
              <a:chOff x="1106" y="2933"/>
              <a:chExt cx="111" cy="216"/>
            </a:xfrm>
          </p:grpSpPr>
          <p:sp>
            <p:nvSpPr>
              <p:cNvPr id="508942" name="Line 14"/>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8943" name="Line 15"/>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8944" name="Line 16"/>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8945" name="Line 17"/>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8946" name="Line 18"/>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8947" name="Line 19"/>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8948" name="Line 20"/>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08949" name="Group 21"/>
            <p:cNvGrpSpPr>
              <a:grpSpLocks/>
            </p:cNvGrpSpPr>
            <p:nvPr/>
          </p:nvGrpSpPr>
          <p:grpSpPr bwMode="auto">
            <a:xfrm>
              <a:off x="1497" y="2976"/>
              <a:ext cx="111" cy="216"/>
              <a:chOff x="2009" y="2933"/>
              <a:chExt cx="111" cy="216"/>
            </a:xfrm>
          </p:grpSpPr>
          <p:sp>
            <p:nvSpPr>
              <p:cNvPr id="508950" name="Line 22"/>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8951" name="Line 23"/>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8952" name="Line 24"/>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8953" name="Line 25"/>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8954" name="Line 26"/>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8955" name="Line 27"/>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8956" name="Line 28"/>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8957" name="Text Box 29"/>
            <p:cNvSpPr txBox="1">
              <a:spLocks noChangeArrowheads="1"/>
            </p:cNvSpPr>
            <p:nvPr/>
          </p:nvSpPr>
          <p:spPr bwMode="auto">
            <a:xfrm>
              <a:off x="1273"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08958" name="Group 30"/>
            <p:cNvGrpSpPr>
              <a:grpSpLocks/>
            </p:cNvGrpSpPr>
            <p:nvPr/>
          </p:nvGrpSpPr>
          <p:grpSpPr bwMode="auto">
            <a:xfrm>
              <a:off x="384" y="2915"/>
              <a:ext cx="332" cy="328"/>
              <a:chOff x="294" y="2795"/>
              <a:chExt cx="332" cy="328"/>
            </a:xfrm>
          </p:grpSpPr>
          <p:sp>
            <p:nvSpPr>
              <p:cNvPr id="508959" name="Oval 31"/>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8960" name="Text Box 32"/>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8961" name="Text Box 33"/>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08962" name="Line 34"/>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08963" name="Group 35"/>
            <p:cNvGrpSpPr>
              <a:grpSpLocks/>
            </p:cNvGrpSpPr>
            <p:nvPr/>
          </p:nvGrpSpPr>
          <p:grpSpPr bwMode="auto">
            <a:xfrm rot="-16200000" flipH="1" flipV="1">
              <a:off x="996" y="2484"/>
              <a:ext cx="112" cy="287"/>
              <a:chOff x="3450" y="2313"/>
              <a:chExt cx="111" cy="216"/>
            </a:xfrm>
          </p:grpSpPr>
          <p:sp>
            <p:nvSpPr>
              <p:cNvPr id="508964"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8965"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8966"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8967"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8968"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8969"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8970"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08971" name="AutoShape 43"/>
            <p:cNvCxnSpPr>
              <a:cxnSpLocks noChangeShapeType="1"/>
              <a:stCxn id="508998" idx="6"/>
              <a:endCxn id="508964" idx="0"/>
            </p:cNvCxnSpPr>
            <p:nvPr/>
          </p:nvCxnSpPr>
          <p:spPr bwMode="auto">
            <a:xfrm>
              <a:off x="595" y="2626"/>
              <a:ext cx="313" cy="10"/>
            </a:xfrm>
            <a:prstGeom prst="straightConnector1">
              <a:avLst/>
            </a:prstGeom>
            <a:noFill/>
            <a:ln w="12700">
              <a:solidFill>
                <a:schemeClr val="tx1"/>
              </a:solidFill>
              <a:round/>
              <a:headEnd type="none" w="lg" len="lg"/>
              <a:tailEnd type="none" w="lg" len="lg"/>
            </a:ln>
            <a:effectLst/>
          </p:spPr>
        </p:cxnSp>
        <p:cxnSp>
          <p:nvCxnSpPr>
            <p:cNvPr id="508972" name="AutoShape 44"/>
            <p:cNvCxnSpPr>
              <a:cxnSpLocks noChangeShapeType="1"/>
              <a:stCxn id="508936" idx="2"/>
              <a:endCxn id="508966" idx="1"/>
            </p:cNvCxnSpPr>
            <p:nvPr/>
          </p:nvCxnSpPr>
          <p:spPr bwMode="auto">
            <a:xfrm flipH="1" flipV="1">
              <a:off x="1195" y="2626"/>
              <a:ext cx="308" cy="2"/>
            </a:xfrm>
            <a:prstGeom prst="straightConnector1">
              <a:avLst/>
            </a:prstGeom>
            <a:noFill/>
            <a:ln w="12700">
              <a:solidFill>
                <a:schemeClr val="tx1"/>
              </a:solidFill>
              <a:round/>
              <a:headEnd type="none" w="lg" len="lg"/>
              <a:tailEnd type="none" w="lg" len="lg"/>
            </a:ln>
            <a:effectLst/>
          </p:spPr>
        </p:cxnSp>
        <p:grpSp>
          <p:nvGrpSpPr>
            <p:cNvPr id="508973" name="Group 45"/>
            <p:cNvGrpSpPr>
              <a:grpSpLocks/>
            </p:cNvGrpSpPr>
            <p:nvPr/>
          </p:nvGrpSpPr>
          <p:grpSpPr bwMode="auto">
            <a:xfrm>
              <a:off x="1405" y="3744"/>
              <a:ext cx="288" cy="96"/>
              <a:chOff x="1392" y="3552"/>
              <a:chExt cx="288" cy="96"/>
            </a:xfrm>
          </p:grpSpPr>
          <p:sp>
            <p:nvSpPr>
              <p:cNvPr id="508974"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08975"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08976"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8977" name="Line 49"/>
            <p:cNvSpPr>
              <a:spLocks noChangeShapeType="1"/>
            </p:cNvSpPr>
            <p:nvPr/>
          </p:nvSpPr>
          <p:spPr bwMode="auto">
            <a:xfrm flipV="1">
              <a:off x="1552" y="3591"/>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508978" name="Group 50"/>
            <p:cNvGrpSpPr>
              <a:grpSpLocks/>
            </p:cNvGrpSpPr>
            <p:nvPr/>
          </p:nvGrpSpPr>
          <p:grpSpPr bwMode="auto">
            <a:xfrm rot="-5400000">
              <a:off x="1862" y="2457"/>
              <a:ext cx="364" cy="310"/>
              <a:chOff x="2544" y="2703"/>
              <a:chExt cx="364" cy="310"/>
            </a:xfrm>
          </p:grpSpPr>
          <p:sp>
            <p:nvSpPr>
              <p:cNvPr id="508979" name="Oval 51"/>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08980" name="Text Box 52"/>
              <p:cNvSpPr txBox="1">
                <a:spLocks noChangeArrowheads="1"/>
              </p:cNvSpPr>
              <p:nvPr/>
            </p:nvSpPr>
            <p:spPr bwMode="auto">
              <a:xfrm>
                <a:off x="2619" y="2772"/>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8981" name="Text Box 53"/>
              <p:cNvSpPr txBox="1">
                <a:spLocks noChangeArrowheads="1"/>
              </p:cNvSpPr>
              <p:nvPr/>
            </p:nvSpPr>
            <p:spPr bwMode="auto">
              <a:xfrm>
                <a:off x="2616" y="283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08982" name="Line 54"/>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08983" name="Oval 55"/>
            <p:cNvSpPr>
              <a:spLocks noChangeArrowheads="1"/>
            </p:cNvSpPr>
            <p:nvPr/>
          </p:nvSpPr>
          <p:spPr bwMode="auto">
            <a:xfrm>
              <a:off x="251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08984" name="Oval 56"/>
            <p:cNvSpPr>
              <a:spLocks noChangeArrowheads="1"/>
            </p:cNvSpPr>
            <p:nvPr/>
          </p:nvSpPr>
          <p:spPr bwMode="auto">
            <a:xfrm>
              <a:off x="1509" y="35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08985" name="Group 57"/>
            <p:cNvGrpSpPr>
              <a:grpSpLocks/>
            </p:cNvGrpSpPr>
            <p:nvPr/>
          </p:nvGrpSpPr>
          <p:grpSpPr bwMode="auto">
            <a:xfrm rot="-16200000" flipH="1" flipV="1">
              <a:off x="1466" y="1984"/>
              <a:ext cx="112" cy="287"/>
              <a:chOff x="3450" y="2313"/>
              <a:chExt cx="111" cy="216"/>
            </a:xfrm>
          </p:grpSpPr>
          <p:sp>
            <p:nvSpPr>
              <p:cNvPr id="508986" name="Line 5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08987" name="Line 5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08988" name="Line 6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08989" name="Line 6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08990" name="Line 6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08991" name="Line 6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08992" name="Line 6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08993" name="Text Box 65"/>
            <p:cNvSpPr txBox="1">
              <a:spLocks noChangeArrowheads="1"/>
            </p:cNvSpPr>
            <p:nvPr/>
          </p:nvSpPr>
          <p:spPr bwMode="auto">
            <a:xfrm>
              <a:off x="783" y="2366"/>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08994" name="AutoShape 66"/>
            <p:cNvCxnSpPr>
              <a:cxnSpLocks noChangeShapeType="1"/>
              <a:stCxn id="508984" idx="0"/>
              <a:endCxn id="508952" idx="1"/>
            </p:cNvCxnSpPr>
            <p:nvPr/>
          </p:nvCxnSpPr>
          <p:spPr bwMode="auto">
            <a:xfrm flipV="1">
              <a:off x="1551" y="3192"/>
              <a:ext cx="3" cy="360"/>
            </a:xfrm>
            <a:prstGeom prst="straightConnector1">
              <a:avLst/>
            </a:prstGeom>
            <a:noFill/>
            <a:ln w="12700">
              <a:solidFill>
                <a:schemeClr val="tx1"/>
              </a:solidFill>
              <a:round/>
              <a:headEnd type="none" w="lg" len="lg"/>
              <a:tailEnd type="none" w="lg" len="lg"/>
            </a:ln>
            <a:effectLst/>
          </p:spPr>
        </p:cxnSp>
        <p:cxnSp>
          <p:nvCxnSpPr>
            <p:cNvPr id="508995" name="AutoShape 67"/>
            <p:cNvCxnSpPr>
              <a:cxnSpLocks noChangeShapeType="1"/>
              <a:stCxn id="508936" idx="6"/>
              <a:endCxn id="508979" idx="0"/>
            </p:cNvCxnSpPr>
            <p:nvPr/>
          </p:nvCxnSpPr>
          <p:spPr bwMode="auto">
            <a:xfrm>
              <a:off x="1586" y="2628"/>
              <a:ext cx="303" cy="0"/>
            </a:xfrm>
            <a:prstGeom prst="straightConnector1">
              <a:avLst/>
            </a:prstGeom>
            <a:noFill/>
            <a:ln w="12700">
              <a:solidFill>
                <a:schemeClr val="tx1"/>
              </a:solidFill>
              <a:round/>
              <a:headEnd type="none" w="lg" len="lg"/>
              <a:tailEnd type="none" w="lg" len="lg"/>
            </a:ln>
            <a:effectLst/>
          </p:spPr>
        </p:cxnSp>
        <p:cxnSp>
          <p:nvCxnSpPr>
            <p:cNvPr id="508996" name="AutoShape 68"/>
            <p:cNvCxnSpPr>
              <a:cxnSpLocks noChangeShapeType="1"/>
              <a:stCxn id="508984" idx="6"/>
              <a:endCxn id="508944" idx="1"/>
            </p:cNvCxnSpPr>
            <p:nvPr/>
          </p:nvCxnSpPr>
          <p:spPr bwMode="auto">
            <a:xfrm flipV="1">
              <a:off x="1592" y="3192"/>
              <a:ext cx="969" cy="399"/>
            </a:xfrm>
            <a:prstGeom prst="bentConnector2">
              <a:avLst/>
            </a:prstGeom>
            <a:noFill/>
            <a:ln w="12700">
              <a:solidFill>
                <a:schemeClr val="tx1"/>
              </a:solidFill>
              <a:miter lim="800000"/>
              <a:headEnd type="none" w="lg" len="lg"/>
              <a:tailEnd type="none" w="lg" len="lg"/>
            </a:ln>
            <a:effectLst/>
          </p:spPr>
        </p:cxnSp>
        <p:cxnSp>
          <p:nvCxnSpPr>
            <p:cNvPr id="508997" name="AutoShape 69"/>
            <p:cNvCxnSpPr>
              <a:cxnSpLocks noChangeShapeType="1"/>
              <a:stCxn id="508983" idx="0"/>
              <a:endCxn id="508988" idx="1"/>
            </p:cNvCxnSpPr>
            <p:nvPr/>
          </p:nvCxnSpPr>
          <p:spPr bwMode="auto">
            <a:xfrm rot="5400000" flipH="1">
              <a:off x="1878" y="1913"/>
              <a:ext cx="463" cy="890"/>
            </a:xfrm>
            <a:prstGeom prst="bentConnector2">
              <a:avLst/>
            </a:prstGeom>
            <a:noFill/>
            <a:ln w="12700">
              <a:solidFill>
                <a:schemeClr val="tx1"/>
              </a:solidFill>
              <a:miter lim="800000"/>
              <a:headEnd type="none" w="lg" len="lg"/>
              <a:tailEnd type="none" w="lg" len="lg"/>
            </a:ln>
            <a:effectLst/>
          </p:spPr>
        </p:cxnSp>
        <p:sp>
          <p:nvSpPr>
            <p:cNvPr id="508998" name="Oval 70"/>
            <p:cNvSpPr>
              <a:spLocks noChangeArrowheads="1"/>
            </p:cNvSpPr>
            <p:nvPr/>
          </p:nvSpPr>
          <p:spPr bwMode="auto">
            <a:xfrm>
              <a:off x="512" y="258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08999" name="AutoShape 71"/>
            <p:cNvCxnSpPr>
              <a:cxnSpLocks noChangeShapeType="1"/>
              <a:stCxn id="508960" idx="0"/>
              <a:endCxn id="508998" idx="4"/>
            </p:cNvCxnSpPr>
            <p:nvPr/>
          </p:nvCxnSpPr>
          <p:spPr bwMode="auto">
            <a:xfrm flipV="1">
              <a:off x="551" y="2664"/>
              <a:ext cx="3" cy="251"/>
            </a:xfrm>
            <a:prstGeom prst="straightConnector1">
              <a:avLst/>
            </a:prstGeom>
            <a:noFill/>
            <a:ln w="12700">
              <a:solidFill>
                <a:schemeClr val="tx1"/>
              </a:solidFill>
              <a:round/>
              <a:headEnd type="none" w="lg" len="lg"/>
              <a:tailEnd type="none" w="lg" len="lg"/>
            </a:ln>
            <a:effectLst/>
          </p:spPr>
        </p:cxnSp>
        <p:cxnSp>
          <p:nvCxnSpPr>
            <p:cNvPr id="509000" name="AutoShape 72"/>
            <p:cNvCxnSpPr>
              <a:cxnSpLocks noChangeShapeType="1"/>
              <a:stCxn id="508998" idx="0"/>
              <a:endCxn id="508986" idx="0"/>
            </p:cNvCxnSpPr>
            <p:nvPr/>
          </p:nvCxnSpPr>
          <p:spPr bwMode="auto">
            <a:xfrm rot="16200000">
              <a:off x="741" y="1949"/>
              <a:ext cx="451" cy="825"/>
            </a:xfrm>
            <a:prstGeom prst="bentConnector2">
              <a:avLst/>
            </a:prstGeom>
            <a:noFill/>
            <a:ln w="12700">
              <a:solidFill>
                <a:schemeClr val="tx1"/>
              </a:solidFill>
              <a:miter lim="800000"/>
              <a:headEnd type="none" w="lg" len="lg"/>
              <a:tailEnd type="none" w="lg" len="lg"/>
            </a:ln>
            <a:effectLst/>
          </p:spPr>
        </p:cxnSp>
        <p:sp>
          <p:nvSpPr>
            <p:cNvPr id="509001" name="Text Box 73"/>
            <p:cNvSpPr txBox="1">
              <a:spLocks noChangeArrowheads="1"/>
            </p:cNvSpPr>
            <p:nvPr/>
          </p:nvSpPr>
          <p:spPr bwMode="auto">
            <a:xfrm>
              <a:off x="1252" y="184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09002" name="Text Box 74"/>
            <p:cNvSpPr txBox="1">
              <a:spLocks noChangeArrowheads="1"/>
            </p:cNvSpPr>
            <p:nvPr/>
          </p:nvSpPr>
          <p:spPr bwMode="auto">
            <a:xfrm>
              <a:off x="1937" y="2208"/>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a:p>
          </p:txBody>
        </p:sp>
        <p:sp>
          <p:nvSpPr>
            <p:cNvPr id="509003" name="Line 75"/>
            <p:cNvSpPr>
              <a:spLocks noChangeShapeType="1"/>
            </p:cNvSpPr>
            <p:nvPr/>
          </p:nvSpPr>
          <p:spPr bwMode="auto">
            <a:xfrm>
              <a:off x="1337" y="223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9004" name="Text Box 76"/>
            <p:cNvSpPr txBox="1">
              <a:spLocks noChangeArrowheads="1"/>
            </p:cNvSpPr>
            <p:nvPr/>
          </p:nvSpPr>
          <p:spPr bwMode="auto">
            <a:xfrm>
              <a:off x="1434" y="218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09005" name="Line 77"/>
            <p:cNvSpPr>
              <a:spLocks noChangeShapeType="1"/>
            </p:cNvSpPr>
            <p:nvPr/>
          </p:nvSpPr>
          <p:spPr bwMode="auto">
            <a:xfrm>
              <a:off x="1733" y="291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9006" name="Line 78"/>
            <p:cNvSpPr>
              <a:spLocks noChangeShapeType="1"/>
            </p:cNvSpPr>
            <p:nvPr/>
          </p:nvSpPr>
          <p:spPr bwMode="auto">
            <a:xfrm>
              <a:off x="864" y="2760"/>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09007" name="Text Box 79"/>
            <p:cNvSpPr txBox="1">
              <a:spLocks noChangeArrowheads="1"/>
            </p:cNvSpPr>
            <p:nvPr/>
          </p:nvSpPr>
          <p:spPr bwMode="auto">
            <a:xfrm>
              <a:off x="961" y="27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09008" name="Text Box 80"/>
            <p:cNvSpPr txBox="1">
              <a:spLocks noChangeArrowheads="1"/>
            </p:cNvSpPr>
            <p:nvPr/>
          </p:nvSpPr>
          <p:spPr bwMode="auto">
            <a:xfrm>
              <a:off x="1733" y="295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09009" name="AutoShape 81"/>
            <p:cNvCxnSpPr>
              <a:cxnSpLocks noChangeShapeType="1"/>
              <a:stCxn id="508979" idx="4"/>
              <a:endCxn id="508983" idx="2"/>
            </p:cNvCxnSpPr>
            <p:nvPr/>
          </p:nvCxnSpPr>
          <p:spPr bwMode="auto">
            <a:xfrm>
              <a:off x="2199" y="2628"/>
              <a:ext cx="314" cy="0"/>
            </a:xfrm>
            <a:prstGeom prst="straightConnector1">
              <a:avLst/>
            </a:prstGeom>
            <a:noFill/>
            <a:ln w="12700">
              <a:solidFill>
                <a:schemeClr val="tx1"/>
              </a:solidFill>
              <a:round/>
              <a:headEnd type="none" w="lg" len="lg"/>
              <a:tailEnd type="none" w="lg" len="lg"/>
            </a:ln>
            <a:effectLst/>
          </p:spPr>
        </p:cxnSp>
        <p:sp>
          <p:nvSpPr>
            <p:cNvPr id="509010" name="Line 82"/>
            <p:cNvSpPr>
              <a:spLocks noChangeShapeType="1"/>
            </p:cNvSpPr>
            <p:nvPr/>
          </p:nvSpPr>
          <p:spPr bwMode="auto">
            <a:xfrm>
              <a:off x="2435" y="2941"/>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09011" name="Text Box 83"/>
            <p:cNvSpPr txBox="1">
              <a:spLocks noChangeArrowheads="1"/>
            </p:cNvSpPr>
            <p:nvPr/>
          </p:nvSpPr>
          <p:spPr bwMode="auto">
            <a:xfrm>
              <a:off x="2225" y="29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sp>
        <p:nvSpPr>
          <p:cNvPr id="509013" name="Oval 85"/>
          <p:cNvSpPr>
            <a:spLocks noChangeArrowheads="1"/>
          </p:cNvSpPr>
          <p:nvPr/>
        </p:nvSpPr>
        <p:spPr bwMode="auto">
          <a:xfrm>
            <a:off x="20240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9014" name="Oval 86"/>
          <p:cNvSpPr>
            <a:spLocks noChangeArrowheads="1"/>
          </p:cNvSpPr>
          <p:nvPr/>
        </p:nvSpPr>
        <p:spPr bwMode="auto">
          <a:xfrm>
            <a:off x="36369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09015" name="Text Box 87"/>
          <p:cNvSpPr txBox="1">
            <a:spLocks noChangeArrowheads="1"/>
          </p:cNvSpPr>
          <p:nvPr/>
        </p:nvSpPr>
        <p:spPr bwMode="auto">
          <a:xfrm>
            <a:off x="219075" y="3214688"/>
            <a:ext cx="374650"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09016" name="Text Box 88"/>
          <p:cNvSpPr txBox="1">
            <a:spLocks noChangeArrowheads="1"/>
          </p:cNvSpPr>
          <p:nvPr/>
        </p:nvSpPr>
        <p:spPr bwMode="auto">
          <a:xfrm>
            <a:off x="1744663" y="3260725"/>
            <a:ext cx="382587"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09017" name="Text Box 89"/>
          <p:cNvSpPr txBox="1">
            <a:spLocks noChangeArrowheads="1"/>
          </p:cNvSpPr>
          <p:nvPr/>
        </p:nvSpPr>
        <p:spPr bwMode="auto">
          <a:xfrm>
            <a:off x="3371850" y="3244850"/>
            <a:ext cx="366713"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09018" name="Text Box 90"/>
          <p:cNvSpPr txBox="1">
            <a:spLocks noChangeArrowheads="1"/>
          </p:cNvSpPr>
          <p:nvPr/>
        </p:nvSpPr>
        <p:spPr bwMode="auto">
          <a:xfrm>
            <a:off x="2474913" y="52339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aphicFrame>
        <p:nvGraphicFramePr>
          <p:cNvPr id="509019" name="Object 91"/>
          <p:cNvGraphicFramePr>
            <a:graphicFrameLocks noChangeAspect="1"/>
          </p:cNvGraphicFramePr>
          <p:nvPr/>
        </p:nvGraphicFramePr>
        <p:xfrm>
          <a:off x="4724400" y="3352800"/>
          <a:ext cx="1735138" cy="1335088"/>
        </p:xfrm>
        <a:graphic>
          <a:graphicData uri="http://schemas.openxmlformats.org/presentationml/2006/ole">
            <p:oleObj spid="_x0000_s509019" name="Equation" r:id="rId3" imgW="1155600" imgH="888840" progId="Equation.3">
              <p:embed/>
            </p:oleObj>
          </a:graphicData>
        </a:graphic>
      </p:graphicFrame>
      <p:graphicFrame>
        <p:nvGraphicFramePr>
          <p:cNvPr id="509020" name="Object 92"/>
          <p:cNvGraphicFramePr>
            <a:graphicFrameLocks noChangeAspect="1"/>
          </p:cNvGraphicFramePr>
          <p:nvPr/>
        </p:nvGraphicFramePr>
        <p:xfrm>
          <a:off x="6781800" y="3352800"/>
          <a:ext cx="1754188" cy="1335088"/>
        </p:xfrm>
        <a:graphic>
          <a:graphicData uri="http://schemas.openxmlformats.org/presentationml/2006/ole">
            <p:oleObj spid="_x0000_s509020" name="Equation" r:id="rId4" imgW="1168200" imgH="888840" progId="Equation.3">
              <p:embed/>
            </p:oleObj>
          </a:graphicData>
        </a:graphic>
      </p:graphicFrame>
      <p:sp>
        <p:nvSpPr>
          <p:cNvPr id="509021" name="Text Box 93"/>
          <p:cNvSpPr txBox="1">
            <a:spLocks noChangeArrowheads="1"/>
          </p:cNvSpPr>
          <p:nvPr/>
        </p:nvSpPr>
        <p:spPr bwMode="auto">
          <a:xfrm>
            <a:off x="4419600" y="2516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at nodes </a:t>
            </a:r>
            <a:r>
              <a:rPr lang="en-US" b="1"/>
              <a:t>a</a:t>
            </a:r>
            <a:r>
              <a:rPr lang="en-US"/>
              <a:t>,</a:t>
            </a:r>
            <a:r>
              <a:rPr lang="en-US" b="1"/>
              <a:t> b</a:t>
            </a:r>
            <a:r>
              <a:rPr lang="en-US"/>
              <a:t>, and </a:t>
            </a:r>
            <a:r>
              <a:rPr lang="en-US" b="1"/>
              <a:t>c</a:t>
            </a:r>
          </a:p>
        </p:txBody>
      </p:sp>
      <p:graphicFrame>
        <p:nvGraphicFramePr>
          <p:cNvPr id="509026" name="Object 98"/>
          <p:cNvGraphicFramePr>
            <a:graphicFrameLocks noChangeAspect="1"/>
          </p:cNvGraphicFramePr>
          <p:nvPr/>
        </p:nvGraphicFramePr>
        <p:xfrm>
          <a:off x="5791200" y="4837113"/>
          <a:ext cx="1735138" cy="1335087"/>
        </p:xfrm>
        <a:graphic>
          <a:graphicData uri="http://schemas.openxmlformats.org/presentationml/2006/ole">
            <p:oleObj spid="_x0000_s509026" name="Equation" r:id="rId5" imgW="1155600" imgH="888840" progId="Equation.3">
              <p:embed/>
            </p:oleObj>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Date Placeholder 5"/>
          <p:cNvSpPr>
            <a:spLocks noGrp="1"/>
          </p:cNvSpPr>
          <p:nvPr>
            <p:ph type="dt" sz="half" idx="10"/>
          </p:nvPr>
        </p:nvSpPr>
        <p:spPr/>
        <p:txBody>
          <a:bodyPr/>
          <a:lstStyle/>
          <a:p>
            <a:r>
              <a:rPr lang="en-US"/>
              <a:t>ECEN 301</a:t>
            </a:r>
          </a:p>
        </p:txBody>
      </p:sp>
      <p:sp>
        <p:nvSpPr>
          <p:cNvPr id="95" name="Footer Placeholder 6"/>
          <p:cNvSpPr>
            <a:spLocks noGrp="1"/>
          </p:cNvSpPr>
          <p:nvPr>
            <p:ph type="ftr" sz="quarter" idx="11"/>
          </p:nvPr>
        </p:nvSpPr>
        <p:spPr/>
        <p:txBody>
          <a:bodyPr/>
          <a:lstStyle/>
          <a:p>
            <a:r>
              <a:rPr lang="en-US"/>
              <a:t>Discussion #7 – Node and Mesh Methods</a:t>
            </a:r>
          </a:p>
        </p:txBody>
      </p:sp>
      <p:sp>
        <p:nvSpPr>
          <p:cNvPr id="96" name="Slide Number Placeholder 7"/>
          <p:cNvSpPr>
            <a:spLocks noGrp="1"/>
          </p:cNvSpPr>
          <p:nvPr>
            <p:ph type="sldNum" sz="quarter" idx="12"/>
          </p:nvPr>
        </p:nvSpPr>
        <p:spPr/>
        <p:txBody>
          <a:bodyPr/>
          <a:lstStyle/>
          <a:p>
            <a:pPr lvl="1"/>
            <a:fld id="{3EA6C6B4-CD5E-4455-B4C2-8A52DDAABEEC}" type="slidenum">
              <a:rPr lang="en-US"/>
              <a:pPr lvl="1"/>
              <a:t>32</a:t>
            </a:fld>
            <a:endParaRPr lang="en-US"/>
          </a:p>
        </p:txBody>
      </p:sp>
      <p:sp>
        <p:nvSpPr>
          <p:cNvPr id="512002" name="Oval 2"/>
          <p:cNvSpPr>
            <a:spLocks noChangeArrowheads="1"/>
          </p:cNvSpPr>
          <p:nvPr/>
        </p:nvSpPr>
        <p:spPr bwMode="auto">
          <a:xfrm>
            <a:off x="471488" y="5133975"/>
            <a:ext cx="3497262" cy="138113"/>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2003" name="Oval 3"/>
          <p:cNvSpPr>
            <a:spLocks noChangeArrowheads="1"/>
          </p:cNvSpPr>
          <p:nvPr/>
        </p:nvSpPr>
        <p:spPr bwMode="auto">
          <a:xfrm>
            <a:off x="471488"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2004" name="Rectangle 4"/>
          <p:cNvSpPr>
            <a:spLocks noGrp="1" noChangeArrowheads="1"/>
          </p:cNvSpPr>
          <p:nvPr>
            <p:ph type="title"/>
          </p:nvPr>
        </p:nvSpPr>
        <p:spPr/>
        <p:txBody>
          <a:bodyPr/>
          <a:lstStyle/>
          <a:p>
            <a:r>
              <a:rPr lang="en-US"/>
              <a:t>Node Voltage Method</a:t>
            </a:r>
          </a:p>
        </p:txBody>
      </p:sp>
      <p:grpSp>
        <p:nvGrpSpPr>
          <p:cNvPr id="512006" name="Group 6"/>
          <p:cNvGrpSpPr>
            <a:grpSpLocks/>
          </p:cNvGrpSpPr>
          <p:nvPr/>
        </p:nvGrpSpPr>
        <p:grpSpPr bwMode="auto">
          <a:xfrm>
            <a:off x="0" y="2438400"/>
            <a:ext cx="4249738" cy="3162300"/>
            <a:chOff x="172" y="1848"/>
            <a:chExt cx="2677" cy="1992"/>
          </a:xfrm>
        </p:grpSpPr>
        <p:sp>
          <p:nvSpPr>
            <p:cNvPr id="512007" name="Text Box 7"/>
            <p:cNvSpPr txBox="1">
              <a:spLocks noChangeArrowheads="1"/>
            </p:cNvSpPr>
            <p:nvPr/>
          </p:nvSpPr>
          <p:spPr bwMode="auto">
            <a:xfrm>
              <a:off x="172" y="273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512008" name="Oval 8"/>
            <p:cNvSpPr>
              <a:spLocks noChangeArrowheads="1"/>
            </p:cNvSpPr>
            <p:nvPr/>
          </p:nvSpPr>
          <p:spPr bwMode="auto">
            <a:xfrm>
              <a:off x="150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2009" name="AutoShape 9"/>
            <p:cNvCxnSpPr>
              <a:cxnSpLocks noChangeShapeType="1"/>
              <a:stCxn id="512056" idx="2"/>
              <a:endCxn id="512031" idx="4"/>
            </p:cNvCxnSpPr>
            <p:nvPr/>
          </p:nvCxnSpPr>
          <p:spPr bwMode="auto">
            <a:xfrm rot="10800000">
              <a:off x="550" y="3243"/>
              <a:ext cx="959" cy="348"/>
            </a:xfrm>
            <a:prstGeom prst="bentConnector2">
              <a:avLst/>
            </a:prstGeom>
            <a:noFill/>
            <a:ln w="12700">
              <a:solidFill>
                <a:schemeClr val="tx1"/>
              </a:solidFill>
              <a:miter lim="800000"/>
              <a:headEnd type="none" w="lg" len="lg"/>
              <a:tailEnd type="none" w="lg" len="lg"/>
            </a:ln>
            <a:effectLst/>
          </p:spPr>
        </p:cxnSp>
        <p:cxnSp>
          <p:nvCxnSpPr>
            <p:cNvPr id="512010" name="AutoShape 10"/>
            <p:cNvCxnSpPr>
              <a:cxnSpLocks noChangeShapeType="1"/>
              <a:stCxn id="512055" idx="4"/>
              <a:endCxn id="512014" idx="0"/>
            </p:cNvCxnSpPr>
            <p:nvPr/>
          </p:nvCxnSpPr>
          <p:spPr bwMode="auto">
            <a:xfrm flipH="1">
              <a:off x="2552" y="2666"/>
              <a:ext cx="3" cy="310"/>
            </a:xfrm>
            <a:prstGeom prst="straightConnector1">
              <a:avLst/>
            </a:prstGeom>
            <a:noFill/>
            <a:ln w="12700">
              <a:solidFill>
                <a:schemeClr val="tx1"/>
              </a:solidFill>
              <a:round/>
              <a:headEnd type="none" w="lg" len="lg"/>
              <a:tailEnd type="none" w="lg" len="lg"/>
            </a:ln>
            <a:effectLst/>
          </p:spPr>
        </p:cxnSp>
        <p:cxnSp>
          <p:nvCxnSpPr>
            <p:cNvPr id="512011" name="AutoShape 11"/>
            <p:cNvCxnSpPr>
              <a:cxnSpLocks noChangeShapeType="1"/>
              <a:stCxn id="512008" idx="4"/>
              <a:endCxn id="512022" idx="0"/>
            </p:cNvCxnSpPr>
            <p:nvPr/>
          </p:nvCxnSpPr>
          <p:spPr bwMode="auto">
            <a:xfrm>
              <a:off x="1545" y="2666"/>
              <a:ext cx="0" cy="310"/>
            </a:xfrm>
            <a:prstGeom prst="straightConnector1">
              <a:avLst/>
            </a:prstGeom>
            <a:noFill/>
            <a:ln w="12700">
              <a:solidFill>
                <a:schemeClr val="tx1"/>
              </a:solidFill>
              <a:round/>
              <a:headEnd type="none" w="lg" len="lg"/>
              <a:tailEnd type="none" w="lg" len="lg"/>
            </a:ln>
            <a:effectLst/>
          </p:spPr>
        </p:cxnSp>
        <p:sp>
          <p:nvSpPr>
            <p:cNvPr id="512012" name="Text Box 12"/>
            <p:cNvSpPr txBox="1">
              <a:spLocks noChangeArrowheads="1"/>
            </p:cNvSpPr>
            <p:nvPr/>
          </p:nvSpPr>
          <p:spPr bwMode="auto">
            <a:xfrm>
              <a:off x="2581"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2013" name="Group 13"/>
            <p:cNvGrpSpPr>
              <a:grpSpLocks/>
            </p:cNvGrpSpPr>
            <p:nvPr/>
          </p:nvGrpSpPr>
          <p:grpSpPr bwMode="auto">
            <a:xfrm>
              <a:off x="2504" y="2976"/>
              <a:ext cx="111" cy="216"/>
              <a:chOff x="1106" y="2933"/>
              <a:chExt cx="111" cy="216"/>
            </a:xfrm>
          </p:grpSpPr>
          <p:sp>
            <p:nvSpPr>
              <p:cNvPr id="512014" name="Line 14"/>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2015" name="Line 15"/>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2016" name="Line 16"/>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2017" name="Line 17"/>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2018" name="Line 18"/>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2019" name="Line 19"/>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2020" name="Line 20"/>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12021" name="Group 21"/>
            <p:cNvGrpSpPr>
              <a:grpSpLocks/>
            </p:cNvGrpSpPr>
            <p:nvPr/>
          </p:nvGrpSpPr>
          <p:grpSpPr bwMode="auto">
            <a:xfrm>
              <a:off x="1497" y="2976"/>
              <a:ext cx="111" cy="216"/>
              <a:chOff x="2009" y="2933"/>
              <a:chExt cx="111" cy="216"/>
            </a:xfrm>
          </p:grpSpPr>
          <p:sp>
            <p:nvSpPr>
              <p:cNvPr id="512022" name="Line 22"/>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2023" name="Line 23"/>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2024" name="Line 24"/>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2025" name="Line 25"/>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2026" name="Line 26"/>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2027" name="Line 27"/>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2028" name="Line 28"/>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2029" name="Text Box 29"/>
            <p:cNvSpPr txBox="1">
              <a:spLocks noChangeArrowheads="1"/>
            </p:cNvSpPr>
            <p:nvPr/>
          </p:nvSpPr>
          <p:spPr bwMode="auto">
            <a:xfrm>
              <a:off x="1273"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12030" name="Group 30"/>
            <p:cNvGrpSpPr>
              <a:grpSpLocks/>
            </p:cNvGrpSpPr>
            <p:nvPr/>
          </p:nvGrpSpPr>
          <p:grpSpPr bwMode="auto">
            <a:xfrm>
              <a:off x="384" y="2915"/>
              <a:ext cx="332" cy="328"/>
              <a:chOff x="294" y="2795"/>
              <a:chExt cx="332" cy="328"/>
            </a:xfrm>
          </p:grpSpPr>
          <p:sp>
            <p:nvSpPr>
              <p:cNvPr id="512031" name="Oval 31"/>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2032" name="Text Box 32"/>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2033" name="Text Box 33"/>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2034" name="Line 34"/>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12035" name="Group 35"/>
            <p:cNvGrpSpPr>
              <a:grpSpLocks/>
            </p:cNvGrpSpPr>
            <p:nvPr/>
          </p:nvGrpSpPr>
          <p:grpSpPr bwMode="auto">
            <a:xfrm rot="-16200000" flipH="1" flipV="1">
              <a:off x="996" y="2484"/>
              <a:ext cx="112" cy="287"/>
              <a:chOff x="3450" y="2313"/>
              <a:chExt cx="111" cy="216"/>
            </a:xfrm>
          </p:grpSpPr>
          <p:sp>
            <p:nvSpPr>
              <p:cNvPr id="512036"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2037"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2038"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2039"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2040"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2041"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2042"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2043" name="AutoShape 43"/>
            <p:cNvCxnSpPr>
              <a:cxnSpLocks noChangeShapeType="1"/>
              <a:stCxn id="512070" idx="6"/>
              <a:endCxn id="512036" idx="0"/>
            </p:cNvCxnSpPr>
            <p:nvPr/>
          </p:nvCxnSpPr>
          <p:spPr bwMode="auto">
            <a:xfrm>
              <a:off x="595" y="2626"/>
              <a:ext cx="313" cy="10"/>
            </a:xfrm>
            <a:prstGeom prst="straightConnector1">
              <a:avLst/>
            </a:prstGeom>
            <a:noFill/>
            <a:ln w="12700">
              <a:solidFill>
                <a:schemeClr val="tx1"/>
              </a:solidFill>
              <a:round/>
              <a:headEnd type="none" w="lg" len="lg"/>
              <a:tailEnd type="none" w="lg" len="lg"/>
            </a:ln>
            <a:effectLst/>
          </p:spPr>
        </p:cxnSp>
        <p:cxnSp>
          <p:nvCxnSpPr>
            <p:cNvPr id="512044" name="AutoShape 44"/>
            <p:cNvCxnSpPr>
              <a:cxnSpLocks noChangeShapeType="1"/>
              <a:stCxn id="512008" idx="2"/>
              <a:endCxn id="512038" idx="1"/>
            </p:cNvCxnSpPr>
            <p:nvPr/>
          </p:nvCxnSpPr>
          <p:spPr bwMode="auto">
            <a:xfrm flipH="1" flipV="1">
              <a:off x="1195" y="2626"/>
              <a:ext cx="308" cy="2"/>
            </a:xfrm>
            <a:prstGeom prst="straightConnector1">
              <a:avLst/>
            </a:prstGeom>
            <a:noFill/>
            <a:ln w="12700">
              <a:solidFill>
                <a:schemeClr val="tx1"/>
              </a:solidFill>
              <a:round/>
              <a:headEnd type="none" w="lg" len="lg"/>
              <a:tailEnd type="none" w="lg" len="lg"/>
            </a:ln>
            <a:effectLst/>
          </p:spPr>
        </p:cxnSp>
        <p:grpSp>
          <p:nvGrpSpPr>
            <p:cNvPr id="512045" name="Group 45"/>
            <p:cNvGrpSpPr>
              <a:grpSpLocks/>
            </p:cNvGrpSpPr>
            <p:nvPr/>
          </p:nvGrpSpPr>
          <p:grpSpPr bwMode="auto">
            <a:xfrm>
              <a:off x="1405" y="3744"/>
              <a:ext cx="288" cy="96"/>
              <a:chOff x="1392" y="3552"/>
              <a:chExt cx="288" cy="96"/>
            </a:xfrm>
          </p:grpSpPr>
          <p:sp>
            <p:nvSpPr>
              <p:cNvPr id="512046"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2047"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2048"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2049" name="Line 49"/>
            <p:cNvSpPr>
              <a:spLocks noChangeShapeType="1"/>
            </p:cNvSpPr>
            <p:nvPr/>
          </p:nvSpPr>
          <p:spPr bwMode="auto">
            <a:xfrm flipV="1">
              <a:off x="1552" y="3591"/>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2050" name="Group 50"/>
            <p:cNvGrpSpPr>
              <a:grpSpLocks/>
            </p:cNvGrpSpPr>
            <p:nvPr/>
          </p:nvGrpSpPr>
          <p:grpSpPr bwMode="auto">
            <a:xfrm rot="-5400000">
              <a:off x="1862" y="2457"/>
              <a:ext cx="364" cy="310"/>
              <a:chOff x="2544" y="2703"/>
              <a:chExt cx="364" cy="310"/>
            </a:xfrm>
          </p:grpSpPr>
          <p:sp>
            <p:nvSpPr>
              <p:cNvPr id="512051" name="Oval 51"/>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2052" name="Text Box 52"/>
              <p:cNvSpPr txBox="1">
                <a:spLocks noChangeArrowheads="1"/>
              </p:cNvSpPr>
              <p:nvPr/>
            </p:nvSpPr>
            <p:spPr bwMode="auto">
              <a:xfrm>
                <a:off x="2619" y="2772"/>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2053" name="Text Box 53"/>
              <p:cNvSpPr txBox="1">
                <a:spLocks noChangeArrowheads="1"/>
              </p:cNvSpPr>
              <p:nvPr/>
            </p:nvSpPr>
            <p:spPr bwMode="auto">
              <a:xfrm>
                <a:off x="2616" y="283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2054" name="Line 54"/>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12055" name="Oval 55"/>
            <p:cNvSpPr>
              <a:spLocks noChangeArrowheads="1"/>
            </p:cNvSpPr>
            <p:nvPr/>
          </p:nvSpPr>
          <p:spPr bwMode="auto">
            <a:xfrm>
              <a:off x="251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2056" name="Oval 56"/>
            <p:cNvSpPr>
              <a:spLocks noChangeArrowheads="1"/>
            </p:cNvSpPr>
            <p:nvPr/>
          </p:nvSpPr>
          <p:spPr bwMode="auto">
            <a:xfrm>
              <a:off x="1509" y="35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12057" name="Group 57"/>
            <p:cNvGrpSpPr>
              <a:grpSpLocks/>
            </p:cNvGrpSpPr>
            <p:nvPr/>
          </p:nvGrpSpPr>
          <p:grpSpPr bwMode="auto">
            <a:xfrm rot="-16200000" flipH="1" flipV="1">
              <a:off x="1466" y="1984"/>
              <a:ext cx="112" cy="287"/>
              <a:chOff x="3450" y="2313"/>
              <a:chExt cx="111" cy="216"/>
            </a:xfrm>
          </p:grpSpPr>
          <p:sp>
            <p:nvSpPr>
              <p:cNvPr id="512058" name="Line 5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2059" name="Line 5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2060" name="Line 6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2061" name="Line 6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2062" name="Line 6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2063" name="Line 6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2064" name="Line 6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2065" name="Text Box 65"/>
            <p:cNvSpPr txBox="1">
              <a:spLocks noChangeArrowheads="1"/>
            </p:cNvSpPr>
            <p:nvPr/>
          </p:nvSpPr>
          <p:spPr bwMode="auto">
            <a:xfrm>
              <a:off x="783" y="2366"/>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2066" name="AutoShape 66"/>
            <p:cNvCxnSpPr>
              <a:cxnSpLocks noChangeShapeType="1"/>
              <a:stCxn id="512056" idx="0"/>
              <a:endCxn id="512024" idx="1"/>
            </p:cNvCxnSpPr>
            <p:nvPr/>
          </p:nvCxnSpPr>
          <p:spPr bwMode="auto">
            <a:xfrm flipV="1">
              <a:off x="1551" y="3192"/>
              <a:ext cx="3" cy="360"/>
            </a:xfrm>
            <a:prstGeom prst="straightConnector1">
              <a:avLst/>
            </a:prstGeom>
            <a:noFill/>
            <a:ln w="12700">
              <a:solidFill>
                <a:schemeClr val="tx1"/>
              </a:solidFill>
              <a:round/>
              <a:headEnd type="none" w="lg" len="lg"/>
              <a:tailEnd type="none" w="lg" len="lg"/>
            </a:ln>
            <a:effectLst/>
          </p:spPr>
        </p:cxnSp>
        <p:cxnSp>
          <p:nvCxnSpPr>
            <p:cNvPr id="512067" name="AutoShape 67"/>
            <p:cNvCxnSpPr>
              <a:cxnSpLocks noChangeShapeType="1"/>
              <a:stCxn id="512008" idx="6"/>
              <a:endCxn id="512051" idx="0"/>
            </p:cNvCxnSpPr>
            <p:nvPr/>
          </p:nvCxnSpPr>
          <p:spPr bwMode="auto">
            <a:xfrm>
              <a:off x="1586" y="2628"/>
              <a:ext cx="303" cy="0"/>
            </a:xfrm>
            <a:prstGeom prst="straightConnector1">
              <a:avLst/>
            </a:prstGeom>
            <a:noFill/>
            <a:ln w="12700">
              <a:solidFill>
                <a:schemeClr val="tx1"/>
              </a:solidFill>
              <a:round/>
              <a:headEnd type="none" w="lg" len="lg"/>
              <a:tailEnd type="none" w="lg" len="lg"/>
            </a:ln>
            <a:effectLst/>
          </p:spPr>
        </p:cxnSp>
        <p:cxnSp>
          <p:nvCxnSpPr>
            <p:cNvPr id="512068" name="AutoShape 68"/>
            <p:cNvCxnSpPr>
              <a:cxnSpLocks noChangeShapeType="1"/>
              <a:stCxn id="512056" idx="6"/>
              <a:endCxn id="512016" idx="1"/>
            </p:cNvCxnSpPr>
            <p:nvPr/>
          </p:nvCxnSpPr>
          <p:spPr bwMode="auto">
            <a:xfrm flipV="1">
              <a:off x="1592" y="3192"/>
              <a:ext cx="969" cy="399"/>
            </a:xfrm>
            <a:prstGeom prst="bentConnector2">
              <a:avLst/>
            </a:prstGeom>
            <a:noFill/>
            <a:ln w="12700">
              <a:solidFill>
                <a:schemeClr val="tx1"/>
              </a:solidFill>
              <a:miter lim="800000"/>
              <a:headEnd type="none" w="lg" len="lg"/>
              <a:tailEnd type="none" w="lg" len="lg"/>
            </a:ln>
            <a:effectLst/>
          </p:spPr>
        </p:cxnSp>
        <p:cxnSp>
          <p:nvCxnSpPr>
            <p:cNvPr id="512069" name="AutoShape 69"/>
            <p:cNvCxnSpPr>
              <a:cxnSpLocks noChangeShapeType="1"/>
              <a:stCxn id="512055" idx="0"/>
              <a:endCxn id="512060" idx="1"/>
            </p:cNvCxnSpPr>
            <p:nvPr/>
          </p:nvCxnSpPr>
          <p:spPr bwMode="auto">
            <a:xfrm rot="5400000" flipH="1">
              <a:off x="1878" y="1913"/>
              <a:ext cx="463" cy="890"/>
            </a:xfrm>
            <a:prstGeom prst="bentConnector2">
              <a:avLst/>
            </a:prstGeom>
            <a:noFill/>
            <a:ln w="12700">
              <a:solidFill>
                <a:schemeClr val="tx1"/>
              </a:solidFill>
              <a:miter lim="800000"/>
              <a:headEnd type="none" w="lg" len="lg"/>
              <a:tailEnd type="none" w="lg" len="lg"/>
            </a:ln>
            <a:effectLst/>
          </p:spPr>
        </p:cxnSp>
        <p:sp>
          <p:nvSpPr>
            <p:cNvPr id="512070" name="Oval 70"/>
            <p:cNvSpPr>
              <a:spLocks noChangeArrowheads="1"/>
            </p:cNvSpPr>
            <p:nvPr/>
          </p:nvSpPr>
          <p:spPr bwMode="auto">
            <a:xfrm>
              <a:off x="512" y="258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2071" name="AutoShape 71"/>
            <p:cNvCxnSpPr>
              <a:cxnSpLocks noChangeShapeType="1"/>
              <a:stCxn id="512032" idx="0"/>
              <a:endCxn id="512070" idx="4"/>
            </p:cNvCxnSpPr>
            <p:nvPr/>
          </p:nvCxnSpPr>
          <p:spPr bwMode="auto">
            <a:xfrm flipV="1">
              <a:off x="551" y="2664"/>
              <a:ext cx="3" cy="251"/>
            </a:xfrm>
            <a:prstGeom prst="straightConnector1">
              <a:avLst/>
            </a:prstGeom>
            <a:noFill/>
            <a:ln w="12700">
              <a:solidFill>
                <a:schemeClr val="tx1"/>
              </a:solidFill>
              <a:round/>
              <a:headEnd type="none" w="lg" len="lg"/>
              <a:tailEnd type="none" w="lg" len="lg"/>
            </a:ln>
            <a:effectLst/>
          </p:spPr>
        </p:cxnSp>
        <p:cxnSp>
          <p:nvCxnSpPr>
            <p:cNvPr id="512072" name="AutoShape 72"/>
            <p:cNvCxnSpPr>
              <a:cxnSpLocks noChangeShapeType="1"/>
              <a:stCxn id="512070" idx="0"/>
              <a:endCxn id="512058" idx="0"/>
            </p:cNvCxnSpPr>
            <p:nvPr/>
          </p:nvCxnSpPr>
          <p:spPr bwMode="auto">
            <a:xfrm rot="16200000">
              <a:off x="741" y="1949"/>
              <a:ext cx="451" cy="825"/>
            </a:xfrm>
            <a:prstGeom prst="bentConnector2">
              <a:avLst/>
            </a:prstGeom>
            <a:noFill/>
            <a:ln w="12700">
              <a:solidFill>
                <a:schemeClr val="tx1"/>
              </a:solidFill>
              <a:miter lim="800000"/>
              <a:headEnd type="none" w="lg" len="lg"/>
              <a:tailEnd type="none" w="lg" len="lg"/>
            </a:ln>
            <a:effectLst/>
          </p:spPr>
        </p:cxnSp>
        <p:sp>
          <p:nvSpPr>
            <p:cNvPr id="512073" name="Text Box 73"/>
            <p:cNvSpPr txBox="1">
              <a:spLocks noChangeArrowheads="1"/>
            </p:cNvSpPr>
            <p:nvPr/>
          </p:nvSpPr>
          <p:spPr bwMode="auto">
            <a:xfrm>
              <a:off x="1252" y="184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12074" name="Text Box 74"/>
            <p:cNvSpPr txBox="1">
              <a:spLocks noChangeArrowheads="1"/>
            </p:cNvSpPr>
            <p:nvPr/>
          </p:nvSpPr>
          <p:spPr bwMode="auto">
            <a:xfrm>
              <a:off x="1937" y="2208"/>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a:p>
          </p:txBody>
        </p:sp>
        <p:sp>
          <p:nvSpPr>
            <p:cNvPr id="512075" name="Line 75"/>
            <p:cNvSpPr>
              <a:spLocks noChangeShapeType="1"/>
            </p:cNvSpPr>
            <p:nvPr/>
          </p:nvSpPr>
          <p:spPr bwMode="auto">
            <a:xfrm>
              <a:off x="1337" y="223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2076" name="Text Box 76"/>
            <p:cNvSpPr txBox="1">
              <a:spLocks noChangeArrowheads="1"/>
            </p:cNvSpPr>
            <p:nvPr/>
          </p:nvSpPr>
          <p:spPr bwMode="auto">
            <a:xfrm>
              <a:off x="1434" y="218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2077" name="Line 77"/>
            <p:cNvSpPr>
              <a:spLocks noChangeShapeType="1"/>
            </p:cNvSpPr>
            <p:nvPr/>
          </p:nvSpPr>
          <p:spPr bwMode="auto">
            <a:xfrm>
              <a:off x="1733" y="291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2078" name="Line 78"/>
            <p:cNvSpPr>
              <a:spLocks noChangeShapeType="1"/>
            </p:cNvSpPr>
            <p:nvPr/>
          </p:nvSpPr>
          <p:spPr bwMode="auto">
            <a:xfrm>
              <a:off x="864" y="2760"/>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2079" name="Text Box 79"/>
            <p:cNvSpPr txBox="1">
              <a:spLocks noChangeArrowheads="1"/>
            </p:cNvSpPr>
            <p:nvPr/>
          </p:nvSpPr>
          <p:spPr bwMode="auto">
            <a:xfrm>
              <a:off x="961" y="27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2080" name="Text Box 80"/>
            <p:cNvSpPr txBox="1">
              <a:spLocks noChangeArrowheads="1"/>
            </p:cNvSpPr>
            <p:nvPr/>
          </p:nvSpPr>
          <p:spPr bwMode="auto">
            <a:xfrm>
              <a:off x="1733" y="295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12081" name="AutoShape 81"/>
            <p:cNvCxnSpPr>
              <a:cxnSpLocks noChangeShapeType="1"/>
              <a:stCxn id="512051" idx="4"/>
              <a:endCxn id="512055" idx="2"/>
            </p:cNvCxnSpPr>
            <p:nvPr/>
          </p:nvCxnSpPr>
          <p:spPr bwMode="auto">
            <a:xfrm>
              <a:off x="2199" y="2628"/>
              <a:ext cx="314" cy="0"/>
            </a:xfrm>
            <a:prstGeom prst="straightConnector1">
              <a:avLst/>
            </a:prstGeom>
            <a:noFill/>
            <a:ln w="12700">
              <a:solidFill>
                <a:schemeClr val="tx1"/>
              </a:solidFill>
              <a:round/>
              <a:headEnd type="none" w="lg" len="lg"/>
              <a:tailEnd type="none" w="lg" len="lg"/>
            </a:ln>
            <a:effectLst/>
          </p:spPr>
        </p:cxnSp>
        <p:sp>
          <p:nvSpPr>
            <p:cNvPr id="512082" name="Line 82"/>
            <p:cNvSpPr>
              <a:spLocks noChangeShapeType="1"/>
            </p:cNvSpPr>
            <p:nvPr/>
          </p:nvSpPr>
          <p:spPr bwMode="auto">
            <a:xfrm>
              <a:off x="2435" y="2941"/>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2083" name="Text Box 83"/>
            <p:cNvSpPr txBox="1">
              <a:spLocks noChangeArrowheads="1"/>
            </p:cNvSpPr>
            <p:nvPr/>
          </p:nvSpPr>
          <p:spPr bwMode="auto">
            <a:xfrm>
              <a:off x="2225" y="29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sp>
        <p:nvSpPr>
          <p:cNvPr id="512084" name="Oval 84"/>
          <p:cNvSpPr>
            <a:spLocks noChangeArrowheads="1"/>
          </p:cNvSpPr>
          <p:nvPr/>
        </p:nvSpPr>
        <p:spPr bwMode="auto">
          <a:xfrm>
            <a:off x="20240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2085" name="Oval 85"/>
          <p:cNvSpPr>
            <a:spLocks noChangeArrowheads="1"/>
          </p:cNvSpPr>
          <p:nvPr/>
        </p:nvSpPr>
        <p:spPr bwMode="auto">
          <a:xfrm>
            <a:off x="36369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2086" name="Text Box 86"/>
          <p:cNvSpPr txBox="1">
            <a:spLocks noChangeArrowheads="1"/>
          </p:cNvSpPr>
          <p:nvPr/>
        </p:nvSpPr>
        <p:spPr bwMode="auto">
          <a:xfrm>
            <a:off x="219075" y="3214688"/>
            <a:ext cx="374650"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2087" name="Text Box 87"/>
          <p:cNvSpPr txBox="1">
            <a:spLocks noChangeArrowheads="1"/>
          </p:cNvSpPr>
          <p:nvPr/>
        </p:nvSpPr>
        <p:spPr bwMode="auto">
          <a:xfrm>
            <a:off x="1744663" y="3260725"/>
            <a:ext cx="382587"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12088" name="Text Box 88"/>
          <p:cNvSpPr txBox="1">
            <a:spLocks noChangeArrowheads="1"/>
          </p:cNvSpPr>
          <p:nvPr/>
        </p:nvSpPr>
        <p:spPr bwMode="auto">
          <a:xfrm>
            <a:off x="3371850" y="3244850"/>
            <a:ext cx="366713"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2089" name="Text Box 89"/>
          <p:cNvSpPr txBox="1">
            <a:spLocks noChangeArrowheads="1"/>
          </p:cNvSpPr>
          <p:nvPr/>
        </p:nvSpPr>
        <p:spPr bwMode="auto">
          <a:xfrm>
            <a:off x="2474913" y="52339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sp>
        <p:nvSpPr>
          <p:cNvPr id="512094" name="Text Box 94"/>
          <p:cNvSpPr txBox="1">
            <a:spLocks noChangeArrowheads="1"/>
          </p:cNvSpPr>
          <p:nvPr/>
        </p:nvSpPr>
        <p:spPr bwMode="auto">
          <a:xfrm>
            <a:off x="4419600" y="2514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voltages</a:t>
            </a:r>
            <a:endParaRPr lang="en-US" b="1"/>
          </a:p>
        </p:txBody>
      </p:sp>
      <p:graphicFrame>
        <p:nvGraphicFramePr>
          <p:cNvPr id="512095" name="Object 95"/>
          <p:cNvGraphicFramePr>
            <a:graphicFrameLocks noChangeAspect="1"/>
          </p:cNvGraphicFramePr>
          <p:nvPr/>
        </p:nvGraphicFramePr>
        <p:xfrm>
          <a:off x="4724400" y="3222625"/>
          <a:ext cx="3702050" cy="808038"/>
        </p:xfrm>
        <a:graphic>
          <a:graphicData uri="http://schemas.openxmlformats.org/presentationml/2006/ole">
            <p:oleObj spid="_x0000_s512095" name="Equation" r:id="rId3" imgW="2209680" imgH="482400" progId="Equation.3">
              <p:embed/>
            </p:oleObj>
          </a:graphicData>
        </a:graphic>
      </p:graphicFrame>
      <p:graphicFrame>
        <p:nvGraphicFramePr>
          <p:cNvPr id="512096" name="Object 96"/>
          <p:cNvGraphicFramePr>
            <a:graphicFrameLocks noChangeAspect="1"/>
          </p:cNvGraphicFramePr>
          <p:nvPr/>
        </p:nvGraphicFramePr>
        <p:xfrm>
          <a:off x="4724400" y="4114800"/>
          <a:ext cx="2757488" cy="800100"/>
        </p:xfrm>
        <a:graphic>
          <a:graphicData uri="http://schemas.openxmlformats.org/presentationml/2006/ole">
            <p:oleObj spid="_x0000_s512096" name="Equation" r:id="rId4" imgW="1663560" imgH="482400" progId="Equation.3">
              <p:embed/>
            </p:oleObj>
          </a:graphicData>
        </a:graphic>
      </p:graphicFrame>
      <p:graphicFrame>
        <p:nvGraphicFramePr>
          <p:cNvPr id="512098" name="Object 98"/>
          <p:cNvGraphicFramePr>
            <a:graphicFrameLocks noChangeAspect="1"/>
          </p:cNvGraphicFramePr>
          <p:nvPr/>
        </p:nvGraphicFramePr>
        <p:xfrm>
          <a:off x="4724400" y="5010150"/>
          <a:ext cx="2925763" cy="800100"/>
        </p:xfrm>
        <a:graphic>
          <a:graphicData uri="http://schemas.openxmlformats.org/presentationml/2006/ole">
            <p:oleObj spid="_x0000_s512098" name="Equation" r:id="rId5" imgW="1765080" imgH="482400" progId="Equation.3">
              <p:embed/>
            </p:oleObj>
          </a:graphicData>
        </a:graphic>
      </p:graphicFrame>
      <p:sp>
        <p:nvSpPr>
          <p:cNvPr id="512100" name="Rectangle 100"/>
          <p:cNvSpPr>
            <a:spLocks noGrp="1" noChangeArrowheads="1"/>
          </p:cNvSpPr>
          <p:nvPr>
            <p:ph type="body" sz="half" idx="1"/>
          </p:nvPr>
        </p:nvSpPr>
        <p:spPr>
          <a:xfrm>
            <a:off x="406400" y="1333500"/>
            <a:ext cx="8015288" cy="723900"/>
          </a:xfrm>
          <a:noFill/>
          <a:ln/>
        </p:spPr>
        <p:txBody>
          <a:bodyPr/>
          <a:lstStyle/>
          <a:p>
            <a:pPr>
              <a:lnSpc>
                <a:spcPct val="80000"/>
              </a:lnSpc>
            </a:pPr>
            <a:r>
              <a:rPr lang="en-US" sz="2000" b="1" u="sng"/>
              <a:t>Example4</a:t>
            </a:r>
            <a:r>
              <a:rPr lang="en-US" sz="2000"/>
              <a:t>: find </a:t>
            </a:r>
            <a:r>
              <a:rPr lang="en-US" sz="2000" b="1"/>
              <a:t>v2</a:t>
            </a:r>
          </a:p>
          <a:p>
            <a:pPr lvl="1">
              <a:lnSpc>
                <a:spcPct val="80000"/>
              </a:lnSpc>
            </a:pPr>
            <a:r>
              <a:rPr lang="en-US" sz="1800" b="1" i="1"/>
              <a:t>I</a:t>
            </a:r>
            <a:r>
              <a:rPr lang="en-US" sz="1800" b="1" i="1" baseline="-25000"/>
              <a:t>1</a:t>
            </a:r>
            <a:r>
              <a:rPr lang="en-US" sz="1800"/>
              <a:t> = 2A, </a:t>
            </a:r>
            <a:r>
              <a:rPr lang="en-US" sz="1800" b="1" i="1"/>
              <a:t>I</a:t>
            </a:r>
            <a:r>
              <a:rPr lang="en-US" sz="1800" b="1" i="1" baseline="-25000"/>
              <a:t>2</a:t>
            </a:r>
            <a:r>
              <a:rPr lang="en-US" sz="1800"/>
              <a:t> = 3A, </a:t>
            </a:r>
            <a:r>
              <a:rPr lang="en-US" sz="1800" b="1"/>
              <a:t>R</a:t>
            </a:r>
            <a:r>
              <a:rPr lang="en-US" sz="1800" b="1" baseline="-25000"/>
              <a:t>1 </a:t>
            </a:r>
            <a:r>
              <a:rPr lang="en-US" sz="1800"/>
              <a:t>=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2</a:t>
            </a:r>
            <a:r>
              <a:rPr lang="en-US" sz="1800" b="1">
                <a:cs typeface="Times New Roman" pitchFamily="18" charset="0"/>
              </a:rPr>
              <a:t> </a:t>
            </a:r>
            <a:r>
              <a:rPr lang="en-US" sz="1800">
                <a:cs typeface="Times New Roman" pitchFamily="18" charset="0"/>
              </a:rPr>
              <a:t>= 4</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3</a:t>
            </a:r>
            <a:r>
              <a:rPr lang="en-US" sz="1800">
                <a:cs typeface="Times New Roman" pitchFamily="18" charset="0"/>
              </a:rPr>
              <a:t> =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4</a:t>
            </a:r>
            <a:r>
              <a:rPr lang="en-US" sz="1800">
                <a:cs typeface="Times New Roman" pitchFamily="18" charset="0"/>
              </a:rPr>
              <a:t> = 3</a:t>
            </a:r>
            <a:r>
              <a:rPr lang="el-GR" sz="1800">
                <a:cs typeface="Times New Roman" pitchFamily="18" charset="0"/>
              </a:rPr>
              <a:t>Ω</a:t>
            </a:r>
            <a:endParaRPr lang="en-US" sz="1800">
              <a:cs typeface="Times New Roman"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Date Placeholder 5"/>
          <p:cNvSpPr>
            <a:spLocks noGrp="1"/>
          </p:cNvSpPr>
          <p:nvPr>
            <p:ph type="dt" sz="half" idx="10"/>
          </p:nvPr>
        </p:nvSpPr>
        <p:spPr/>
        <p:txBody>
          <a:bodyPr/>
          <a:lstStyle/>
          <a:p>
            <a:r>
              <a:rPr lang="en-US"/>
              <a:t>ECEN 301</a:t>
            </a:r>
          </a:p>
        </p:txBody>
      </p:sp>
      <p:sp>
        <p:nvSpPr>
          <p:cNvPr id="95" name="Footer Placeholder 6"/>
          <p:cNvSpPr>
            <a:spLocks noGrp="1"/>
          </p:cNvSpPr>
          <p:nvPr>
            <p:ph type="ftr" sz="quarter" idx="11"/>
          </p:nvPr>
        </p:nvSpPr>
        <p:spPr/>
        <p:txBody>
          <a:bodyPr/>
          <a:lstStyle/>
          <a:p>
            <a:r>
              <a:rPr lang="en-US"/>
              <a:t>Discussion #7 – Node and Mesh Methods</a:t>
            </a:r>
          </a:p>
        </p:txBody>
      </p:sp>
      <p:sp>
        <p:nvSpPr>
          <p:cNvPr id="96" name="Slide Number Placeholder 7"/>
          <p:cNvSpPr>
            <a:spLocks noGrp="1"/>
          </p:cNvSpPr>
          <p:nvPr>
            <p:ph type="sldNum" sz="quarter" idx="12"/>
          </p:nvPr>
        </p:nvSpPr>
        <p:spPr/>
        <p:txBody>
          <a:bodyPr/>
          <a:lstStyle/>
          <a:p>
            <a:pPr lvl="1"/>
            <a:fld id="{1AE957EF-6D47-4130-8DAC-ECF44F6E9236}" type="slidenum">
              <a:rPr lang="en-US"/>
              <a:pPr lvl="1"/>
              <a:t>33</a:t>
            </a:fld>
            <a:endParaRPr lang="en-US"/>
          </a:p>
        </p:txBody>
      </p:sp>
      <p:sp>
        <p:nvSpPr>
          <p:cNvPr id="513026" name="Oval 2"/>
          <p:cNvSpPr>
            <a:spLocks noChangeArrowheads="1"/>
          </p:cNvSpPr>
          <p:nvPr/>
        </p:nvSpPr>
        <p:spPr bwMode="auto">
          <a:xfrm>
            <a:off x="471488" y="5133975"/>
            <a:ext cx="3497262" cy="138113"/>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3027" name="Oval 3"/>
          <p:cNvSpPr>
            <a:spLocks noChangeArrowheads="1"/>
          </p:cNvSpPr>
          <p:nvPr/>
        </p:nvSpPr>
        <p:spPr bwMode="auto">
          <a:xfrm>
            <a:off x="471488"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3028" name="Rectangle 4"/>
          <p:cNvSpPr>
            <a:spLocks noGrp="1" noChangeArrowheads="1"/>
          </p:cNvSpPr>
          <p:nvPr>
            <p:ph type="title"/>
          </p:nvPr>
        </p:nvSpPr>
        <p:spPr/>
        <p:txBody>
          <a:bodyPr/>
          <a:lstStyle/>
          <a:p>
            <a:r>
              <a:rPr lang="en-US"/>
              <a:t>Node Voltage Method</a:t>
            </a:r>
          </a:p>
        </p:txBody>
      </p:sp>
      <p:grpSp>
        <p:nvGrpSpPr>
          <p:cNvPr id="513029" name="Group 5"/>
          <p:cNvGrpSpPr>
            <a:grpSpLocks/>
          </p:cNvGrpSpPr>
          <p:nvPr/>
        </p:nvGrpSpPr>
        <p:grpSpPr bwMode="auto">
          <a:xfrm>
            <a:off x="0" y="2438400"/>
            <a:ext cx="4249738" cy="3162300"/>
            <a:chOff x="172" y="1848"/>
            <a:chExt cx="2677" cy="1992"/>
          </a:xfrm>
        </p:grpSpPr>
        <p:sp>
          <p:nvSpPr>
            <p:cNvPr id="513030" name="Text Box 6"/>
            <p:cNvSpPr txBox="1">
              <a:spLocks noChangeArrowheads="1"/>
            </p:cNvSpPr>
            <p:nvPr/>
          </p:nvSpPr>
          <p:spPr bwMode="auto">
            <a:xfrm>
              <a:off x="172" y="2736"/>
              <a:ext cx="230"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1</a:t>
              </a:r>
            </a:p>
            <a:p>
              <a:r>
                <a:rPr lang="en-US" sz="2000"/>
                <a:t>–</a:t>
              </a:r>
            </a:p>
          </p:txBody>
        </p:sp>
        <p:sp>
          <p:nvSpPr>
            <p:cNvPr id="513031" name="Oval 7"/>
            <p:cNvSpPr>
              <a:spLocks noChangeArrowheads="1"/>
            </p:cNvSpPr>
            <p:nvPr/>
          </p:nvSpPr>
          <p:spPr bwMode="auto">
            <a:xfrm>
              <a:off x="150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3032" name="AutoShape 8"/>
            <p:cNvCxnSpPr>
              <a:cxnSpLocks noChangeShapeType="1"/>
              <a:stCxn id="513079" idx="2"/>
              <a:endCxn id="513054" idx="4"/>
            </p:cNvCxnSpPr>
            <p:nvPr/>
          </p:nvCxnSpPr>
          <p:spPr bwMode="auto">
            <a:xfrm rot="10800000">
              <a:off x="550" y="3243"/>
              <a:ext cx="959" cy="348"/>
            </a:xfrm>
            <a:prstGeom prst="bentConnector2">
              <a:avLst/>
            </a:prstGeom>
            <a:noFill/>
            <a:ln w="12700">
              <a:solidFill>
                <a:schemeClr val="tx1"/>
              </a:solidFill>
              <a:miter lim="800000"/>
              <a:headEnd type="none" w="lg" len="lg"/>
              <a:tailEnd type="none" w="lg" len="lg"/>
            </a:ln>
            <a:effectLst/>
          </p:spPr>
        </p:cxnSp>
        <p:cxnSp>
          <p:nvCxnSpPr>
            <p:cNvPr id="513033" name="AutoShape 9"/>
            <p:cNvCxnSpPr>
              <a:cxnSpLocks noChangeShapeType="1"/>
              <a:stCxn id="513078" idx="4"/>
              <a:endCxn id="513037" idx="0"/>
            </p:cNvCxnSpPr>
            <p:nvPr/>
          </p:nvCxnSpPr>
          <p:spPr bwMode="auto">
            <a:xfrm flipH="1">
              <a:off x="2552" y="2666"/>
              <a:ext cx="3" cy="310"/>
            </a:xfrm>
            <a:prstGeom prst="straightConnector1">
              <a:avLst/>
            </a:prstGeom>
            <a:noFill/>
            <a:ln w="12700">
              <a:solidFill>
                <a:schemeClr val="tx1"/>
              </a:solidFill>
              <a:round/>
              <a:headEnd type="none" w="lg" len="lg"/>
              <a:tailEnd type="none" w="lg" len="lg"/>
            </a:ln>
            <a:effectLst/>
          </p:spPr>
        </p:cxnSp>
        <p:cxnSp>
          <p:nvCxnSpPr>
            <p:cNvPr id="513034" name="AutoShape 10"/>
            <p:cNvCxnSpPr>
              <a:cxnSpLocks noChangeShapeType="1"/>
              <a:stCxn id="513031" idx="4"/>
              <a:endCxn id="513045" idx="0"/>
            </p:cNvCxnSpPr>
            <p:nvPr/>
          </p:nvCxnSpPr>
          <p:spPr bwMode="auto">
            <a:xfrm>
              <a:off x="1545" y="2666"/>
              <a:ext cx="0" cy="310"/>
            </a:xfrm>
            <a:prstGeom prst="straightConnector1">
              <a:avLst/>
            </a:prstGeom>
            <a:noFill/>
            <a:ln w="12700">
              <a:solidFill>
                <a:schemeClr val="tx1"/>
              </a:solidFill>
              <a:round/>
              <a:headEnd type="none" w="lg" len="lg"/>
              <a:tailEnd type="none" w="lg" len="lg"/>
            </a:ln>
            <a:effectLst/>
          </p:spPr>
        </p:cxnSp>
        <p:sp>
          <p:nvSpPr>
            <p:cNvPr id="513035" name="Text Box 11"/>
            <p:cNvSpPr txBox="1">
              <a:spLocks noChangeArrowheads="1"/>
            </p:cNvSpPr>
            <p:nvPr/>
          </p:nvSpPr>
          <p:spPr bwMode="auto">
            <a:xfrm>
              <a:off x="2581"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3036" name="Group 12"/>
            <p:cNvGrpSpPr>
              <a:grpSpLocks/>
            </p:cNvGrpSpPr>
            <p:nvPr/>
          </p:nvGrpSpPr>
          <p:grpSpPr bwMode="auto">
            <a:xfrm>
              <a:off x="2504" y="2976"/>
              <a:ext cx="111" cy="216"/>
              <a:chOff x="1106" y="2933"/>
              <a:chExt cx="111" cy="216"/>
            </a:xfrm>
          </p:grpSpPr>
          <p:sp>
            <p:nvSpPr>
              <p:cNvPr id="513037"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3038"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3039"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3040"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3041"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3042"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3043"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13044" name="Group 20"/>
            <p:cNvGrpSpPr>
              <a:grpSpLocks/>
            </p:cNvGrpSpPr>
            <p:nvPr/>
          </p:nvGrpSpPr>
          <p:grpSpPr bwMode="auto">
            <a:xfrm>
              <a:off x="1497" y="2976"/>
              <a:ext cx="111" cy="216"/>
              <a:chOff x="2009" y="2933"/>
              <a:chExt cx="111" cy="216"/>
            </a:xfrm>
          </p:grpSpPr>
          <p:sp>
            <p:nvSpPr>
              <p:cNvPr id="513045"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3046"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3047"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3048"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3049"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3050"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3051"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3052" name="Text Box 28"/>
            <p:cNvSpPr txBox="1">
              <a:spLocks noChangeArrowheads="1"/>
            </p:cNvSpPr>
            <p:nvPr/>
          </p:nvSpPr>
          <p:spPr bwMode="auto">
            <a:xfrm>
              <a:off x="1273" y="278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13053" name="Group 29"/>
            <p:cNvGrpSpPr>
              <a:grpSpLocks/>
            </p:cNvGrpSpPr>
            <p:nvPr/>
          </p:nvGrpSpPr>
          <p:grpSpPr bwMode="auto">
            <a:xfrm>
              <a:off x="384" y="2915"/>
              <a:ext cx="332" cy="328"/>
              <a:chOff x="294" y="2795"/>
              <a:chExt cx="332" cy="328"/>
            </a:xfrm>
          </p:grpSpPr>
          <p:sp>
            <p:nvSpPr>
              <p:cNvPr id="513054"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3055"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3056"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3057"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13058" name="Group 34"/>
            <p:cNvGrpSpPr>
              <a:grpSpLocks/>
            </p:cNvGrpSpPr>
            <p:nvPr/>
          </p:nvGrpSpPr>
          <p:grpSpPr bwMode="auto">
            <a:xfrm rot="-16200000" flipH="1" flipV="1">
              <a:off x="996" y="2484"/>
              <a:ext cx="112" cy="287"/>
              <a:chOff x="3450" y="2313"/>
              <a:chExt cx="111" cy="216"/>
            </a:xfrm>
          </p:grpSpPr>
          <p:sp>
            <p:nvSpPr>
              <p:cNvPr id="513059"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3060"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3061"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3062"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3063"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3064"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3065"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3066" name="AutoShape 42"/>
            <p:cNvCxnSpPr>
              <a:cxnSpLocks noChangeShapeType="1"/>
              <a:stCxn id="513093" idx="6"/>
              <a:endCxn id="513059" idx="0"/>
            </p:cNvCxnSpPr>
            <p:nvPr/>
          </p:nvCxnSpPr>
          <p:spPr bwMode="auto">
            <a:xfrm>
              <a:off x="595" y="2626"/>
              <a:ext cx="313" cy="10"/>
            </a:xfrm>
            <a:prstGeom prst="straightConnector1">
              <a:avLst/>
            </a:prstGeom>
            <a:noFill/>
            <a:ln w="12700">
              <a:solidFill>
                <a:schemeClr val="tx1"/>
              </a:solidFill>
              <a:round/>
              <a:headEnd type="none" w="lg" len="lg"/>
              <a:tailEnd type="none" w="lg" len="lg"/>
            </a:ln>
            <a:effectLst/>
          </p:spPr>
        </p:cxnSp>
        <p:cxnSp>
          <p:nvCxnSpPr>
            <p:cNvPr id="513067" name="AutoShape 43"/>
            <p:cNvCxnSpPr>
              <a:cxnSpLocks noChangeShapeType="1"/>
              <a:stCxn id="513031" idx="2"/>
              <a:endCxn id="513061" idx="1"/>
            </p:cNvCxnSpPr>
            <p:nvPr/>
          </p:nvCxnSpPr>
          <p:spPr bwMode="auto">
            <a:xfrm flipH="1" flipV="1">
              <a:off x="1195" y="2626"/>
              <a:ext cx="308" cy="2"/>
            </a:xfrm>
            <a:prstGeom prst="straightConnector1">
              <a:avLst/>
            </a:prstGeom>
            <a:noFill/>
            <a:ln w="12700">
              <a:solidFill>
                <a:schemeClr val="tx1"/>
              </a:solidFill>
              <a:round/>
              <a:headEnd type="none" w="lg" len="lg"/>
              <a:tailEnd type="none" w="lg" len="lg"/>
            </a:ln>
            <a:effectLst/>
          </p:spPr>
        </p:cxnSp>
        <p:grpSp>
          <p:nvGrpSpPr>
            <p:cNvPr id="513068" name="Group 44"/>
            <p:cNvGrpSpPr>
              <a:grpSpLocks/>
            </p:cNvGrpSpPr>
            <p:nvPr/>
          </p:nvGrpSpPr>
          <p:grpSpPr bwMode="auto">
            <a:xfrm>
              <a:off x="1405" y="3744"/>
              <a:ext cx="288" cy="96"/>
              <a:chOff x="1392" y="3552"/>
              <a:chExt cx="288" cy="96"/>
            </a:xfrm>
          </p:grpSpPr>
          <p:sp>
            <p:nvSpPr>
              <p:cNvPr id="513069"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3070"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3071"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3072" name="Line 48"/>
            <p:cNvSpPr>
              <a:spLocks noChangeShapeType="1"/>
            </p:cNvSpPr>
            <p:nvPr/>
          </p:nvSpPr>
          <p:spPr bwMode="auto">
            <a:xfrm flipV="1">
              <a:off x="1552" y="3591"/>
              <a:ext cx="0" cy="144"/>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3073" name="Group 49"/>
            <p:cNvGrpSpPr>
              <a:grpSpLocks/>
            </p:cNvGrpSpPr>
            <p:nvPr/>
          </p:nvGrpSpPr>
          <p:grpSpPr bwMode="auto">
            <a:xfrm rot="-5400000">
              <a:off x="1862" y="2457"/>
              <a:ext cx="364" cy="310"/>
              <a:chOff x="2544" y="2703"/>
              <a:chExt cx="364" cy="310"/>
            </a:xfrm>
          </p:grpSpPr>
          <p:sp>
            <p:nvSpPr>
              <p:cNvPr id="513074" name="Oval 50"/>
              <p:cNvSpPr>
                <a:spLocks noChangeArrowheads="1"/>
              </p:cNvSpPr>
              <p:nvPr/>
            </p:nvSpPr>
            <p:spPr bwMode="auto">
              <a:xfrm>
                <a:off x="2544" y="270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3075" name="Text Box 51"/>
              <p:cNvSpPr txBox="1">
                <a:spLocks noChangeArrowheads="1"/>
              </p:cNvSpPr>
              <p:nvPr/>
            </p:nvSpPr>
            <p:spPr bwMode="auto">
              <a:xfrm>
                <a:off x="2619" y="2772"/>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3076" name="Text Box 52"/>
              <p:cNvSpPr txBox="1">
                <a:spLocks noChangeArrowheads="1"/>
              </p:cNvSpPr>
              <p:nvPr/>
            </p:nvSpPr>
            <p:spPr bwMode="auto">
              <a:xfrm>
                <a:off x="2616" y="283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3077" name="Line 53"/>
              <p:cNvSpPr>
                <a:spLocks noChangeShapeType="1"/>
              </p:cNvSpPr>
              <p:nvPr/>
            </p:nvSpPr>
            <p:spPr bwMode="auto">
              <a:xfrm>
                <a:off x="2710" y="2751"/>
                <a:ext cx="0" cy="186"/>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13078" name="Oval 54"/>
            <p:cNvSpPr>
              <a:spLocks noChangeArrowheads="1"/>
            </p:cNvSpPr>
            <p:nvPr/>
          </p:nvSpPr>
          <p:spPr bwMode="auto">
            <a:xfrm>
              <a:off x="2513" y="258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3079" name="Oval 55"/>
            <p:cNvSpPr>
              <a:spLocks noChangeArrowheads="1"/>
            </p:cNvSpPr>
            <p:nvPr/>
          </p:nvSpPr>
          <p:spPr bwMode="auto">
            <a:xfrm>
              <a:off x="1509" y="35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13080" name="Group 56"/>
            <p:cNvGrpSpPr>
              <a:grpSpLocks/>
            </p:cNvGrpSpPr>
            <p:nvPr/>
          </p:nvGrpSpPr>
          <p:grpSpPr bwMode="auto">
            <a:xfrm rot="-16200000" flipH="1" flipV="1">
              <a:off x="1466" y="1984"/>
              <a:ext cx="112" cy="287"/>
              <a:chOff x="3450" y="2313"/>
              <a:chExt cx="111" cy="216"/>
            </a:xfrm>
          </p:grpSpPr>
          <p:sp>
            <p:nvSpPr>
              <p:cNvPr id="513081" name="Line 5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3082" name="Line 5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3083" name="Line 5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3084" name="Line 6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3085" name="Line 6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3086" name="Line 6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3087" name="Line 6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3088" name="Text Box 64"/>
            <p:cNvSpPr txBox="1">
              <a:spLocks noChangeArrowheads="1"/>
            </p:cNvSpPr>
            <p:nvPr/>
          </p:nvSpPr>
          <p:spPr bwMode="auto">
            <a:xfrm>
              <a:off x="783" y="2366"/>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3089" name="AutoShape 65"/>
            <p:cNvCxnSpPr>
              <a:cxnSpLocks noChangeShapeType="1"/>
              <a:stCxn id="513079" idx="0"/>
              <a:endCxn id="513047" idx="1"/>
            </p:cNvCxnSpPr>
            <p:nvPr/>
          </p:nvCxnSpPr>
          <p:spPr bwMode="auto">
            <a:xfrm flipV="1">
              <a:off x="1551" y="3192"/>
              <a:ext cx="3" cy="360"/>
            </a:xfrm>
            <a:prstGeom prst="straightConnector1">
              <a:avLst/>
            </a:prstGeom>
            <a:noFill/>
            <a:ln w="12700">
              <a:solidFill>
                <a:schemeClr val="tx1"/>
              </a:solidFill>
              <a:round/>
              <a:headEnd type="none" w="lg" len="lg"/>
              <a:tailEnd type="none" w="lg" len="lg"/>
            </a:ln>
            <a:effectLst/>
          </p:spPr>
        </p:cxnSp>
        <p:cxnSp>
          <p:nvCxnSpPr>
            <p:cNvPr id="513090" name="AutoShape 66"/>
            <p:cNvCxnSpPr>
              <a:cxnSpLocks noChangeShapeType="1"/>
              <a:stCxn id="513031" idx="6"/>
              <a:endCxn id="513074" idx="0"/>
            </p:cNvCxnSpPr>
            <p:nvPr/>
          </p:nvCxnSpPr>
          <p:spPr bwMode="auto">
            <a:xfrm>
              <a:off x="1586" y="2628"/>
              <a:ext cx="303" cy="0"/>
            </a:xfrm>
            <a:prstGeom prst="straightConnector1">
              <a:avLst/>
            </a:prstGeom>
            <a:noFill/>
            <a:ln w="12700">
              <a:solidFill>
                <a:schemeClr val="tx1"/>
              </a:solidFill>
              <a:round/>
              <a:headEnd type="none" w="lg" len="lg"/>
              <a:tailEnd type="none" w="lg" len="lg"/>
            </a:ln>
            <a:effectLst/>
          </p:spPr>
        </p:cxnSp>
        <p:cxnSp>
          <p:nvCxnSpPr>
            <p:cNvPr id="513091" name="AutoShape 67"/>
            <p:cNvCxnSpPr>
              <a:cxnSpLocks noChangeShapeType="1"/>
              <a:stCxn id="513079" idx="6"/>
              <a:endCxn id="513039" idx="1"/>
            </p:cNvCxnSpPr>
            <p:nvPr/>
          </p:nvCxnSpPr>
          <p:spPr bwMode="auto">
            <a:xfrm flipV="1">
              <a:off x="1592" y="3192"/>
              <a:ext cx="969" cy="399"/>
            </a:xfrm>
            <a:prstGeom prst="bentConnector2">
              <a:avLst/>
            </a:prstGeom>
            <a:noFill/>
            <a:ln w="12700">
              <a:solidFill>
                <a:schemeClr val="tx1"/>
              </a:solidFill>
              <a:miter lim="800000"/>
              <a:headEnd type="none" w="lg" len="lg"/>
              <a:tailEnd type="none" w="lg" len="lg"/>
            </a:ln>
            <a:effectLst/>
          </p:spPr>
        </p:cxnSp>
        <p:cxnSp>
          <p:nvCxnSpPr>
            <p:cNvPr id="513092" name="AutoShape 68"/>
            <p:cNvCxnSpPr>
              <a:cxnSpLocks noChangeShapeType="1"/>
              <a:stCxn id="513078" idx="0"/>
              <a:endCxn id="513083" idx="1"/>
            </p:cNvCxnSpPr>
            <p:nvPr/>
          </p:nvCxnSpPr>
          <p:spPr bwMode="auto">
            <a:xfrm rot="5400000" flipH="1">
              <a:off x="1878" y="1913"/>
              <a:ext cx="463" cy="890"/>
            </a:xfrm>
            <a:prstGeom prst="bentConnector2">
              <a:avLst/>
            </a:prstGeom>
            <a:noFill/>
            <a:ln w="12700">
              <a:solidFill>
                <a:schemeClr val="tx1"/>
              </a:solidFill>
              <a:miter lim="800000"/>
              <a:headEnd type="none" w="lg" len="lg"/>
              <a:tailEnd type="none" w="lg" len="lg"/>
            </a:ln>
            <a:effectLst/>
          </p:spPr>
        </p:cxnSp>
        <p:sp>
          <p:nvSpPr>
            <p:cNvPr id="513093" name="Oval 69"/>
            <p:cNvSpPr>
              <a:spLocks noChangeArrowheads="1"/>
            </p:cNvSpPr>
            <p:nvPr/>
          </p:nvSpPr>
          <p:spPr bwMode="auto">
            <a:xfrm>
              <a:off x="512" y="258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3094" name="AutoShape 70"/>
            <p:cNvCxnSpPr>
              <a:cxnSpLocks noChangeShapeType="1"/>
              <a:stCxn id="513055" idx="0"/>
              <a:endCxn id="513093" idx="4"/>
            </p:cNvCxnSpPr>
            <p:nvPr/>
          </p:nvCxnSpPr>
          <p:spPr bwMode="auto">
            <a:xfrm flipV="1">
              <a:off x="551" y="2664"/>
              <a:ext cx="3" cy="251"/>
            </a:xfrm>
            <a:prstGeom prst="straightConnector1">
              <a:avLst/>
            </a:prstGeom>
            <a:noFill/>
            <a:ln w="12700">
              <a:solidFill>
                <a:schemeClr val="tx1"/>
              </a:solidFill>
              <a:round/>
              <a:headEnd type="none" w="lg" len="lg"/>
              <a:tailEnd type="none" w="lg" len="lg"/>
            </a:ln>
            <a:effectLst/>
          </p:spPr>
        </p:cxnSp>
        <p:cxnSp>
          <p:nvCxnSpPr>
            <p:cNvPr id="513095" name="AutoShape 71"/>
            <p:cNvCxnSpPr>
              <a:cxnSpLocks noChangeShapeType="1"/>
              <a:stCxn id="513093" idx="0"/>
              <a:endCxn id="513081" idx="0"/>
            </p:cNvCxnSpPr>
            <p:nvPr/>
          </p:nvCxnSpPr>
          <p:spPr bwMode="auto">
            <a:xfrm rot="16200000">
              <a:off x="741" y="1949"/>
              <a:ext cx="451" cy="825"/>
            </a:xfrm>
            <a:prstGeom prst="bentConnector2">
              <a:avLst/>
            </a:prstGeom>
            <a:noFill/>
            <a:ln w="12700">
              <a:solidFill>
                <a:schemeClr val="tx1"/>
              </a:solidFill>
              <a:miter lim="800000"/>
              <a:headEnd type="none" w="lg" len="lg"/>
              <a:tailEnd type="none" w="lg" len="lg"/>
            </a:ln>
            <a:effectLst/>
          </p:spPr>
        </p:cxnSp>
        <p:sp>
          <p:nvSpPr>
            <p:cNvPr id="513096" name="Text Box 72"/>
            <p:cNvSpPr txBox="1">
              <a:spLocks noChangeArrowheads="1"/>
            </p:cNvSpPr>
            <p:nvPr/>
          </p:nvSpPr>
          <p:spPr bwMode="auto">
            <a:xfrm>
              <a:off x="1252" y="184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13097" name="Text Box 73"/>
            <p:cNvSpPr txBox="1">
              <a:spLocks noChangeArrowheads="1"/>
            </p:cNvSpPr>
            <p:nvPr/>
          </p:nvSpPr>
          <p:spPr bwMode="auto">
            <a:xfrm>
              <a:off x="1937" y="2208"/>
              <a:ext cx="23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2</a:t>
              </a:r>
              <a:endParaRPr lang="en-US" sz="2000"/>
            </a:p>
          </p:txBody>
        </p:sp>
        <p:sp>
          <p:nvSpPr>
            <p:cNvPr id="513098" name="Line 74"/>
            <p:cNvSpPr>
              <a:spLocks noChangeShapeType="1"/>
            </p:cNvSpPr>
            <p:nvPr/>
          </p:nvSpPr>
          <p:spPr bwMode="auto">
            <a:xfrm>
              <a:off x="1337" y="223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3099" name="Text Box 75"/>
            <p:cNvSpPr txBox="1">
              <a:spLocks noChangeArrowheads="1"/>
            </p:cNvSpPr>
            <p:nvPr/>
          </p:nvSpPr>
          <p:spPr bwMode="auto">
            <a:xfrm>
              <a:off x="1434" y="218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3100" name="Line 76"/>
            <p:cNvSpPr>
              <a:spLocks noChangeShapeType="1"/>
            </p:cNvSpPr>
            <p:nvPr/>
          </p:nvSpPr>
          <p:spPr bwMode="auto">
            <a:xfrm>
              <a:off x="1733" y="2918"/>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3101" name="Line 77"/>
            <p:cNvSpPr>
              <a:spLocks noChangeShapeType="1"/>
            </p:cNvSpPr>
            <p:nvPr/>
          </p:nvSpPr>
          <p:spPr bwMode="auto">
            <a:xfrm>
              <a:off x="864" y="2760"/>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3102" name="Text Box 78"/>
            <p:cNvSpPr txBox="1">
              <a:spLocks noChangeArrowheads="1"/>
            </p:cNvSpPr>
            <p:nvPr/>
          </p:nvSpPr>
          <p:spPr bwMode="auto">
            <a:xfrm>
              <a:off x="961" y="27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3103" name="Text Box 79"/>
            <p:cNvSpPr txBox="1">
              <a:spLocks noChangeArrowheads="1"/>
            </p:cNvSpPr>
            <p:nvPr/>
          </p:nvSpPr>
          <p:spPr bwMode="auto">
            <a:xfrm>
              <a:off x="1733" y="295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13104" name="AutoShape 80"/>
            <p:cNvCxnSpPr>
              <a:cxnSpLocks noChangeShapeType="1"/>
              <a:stCxn id="513074" idx="4"/>
              <a:endCxn id="513078" idx="2"/>
            </p:cNvCxnSpPr>
            <p:nvPr/>
          </p:nvCxnSpPr>
          <p:spPr bwMode="auto">
            <a:xfrm>
              <a:off x="2199" y="2628"/>
              <a:ext cx="314" cy="0"/>
            </a:xfrm>
            <a:prstGeom prst="straightConnector1">
              <a:avLst/>
            </a:prstGeom>
            <a:noFill/>
            <a:ln w="12700">
              <a:solidFill>
                <a:schemeClr val="tx1"/>
              </a:solidFill>
              <a:round/>
              <a:headEnd type="none" w="lg" len="lg"/>
              <a:tailEnd type="none" w="lg" len="lg"/>
            </a:ln>
            <a:effectLst/>
          </p:spPr>
        </p:cxnSp>
        <p:sp>
          <p:nvSpPr>
            <p:cNvPr id="513105" name="Line 81"/>
            <p:cNvSpPr>
              <a:spLocks noChangeShapeType="1"/>
            </p:cNvSpPr>
            <p:nvPr/>
          </p:nvSpPr>
          <p:spPr bwMode="auto">
            <a:xfrm>
              <a:off x="2435" y="2941"/>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3106" name="Text Box 82"/>
            <p:cNvSpPr txBox="1">
              <a:spLocks noChangeArrowheads="1"/>
            </p:cNvSpPr>
            <p:nvPr/>
          </p:nvSpPr>
          <p:spPr bwMode="auto">
            <a:xfrm>
              <a:off x="2225" y="297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sp>
        <p:nvSpPr>
          <p:cNvPr id="513107" name="Oval 83"/>
          <p:cNvSpPr>
            <a:spLocks noChangeArrowheads="1"/>
          </p:cNvSpPr>
          <p:nvPr/>
        </p:nvSpPr>
        <p:spPr bwMode="auto">
          <a:xfrm>
            <a:off x="20240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3108" name="Oval 84"/>
          <p:cNvSpPr>
            <a:spLocks noChangeArrowheads="1"/>
          </p:cNvSpPr>
          <p:nvPr/>
        </p:nvSpPr>
        <p:spPr bwMode="auto">
          <a:xfrm>
            <a:off x="3636963" y="3505200"/>
            <a:ext cx="280987" cy="3238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3109" name="Text Box 85"/>
          <p:cNvSpPr txBox="1">
            <a:spLocks noChangeArrowheads="1"/>
          </p:cNvSpPr>
          <p:nvPr/>
        </p:nvSpPr>
        <p:spPr bwMode="auto">
          <a:xfrm>
            <a:off x="219075" y="3214688"/>
            <a:ext cx="374650"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3110" name="Text Box 86"/>
          <p:cNvSpPr txBox="1">
            <a:spLocks noChangeArrowheads="1"/>
          </p:cNvSpPr>
          <p:nvPr/>
        </p:nvSpPr>
        <p:spPr bwMode="auto">
          <a:xfrm>
            <a:off x="1744663" y="3260725"/>
            <a:ext cx="382587"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13111" name="Text Box 87"/>
          <p:cNvSpPr txBox="1">
            <a:spLocks noChangeArrowheads="1"/>
          </p:cNvSpPr>
          <p:nvPr/>
        </p:nvSpPr>
        <p:spPr bwMode="auto">
          <a:xfrm>
            <a:off x="3371850" y="3244850"/>
            <a:ext cx="366713"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3112" name="Text Box 88"/>
          <p:cNvSpPr txBox="1">
            <a:spLocks noChangeArrowheads="1"/>
          </p:cNvSpPr>
          <p:nvPr/>
        </p:nvSpPr>
        <p:spPr bwMode="auto">
          <a:xfrm>
            <a:off x="2474913" y="5233988"/>
            <a:ext cx="382587"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sp>
        <p:nvSpPr>
          <p:cNvPr id="513117" name="Rectangle 93"/>
          <p:cNvSpPr>
            <a:spLocks noGrp="1" noChangeArrowheads="1"/>
          </p:cNvSpPr>
          <p:nvPr>
            <p:ph type="body" sz="half" idx="1"/>
          </p:nvPr>
        </p:nvSpPr>
        <p:spPr>
          <a:xfrm>
            <a:off x="406400" y="1333500"/>
            <a:ext cx="8015288" cy="723900"/>
          </a:xfrm>
          <a:noFill/>
          <a:ln/>
        </p:spPr>
        <p:txBody>
          <a:bodyPr/>
          <a:lstStyle/>
          <a:p>
            <a:pPr>
              <a:lnSpc>
                <a:spcPct val="80000"/>
              </a:lnSpc>
            </a:pPr>
            <a:r>
              <a:rPr lang="en-US" sz="2000" b="1" u="sng"/>
              <a:t>Example4</a:t>
            </a:r>
            <a:r>
              <a:rPr lang="en-US" sz="2000"/>
              <a:t>: find </a:t>
            </a:r>
            <a:r>
              <a:rPr lang="en-US" sz="2000" b="1"/>
              <a:t>v2</a:t>
            </a:r>
          </a:p>
          <a:p>
            <a:pPr lvl="1">
              <a:lnSpc>
                <a:spcPct val="80000"/>
              </a:lnSpc>
            </a:pPr>
            <a:r>
              <a:rPr lang="en-US" sz="1800" b="1" i="1"/>
              <a:t>I</a:t>
            </a:r>
            <a:r>
              <a:rPr lang="en-US" sz="1800" b="1" i="1" baseline="-25000"/>
              <a:t>1</a:t>
            </a:r>
            <a:r>
              <a:rPr lang="en-US" sz="1800"/>
              <a:t> = 2A, </a:t>
            </a:r>
            <a:r>
              <a:rPr lang="en-US" sz="1800" b="1" i="1"/>
              <a:t>I</a:t>
            </a:r>
            <a:r>
              <a:rPr lang="en-US" sz="1800" b="1" i="1" baseline="-25000"/>
              <a:t>2</a:t>
            </a:r>
            <a:r>
              <a:rPr lang="en-US" sz="1800"/>
              <a:t> = 3A, </a:t>
            </a:r>
            <a:r>
              <a:rPr lang="en-US" sz="1800" b="1"/>
              <a:t>R</a:t>
            </a:r>
            <a:r>
              <a:rPr lang="en-US" sz="1800" b="1" baseline="-25000"/>
              <a:t>1 </a:t>
            </a:r>
            <a:r>
              <a:rPr lang="en-US" sz="1800"/>
              <a:t>=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2</a:t>
            </a:r>
            <a:r>
              <a:rPr lang="en-US" sz="1800" b="1">
                <a:cs typeface="Times New Roman" pitchFamily="18" charset="0"/>
              </a:rPr>
              <a:t> </a:t>
            </a:r>
            <a:r>
              <a:rPr lang="en-US" sz="1800">
                <a:cs typeface="Times New Roman" pitchFamily="18" charset="0"/>
              </a:rPr>
              <a:t>= 4</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3</a:t>
            </a:r>
            <a:r>
              <a:rPr lang="en-US" sz="1800">
                <a:cs typeface="Times New Roman" pitchFamily="18" charset="0"/>
              </a:rPr>
              <a:t> = 2</a:t>
            </a:r>
            <a:r>
              <a:rPr lang="el-GR" sz="1800">
                <a:cs typeface="Times New Roman" pitchFamily="18" charset="0"/>
              </a:rPr>
              <a:t>Ω</a:t>
            </a:r>
            <a:r>
              <a:rPr lang="en-US" sz="1800">
                <a:cs typeface="Times New Roman" pitchFamily="18" charset="0"/>
              </a:rPr>
              <a:t>, </a:t>
            </a:r>
            <a:r>
              <a:rPr lang="en-US" sz="1800" b="1">
                <a:cs typeface="Times New Roman" pitchFamily="18" charset="0"/>
              </a:rPr>
              <a:t>R</a:t>
            </a:r>
            <a:r>
              <a:rPr lang="en-US" sz="1800" b="1" baseline="-25000">
                <a:cs typeface="Times New Roman" pitchFamily="18" charset="0"/>
              </a:rPr>
              <a:t>4</a:t>
            </a:r>
            <a:r>
              <a:rPr lang="en-US" sz="1800">
                <a:cs typeface="Times New Roman" pitchFamily="18" charset="0"/>
              </a:rPr>
              <a:t> = 3</a:t>
            </a:r>
            <a:r>
              <a:rPr lang="el-GR" sz="1800">
                <a:cs typeface="Times New Roman" pitchFamily="18" charset="0"/>
              </a:rPr>
              <a:t>Ω</a:t>
            </a:r>
            <a:endParaRPr lang="en-US" sz="1800">
              <a:cs typeface="Times New Roman" pitchFamily="18" charset="0"/>
            </a:endParaRPr>
          </a:p>
        </p:txBody>
      </p:sp>
      <p:graphicFrame>
        <p:nvGraphicFramePr>
          <p:cNvPr id="513118" name="Object 94"/>
          <p:cNvGraphicFramePr>
            <a:graphicFrameLocks noChangeAspect="1"/>
          </p:cNvGraphicFramePr>
          <p:nvPr/>
        </p:nvGraphicFramePr>
        <p:xfrm>
          <a:off x="6010275" y="4979988"/>
          <a:ext cx="1152525" cy="1268412"/>
        </p:xfrm>
        <a:graphic>
          <a:graphicData uri="http://schemas.openxmlformats.org/presentationml/2006/ole">
            <p:oleObj spid="_x0000_s513118" name="Equation" r:id="rId3" imgW="622080" imgH="685800" progId="Equation.3">
              <p:embed/>
            </p:oleObj>
          </a:graphicData>
        </a:graphic>
      </p:graphicFrame>
      <p:sp>
        <p:nvSpPr>
          <p:cNvPr id="513119" name="Text Box 95"/>
          <p:cNvSpPr txBox="1">
            <a:spLocks noChangeArrowheads="1"/>
          </p:cNvSpPr>
          <p:nvPr/>
        </p:nvSpPr>
        <p:spPr bwMode="auto">
          <a:xfrm>
            <a:off x="4419600" y="2514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aphicFrame>
        <p:nvGraphicFramePr>
          <p:cNvPr id="513120" name="Object 96"/>
          <p:cNvGraphicFramePr>
            <a:graphicFrameLocks noChangeAspect="1"/>
          </p:cNvGraphicFramePr>
          <p:nvPr/>
        </p:nvGraphicFramePr>
        <p:xfrm>
          <a:off x="5486400" y="2971800"/>
          <a:ext cx="2071688" cy="1255713"/>
        </p:xfrm>
        <a:graphic>
          <a:graphicData uri="http://schemas.openxmlformats.org/presentationml/2006/ole">
            <p:oleObj spid="_x0000_s513120" name="Equation" r:id="rId4" imgW="1130040" imgH="685800" progId="Equation.3">
              <p:embed/>
            </p:oleObj>
          </a:graphicData>
        </a:graphic>
      </p:graphicFrame>
      <p:sp>
        <p:nvSpPr>
          <p:cNvPr id="513121" name="AutoShape 97"/>
          <p:cNvSpPr>
            <a:spLocks noChangeArrowheads="1"/>
          </p:cNvSpPr>
          <p:nvPr/>
        </p:nvSpPr>
        <p:spPr bwMode="auto">
          <a:xfrm>
            <a:off x="6400800" y="4343400"/>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a:effectLst/>
        </p:spPr>
        <p:txBody>
          <a:bodyPr vert="eaVert" wrap="none" anchor="ctr"/>
          <a:lstStyle/>
          <a:p>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Date Placeholder 3"/>
          <p:cNvSpPr>
            <a:spLocks noGrp="1"/>
          </p:cNvSpPr>
          <p:nvPr>
            <p:ph type="dt" sz="half" idx="10"/>
          </p:nvPr>
        </p:nvSpPr>
        <p:spPr/>
        <p:txBody>
          <a:bodyPr/>
          <a:lstStyle/>
          <a:p>
            <a:r>
              <a:rPr lang="en-US"/>
              <a:t>ECEN 301</a:t>
            </a:r>
          </a:p>
        </p:txBody>
      </p:sp>
      <p:sp>
        <p:nvSpPr>
          <p:cNvPr id="74" name="Footer Placeholder 4"/>
          <p:cNvSpPr>
            <a:spLocks noGrp="1"/>
          </p:cNvSpPr>
          <p:nvPr>
            <p:ph type="ftr" sz="quarter" idx="11"/>
          </p:nvPr>
        </p:nvSpPr>
        <p:spPr/>
        <p:txBody>
          <a:bodyPr/>
          <a:lstStyle/>
          <a:p>
            <a:r>
              <a:rPr lang="en-US"/>
              <a:t>Discussion #7 – Node and Mesh Methods</a:t>
            </a:r>
          </a:p>
        </p:txBody>
      </p:sp>
      <p:sp>
        <p:nvSpPr>
          <p:cNvPr id="75" name="Slide Number Placeholder 5"/>
          <p:cNvSpPr>
            <a:spLocks noGrp="1"/>
          </p:cNvSpPr>
          <p:nvPr>
            <p:ph type="sldNum" sz="quarter" idx="12"/>
          </p:nvPr>
        </p:nvSpPr>
        <p:spPr/>
        <p:txBody>
          <a:bodyPr/>
          <a:lstStyle/>
          <a:p>
            <a:pPr lvl="1"/>
            <a:fld id="{A068A4C1-9CDD-4DDC-B85C-110C71BCD1FF}" type="slidenum">
              <a:rPr lang="en-US"/>
              <a:pPr lvl="1"/>
              <a:t>34</a:t>
            </a:fld>
            <a:endParaRPr lang="en-US"/>
          </a:p>
        </p:txBody>
      </p:sp>
      <p:sp>
        <p:nvSpPr>
          <p:cNvPr id="514050" name="Rectangle 2"/>
          <p:cNvSpPr>
            <a:spLocks noGrp="1" noChangeArrowheads="1"/>
          </p:cNvSpPr>
          <p:nvPr>
            <p:ph type="title"/>
          </p:nvPr>
        </p:nvSpPr>
        <p:spPr/>
        <p:txBody>
          <a:bodyPr/>
          <a:lstStyle/>
          <a:p>
            <a:r>
              <a:rPr lang="en-US"/>
              <a:t>Node Voltage Method</a:t>
            </a:r>
          </a:p>
        </p:txBody>
      </p:sp>
      <p:sp>
        <p:nvSpPr>
          <p:cNvPr id="514051"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Example5</a:t>
            </a:r>
            <a:r>
              <a:rPr lang="en-US" sz="2400"/>
              <a:t>: find all node voltages</a:t>
            </a:r>
          </a:p>
          <a:p>
            <a:pPr lvl="1">
              <a:lnSpc>
                <a:spcPct val="90000"/>
              </a:lnSpc>
            </a:pPr>
            <a:r>
              <a:rPr lang="en-US" sz="1800" b="1"/>
              <a:t>v</a:t>
            </a:r>
            <a:r>
              <a:rPr lang="en-US" sz="1800" b="1" baseline="-25000"/>
              <a:t>s</a:t>
            </a:r>
            <a:r>
              <a:rPr lang="en-US" sz="1800"/>
              <a:t> = 2V, </a:t>
            </a:r>
            <a:r>
              <a:rPr lang="en-US" sz="1800" b="1" i="1"/>
              <a:t>i</a:t>
            </a:r>
            <a:r>
              <a:rPr lang="en-US" sz="1800" b="1" i="1" baseline="-25000"/>
              <a:t>s</a:t>
            </a:r>
            <a:r>
              <a:rPr lang="en-US" sz="1800"/>
              <a:t> = 3A, </a:t>
            </a:r>
            <a:r>
              <a:rPr lang="en-US" sz="1800" b="1"/>
              <a:t>R</a:t>
            </a:r>
            <a:r>
              <a:rPr lang="en-US" sz="1800" b="1" baseline="-25000"/>
              <a:t>1</a:t>
            </a:r>
            <a:r>
              <a:rPr lang="en-US" sz="1800" b="1"/>
              <a:t> </a:t>
            </a:r>
            <a:r>
              <a:rPr lang="en-US" sz="1800"/>
              <a:t>= 1</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p>
        </p:txBody>
      </p:sp>
      <p:sp>
        <p:nvSpPr>
          <p:cNvPr id="514056" name="Oval 8"/>
          <p:cNvSpPr>
            <a:spLocks noChangeArrowheads="1"/>
          </p:cNvSpPr>
          <p:nvPr/>
        </p:nvSpPr>
        <p:spPr bwMode="auto">
          <a:xfrm>
            <a:off x="1552575" y="292258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4057" name="Oval 9"/>
          <p:cNvSpPr>
            <a:spLocks noChangeArrowheads="1"/>
          </p:cNvSpPr>
          <p:nvPr/>
        </p:nvSpPr>
        <p:spPr bwMode="auto">
          <a:xfrm>
            <a:off x="2689225" y="2911475"/>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4058" name="Oval 10"/>
          <p:cNvSpPr>
            <a:spLocks noChangeArrowheads="1"/>
          </p:cNvSpPr>
          <p:nvPr/>
        </p:nvSpPr>
        <p:spPr bwMode="auto">
          <a:xfrm>
            <a:off x="1584325" y="47688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4059" name="AutoShape 11"/>
          <p:cNvCxnSpPr>
            <a:cxnSpLocks noChangeShapeType="1"/>
            <a:stCxn id="514058" idx="2"/>
            <a:endCxn id="514081" idx="4"/>
          </p:cNvCxnSpPr>
          <p:nvPr/>
        </p:nvCxnSpPr>
        <p:spPr bwMode="auto">
          <a:xfrm rot="10800000">
            <a:off x="565150" y="4140200"/>
            <a:ext cx="1019175" cy="690563"/>
          </a:xfrm>
          <a:prstGeom prst="bentConnector2">
            <a:avLst/>
          </a:prstGeom>
          <a:noFill/>
          <a:ln w="12700">
            <a:solidFill>
              <a:schemeClr val="tx1"/>
            </a:solidFill>
            <a:miter lim="800000"/>
            <a:headEnd type="none" w="lg" len="lg"/>
            <a:tailEnd type="none" w="lg" len="lg"/>
          </a:ln>
          <a:effectLst/>
        </p:spPr>
      </p:cxnSp>
      <p:cxnSp>
        <p:nvCxnSpPr>
          <p:cNvPr id="514060" name="AutoShape 12"/>
          <p:cNvCxnSpPr>
            <a:cxnSpLocks noChangeShapeType="1"/>
            <a:stCxn id="514058" idx="0"/>
            <a:endCxn id="514066" idx="1"/>
          </p:cNvCxnSpPr>
          <p:nvPr/>
        </p:nvCxnSpPr>
        <p:spPr bwMode="auto">
          <a:xfrm flipH="1" flipV="1">
            <a:off x="1649413" y="4181475"/>
            <a:ext cx="1587" cy="587375"/>
          </a:xfrm>
          <a:prstGeom prst="straightConnector1">
            <a:avLst/>
          </a:prstGeom>
          <a:noFill/>
          <a:ln w="12700">
            <a:solidFill>
              <a:schemeClr val="tx1"/>
            </a:solidFill>
            <a:round/>
            <a:headEnd type="none" w="lg" len="lg"/>
            <a:tailEnd type="none" w="lg" len="lg"/>
          </a:ln>
          <a:effectLst/>
        </p:spPr>
      </p:cxnSp>
      <p:cxnSp>
        <p:nvCxnSpPr>
          <p:cNvPr id="514061" name="AutoShape 13"/>
          <p:cNvCxnSpPr>
            <a:cxnSpLocks noChangeShapeType="1"/>
            <a:stCxn id="514056" idx="4"/>
            <a:endCxn id="514064" idx="0"/>
          </p:cNvCxnSpPr>
          <p:nvPr/>
        </p:nvCxnSpPr>
        <p:spPr bwMode="auto">
          <a:xfrm>
            <a:off x="1619250" y="3044825"/>
            <a:ext cx="15875" cy="793750"/>
          </a:xfrm>
          <a:prstGeom prst="straightConnector1">
            <a:avLst/>
          </a:prstGeom>
          <a:noFill/>
          <a:ln w="12700">
            <a:solidFill>
              <a:schemeClr val="tx1"/>
            </a:solidFill>
            <a:round/>
            <a:headEnd type="none" w="lg" len="lg"/>
            <a:tailEnd type="none" w="lg" len="lg"/>
          </a:ln>
          <a:effectLst/>
        </p:spPr>
      </p:cxnSp>
      <p:cxnSp>
        <p:nvCxnSpPr>
          <p:cNvPr id="514062" name="AutoShape 14"/>
          <p:cNvCxnSpPr>
            <a:cxnSpLocks noChangeShapeType="1"/>
            <a:stCxn id="514057" idx="4"/>
            <a:endCxn id="514072" idx="0"/>
          </p:cNvCxnSpPr>
          <p:nvPr/>
        </p:nvCxnSpPr>
        <p:spPr bwMode="auto">
          <a:xfrm>
            <a:off x="2755900" y="3033713"/>
            <a:ext cx="9525" cy="804862"/>
          </a:xfrm>
          <a:prstGeom prst="straightConnector1">
            <a:avLst/>
          </a:prstGeom>
          <a:noFill/>
          <a:ln w="12700">
            <a:solidFill>
              <a:schemeClr val="tx1"/>
            </a:solidFill>
            <a:round/>
            <a:headEnd type="none" w="lg" len="lg"/>
            <a:tailEnd type="none" w="lg" len="lg"/>
          </a:ln>
          <a:effectLst/>
        </p:spPr>
      </p:cxnSp>
      <p:sp>
        <p:nvSpPr>
          <p:cNvPr id="514063" name="Text Box 15"/>
          <p:cNvSpPr txBox="1">
            <a:spLocks noChangeArrowheads="1"/>
          </p:cNvSpPr>
          <p:nvPr/>
        </p:nvSpPr>
        <p:spPr bwMode="auto">
          <a:xfrm>
            <a:off x="1181100" y="3533775"/>
            <a:ext cx="425450" cy="915988"/>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2</a:t>
            </a:r>
          </a:p>
          <a:p>
            <a:endParaRPr lang="en-US" b="1"/>
          </a:p>
        </p:txBody>
      </p:sp>
      <p:sp>
        <p:nvSpPr>
          <p:cNvPr id="514064" name="Line 16"/>
          <p:cNvSpPr>
            <a:spLocks noChangeShapeType="1"/>
          </p:cNvSpPr>
          <p:nvPr/>
        </p:nvSpPr>
        <p:spPr bwMode="auto">
          <a:xfrm>
            <a:off x="1635125" y="3838575"/>
            <a:ext cx="100013" cy="33338"/>
          </a:xfrm>
          <a:prstGeom prst="line">
            <a:avLst/>
          </a:prstGeom>
          <a:noFill/>
          <a:ln w="12700">
            <a:solidFill>
              <a:schemeClr val="tx1"/>
            </a:solidFill>
            <a:round/>
            <a:headEnd type="none" w="lg" len="lg"/>
            <a:tailEnd type="none" w="lg" len="lg"/>
          </a:ln>
          <a:effectLst/>
        </p:spPr>
        <p:txBody>
          <a:bodyPr/>
          <a:lstStyle/>
          <a:p>
            <a:endParaRPr lang="en-US"/>
          </a:p>
        </p:txBody>
      </p:sp>
      <p:sp>
        <p:nvSpPr>
          <p:cNvPr id="514065" name="Line 17"/>
          <p:cNvSpPr>
            <a:spLocks noChangeShapeType="1"/>
          </p:cNvSpPr>
          <p:nvPr/>
        </p:nvSpPr>
        <p:spPr bwMode="auto">
          <a:xfrm flipH="1">
            <a:off x="1558925" y="3871913"/>
            <a:ext cx="171450" cy="28575"/>
          </a:xfrm>
          <a:prstGeom prst="line">
            <a:avLst/>
          </a:prstGeom>
          <a:noFill/>
          <a:ln w="12700">
            <a:solidFill>
              <a:schemeClr val="tx1"/>
            </a:solidFill>
            <a:round/>
            <a:headEnd type="none" w="lg" len="lg"/>
            <a:tailEnd type="none" w="lg" len="lg"/>
          </a:ln>
          <a:effectLst/>
        </p:spPr>
        <p:txBody>
          <a:bodyPr/>
          <a:lstStyle/>
          <a:p>
            <a:endParaRPr lang="en-US"/>
          </a:p>
        </p:txBody>
      </p:sp>
      <p:sp>
        <p:nvSpPr>
          <p:cNvPr id="514066" name="Line 18"/>
          <p:cNvSpPr>
            <a:spLocks noChangeShapeType="1"/>
          </p:cNvSpPr>
          <p:nvPr/>
        </p:nvSpPr>
        <p:spPr bwMode="auto">
          <a:xfrm>
            <a:off x="1558925" y="4143375"/>
            <a:ext cx="90488" cy="38100"/>
          </a:xfrm>
          <a:prstGeom prst="line">
            <a:avLst/>
          </a:prstGeom>
          <a:noFill/>
          <a:ln w="12700">
            <a:solidFill>
              <a:schemeClr val="tx1"/>
            </a:solidFill>
            <a:round/>
            <a:headEnd type="none" w="lg" len="lg"/>
            <a:tailEnd type="none" w="lg" len="lg"/>
          </a:ln>
          <a:effectLst/>
        </p:spPr>
        <p:txBody>
          <a:bodyPr/>
          <a:lstStyle/>
          <a:p>
            <a:endParaRPr lang="en-US"/>
          </a:p>
        </p:txBody>
      </p:sp>
      <p:sp>
        <p:nvSpPr>
          <p:cNvPr id="514067" name="Line 19"/>
          <p:cNvSpPr>
            <a:spLocks noChangeShapeType="1"/>
          </p:cNvSpPr>
          <p:nvPr/>
        </p:nvSpPr>
        <p:spPr bwMode="auto">
          <a:xfrm>
            <a:off x="1563688" y="3905250"/>
            <a:ext cx="166687" cy="66675"/>
          </a:xfrm>
          <a:prstGeom prst="line">
            <a:avLst/>
          </a:prstGeom>
          <a:noFill/>
          <a:ln w="12700">
            <a:solidFill>
              <a:schemeClr val="tx1"/>
            </a:solidFill>
            <a:round/>
            <a:headEnd type="none" w="lg" len="lg"/>
            <a:tailEnd type="none" w="lg" len="lg"/>
          </a:ln>
          <a:effectLst/>
        </p:spPr>
        <p:txBody>
          <a:bodyPr/>
          <a:lstStyle/>
          <a:p>
            <a:endParaRPr lang="en-US"/>
          </a:p>
        </p:txBody>
      </p:sp>
      <p:sp>
        <p:nvSpPr>
          <p:cNvPr id="514068" name="Line 20"/>
          <p:cNvSpPr>
            <a:spLocks noChangeShapeType="1"/>
          </p:cNvSpPr>
          <p:nvPr/>
        </p:nvSpPr>
        <p:spPr bwMode="auto">
          <a:xfrm flipH="1">
            <a:off x="1563688" y="3976688"/>
            <a:ext cx="171450" cy="42862"/>
          </a:xfrm>
          <a:prstGeom prst="line">
            <a:avLst/>
          </a:prstGeom>
          <a:noFill/>
          <a:ln w="12700">
            <a:solidFill>
              <a:schemeClr val="tx1"/>
            </a:solidFill>
            <a:round/>
            <a:headEnd type="none" w="lg" len="lg"/>
            <a:tailEnd type="none" w="lg" len="lg"/>
          </a:ln>
          <a:effectLst/>
        </p:spPr>
        <p:txBody>
          <a:bodyPr/>
          <a:lstStyle/>
          <a:p>
            <a:endParaRPr lang="en-US"/>
          </a:p>
        </p:txBody>
      </p:sp>
      <p:sp>
        <p:nvSpPr>
          <p:cNvPr id="514069" name="Line 21"/>
          <p:cNvSpPr>
            <a:spLocks noChangeShapeType="1"/>
          </p:cNvSpPr>
          <p:nvPr/>
        </p:nvSpPr>
        <p:spPr bwMode="auto">
          <a:xfrm>
            <a:off x="1563688" y="4019550"/>
            <a:ext cx="161925" cy="71438"/>
          </a:xfrm>
          <a:prstGeom prst="line">
            <a:avLst/>
          </a:prstGeom>
          <a:noFill/>
          <a:ln w="12700">
            <a:solidFill>
              <a:schemeClr val="tx1"/>
            </a:solidFill>
            <a:round/>
            <a:headEnd type="none" w="lg" len="lg"/>
            <a:tailEnd type="none" w="lg" len="lg"/>
          </a:ln>
          <a:effectLst/>
        </p:spPr>
        <p:txBody>
          <a:bodyPr/>
          <a:lstStyle/>
          <a:p>
            <a:endParaRPr lang="en-US"/>
          </a:p>
        </p:txBody>
      </p:sp>
      <p:sp>
        <p:nvSpPr>
          <p:cNvPr id="514070" name="Line 22"/>
          <p:cNvSpPr>
            <a:spLocks noChangeShapeType="1"/>
          </p:cNvSpPr>
          <p:nvPr/>
        </p:nvSpPr>
        <p:spPr bwMode="auto">
          <a:xfrm flipH="1">
            <a:off x="1563688" y="4090988"/>
            <a:ext cx="157162" cy="47625"/>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4071" name="Group 23"/>
          <p:cNvGrpSpPr>
            <a:grpSpLocks/>
          </p:cNvGrpSpPr>
          <p:nvPr/>
        </p:nvGrpSpPr>
        <p:grpSpPr bwMode="auto">
          <a:xfrm>
            <a:off x="2689225" y="3838575"/>
            <a:ext cx="176213" cy="342900"/>
            <a:chOff x="1670" y="2765"/>
            <a:chExt cx="111" cy="216"/>
          </a:xfrm>
        </p:grpSpPr>
        <p:sp>
          <p:nvSpPr>
            <p:cNvPr id="514072"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4073"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4074"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4075"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4076"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4077"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4078"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4079" name="Text Box 31"/>
          <p:cNvSpPr txBox="1">
            <a:spLocks noChangeArrowheads="1"/>
          </p:cNvSpPr>
          <p:nvPr/>
        </p:nvSpPr>
        <p:spPr bwMode="auto">
          <a:xfrm>
            <a:off x="2324100" y="3532188"/>
            <a:ext cx="425450" cy="91598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4</a:t>
            </a:r>
          </a:p>
          <a:p>
            <a:endParaRPr lang="en-US" b="1"/>
          </a:p>
        </p:txBody>
      </p:sp>
      <p:grpSp>
        <p:nvGrpSpPr>
          <p:cNvPr id="514085" name="Group 37"/>
          <p:cNvGrpSpPr>
            <a:grpSpLocks/>
          </p:cNvGrpSpPr>
          <p:nvPr/>
        </p:nvGrpSpPr>
        <p:grpSpPr bwMode="auto">
          <a:xfrm rot="-16200000" flipH="1" flipV="1">
            <a:off x="2128044" y="2745582"/>
            <a:ext cx="177800" cy="455612"/>
            <a:chOff x="3450" y="2313"/>
            <a:chExt cx="111" cy="216"/>
          </a:xfrm>
        </p:grpSpPr>
        <p:sp>
          <p:nvSpPr>
            <p:cNvPr id="514086"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4087"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4088"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4089"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4090"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4091"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4092"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4093" name="AutoShape 45"/>
          <p:cNvCxnSpPr>
            <a:cxnSpLocks noChangeShapeType="1"/>
            <a:stCxn id="514056" idx="6"/>
            <a:endCxn id="514086" idx="0"/>
          </p:cNvCxnSpPr>
          <p:nvPr/>
        </p:nvCxnSpPr>
        <p:spPr bwMode="auto">
          <a:xfrm>
            <a:off x="1684338" y="2984500"/>
            <a:ext cx="306387" cy="1588"/>
          </a:xfrm>
          <a:prstGeom prst="straightConnector1">
            <a:avLst/>
          </a:prstGeom>
          <a:noFill/>
          <a:ln w="12700">
            <a:solidFill>
              <a:schemeClr val="tx1"/>
            </a:solidFill>
            <a:round/>
            <a:headEnd type="none" w="lg" len="lg"/>
            <a:tailEnd type="none" w="lg" len="lg"/>
          </a:ln>
          <a:effectLst/>
        </p:spPr>
      </p:cxnSp>
      <p:cxnSp>
        <p:nvCxnSpPr>
          <p:cNvPr id="514094" name="AutoShape 46"/>
          <p:cNvCxnSpPr>
            <a:cxnSpLocks noChangeShapeType="1"/>
            <a:stCxn id="514057" idx="2"/>
            <a:endCxn id="514088" idx="1"/>
          </p:cNvCxnSpPr>
          <p:nvPr/>
        </p:nvCxnSpPr>
        <p:spPr bwMode="auto">
          <a:xfrm flipH="1" flipV="1">
            <a:off x="2446338" y="2970213"/>
            <a:ext cx="242887" cy="3175"/>
          </a:xfrm>
          <a:prstGeom prst="straightConnector1">
            <a:avLst/>
          </a:prstGeom>
          <a:noFill/>
          <a:ln w="12700">
            <a:solidFill>
              <a:schemeClr val="tx1"/>
            </a:solidFill>
            <a:round/>
            <a:headEnd type="none" w="lg" len="lg"/>
            <a:tailEnd type="none" w="lg" len="lg"/>
          </a:ln>
          <a:effectLst/>
        </p:spPr>
      </p:cxnSp>
      <p:grpSp>
        <p:nvGrpSpPr>
          <p:cNvPr id="514095" name="Group 47"/>
          <p:cNvGrpSpPr>
            <a:grpSpLocks/>
          </p:cNvGrpSpPr>
          <p:nvPr/>
        </p:nvGrpSpPr>
        <p:grpSpPr bwMode="auto">
          <a:xfrm>
            <a:off x="1417638" y="5073650"/>
            <a:ext cx="457200" cy="152400"/>
            <a:chOff x="1392" y="3552"/>
            <a:chExt cx="288" cy="96"/>
          </a:xfrm>
        </p:grpSpPr>
        <p:sp>
          <p:nvSpPr>
            <p:cNvPr id="514096" name="Line 4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4097" name="Line 4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4098" name="Line 5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4099" name="Line 51"/>
          <p:cNvSpPr>
            <a:spLocks noChangeShapeType="1"/>
          </p:cNvSpPr>
          <p:nvPr/>
        </p:nvSpPr>
        <p:spPr bwMode="auto">
          <a:xfrm flipV="1">
            <a:off x="1651000" y="4830763"/>
            <a:ext cx="0" cy="228600"/>
          </a:xfrm>
          <a:prstGeom prst="line">
            <a:avLst/>
          </a:prstGeom>
          <a:noFill/>
          <a:ln w="12700">
            <a:solidFill>
              <a:schemeClr val="tx1"/>
            </a:solidFill>
            <a:round/>
            <a:headEnd type="none" w="lg" len="lg"/>
            <a:tailEnd type="none" w="lg" len="lg"/>
          </a:ln>
          <a:effectLst/>
        </p:spPr>
        <p:txBody>
          <a:bodyPr/>
          <a:lstStyle/>
          <a:p>
            <a:endParaRPr lang="en-US"/>
          </a:p>
        </p:txBody>
      </p:sp>
      <p:sp>
        <p:nvSpPr>
          <p:cNvPr id="514100" name="Oval 52"/>
          <p:cNvSpPr>
            <a:spLocks noChangeArrowheads="1"/>
          </p:cNvSpPr>
          <p:nvPr/>
        </p:nvSpPr>
        <p:spPr bwMode="auto">
          <a:xfrm>
            <a:off x="3390900" y="3740150"/>
            <a:ext cx="527050" cy="492125"/>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4101" name="Text Box 53"/>
          <p:cNvSpPr txBox="1">
            <a:spLocks noChangeArrowheads="1"/>
          </p:cNvSpPr>
          <p:nvPr/>
        </p:nvSpPr>
        <p:spPr bwMode="auto">
          <a:xfrm>
            <a:off x="3563938" y="3711575"/>
            <a:ext cx="184150" cy="366713"/>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4102" name="Text Box 54"/>
          <p:cNvSpPr txBox="1">
            <a:spLocks noChangeArrowheads="1"/>
          </p:cNvSpPr>
          <p:nvPr/>
        </p:nvSpPr>
        <p:spPr bwMode="auto">
          <a:xfrm>
            <a:off x="3559175" y="3810000"/>
            <a:ext cx="184150" cy="366713"/>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4103" name="Line 55"/>
          <p:cNvSpPr>
            <a:spLocks noChangeShapeType="1"/>
          </p:cNvSpPr>
          <p:nvPr/>
        </p:nvSpPr>
        <p:spPr bwMode="auto">
          <a:xfrm flipV="1">
            <a:off x="3654425" y="3816350"/>
            <a:ext cx="0" cy="295275"/>
          </a:xfrm>
          <a:prstGeom prst="line">
            <a:avLst/>
          </a:prstGeom>
          <a:noFill/>
          <a:ln w="12700">
            <a:solidFill>
              <a:schemeClr val="tx1"/>
            </a:solidFill>
            <a:round/>
            <a:headEnd type="none" w="lg" len="lg"/>
            <a:tailEnd type="stealth" w="lg" len="lg"/>
          </a:ln>
          <a:effectLst/>
        </p:spPr>
        <p:txBody>
          <a:bodyPr/>
          <a:lstStyle/>
          <a:p>
            <a:endParaRPr lang="en-US"/>
          </a:p>
        </p:txBody>
      </p:sp>
      <p:sp>
        <p:nvSpPr>
          <p:cNvPr id="514105" name="Oval 57"/>
          <p:cNvSpPr>
            <a:spLocks noChangeArrowheads="1"/>
          </p:cNvSpPr>
          <p:nvPr/>
        </p:nvSpPr>
        <p:spPr bwMode="auto">
          <a:xfrm>
            <a:off x="2714625" y="476885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4106" name="Text Box 58"/>
          <p:cNvSpPr txBox="1">
            <a:spLocks noChangeArrowheads="1"/>
          </p:cNvSpPr>
          <p:nvPr/>
        </p:nvSpPr>
        <p:spPr bwMode="auto">
          <a:xfrm>
            <a:off x="1912938" y="2970213"/>
            <a:ext cx="520700" cy="366712"/>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endParaRPr lang="en-US" b="1"/>
          </a:p>
        </p:txBody>
      </p:sp>
      <p:cxnSp>
        <p:nvCxnSpPr>
          <p:cNvPr id="514107" name="AutoShape 59"/>
          <p:cNvCxnSpPr>
            <a:cxnSpLocks noChangeShapeType="1"/>
            <a:stCxn id="514058" idx="6"/>
            <a:endCxn id="514105" idx="2"/>
          </p:cNvCxnSpPr>
          <p:nvPr/>
        </p:nvCxnSpPr>
        <p:spPr bwMode="auto">
          <a:xfrm>
            <a:off x="1716088" y="4830763"/>
            <a:ext cx="998537" cy="0"/>
          </a:xfrm>
          <a:prstGeom prst="straightConnector1">
            <a:avLst/>
          </a:prstGeom>
          <a:noFill/>
          <a:ln w="12700">
            <a:solidFill>
              <a:schemeClr val="tx1"/>
            </a:solidFill>
            <a:round/>
            <a:headEnd type="none" w="lg" len="lg"/>
            <a:tailEnd type="none" w="lg" len="lg"/>
          </a:ln>
          <a:effectLst/>
        </p:spPr>
      </p:cxnSp>
      <p:cxnSp>
        <p:nvCxnSpPr>
          <p:cNvPr id="514108" name="AutoShape 60"/>
          <p:cNvCxnSpPr>
            <a:cxnSpLocks noChangeShapeType="1"/>
            <a:stCxn id="514105" idx="0"/>
            <a:endCxn id="514074" idx="1"/>
          </p:cNvCxnSpPr>
          <p:nvPr/>
        </p:nvCxnSpPr>
        <p:spPr bwMode="auto">
          <a:xfrm flipH="1" flipV="1">
            <a:off x="2779713" y="4181475"/>
            <a:ext cx="1587" cy="587375"/>
          </a:xfrm>
          <a:prstGeom prst="straightConnector1">
            <a:avLst/>
          </a:prstGeom>
          <a:noFill/>
          <a:ln w="12700">
            <a:solidFill>
              <a:schemeClr val="tx1"/>
            </a:solidFill>
            <a:round/>
            <a:headEnd type="none" w="lg" len="lg"/>
            <a:tailEnd type="none" w="lg" len="lg"/>
          </a:ln>
          <a:effectLst/>
        </p:spPr>
      </p:cxnSp>
      <p:sp>
        <p:nvSpPr>
          <p:cNvPr id="514111" name="Oval 63"/>
          <p:cNvSpPr>
            <a:spLocks noChangeArrowheads="1"/>
          </p:cNvSpPr>
          <p:nvPr/>
        </p:nvSpPr>
        <p:spPr bwMode="auto">
          <a:xfrm>
            <a:off x="496888" y="294163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4112" name="AutoShape 64"/>
          <p:cNvCxnSpPr>
            <a:cxnSpLocks noChangeShapeType="1"/>
            <a:stCxn id="514082" idx="0"/>
            <a:endCxn id="514111" idx="4"/>
          </p:cNvCxnSpPr>
          <p:nvPr/>
        </p:nvCxnSpPr>
        <p:spPr bwMode="auto">
          <a:xfrm flipH="1" flipV="1">
            <a:off x="563563" y="3063875"/>
            <a:ext cx="3175" cy="555625"/>
          </a:xfrm>
          <a:prstGeom prst="straightConnector1">
            <a:avLst/>
          </a:prstGeom>
          <a:noFill/>
          <a:ln w="12700">
            <a:solidFill>
              <a:schemeClr val="tx1"/>
            </a:solidFill>
            <a:round/>
            <a:headEnd type="none" w="lg" len="lg"/>
            <a:tailEnd type="none" w="lg" len="lg"/>
          </a:ln>
          <a:effectLst/>
        </p:spPr>
      </p:cxnSp>
      <p:sp>
        <p:nvSpPr>
          <p:cNvPr id="514114" name="Text Box 66"/>
          <p:cNvSpPr txBox="1">
            <a:spLocks noChangeArrowheads="1"/>
          </p:cNvSpPr>
          <p:nvPr/>
        </p:nvSpPr>
        <p:spPr bwMode="auto">
          <a:xfrm>
            <a:off x="3886200" y="3411538"/>
            <a:ext cx="317500" cy="1006475"/>
          </a:xfrm>
          <a:prstGeom prst="rect">
            <a:avLst/>
          </a:prstGeom>
          <a:noFill/>
          <a:ln w="12700">
            <a:noFill/>
            <a:miter lim="800000"/>
            <a:headEnd type="none" w="lg" len="lg"/>
            <a:tailEnd type="none" w="lg" len="lg"/>
          </a:ln>
          <a:effectLst/>
        </p:spPr>
        <p:txBody>
          <a:bodyPr wrap="none">
            <a:spAutoFit/>
          </a:bodyPr>
          <a:lstStyle/>
          <a:p>
            <a:endParaRPr lang="en-US" sz="2000" b="1" i="1"/>
          </a:p>
          <a:p>
            <a:r>
              <a:rPr lang="en-US" sz="2000" b="1" i="1"/>
              <a:t>i</a:t>
            </a:r>
            <a:r>
              <a:rPr lang="en-US" sz="2000" b="1" i="1" baseline="-25000"/>
              <a:t>s</a:t>
            </a:r>
          </a:p>
          <a:p>
            <a:endParaRPr lang="en-US" sz="2000"/>
          </a:p>
        </p:txBody>
      </p:sp>
      <p:grpSp>
        <p:nvGrpSpPr>
          <p:cNvPr id="514143" name="Group 95"/>
          <p:cNvGrpSpPr>
            <a:grpSpLocks/>
          </p:cNvGrpSpPr>
          <p:nvPr/>
        </p:nvGrpSpPr>
        <p:grpSpPr bwMode="auto">
          <a:xfrm rot="-16200000" flipH="1" flipV="1">
            <a:off x="1016794" y="2759869"/>
            <a:ext cx="177800" cy="455612"/>
            <a:chOff x="3450" y="2313"/>
            <a:chExt cx="111" cy="216"/>
          </a:xfrm>
        </p:grpSpPr>
        <p:sp>
          <p:nvSpPr>
            <p:cNvPr id="514144" name="Line 9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4145" name="Line 9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4146" name="Line 9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4147" name="Line 9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4148" name="Line 10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4149" name="Line 10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4150" name="Line 10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4151" name="AutoShape 103"/>
          <p:cNvCxnSpPr>
            <a:cxnSpLocks noChangeShapeType="1"/>
            <a:stCxn id="514111" idx="6"/>
            <a:endCxn id="514144" idx="0"/>
          </p:cNvCxnSpPr>
          <p:nvPr/>
        </p:nvCxnSpPr>
        <p:spPr bwMode="auto">
          <a:xfrm flipV="1">
            <a:off x="628650" y="3000375"/>
            <a:ext cx="249238" cy="3175"/>
          </a:xfrm>
          <a:prstGeom prst="straightConnector1">
            <a:avLst/>
          </a:prstGeom>
          <a:noFill/>
          <a:ln w="12700">
            <a:solidFill>
              <a:schemeClr val="tx1"/>
            </a:solidFill>
            <a:round/>
            <a:headEnd type="none" w="lg" len="lg"/>
            <a:tailEnd type="none" w="lg" len="lg"/>
          </a:ln>
          <a:effectLst/>
        </p:spPr>
      </p:cxnSp>
      <p:cxnSp>
        <p:nvCxnSpPr>
          <p:cNvPr id="514152" name="AutoShape 104"/>
          <p:cNvCxnSpPr>
            <a:cxnSpLocks noChangeShapeType="1"/>
            <a:stCxn id="514056" idx="2"/>
            <a:endCxn id="514146" idx="1"/>
          </p:cNvCxnSpPr>
          <p:nvPr/>
        </p:nvCxnSpPr>
        <p:spPr bwMode="auto">
          <a:xfrm flipH="1">
            <a:off x="1333500" y="2984500"/>
            <a:ext cx="219075" cy="0"/>
          </a:xfrm>
          <a:prstGeom prst="straightConnector1">
            <a:avLst/>
          </a:prstGeom>
          <a:noFill/>
          <a:ln w="12700">
            <a:solidFill>
              <a:schemeClr val="tx1"/>
            </a:solidFill>
            <a:round/>
            <a:headEnd type="none" w="lg" len="lg"/>
            <a:tailEnd type="none" w="lg" len="lg"/>
          </a:ln>
          <a:effectLst/>
        </p:spPr>
      </p:cxnSp>
      <p:sp>
        <p:nvSpPr>
          <p:cNvPr id="514153" name="Text Box 105"/>
          <p:cNvSpPr txBox="1">
            <a:spLocks noChangeArrowheads="1"/>
          </p:cNvSpPr>
          <p:nvPr/>
        </p:nvSpPr>
        <p:spPr bwMode="auto">
          <a:xfrm>
            <a:off x="842963" y="2970213"/>
            <a:ext cx="520700" cy="366712"/>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endParaRPr lang="en-US" b="1"/>
          </a:p>
        </p:txBody>
      </p:sp>
      <p:cxnSp>
        <p:nvCxnSpPr>
          <p:cNvPr id="514154" name="AutoShape 106"/>
          <p:cNvCxnSpPr>
            <a:cxnSpLocks noChangeShapeType="1"/>
            <a:stCxn id="514105" idx="6"/>
            <a:endCxn id="514100" idx="4"/>
          </p:cNvCxnSpPr>
          <p:nvPr/>
        </p:nvCxnSpPr>
        <p:spPr bwMode="auto">
          <a:xfrm flipV="1">
            <a:off x="2846388" y="4232275"/>
            <a:ext cx="808037" cy="598488"/>
          </a:xfrm>
          <a:prstGeom prst="bentConnector2">
            <a:avLst/>
          </a:prstGeom>
          <a:noFill/>
          <a:ln w="12700">
            <a:solidFill>
              <a:schemeClr val="tx1"/>
            </a:solidFill>
            <a:miter lim="800000"/>
            <a:headEnd type="none" w="lg" len="lg"/>
            <a:tailEnd type="none" w="lg" len="lg"/>
          </a:ln>
          <a:effectLst/>
        </p:spPr>
      </p:cxnSp>
      <p:cxnSp>
        <p:nvCxnSpPr>
          <p:cNvPr id="514155" name="AutoShape 107"/>
          <p:cNvCxnSpPr>
            <a:cxnSpLocks noChangeShapeType="1"/>
            <a:stCxn id="514057" idx="6"/>
            <a:endCxn id="514101" idx="0"/>
          </p:cNvCxnSpPr>
          <p:nvPr/>
        </p:nvCxnSpPr>
        <p:spPr bwMode="auto">
          <a:xfrm>
            <a:off x="2820988" y="2973388"/>
            <a:ext cx="835025" cy="738187"/>
          </a:xfrm>
          <a:prstGeom prst="bentConnector2">
            <a:avLst/>
          </a:prstGeom>
          <a:noFill/>
          <a:ln w="12700">
            <a:solidFill>
              <a:schemeClr val="tx1"/>
            </a:solidFill>
            <a:miter lim="800000"/>
            <a:headEnd type="none" w="lg" len="lg"/>
            <a:tailEnd type="none" w="lg" len="lg"/>
          </a:ln>
          <a:effectLst/>
        </p:spPr>
      </p:cxnSp>
      <p:grpSp>
        <p:nvGrpSpPr>
          <p:cNvPr id="514157" name="Group 109"/>
          <p:cNvGrpSpPr>
            <a:grpSpLocks/>
          </p:cNvGrpSpPr>
          <p:nvPr/>
        </p:nvGrpSpPr>
        <p:grpSpPr bwMode="auto">
          <a:xfrm>
            <a:off x="301625" y="3568700"/>
            <a:ext cx="527050" cy="641350"/>
            <a:chOff x="166" y="2585"/>
            <a:chExt cx="332" cy="404"/>
          </a:xfrm>
        </p:grpSpPr>
        <p:sp>
          <p:nvSpPr>
            <p:cNvPr id="514081" name="Oval 33"/>
            <p:cNvSpPr>
              <a:spLocks noChangeArrowheads="1"/>
            </p:cNvSpPr>
            <p:nvPr/>
          </p:nvSpPr>
          <p:spPr bwMode="auto">
            <a:xfrm>
              <a:off x="166" y="263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4082" name="Text Box 34"/>
            <p:cNvSpPr txBox="1">
              <a:spLocks noChangeArrowheads="1"/>
            </p:cNvSpPr>
            <p:nvPr/>
          </p:nvSpPr>
          <p:spPr bwMode="auto">
            <a:xfrm>
              <a:off x="275" y="261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4083" name="Text Box 35"/>
            <p:cNvSpPr txBox="1">
              <a:spLocks noChangeArrowheads="1"/>
            </p:cNvSpPr>
            <p:nvPr/>
          </p:nvSpPr>
          <p:spPr bwMode="auto">
            <a:xfrm>
              <a:off x="272" y="267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4156" name="Text Box 108"/>
            <p:cNvSpPr txBox="1">
              <a:spLocks noChangeArrowheads="1"/>
            </p:cNvSpPr>
            <p:nvPr/>
          </p:nvSpPr>
          <p:spPr bwMode="auto">
            <a:xfrm>
              <a:off x="233" y="2585"/>
              <a:ext cx="197" cy="404"/>
            </a:xfrm>
            <a:prstGeom prst="rect">
              <a:avLst/>
            </a:prstGeom>
            <a:noFill/>
            <a:ln w="12700">
              <a:noFill/>
              <a:miter lim="800000"/>
              <a:headEnd type="none" w="lg" len="lg"/>
              <a:tailEnd type="none" w="lg" len="lg"/>
            </a:ln>
            <a:effectLst/>
          </p:spPr>
          <p:txBody>
            <a:bodyPr wrap="none">
              <a:spAutoFit/>
            </a:bodyPr>
            <a:lstStyle/>
            <a:p>
              <a:r>
                <a:rPr lang="en-US"/>
                <a:t>+</a:t>
              </a:r>
            </a:p>
            <a:p>
              <a:r>
                <a:rPr lang="en-US"/>
                <a:t>–</a:t>
              </a:r>
            </a:p>
          </p:txBody>
        </p:sp>
      </p:grpSp>
      <p:sp>
        <p:nvSpPr>
          <p:cNvPr id="514160" name="Text Box 112"/>
          <p:cNvSpPr txBox="1">
            <a:spLocks noChangeArrowheads="1"/>
          </p:cNvSpPr>
          <p:nvPr/>
        </p:nvSpPr>
        <p:spPr bwMode="auto">
          <a:xfrm>
            <a:off x="0" y="3638550"/>
            <a:ext cx="357188"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e Placeholder 3"/>
          <p:cNvSpPr>
            <a:spLocks noGrp="1"/>
          </p:cNvSpPr>
          <p:nvPr>
            <p:ph type="dt" sz="half" idx="10"/>
          </p:nvPr>
        </p:nvSpPr>
        <p:spPr/>
        <p:txBody>
          <a:bodyPr/>
          <a:lstStyle/>
          <a:p>
            <a:r>
              <a:rPr lang="en-US"/>
              <a:t>ECEN 301</a:t>
            </a:r>
          </a:p>
        </p:txBody>
      </p:sp>
      <p:sp>
        <p:nvSpPr>
          <p:cNvPr id="92" name="Footer Placeholder 4"/>
          <p:cNvSpPr>
            <a:spLocks noGrp="1"/>
          </p:cNvSpPr>
          <p:nvPr>
            <p:ph type="ftr" sz="quarter" idx="11"/>
          </p:nvPr>
        </p:nvSpPr>
        <p:spPr/>
        <p:txBody>
          <a:bodyPr/>
          <a:lstStyle/>
          <a:p>
            <a:r>
              <a:rPr lang="en-US"/>
              <a:t>Discussion #7 – Node and Mesh Methods</a:t>
            </a:r>
          </a:p>
        </p:txBody>
      </p:sp>
      <p:sp>
        <p:nvSpPr>
          <p:cNvPr id="93" name="Slide Number Placeholder 5"/>
          <p:cNvSpPr>
            <a:spLocks noGrp="1"/>
          </p:cNvSpPr>
          <p:nvPr>
            <p:ph type="sldNum" sz="quarter" idx="12"/>
          </p:nvPr>
        </p:nvSpPr>
        <p:spPr/>
        <p:txBody>
          <a:bodyPr/>
          <a:lstStyle/>
          <a:p>
            <a:pPr lvl="1"/>
            <a:fld id="{4AD64C6A-5782-44EC-8543-5BAA04EDB95B}" type="slidenum">
              <a:rPr lang="en-US"/>
              <a:pPr lvl="1"/>
              <a:t>35</a:t>
            </a:fld>
            <a:endParaRPr lang="en-US"/>
          </a:p>
        </p:txBody>
      </p:sp>
      <p:sp>
        <p:nvSpPr>
          <p:cNvPr id="515074" name="Rectangle 2"/>
          <p:cNvSpPr>
            <a:spLocks noGrp="1" noChangeArrowheads="1"/>
          </p:cNvSpPr>
          <p:nvPr>
            <p:ph type="title"/>
          </p:nvPr>
        </p:nvSpPr>
        <p:spPr/>
        <p:txBody>
          <a:bodyPr/>
          <a:lstStyle/>
          <a:p>
            <a:r>
              <a:rPr lang="en-US"/>
              <a:t>Node Voltage Method</a:t>
            </a:r>
          </a:p>
        </p:txBody>
      </p:sp>
      <p:sp>
        <p:nvSpPr>
          <p:cNvPr id="515075"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Example5</a:t>
            </a:r>
            <a:r>
              <a:rPr lang="en-US" sz="2400"/>
              <a:t>: find all node voltages</a:t>
            </a:r>
          </a:p>
          <a:p>
            <a:pPr lvl="1">
              <a:lnSpc>
                <a:spcPct val="90000"/>
              </a:lnSpc>
            </a:pPr>
            <a:r>
              <a:rPr lang="en-US" sz="1800" b="1"/>
              <a:t>v</a:t>
            </a:r>
            <a:r>
              <a:rPr lang="en-US" sz="1800" b="1" baseline="-25000"/>
              <a:t>s</a:t>
            </a:r>
            <a:r>
              <a:rPr lang="en-US" sz="1800"/>
              <a:t> = 2V, </a:t>
            </a:r>
            <a:r>
              <a:rPr lang="en-US" sz="1800" b="1" i="1"/>
              <a:t>i</a:t>
            </a:r>
            <a:r>
              <a:rPr lang="en-US" sz="1800" b="1" i="1" baseline="-25000"/>
              <a:t>s</a:t>
            </a:r>
            <a:r>
              <a:rPr lang="en-US" sz="1800"/>
              <a:t> = 3A, </a:t>
            </a:r>
            <a:r>
              <a:rPr lang="en-US" sz="1800" b="1"/>
              <a:t>R</a:t>
            </a:r>
            <a:r>
              <a:rPr lang="en-US" sz="1800" b="1" baseline="-25000"/>
              <a:t>1</a:t>
            </a:r>
            <a:r>
              <a:rPr lang="en-US" sz="1800" b="1"/>
              <a:t> </a:t>
            </a:r>
            <a:r>
              <a:rPr lang="en-US" sz="1800"/>
              <a:t>= 1</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p>
        </p:txBody>
      </p:sp>
      <p:grpSp>
        <p:nvGrpSpPr>
          <p:cNvPr id="515076" name="Group 4"/>
          <p:cNvGrpSpPr>
            <a:grpSpLocks/>
          </p:cNvGrpSpPr>
          <p:nvPr/>
        </p:nvGrpSpPr>
        <p:grpSpPr bwMode="auto">
          <a:xfrm>
            <a:off x="0" y="2406650"/>
            <a:ext cx="4210050" cy="2851150"/>
            <a:chOff x="132" y="1948"/>
            <a:chExt cx="2652" cy="1796"/>
          </a:xfrm>
        </p:grpSpPr>
        <p:sp>
          <p:nvSpPr>
            <p:cNvPr id="515077" name="Oval 5"/>
            <p:cNvSpPr>
              <a:spLocks noChangeArrowheads="1"/>
            </p:cNvSpPr>
            <p:nvPr/>
          </p:nvSpPr>
          <p:spPr bwMode="auto">
            <a:xfrm>
              <a:off x="416" y="3418"/>
              <a:ext cx="2116" cy="11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5078" name="Oval 6"/>
            <p:cNvSpPr>
              <a:spLocks noChangeArrowheads="1"/>
            </p:cNvSpPr>
            <p:nvPr/>
          </p:nvSpPr>
          <p:spPr bwMode="auto">
            <a:xfrm>
              <a:off x="1742" y="2233"/>
              <a:ext cx="751" cy="15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5079" name="Oval 7"/>
            <p:cNvSpPr>
              <a:spLocks noChangeArrowheads="1"/>
            </p:cNvSpPr>
            <p:nvPr/>
          </p:nvSpPr>
          <p:spPr bwMode="auto">
            <a:xfrm>
              <a:off x="407" y="2251"/>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5080" name="Oval 8"/>
            <p:cNvSpPr>
              <a:spLocks noChangeArrowheads="1"/>
            </p:cNvSpPr>
            <p:nvPr/>
          </p:nvSpPr>
          <p:spPr bwMode="auto">
            <a:xfrm>
              <a:off x="1110" y="227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5081" name="Oval 9"/>
            <p:cNvSpPr>
              <a:spLocks noChangeArrowheads="1"/>
            </p:cNvSpPr>
            <p:nvPr/>
          </p:nvSpPr>
          <p:spPr bwMode="auto">
            <a:xfrm>
              <a:off x="1826" y="226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5082" name="Oval 10"/>
            <p:cNvSpPr>
              <a:spLocks noChangeArrowheads="1"/>
            </p:cNvSpPr>
            <p:nvPr/>
          </p:nvSpPr>
          <p:spPr bwMode="auto">
            <a:xfrm>
              <a:off x="1130"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5083" name="AutoShape 11"/>
            <p:cNvCxnSpPr>
              <a:cxnSpLocks noChangeShapeType="1"/>
              <a:stCxn id="515082" idx="2"/>
              <a:endCxn id="515153" idx="4"/>
            </p:cNvCxnSpPr>
            <p:nvPr/>
          </p:nvCxnSpPr>
          <p:spPr bwMode="auto">
            <a:xfrm rot="10800000">
              <a:off x="488" y="3040"/>
              <a:ext cx="642" cy="435"/>
            </a:xfrm>
            <a:prstGeom prst="bentConnector2">
              <a:avLst/>
            </a:prstGeom>
            <a:noFill/>
            <a:ln w="12700">
              <a:solidFill>
                <a:schemeClr val="tx1"/>
              </a:solidFill>
              <a:miter lim="800000"/>
              <a:headEnd type="none" w="lg" len="lg"/>
              <a:tailEnd type="none" w="lg" len="lg"/>
            </a:ln>
            <a:effectLst/>
          </p:spPr>
        </p:cxnSp>
        <p:cxnSp>
          <p:nvCxnSpPr>
            <p:cNvPr id="515084" name="AutoShape 12"/>
            <p:cNvCxnSpPr>
              <a:cxnSpLocks noChangeShapeType="1"/>
              <a:stCxn id="515082" idx="0"/>
              <a:endCxn id="515090" idx="1"/>
            </p:cNvCxnSpPr>
            <p:nvPr/>
          </p:nvCxnSpPr>
          <p:spPr bwMode="auto">
            <a:xfrm flipH="1" flipV="1">
              <a:off x="1171" y="3066"/>
              <a:ext cx="1" cy="370"/>
            </a:xfrm>
            <a:prstGeom prst="straightConnector1">
              <a:avLst/>
            </a:prstGeom>
            <a:noFill/>
            <a:ln w="12700">
              <a:solidFill>
                <a:schemeClr val="tx1"/>
              </a:solidFill>
              <a:round/>
              <a:headEnd type="none" w="lg" len="lg"/>
              <a:tailEnd type="none" w="lg" len="lg"/>
            </a:ln>
            <a:effectLst/>
          </p:spPr>
        </p:cxnSp>
        <p:cxnSp>
          <p:nvCxnSpPr>
            <p:cNvPr id="515085" name="AutoShape 13"/>
            <p:cNvCxnSpPr>
              <a:cxnSpLocks noChangeShapeType="1"/>
              <a:stCxn id="515080" idx="4"/>
              <a:endCxn id="515088" idx="0"/>
            </p:cNvCxnSpPr>
            <p:nvPr/>
          </p:nvCxnSpPr>
          <p:spPr bwMode="auto">
            <a:xfrm>
              <a:off x="1152" y="2350"/>
              <a:ext cx="10" cy="500"/>
            </a:xfrm>
            <a:prstGeom prst="straightConnector1">
              <a:avLst/>
            </a:prstGeom>
            <a:noFill/>
            <a:ln w="12700">
              <a:solidFill>
                <a:schemeClr val="tx1"/>
              </a:solidFill>
              <a:round/>
              <a:headEnd type="none" w="lg" len="lg"/>
              <a:tailEnd type="none" w="lg" len="lg"/>
            </a:ln>
            <a:effectLst/>
          </p:spPr>
        </p:cxnSp>
        <p:cxnSp>
          <p:nvCxnSpPr>
            <p:cNvPr id="515086" name="AutoShape 14"/>
            <p:cNvCxnSpPr>
              <a:cxnSpLocks noChangeShapeType="1"/>
              <a:stCxn id="515081" idx="4"/>
              <a:endCxn id="515096" idx="0"/>
            </p:cNvCxnSpPr>
            <p:nvPr/>
          </p:nvCxnSpPr>
          <p:spPr bwMode="auto">
            <a:xfrm>
              <a:off x="1868" y="2343"/>
              <a:ext cx="6" cy="507"/>
            </a:xfrm>
            <a:prstGeom prst="straightConnector1">
              <a:avLst/>
            </a:prstGeom>
            <a:noFill/>
            <a:ln w="12700">
              <a:solidFill>
                <a:schemeClr val="tx1"/>
              </a:solidFill>
              <a:round/>
              <a:headEnd type="none" w="lg" len="lg"/>
              <a:tailEnd type="none" w="lg" len="lg"/>
            </a:ln>
            <a:effectLst/>
          </p:spPr>
        </p:cxnSp>
        <p:sp>
          <p:nvSpPr>
            <p:cNvPr id="515087" name="Text Box 15"/>
            <p:cNvSpPr txBox="1">
              <a:spLocks noChangeArrowheads="1"/>
            </p:cNvSpPr>
            <p:nvPr/>
          </p:nvSpPr>
          <p:spPr bwMode="auto">
            <a:xfrm>
              <a:off x="876" y="265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515088" name="Line 16"/>
            <p:cNvSpPr>
              <a:spLocks noChangeShapeType="1"/>
            </p:cNvSpPr>
            <p:nvPr/>
          </p:nvSpPr>
          <p:spPr bwMode="auto">
            <a:xfrm>
              <a:off x="1162" y="285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5089" name="Line 17"/>
            <p:cNvSpPr>
              <a:spLocks noChangeShapeType="1"/>
            </p:cNvSpPr>
            <p:nvPr/>
          </p:nvSpPr>
          <p:spPr bwMode="auto">
            <a:xfrm flipH="1">
              <a:off x="1114" y="2871"/>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5090" name="Line 18"/>
            <p:cNvSpPr>
              <a:spLocks noChangeShapeType="1"/>
            </p:cNvSpPr>
            <p:nvPr/>
          </p:nvSpPr>
          <p:spPr bwMode="auto">
            <a:xfrm>
              <a:off x="1114" y="3042"/>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5091" name="Line 19"/>
            <p:cNvSpPr>
              <a:spLocks noChangeShapeType="1"/>
            </p:cNvSpPr>
            <p:nvPr/>
          </p:nvSpPr>
          <p:spPr bwMode="auto">
            <a:xfrm>
              <a:off x="1117" y="2892"/>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5092" name="Line 20"/>
            <p:cNvSpPr>
              <a:spLocks noChangeShapeType="1"/>
            </p:cNvSpPr>
            <p:nvPr/>
          </p:nvSpPr>
          <p:spPr bwMode="auto">
            <a:xfrm flipH="1">
              <a:off x="1117" y="2937"/>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5093" name="Line 21"/>
            <p:cNvSpPr>
              <a:spLocks noChangeShapeType="1"/>
            </p:cNvSpPr>
            <p:nvPr/>
          </p:nvSpPr>
          <p:spPr bwMode="auto">
            <a:xfrm>
              <a:off x="1117" y="296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5094" name="Line 22"/>
            <p:cNvSpPr>
              <a:spLocks noChangeShapeType="1"/>
            </p:cNvSpPr>
            <p:nvPr/>
          </p:nvSpPr>
          <p:spPr bwMode="auto">
            <a:xfrm flipH="1">
              <a:off x="1117" y="3009"/>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5095" name="Group 23"/>
            <p:cNvGrpSpPr>
              <a:grpSpLocks/>
            </p:cNvGrpSpPr>
            <p:nvPr/>
          </p:nvGrpSpPr>
          <p:grpSpPr bwMode="auto">
            <a:xfrm>
              <a:off x="1826" y="2850"/>
              <a:ext cx="111" cy="216"/>
              <a:chOff x="1670" y="2765"/>
              <a:chExt cx="111" cy="216"/>
            </a:xfrm>
          </p:grpSpPr>
          <p:sp>
            <p:nvSpPr>
              <p:cNvPr id="515096"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5097"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5098"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5099"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5100"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5101"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5102"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5103" name="Text Box 31"/>
            <p:cNvSpPr txBox="1">
              <a:spLocks noChangeArrowheads="1"/>
            </p:cNvSpPr>
            <p:nvPr/>
          </p:nvSpPr>
          <p:spPr bwMode="auto">
            <a:xfrm>
              <a:off x="1596" y="265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5104" name="Group 32"/>
            <p:cNvGrpSpPr>
              <a:grpSpLocks/>
            </p:cNvGrpSpPr>
            <p:nvPr/>
          </p:nvGrpSpPr>
          <p:grpSpPr bwMode="auto">
            <a:xfrm rot="-16200000" flipH="1" flipV="1">
              <a:off x="1473" y="2161"/>
              <a:ext cx="112" cy="287"/>
              <a:chOff x="3450" y="2313"/>
              <a:chExt cx="111" cy="216"/>
            </a:xfrm>
          </p:grpSpPr>
          <p:sp>
            <p:nvSpPr>
              <p:cNvPr id="515105"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5106"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5107"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5108"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5109"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5110"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5111"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5112" name="AutoShape 40"/>
            <p:cNvCxnSpPr>
              <a:cxnSpLocks noChangeShapeType="1"/>
              <a:stCxn id="515080" idx="6"/>
              <a:endCxn id="515105" idx="0"/>
            </p:cNvCxnSpPr>
            <p:nvPr/>
          </p:nvCxnSpPr>
          <p:spPr bwMode="auto">
            <a:xfrm>
              <a:off x="1193" y="2312"/>
              <a:ext cx="193" cy="1"/>
            </a:xfrm>
            <a:prstGeom prst="straightConnector1">
              <a:avLst/>
            </a:prstGeom>
            <a:noFill/>
            <a:ln w="12700">
              <a:solidFill>
                <a:schemeClr val="tx1"/>
              </a:solidFill>
              <a:round/>
              <a:headEnd type="none" w="lg" len="lg"/>
              <a:tailEnd type="none" w="lg" len="lg"/>
            </a:ln>
            <a:effectLst/>
          </p:spPr>
        </p:cxnSp>
        <p:cxnSp>
          <p:nvCxnSpPr>
            <p:cNvPr id="515113" name="AutoShape 41"/>
            <p:cNvCxnSpPr>
              <a:cxnSpLocks noChangeShapeType="1"/>
              <a:stCxn id="515081" idx="2"/>
              <a:endCxn id="515107" idx="1"/>
            </p:cNvCxnSpPr>
            <p:nvPr/>
          </p:nvCxnSpPr>
          <p:spPr bwMode="auto">
            <a:xfrm flipH="1" flipV="1">
              <a:off x="1673" y="2303"/>
              <a:ext cx="153" cy="2"/>
            </a:xfrm>
            <a:prstGeom prst="straightConnector1">
              <a:avLst/>
            </a:prstGeom>
            <a:noFill/>
            <a:ln w="12700">
              <a:solidFill>
                <a:schemeClr val="tx1"/>
              </a:solidFill>
              <a:round/>
              <a:headEnd type="none" w="lg" len="lg"/>
              <a:tailEnd type="none" w="lg" len="lg"/>
            </a:ln>
            <a:effectLst/>
          </p:spPr>
        </p:cxnSp>
        <p:grpSp>
          <p:nvGrpSpPr>
            <p:cNvPr id="515114" name="Group 42"/>
            <p:cNvGrpSpPr>
              <a:grpSpLocks/>
            </p:cNvGrpSpPr>
            <p:nvPr/>
          </p:nvGrpSpPr>
          <p:grpSpPr bwMode="auto">
            <a:xfrm>
              <a:off x="1025" y="3628"/>
              <a:ext cx="288" cy="96"/>
              <a:chOff x="1392" y="3552"/>
              <a:chExt cx="288" cy="96"/>
            </a:xfrm>
          </p:grpSpPr>
          <p:sp>
            <p:nvSpPr>
              <p:cNvPr id="515115" name="Line 4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5116" name="Line 4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5117" name="Line 4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5118" name="Line 46"/>
            <p:cNvSpPr>
              <a:spLocks noChangeShapeType="1"/>
            </p:cNvSpPr>
            <p:nvPr/>
          </p:nvSpPr>
          <p:spPr bwMode="auto">
            <a:xfrm flipV="1">
              <a:off x="1172" y="3475"/>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15119" name="Oval 47"/>
            <p:cNvSpPr>
              <a:spLocks noChangeArrowheads="1"/>
            </p:cNvSpPr>
            <p:nvPr/>
          </p:nvSpPr>
          <p:spPr bwMode="auto">
            <a:xfrm>
              <a:off x="2268" y="278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5120" name="Text Box 48"/>
            <p:cNvSpPr txBox="1">
              <a:spLocks noChangeArrowheads="1"/>
            </p:cNvSpPr>
            <p:nvPr/>
          </p:nvSpPr>
          <p:spPr bwMode="auto">
            <a:xfrm>
              <a:off x="2377" y="277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5121" name="Text Box 49"/>
            <p:cNvSpPr txBox="1">
              <a:spLocks noChangeArrowheads="1"/>
            </p:cNvSpPr>
            <p:nvPr/>
          </p:nvSpPr>
          <p:spPr bwMode="auto">
            <a:xfrm>
              <a:off x="2374" y="2832"/>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5122" name="Line 50"/>
            <p:cNvSpPr>
              <a:spLocks noChangeShapeType="1"/>
            </p:cNvSpPr>
            <p:nvPr/>
          </p:nvSpPr>
          <p:spPr bwMode="auto">
            <a:xfrm flipV="1">
              <a:off x="2434" y="2836"/>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15123" name="Oval 51"/>
            <p:cNvSpPr>
              <a:spLocks noChangeArrowheads="1"/>
            </p:cNvSpPr>
            <p:nvPr/>
          </p:nvSpPr>
          <p:spPr bwMode="auto">
            <a:xfrm>
              <a:off x="1842"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5124" name="Text Box 52"/>
            <p:cNvSpPr txBox="1">
              <a:spLocks noChangeArrowheads="1"/>
            </p:cNvSpPr>
            <p:nvPr/>
          </p:nvSpPr>
          <p:spPr bwMode="auto">
            <a:xfrm>
              <a:off x="1260"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cxnSp>
          <p:nvCxnSpPr>
            <p:cNvPr id="515125" name="AutoShape 53"/>
            <p:cNvCxnSpPr>
              <a:cxnSpLocks noChangeShapeType="1"/>
              <a:stCxn id="515082" idx="6"/>
              <a:endCxn id="515123" idx="2"/>
            </p:cNvCxnSpPr>
            <p:nvPr/>
          </p:nvCxnSpPr>
          <p:spPr bwMode="auto">
            <a:xfrm>
              <a:off x="1213" y="3475"/>
              <a:ext cx="629" cy="0"/>
            </a:xfrm>
            <a:prstGeom prst="straightConnector1">
              <a:avLst/>
            </a:prstGeom>
            <a:noFill/>
            <a:ln w="12700">
              <a:solidFill>
                <a:schemeClr val="tx1"/>
              </a:solidFill>
              <a:round/>
              <a:headEnd type="none" w="lg" len="lg"/>
              <a:tailEnd type="none" w="lg" len="lg"/>
            </a:ln>
            <a:effectLst/>
          </p:spPr>
        </p:cxnSp>
        <p:cxnSp>
          <p:nvCxnSpPr>
            <p:cNvPr id="515126" name="AutoShape 54"/>
            <p:cNvCxnSpPr>
              <a:cxnSpLocks noChangeShapeType="1"/>
              <a:stCxn id="515123" idx="0"/>
              <a:endCxn id="515098" idx="1"/>
            </p:cNvCxnSpPr>
            <p:nvPr/>
          </p:nvCxnSpPr>
          <p:spPr bwMode="auto">
            <a:xfrm flipH="1" flipV="1">
              <a:off x="1883" y="3066"/>
              <a:ext cx="1" cy="370"/>
            </a:xfrm>
            <a:prstGeom prst="straightConnector1">
              <a:avLst/>
            </a:prstGeom>
            <a:noFill/>
            <a:ln w="12700">
              <a:solidFill>
                <a:schemeClr val="tx1"/>
              </a:solidFill>
              <a:round/>
              <a:headEnd type="none" w="lg" len="lg"/>
              <a:tailEnd type="none" w="lg" len="lg"/>
            </a:ln>
            <a:effectLst/>
          </p:spPr>
        </p:cxnSp>
        <p:sp>
          <p:nvSpPr>
            <p:cNvPr id="515127" name="Oval 55"/>
            <p:cNvSpPr>
              <a:spLocks noChangeArrowheads="1"/>
            </p:cNvSpPr>
            <p:nvPr/>
          </p:nvSpPr>
          <p:spPr bwMode="auto">
            <a:xfrm>
              <a:off x="445" y="22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5128" name="AutoShape 56"/>
            <p:cNvCxnSpPr>
              <a:cxnSpLocks noChangeShapeType="1"/>
              <a:stCxn id="515154" idx="0"/>
              <a:endCxn id="515127" idx="4"/>
            </p:cNvCxnSpPr>
            <p:nvPr/>
          </p:nvCxnSpPr>
          <p:spPr bwMode="auto">
            <a:xfrm flipH="1" flipV="1">
              <a:off x="487" y="2362"/>
              <a:ext cx="2" cy="350"/>
            </a:xfrm>
            <a:prstGeom prst="straightConnector1">
              <a:avLst/>
            </a:prstGeom>
            <a:noFill/>
            <a:ln w="12700">
              <a:solidFill>
                <a:schemeClr val="tx1"/>
              </a:solidFill>
              <a:round/>
              <a:headEnd type="none" w="lg" len="lg"/>
              <a:tailEnd type="none" w="lg" len="lg"/>
            </a:ln>
            <a:effectLst/>
          </p:spPr>
        </p:cxnSp>
        <p:sp>
          <p:nvSpPr>
            <p:cNvPr id="515129" name="Text Box 57"/>
            <p:cNvSpPr txBox="1">
              <a:spLocks noChangeArrowheads="1"/>
            </p:cNvSpPr>
            <p:nvPr/>
          </p:nvSpPr>
          <p:spPr bwMode="auto">
            <a:xfrm>
              <a:off x="2577" y="2581"/>
              <a:ext cx="207"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15130" name="Line 58"/>
            <p:cNvSpPr>
              <a:spLocks noChangeShapeType="1"/>
            </p:cNvSpPr>
            <p:nvPr/>
          </p:nvSpPr>
          <p:spPr bwMode="auto">
            <a:xfrm>
              <a:off x="1313"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5131" name="Line 59"/>
            <p:cNvSpPr>
              <a:spLocks noChangeShapeType="1"/>
            </p:cNvSpPr>
            <p:nvPr/>
          </p:nvSpPr>
          <p:spPr bwMode="auto">
            <a:xfrm>
              <a:off x="1980" y="281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5132" name="Line 60"/>
            <p:cNvSpPr>
              <a:spLocks noChangeShapeType="1"/>
            </p:cNvSpPr>
            <p:nvPr/>
          </p:nvSpPr>
          <p:spPr bwMode="auto">
            <a:xfrm>
              <a:off x="1341" y="21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5133" name="Text Box 61"/>
            <p:cNvSpPr txBox="1">
              <a:spLocks noChangeArrowheads="1"/>
            </p:cNvSpPr>
            <p:nvPr/>
          </p:nvSpPr>
          <p:spPr bwMode="auto">
            <a:xfrm>
              <a:off x="1438" y="194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5134" name="Text Box 62"/>
            <p:cNvSpPr txBox="1">
              <a:spLocks noChangeArrowheads="1"/>
            </p:cNvSpPr>
            <p:nvPr/>
          </p:nvSpPr>
          <p:spPr bwMode="auto">
            <a:xfrm>
              <a:off x="1325" y="280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15135" name="Text Box 63"/>
            <p:cNvSpPr txBox="1">
              <a:spLocks noChangeArrowheads="1"/>
            </p:cNvSpPr>
            <p:nvPr/>
          </p:nvSpPr>
          <p:spPr bwMode="auto">
            <a:xfrm>
              <a:off x="1980" y="28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15136" name="Text Box 64"/>
            <p:cNvSpPr txBox="1">
              <a:spLocks noChangeArrowheads="1"/>
            </p:cNvSpPr>
            <p:nvPr/>
          </p:nvSpPr>
          <p:spPr bwMode="auto">
            <a:xfrm>
              <a:off x="204" y="2065"/>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5137" name="Text Box 65"/>
            <p:cNvSpPr txBox="1">
              <a:spLocks noChangeArrowheads="1"/>
            </p:cNvSpPr>
            <p:nvPr/>
          </p:nvSpPr>
          <p:spPr bwMode="auto">
            <a:xfrm>
              <a:off x="1937" y="2002"/>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5138" name="Text Box 66"/>
            <p:cNvSpPr txBox="1">
              <a:spLocks noChangeArrowheads="1"/>
            </p:cNvSpPr>
            <p:nvPr/>
          </p:nvSpPr>
          <p:spPr bwMode="auto">
            <a:xfrm>
              <a:off x="1380" y="35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nvGrpSpPr>
            <p:cNvPr id="515139" name="Group 67"/>
            <p:cNvGrpSpPr>
              <a:grpSpLocks/>
            </p:cNvGrpSpPr>
            <p:nvPr/>
          </p:nvGrpSpPr>
          <p:grpSpPr bwMode="auto">
            <a:xfrm rot="-16200000" flipH="1" flipV="1">
              <a:off x="773" y="2170"/>
              <a:ext cx="112" cy="287"/>
              <a:chOff x="3450" y="2313"/>
              <a:chExt cx="111" cy="216"/>
            </a:xfrm>
          </p:grpSpPr>
          <p:sp>
            <p:nvSpPr>
              <p:cNvPr id="515140" name="Line 6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5141" name="Line 6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5142" name="Line 7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5143" name="Line 7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5144" name="Line 7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5145" name="Line 7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5146" name="Line 7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5147" name="AutoShape 75"/>
            <p:cNvCxnSpPr>
              <a:cxnSpLocks noChangeShapeType="1"/>
              <a:stCxn id="515127" idx="6"/>
              <a:endCxn id="515140" idx="0"/>
            </p:cNvCxnSpPr>
            <p:nvPr/>
          </p:nvCxnSpPr>
          <p:spPr bwMode="auto">
            <a:xfrm flipV="1">
              <a:off x="528" y="2322"/>
              <a:ext cx="157" cy="2"/>
            </a:xfrm>
            <a:prstGeom prst="straightConnector1">
              <a:avLst/>
            </a:prstGeom>
            <a:noFill/>
            <a:ln w="12700">
              <a:solidFill>
                <a:schemeClr val="tx1"/>
              </a:solidFill>
              <a:round/>
              <a:headEnd type="none" w="lg" len="lg"/>
              <a:tailEnd type="none" w="lg" len="lg"/>
            </a:ln>
            <a:effectLst/>
          </p:spPr>
        </p:cxnSp>
        <p:cxnSp>
          <p:nvCxnSpPr>
            <p:cNvPr id="515148" name="AutoShape 76"/>
            <p:cNvCxnSpPr>
              <a:cxnSpLocks noChangeShapeType="1"/>
              <a:stCxn id="515080" idx="2"/>
              <a:endCxn id="515142" idx="1"/>
            </p:cNvCxnSpPr>
            <p:nvPr/>
          </p:nvCxnSpPr>
          <p:spPr bwMode="auto">
            <a:xfrm flipH="1">
              <a:off x="972" y="2312"/>
              <a:ext cx="138" cy="0"/>
            </a:xfrm>
            <a:prstGeom prst="straightConnector1">
              <a:avLst/>
            </a:prstGeom>
            <a:noFill/>
            <a:ln w="12700">
              <a:solidFill>
                <a:schemeClr val="tx1"/>
              </a:solidFill>
              <a:round/>
              <a:headEnd type="none" w="lg" len="lg"/>
              <a:tailEnd type="none" w="lg" len="lg"/>
            </a:ln>
            <a:effectLst/>
          </p:spPr>
        </p:cxnSp>
        <p:sp>
          <p:nvSpPr>
            <p:cNvPr id="515149" name="Text Box 77"/>
            <p:cNvSpPr txBox="1">
              <a:spLocks noChangeArrowheads="1"/>
            </p:cNvSpPr>
            <p:nvPr/>
          </p:nvSpPr>
          <p:spPr bwMode="auto">
            <a:xfrm>
              <a:off x="586"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5150" name="AutoShape 78"/>
            <p:cNvCxnSpPr>
              <a:cxnSpLocks noChangeShapeType="1"/>
              <a:stCxn id="515123" idx="6"/>
              <a:endCxn id="515119" idx="4"/>
            </p:cNvCxnSpPr>
            <p:nvPr/>
          </p:nvCxnSpPr>
          <p:spPr bwMode="auto">
            <a:xfrm flipV="1">
              <a:off x="1925" y="3098"/>
              <a:ext cx="509" cy="377"/>
            </a:xfrm>
            <a:prstGeom prst="bentConnector2">
              <a:avLst/>
            </a:prstGeom>
            <a:noFill/>
            <a:ln w="12700">
              <a:solidFill>
                <a:schemeClr val="tx1"/>
              </a:solidFill>
              <a:miter lim="800000"/>
              <a:headEnd type="none" w="lg" len="lg"/>
              <a:tailEnd type="none" w="lg" len="lg"/>
            </a:ln>
            <a:effectLst/>
          </p:spPr>
        </p:cxnSp>
        <p:cxnSp>
          <p:nvCxnSpPr>
            <p:cNvPr id="515151" name="AutoShape 79"/>
            <p:cNvCxnSpPr>
              <a:cxnSpLocks noChangeShapeType="1"/>
              <a:stCxn id="515081" idx="6"/>
              <a:endCxn id="515120" idx="0"/>
            </p:cNvCxnSpPr>
            <p:nvPr/>
          </p:nvCxnSpPr>
          <p:spPr bwMode="auto">
            <a:xfrm>
              <a:off x="1909" y="2305"/>
              <a:ext cx="526" cy="465"/>
            </a:xfrm>
            <a:prstGeom prst="bentConnector2">
              <a:avLst/>
            </a:prstGeom>
            <a:noFill/>
            <a:ln w="12700">
              <a:solidFill>
                <a:schemeClr val="tx1"/>
              </a:solidFill>
              <a:miter lim="800000"/>
              <a:headEnd type="none" w="lg" len="lg"/>
              <a:tailEnd type="none" w="lg" len="lg"/>
            </a:ln>
            <a:effectLst/>
          </p:spPr>
        </p:cxnSp>
        <p:grpSp>
          <p:nvGrpSpPr>
            <p:cNvPr id="515152" name="Group 80"/>
            <p:cNvGrpSpPr>
              <a:grpSpLocks/>
            </p:cNvGrpSpPr>
            <p:nvPr/>
          </p:nvGrpSpPr>
          <p:grpSpPr bwMode="auto">
            <a:xfrm>
              <a:off x="322" y="2680"/>
              <a:ext cx="332" cy="404"/>
              <a:chOff x="166" y="2585"/>
              <a:chExt cx="332" cy="404"/>
            </a:xfrm>
          </p:grpSpPr>
          <p:sp>
            <p:nvSpPr>
              <p:cNvPr id="515153" name="Oval 81"/>
              <p:cNvSpPr>
                <a:spLocks noChangeArrowheads="1"/>
              </p:cNvSpPr>
              <p:nvPr/>
            </p:nvSpPr>
            <p:spPr bwMode="auto">
              <a:xfrm>
                <a:off x="166" y="263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5154" name="Text Box 82"/>
              <p:cNvSpPr txBox="1">
                <a:spLocks noChangeArrowheads="1"/>
              </p:cNvSpPr>
              <p:nvPr/>
            </p:nvSpPr>
            <p:spPr bwMode="auto">
              <a:xfrm>
                <a:off x="275" y="261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5155" name="Text Box 83"/>
              <p:cNvSpPr txBox="1">
                <a:spLocks noChangeArrowheads="1"/>
              </p:cNvSpPr>
              <p:nvPr/>
            </p:nvSpPr>
            <p:spPr bwMode="auto">
              <a:xfrm>
                <a:off x="272" y="267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5156" name="Text Box 84"/>
              <p:cNvSpPr txBox="1">
                <a:spLocks noChangeArrowheads="1"/>
              </p:cNvSpPr>
              <p:nvPr/>
            </p:nvSpPr>
            <p:spPr bwMode="auto">
              <a:xfrm>
                <a:off x="233" y="2585"/>
                <a:ext cx="197" cy="404"/>
              </a:xfrm>
              <a:prstGeom prst="rect">
                <a:avLst/>
              </a:prstGeom>
              <a:noFill/>
              <a:ln w="12700">
                <a:noFill/>
                <a:miter lim="800000"/>
                <a:headEnd type="none" w="lg" len="lg"/>
                <a:tailEnd type="none" w="lg" len="lg"/>
              </a:ln>
              <a:effectLst/>
            </p:spPr>
            <p:txBody>
              <a:bodyPr wrap="none">
                <a:spAutoFit/>
              </a:bodyPr>
              <a:lstStyle/>
              <a:p>
                <a:r>
                  <a:rPr lang="en-US"/>
                  <a:t>+</a:t>
                </a:r>
              </a:p>
              <a:p>
                <a:r>
                  <a:rPr lang="en-US"/>
                  <a:t>–</a:t>
                </a:r>
              </a:p>
            </p:txBody>
          </p:sp>
        </p:grpSp>
        <p:sp>
          <p:nvSpPr>
            <p:cNvPr id="515157" name="Line 85"/>
            <p:cNvSpPr>
              <a:spLocks noChangeShapeType="1"/>
            </p:cNvSpPr>
            <p:nvPr/>
          </p:nvSpPr>
          <p:spPr bwMode="auto">
            <a:xfrm>
              <a:off x="616" y="2197"/>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5158" name="Text Box 86"/>
            <p:cNvSpPr txBox="1">
              <a:spLocks noChangeArrowheads="1"/>
            </p:cNvSpPr>
            <p:nvPr/>
          </p:nvSpPr>
          <p:spPr bwMode="auto">
            <a:xfrm>
              <a:off x="713" y="195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5159" name="Text Box 87"/>
            <p:cNvSpPr txBox="1">
              <a:spLocks noChangeArrowheads="1"/>
            </p:cNvSpPr>
            <p:nvPr/>
          </p:nvSpPr>
          <p:spPr bwMode="auto">
            <a:xfrm>
              <a:off x="132" y="2724"/>
              <a:ext cx="225"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s</a:t>
              </a:r>
            </a:p>
          </p:txBody>
        </p:sp>
        <p:sp>
          <p:nvSpPr>
            <p:cNvPr id="515160" name="Oval 88"/>
            <p:cNvSpPr>
              <a:spLocks noChangeArrowheads="1"/>
            </p:cNvSpPr>
            <p:nvPr/>
          </p:nvSpPr>
          <p:spPr bwMode="auto">
            <a:xfrm>
              <a:off x="1067" y="2244"/>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5161" name="Text Box 89"/>
            <p:cNvSpPr txBox="1">
              <a:spLocks noChangeArrowheads="1"/>
            </p:cNvSpPr>
            <p:nvPr/>
          </p:nvSpPr>
          <p:spPr bwMode="auto">
            <a:xfrm>
              <a:off x="1075" y="20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grpSp>
      <p:sp>
        <p:nvSpPr>
          <p:cNvPr id="515162" name="Text Box 90"/>
          <p:cNvSpPr txBox="1">
            <a:spLocks noChangeArrowheads="1"/>
          </p:cNvSpPr>
          <p:nvPr/>
        </p:nvSpPr>
        <p:spPr bwMode="auto">
          <a:xfrm>
            <a:off x="4419600" y="2514600"/>
            <a:ext cx="4648200" cy="25765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a:t>
            </a:r>
            <a:r>
              <a:rPr lang="en-US" b="1"/>
              <a:t>Node d</a:t>
            </a:r>
            <a:r>
              <a:rPr lang="en-US"/>
              <a:t> (</a:t>
            </a:r>
            <a:r>
              <a:rPr lang="en-US" b="1"/>
              <a:t>v</a:t>
            </a:r>
            <a:r>
              <a:rPr lang="en-US" b="1" baseline="-25000"/>
              <a:t>d</a:t>
            </a:r>
            <a:r>
              <a:rPr lang="en-US"/>
              <a:t>) as the reference node (</a:t>
            </a:r>
            <a:r>
              <a:rPr lang="en-US" b="1"/>
              <a:t>v</a:t>
            </a:r>
            <a:r>
              <a:rPr lang="en-US" b="1" baseline="-25000"/>
              <a:t>d</a:t>
            </a:r>
            <a:r>
              <a:rPr lang="en-US"/>
              <a:t> = 0)</a:t>
            </a:r>
          </a:p>
          <a:p>
            <a:pPr marL="457200" indent="-457200" algn="l">
              <a:buFontTx/>
              <a:buAutoNum type="arabicPeriod"/>
            </a:pPr>
            <a:r>
              <a:rPr lang="en-US"/>
              <a:t>Define remaining n – 1 (3) voltages</a:t>
            </a:r>
          </a:p>
          <a:p>
            <a:pPr marL="914400" lvl="1" indent="-457200" algn="l">
              <a:buFont typeface="Wingdings" pitchFamily="2" charset="2"/>
              <a:buChar char="Ø"/>
            </a:pPr>
            <a:r>
              <a:rPr lang="en-US" b="1"/>
              <a:t>v</a:t>
            </a:r>
            <a:r>
              <a:rPr lang="en-US" b="1" baseline="-25000"/>
              <a:t>a</a:t>
            </a:r>
            <a:r>
              <a:rPr lang="en-US"/>
              <a:t> is </a:t>
            </a:r>
            <a:r>
              <a:rPr lang="en-US" b="1"/>
              <a:t>dependent </a:t>
            </a:r>
            <a:r>
              <a:rPr lang="en-US"/>
              <a:t>(</a:t>
            </a:r>
            <a:r>
              <a:rPr lang="en-US" b="1"/>
              <a:t>v</a:t>
            </a:r>
            <a:r>
              <a:rPr lang="en-US" b="1" baseline="-25000"/>
              <a:t>a</a:t>
            </a:r>
            <a:r>
              <a:rPr lang="en-US"/>
              <a:t> = </a:t>
            </a:r>
            <a:r>
              <a:rPr lang="en-US" b="1"/>
              <a:t>v</a:t>
            </a:r>
            <a:r>
              <a:rPr lang="en-US" b="1" baseline="-25000"/>
              <a:t>s</a:t>
            </a:r>
            <a:r>
              <a:rPr lang="en-US"/>
              <a:t>)</a:t>
            </a:r>
            <a:endParaRPr lang="en-US" b="1"/>
          </a:p>
          <a:p>
            <a:pPr marL="914400" lvl="1" indent="-457200" algn="l">
              <a:buFont typeface="Wingdings" pitchFamily="2" charset="2"/>
              <a:buChar char="Ø"/>
            </a:pPr>
            <a:r>
              <a:rPr lang="en-US" b="1"/>
              <a:t>v</a:t>
            </a:r>
            <a:r>
              <a:rPr lang="en-US" b="1" baseline="-25000"/>
              <a:t>b</a:t>
            </a:r>
            <a:r>
              <a:rPr lang="en-US"/>
              <a:t> is </a:t>
            </a:r>
            <a:r>
              <a:rPr lang="en-US" b="1"/>
              <a:t>independent</a:t>
            </a:r>
          </a:p>
          <a:p>
            <a:pPr marL="914400" lvl="1" indent="-457200" algn="l">
              <a:buFont typeface="Wingdings" pitchFamily="2" charset="2"/>
              <a:buChar char="Ø"/>
            </a:pPr>
            <a:r>
              <a:rPr lang="en-US" b="1"/>
              <a:t>v</a:t>
            </a:r>
            <a:r>
              <a:rPr lang="en-US" b="1" baseline="-25000"/>
              <a:t>c</a:t>
            </a:r>
            <a:r>
              <a:rPr lang="en-US"/>
              <a:t> is </a:t>
            </a:r>
            <a:r>
              <a:rPr lang="en-US" b="1"/>
              <a:t>independent</a:t>
            </a:r>
          </a:p>
          <a:p>
            <a:pPr marL="457200" indent="-457200" algn="l">
              <a:buFontTx/>
              <a:buAutoNum type="arabicPeriod"/>
            </a:pPr>
            <a:r>
              <a:rPr lang="en-US"/>
              <a:t>Apply KCL at nodes </a:t>
            </a:r>
            <a:r>
              <a:rPr lang="en-US" b="1"/>
              <a:t>b</a:t>
            </a:r>
            <a:r>
              <a:rPr lang="en-US"/>
              <a:t>, and </a:t>
            </a:r>
            <a:r>
              <a:rPr lang="en-US" b="1"/>
              <a:t>c</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Date Placeholder 3"/>
          <p:cNvSpPr>
            <a:spLocks noGrp="1"/>
          </p:cNvSpPr>
          <p:nvPr>
            <p:ph type="dt" sz="half" idx="10"/>
          </p:nvPr>
        </p:nvSpPr>
        <p:spPr/>
        <p:txBody>
          <a:bodyPr/>
          <a:lstStyle/>
          <a:p>
            <a:r>
              <a:rPr lang="en-US"/>
              <a:t>ECEN 301</a:t>
            </a:r>
          </a:p>
        </p:txBody>
      </p:sp>
      <p:sp>
        <p:nvSpPr>
          <p:cNvPr id="94" name="Footer Placeholder 4"/>
          <p:cNvSpPr>
            <a:spLocks noGrp="1"/>
          </p:cNvSpPr>
          <p:nvPr>
            <p:ph type="ftr" sz="quarter" idx="11"/>
          </p:nvPr>
        </p:nvSpPr>
        <p:spPr/>
        <p:txBody>
          <a:bodyPr/>
          <a:lstStyle/>
          <a:p>
            <a:r>
              <a:rPr lang="en-US"/>
              <a:t>Discussion #7 – Node and Mesh Methods</a:t>
            </a:r>
          </a:p>
        </p:txBody>
      </p:sp>
      <p:sp>
        <p:nvSpPr>
          <p:cNvPr id="95" name="Slide Number Placeholder 5"/>
          <p:cNvSpPr>
            <a:spLocks noGrp="1"/>
          </p:cNvSpPr>
          <p:nvPr>
            <p:ph type="sldNum" sz="quarter" idx="12"/>
          </p:nvPr>
        </p:nvSpPr>
        <p:spPr/>
        <p:txBody>
          <a:bodyPr/>
          <a:lstStyle/>
          <a:p>
            <a:pPr lvl="1"/>
            <a:fld id="{B3248888-9B72-407F-9648-1BBD112B5106}" type="slidenum">
              <a:rPr lang="en-US"/>
              <a:pPr lvl="1"/>
              <a:t>36</a:t>
            </a:fld>
            <a:endParaRPr lang="en-US"/>
          </a:p>
        </p:txBody>
      </p:sp>
      <p:sp>
        <p:nvSpPr>
          <p:cNvPr id="516098" name="Rectangle 2"/>
          <p:cNvSpPr>
            <a:spLocks noGrp="1" noChangeArrowheads="1"/>
          </p:cNvSpPr>
          <p:nvPr>
            <p:ph type="title"/>
          </p:nvPr>
        </p:nvSpPr>
        <p:spPr/>
        <p:txBody>
          <a:bodyPr/>
          <a:lstStyle/>
          <a:p>
            <a:r>
              <a:rPr lang="en-US"/>
              <a:t>Node Voltage Method</a:t>
            </a:r>
          </a:p>
        </p:txBody>
      </p:sp>
      <p:sp>
        <p:nvSpPr>
          <p:cNvPr id="516099"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Example5</a:t>
            </a:r>
            <a:r>
              <a:rPr lang="en-US" sz="2400"/>
              <a:t>: find all node voltages</a:t>
            </a:r>
          </a:p>
          <a:p>
            <a:pPr lvl="1">
              <a:lnSpc>
                <a:spcPct val="90000"/>
              </a:lnSpc>
            </a:pPr>
            <a:r>
              <a:rPr lang="en-US" sz="1800" b="1"/>
              <a:t>v</a:t>
            </a:r>
            <a:r>
              <a:rPr lang="en-US" sz="1800" b="1" baseline="-25000"/>
              <a:t>s</a:t>
            </a:r>
            <a:r>
              <a:rPr lang="en-US" sz="1800"/>
              <a:t> = 2V, </a:t>
            </a:r>
            <a:r>
              <a:rPr lang="en-US" sz="1800" b="1" i="1"/>
              <a:t>i</a:t>
            </a:r>
            <a:r>
              <a:rPr lang="en-US" sz="1800" b="1" i="1" baseline="-25000"/>
              <a:t>s</a:t>
            </a:r>
            <a:r>
              <a:rPr lang="en-US" sz="1800"/>
              <a:t> = 3A, </a:t>
            </a:r>
            <a:r>
              <a:rPr lang="en-US" sz="1800" b="1"/>
              <a:t>R</a:t>
            </a:r>
            <a:r>
              <a:rPr lang="en-US" sz="1800" b="1" baseline="-25000"/>
              <a:t>1</a:t>
            </a:r>
            <a:r>
              <a:rPr lang="en-US" sz="1800" b="1"/>
              <a:t> </a:t>
            </a:r>
            <a:r>
              <a:rPr lang="en-US" sz="1800"/>
              <a:t>= 1</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p>
        </p:txBody>
      </p:sp>
      <p:grpSp>
        <p:nvGrpSpPr>
          <p:cNvPr id="516100" name="Group 4"/>
          <p:cNvGrpSpPr>
            <a:grpSpLocks/>
          </p:cNvGrpSpPr>
          <p:nvPr/>
        </p:nvGrpSpPr>
        <p:grpSpPr bwMode="auto">
          <a:xfrm>
            <a:off x="0" y="2406650"/>
            <a:ext cx="4210050" cy="2851150"/>
            <a:chOff x="132" y="1948"/>
            <a:chExt cx="2652" cy="1796"/>
          </a:xfrm>
        </p:grpSpPr>
        <p:sp>
          <p:nvSpPr>
            <p:cNvPr id="516101" name="Oval 5"/>
            <p:cNvSpPr>
              <a:spLocks noChangeArrowheads="1"/>
            </p:cNvSpPr>
            <p:nvPr/>
          </p:nvSpPr>
          <p:spPr bwMode="auto">
            <a:xfrm>
              <a:off x="416" y="3418"/>
              <a:ext cx="2116" cy="11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6102" name="Oval 6"/>
            <p:cNvSpPr>
              <a:spLocks noChangeArrowheads="1"/>
            </p:cNvSpPr>
            <p:nvPr/>
          </p:nvSpPr>
          <p:spPr bwMode="auto">
            <a:xfrm>
              <a:off x="1742" y="2233"/>
              <a:ext cx="751" cy="15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6103" name="Oval 7"/>
            <p:cNvSpPr>
              <a:spLocks noChangeArrowheads="1"/>
            </p:cNvSpPr>
            <p:nvPr/>
          </p:nvSpPr>
          <p:spPr bwMode="auto">
            <a:xfrm>
              <a:off x="407" y="2251"/>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6104" name="Oval 8"/>
            <p:cNvSpPr>
              <a:spLocks noChangeArrowheads="1"/>
            </p:cNvSpPr>
            <p:nvPr/>
          </p:nvSpPr>
          <p:spPr bwMode="auto">
            <a:xfrm>
              <a:off x="1110" y="227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6105" name="Oval 9"/>
            <p:cNvSpPr>
              <a:spLocks noChangeArrowheads="1"/>
            </p:cNvSpPr>
            <p:nvPr/>
          </p:nvSpPr>
          <p:spPr bwMode="auto">
            <a:xfrm>
              <a:off x="1826" y="226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6106" name="Oval 10"/>
            <p:cNvSpPr>
              <a:spLocks noChangeArrowheads="1"/>
            </p:cNvSpPr>
            <p:nvPr/>
          </p:nvSpPr>
          <p:spPr bwMode="auto">
            <a:xfrm>
              <a:off x="1130"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6107" name="AutoShape 11"/>
            <p:cNvCxnSpPr>
              <a:cxnSpLocks noChangeShapeType="1"/>
              <a:stCxn id="516106" idx="2"/>
              <a:endCxn id="516177" idx="4"/>
            </p:cNvCxnSpPr>
            <p:nvPr/>
          </p:nvCxnSpPr>
          <p:spPr bwMode="auto">
            <a:xfrm rot="10800000">
              <a:off x="488" y="3040"/>
              <a:ext cx="642" cy="435"/>
            </a:xfrm>
            <a:prstGeom prst="bentConnector2">
              <a:avLst/>
            </a:prstGeom>
            <a:noFill/>
            <a:ln w="12700">
              <a:solidFill>
                <a:schemeClr val="tx1"/>
              </a:solidFill>
              <a:miter lim="800000"/>
              <a:headEnd type="none" w="lg" len="lg"/>
              <a:tailEnd type="none" w="lg" len="lg"/>
            </a:ln>
            <a:effectLst/>
          </p:spPr>
        </p:cxnSp>
        <p:cxnSp>
          <p:nvCxnSpPr>
            <p:cNvPr id="516108" name="AutoShape 12"/>
            <p:cNvCxnSpPr>
              <a:cxnSpLocks noChangeShapeType="1"/>
              <a:stCxn id="516106" idx="0"/>
              <a:endCxn id="516114" idx="1"/>
            </p:cNvCxnSpPr>
            <p:nvPr/>
          </p:nvCxnSpPr>
          <p:spPr bwMode="auto">
            <a:xfrm flipH="1" flipV="1">
              <a:off x="1171" y="3066"/>
              <a:ext cx="1" cy="370"/>
            </a:xfrm>
            <a:prstGeom prst="straightConnector1">
              <a:avLst/>
            </a:prstGeom>
            <a:noFill/>
            <a:ln w="12700">
              <a:solidFill>
                <a:schemeClr val="tx1"/>
              </a:solidFill>
              <a:round/>
              <a:headEnd type="none" w="lg" len="lg"/>
              <a:tailEnd type="none" w="lg" len="lg"/>
            </a:ln>
            <a:effectLst/>
          </p:spPr>
        </p:cxnSp>
        <p:cxnSp>
          <p:nvCxnSpPr>
            <p:cNvPr id="516109" name="AutoShape 13"/>
            <p:cNvCxnSpPr>
              <a:cxnSpLocks noChangeShapeType="1"/>
              <a:stCxn id="516104" idx="4"/>
              <a:endCxn id="516112" idx="0"/>
            </p:cNvCxnSpPr>
            <p:nvPr/>
          </p:nvCxnSpPr>
          <p:spPr bwMode="auto">
            <a:xfrm>
              <a:off x="1152" y="2350"/>
              <a:ext cx="10" cy="500"/>
            </a:xfrm>
            <a:prstGeom prst="straightConnector1">
              <a:avLst/>
            </a:prstGeom>
            <a:noFill/>
            <a:ln w="12700">
              <a:solidFill>
                <a:schemeClr val="tx1"/>
              </a:solidFill>
              <a:round/>
              <a:headEnd type="none" w="lg" len="lg"/>
              <a:tailEnd type="none" w="lg" len="lg"/>
            </a:ln>
            <a:effectLst/>
          </p:spPr>
        </p:cxnSp>
        <p:cxnSp>
          <p:nvCxnSpPr>
            <p:cNvPr id="516110" name="AutoShape 14"/>
            <p:cNvCxnSpPr>
              <a:cxnSpLocks noChangeShapeType="1"/>
              <a:stCxn id="516105" idx="4"/>
              <a:endCxn id="516120" idx="0"/>
            </p:cNvCxnSpPr>
            <p:nvPr/>
          </p:nvCxnSpPr>
          <p:spPr bwMode="auto">
            <a:xfrm>
              <a:off x="1868" y="2343"/>
              <a:ext cx="6" cy="507"/>
            </a:xfrm>
            <a:prstGeom prst="straightConnector1">
              <a:avLst/>
            </a:prstGeom>
            <a:noFill/>
            <a:ln w="12700">
              <a:solidFill>
                <a:schemeClr val="tx1"/>
              </a:solidFill>
              <a:round/>
              <a:headEnd type="none" w="lg" len="lg"/>
              <a:tailEnd type="none" w="lg" len="lg"/>
            </a:ln>
            <a:effectLst/>
          </p:spPr>
        </p:cxnSp>
        <p:sp>
          <p:nvSpPr>
            <p:cNvPr id="516111" name="Text Box 15"/>
            <p:cNvSpPr txBox="1">
              <a:spLocks noChangeArrowheads="1"/>
            </p:cNvSpPr>
            <p:nvPr/>
          </p:nvSpPr>
          <p:spPr bwMode="auto">
            <a:xfrm>
              <a:off x="876" y="265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516112" name="Line 16"/>
            <p:cNvSpPr>
              <a:spLocks noChangeShapeType="1"/>
            </p:cNvSpPr>
            <p:nvPr/>
          </p:nvSpPr>
          <p:spPr bwMode="auto">
            <a:xfrm>
              <a:off x="1162" y="285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6113" name="Line 17"/>
            <p:cNvSpPr>
              <a:spLocks noChangeShapeType="1"/>
            </p:cNvSpPr>
            <p:nvPr/>
          </p:nvSpPr>
          <p:spPr bwMode="auto">
            <a:xfrm flipH="1">
              <a:off x="1114" y="2871"/>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6114" name="Line 18"/>
            <p:cNvSpPr>
              <a:spLocks noChangeShapeType="1"/>
            </p:cNvSpPr>
            <p:nvPr/>
          </p:nvSpPr>
          <p:spPr bwMode="auto">
            <a:xfrm>
              <a:off x="1114" y="3042"/>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6115" name="Line 19"/>
            <p:cNvSpPr>
              <a:spLocks noChangeShapeType="1"/>
            </p:cNvSpPr>
            <p:nvPr/>
          </p:nvSpPr>
          <p:spPr bwMode="auto">
            <a:xfrm>
              <a:off x="1117" y="2892"/>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6116" name="Line 20"/>
            <p:cNvSpPr>
              <a:spLocks noChangeShapeType="1"/>
            </p:cNvSpPr>
            <p:nvPr/>
          </p:nvSpPr>
          <p:spPr bwMode="auto">
            <a:xfrm flipH="1">
              <a:off x="1117" y="2937"/>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6117" name="Line 21"/>
            <p:cNvSpPr>
              <a:spLocks noChangeShapeType="1"/>
            </p:cNvSpPr>
            <p:nvPr/>
          </p:nvSpPr>
          <p:spPr bwMode="auto">
            <a:xfrm>
              <a:off x="1117" y="296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6118" name="Line 22"/>
            <p:cNvSpPr>
              <a:spLocks noChangeShapeType="1"/>
            </p:cNvSpPr>
            <p:nvPr/>
          </p:nvSpPr>
          <p:spPr bwMode="auto">
            <a:xfrm flipH="1">
              <a:off x="1117" y="3009"/>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6119" name="Group 23"/>
            <p:cNvGrpSpPr>
              <a:grpSpLocks/>
            </p:cNvGrpSpPr>
            <p:nvPr/>
          </p:nvGrpSpPr>
          <p:grpSpPr bwMode="auto">
            <a:xfrm>
              <a:off x="1826" y="2850"/>
              <a:ext cx="111" cy="216"/>
              <a:chOff x="1670" y="2765"/>
              <a:chExt cx="111" cy="216"/>
            </a:xfrm>
          </p:grpSpPr>
          <p:sp>
            <p:nvSpPr>
              <p:cNvPr id="516120"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6121"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6122"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6123"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6124"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6125"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6126"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6127" name="Text Box 31"/>
            <p:cNvSpPr txBox="1">
              <a:spLocks noChangeArrowheads="1"/>
            </p:cNvSpPr>
            <p:nvPr/>
          </p:nvSpPr>
          <p:spPr bwMode="auto">
            <a:xfrm>
              <a:off x="1596" y="265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6128" name="Group 32"/>
            <p:cNvGrpSpPr>
              <a:grpSpLocks/>
            </p:cNvGrpSpPr>
            <p:nvPr/>
          </p:nvGrpSpPr>
          <p:grpSpPr bwMode="auto">
            <a:xfrm rot="-16200000" flipH="1" flipV="1">
              <a:off x="1473" y="2161"/>
              <a:ext cx="112" cy="287"/>
              <a:chOff x="3450" y="2313"/>
              <a:chExt cx="111" cy="216"/>
            </a:xfrm>
          </p:grpSpPr>
          <p:sp>
            <p:nvSpPr>
              <p:cNvPr id="516129"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6130"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6131"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6132"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6133"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6134"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6135"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6136" name="AutoShape 40"/>
            <p:cNvCxnSpPr>
              <a:cxnSpLocks noChangeShapeType="1"/>
              <a:stCxn id="516104" idx="6"/>
              <a:endCxn id="516129" idx="0"/>
            </p:cNvCxnSpPr>
            <p:nvPr/>
          </p:nvCxnSpPr>
          <p:spPr bwMode="auto">
            <a:xfrm>
              <a:off x="1193" y="2312"/>
              <a:ext cx="193" cy="1"/>
            </a:xfrm>
            <a:prstGeom prst="straightConnector1">
              <a:avLst/>
            </a:prstGeom>
            <a:noFill/>
            <a:ln w="12700">
              <a:solidFill>
                <a:schemeClr val="tx1"/>
              </a:solidFill>
              <a:round/>
              <a:headEnd type="none" w="lg" len="lg"/>
              <a:tailEnd type="none" w="lg" len="lg"/>
            </a:ln>
            <a:effectLst/>
          </p:spPr>
        </p:cxnSp>
        <p:cxnSp>
          <p:nvCxnSpPr>
            <p:cNvPr id="516137" name="AutoShape 41"/>
            <p:cNvCxnSpPr>
              <a:cxnSpLocks noChangeShapeType="1"/>
              <a:stCxn id="516105" idx="2"/>
              <a:endCxn id="516131" idx="1"/>
            </p:cNvCxnSpPr>
            <p:nvPr/>
          </p:nvCxnSpPr>
          <p:spPr bwMode="auto">
            <a:xfrm flipH="1" flipV="1">
              <a:off x="1673" y="2303"/>
              <a:ext cx="153" cy="2"/>
            </a:xfrm>
            <a:prstGeom prst="straightConnector1">
              <a:avLst/>
            </a:prstGeom>
            <a:noFill/>
            <a:ln w="12700">
              <a:solidFill>
                <a:schemeClr val="tx1"/>
              </a:solidFill>
              <a:round/>
              <a:headEnd type="none" w="lg" len="lg"/>
              <a:tailEnd type="none" w="lg" len="lg"/>
            </a:ln>
            <a:effectLst/>
          </p:spPr>
        </p:cxnSp>
        <p:grpSp>
          <p:nvGrpSpPr>
            <p:cNvPr id="516138" name="Group 42"/>
            <p:cNvGrpSpPr>
              <a:grpSpLocks/>
            </p:cNvGrpSpPr>
            <p:nvPr/>
          </p:nvGrpSpPr>
          <p:grpSpPr bwMode="auto">
            <a:xfrm>
              <a:off x="1025" y="3628"/>
              <a:ext cx="288" cy="96"/>
              <a:chOff x="1392" y="3552"/>
              <a:chExt cx="288" cy="96"/>
            </a:xfrm>
          </p:grpSpPr>
          <p:sp>
            <p:nvSpPr>
              <p:cNvPr id="516139" name="Line 4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6140" name="Line 4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6141" name="Line 4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6142" name="Line 46"/>
            <p:cNvSpPr>
              <a:spLocks noChangeShapeType="1"/>
            </p:cNvSpPr>
            <p:nvPr/>
          </p:nvSpPr>
          <p:spPr bwMode="auto">
            <a:xfrm flipV="1">
              <a:off x="1172" y="3475"/>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16143" name="Oval 47"/>
            <p:cNvSpPr>
              <a:spLocks noChangeArrowheads="1"/>
            </p:cNvSpPr>
            <p:nvPr/>
          </p:nvSpPr>
          <p:spPr bwMode="auto">
            <a:xfrm>
              <a:off x="2268" y="278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6144" name="Text Box 48"/>
            <p:cNvSpPr txBox="1">
              <a:spLocks noChangeArrowheads="1"/>
            </p:cNvSpPr>
            <p:nvPr/>
          </p:nvSpPr>
          <p:spPr bwMode="auto">
            <a:xfrm>
              <a:off x="2377" y="277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6145" name="Text Box 49"/>
            <p:cNvSpPr txBox="1">
              <a:spLocks noChangeArrowheads="1"/>
            </p:cNvSpPr>
            <p:nvPr/>
          </p:nvSpPr>
          <p:spPr bwMode="auto">
            <a:xfrm>
              <a:off x="2374" y="2832"/>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6146" name="Line 50"/>
            <p:cNvSpPr>
              <a:spLocks noChangeShapeType="1"/>
            </p:cNvSpPr>
            <p:nvPr/>
          </p:nvSpPr>
          <p:spPr bwMode="auto">
            <a:xfrm flipV="1">
              <a:off x="2434" y="2836"/>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16147" name="Oval 51"/>
            <p:cNvSpPr>
              <a:spLocks noChangeArrowheads="1"/>
            </p:cNvSpPr>
            <p:nvPr/>
          </p:nvSpPr>
          <p:spPr bwMode="auto">
            <a:xfrm>
              <a:off x="1842"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6148" name="Text Box 52"/>
            <p:cNvSpPr txBox="1">
              <a:spLocks noChangeArrowheads="1"/>
            </p:cNvSpPr>
            <p:nvPr/>
          </p:nvSpPr>
          <p:spPr bwMode="auto">
            <a:xfrm>
              <a:off x="1260"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cxnSp>
          <p:nvCxnSpPr>
            <p:cNvPr id="516149" name="AutoShape 53"/>
            <p:cNvCxnSpPr>
              <a:cxnSpLocks noChangeShapeType="1"/>
              <a:stCxn id="516106" idx="6"/>
              <a:endCxn id="516147" idx="2"/>
            </p:cNvCxnSpPr>
            <p:nvPr/>
          </p:nvCxnSpPr>
          <p:spPr bwMode="auto">
            <a:xfrm>
              <a:off x="1213" y="3475"/>
              <a:ext cx="629" cy="0"/>
            </a:xfrm>
            <a:prstGeom prst="straightConnector1">
              <a:avLst/>
            </a:prstGeom>
            <a:noFill/>
            <a:ln w="12700">
              <a:solidFill>
                <a:schemeClr val="tx1"/>
              </a:solidFill>
              <a:round/>
              <a:headEnd type="none" w="lg" len="lg"/>
              <a:tailEnd type="none" w="lg" len="lg"/>
            </a:ln>
            <a:effectLst/>
          </p:spPr>
        </p:cxnSp>
        <p:cxnSp>
          <p:nvCxnSpPr>
            <p:cNvPr id="516150" name="AutoShape 54"/>
            <p:cNvCxnSpPr>
              <a:cxnSpLocks noChangeShapeType="1"/>
              <a:stCxn id="516147" idx="0"/>
              <a:endCxn id="516122" idx="1"/>
            </p:cNvCxnSpPr>
            <p:nvPr/>
          </p:nvCxnSpPr>
          <p:spPr bwMode="auto">
            <a:xfrm flipH="1" flipV="1">
              <a:off x="1883" y="3066"/>
              <a:ext cx="1" cy="370"/>
            </a:xfrm>
            <a:prstGeom prst="straightConnector1">
              <a:avLst/>
            </a:prstGeom>
            <a:noFill/>
            <a:ln w="12700">
              <a:solidFill>
                <a:schemeClr val="tx1"/>
              </a:solidFill>
              <a:round/>
              <a:headEnd type="none" w="lg" len="lg"/>
              <a:tailEnd type="none" w="lg" len="lg"/>
            </a:ln>
            <a:effectLst/>
          </p:spPr>
        </p:cxnSp>
        <p:sp>
          <p:nvSpPr>
            <p:cNvPr id="516151" name="Oval 55"/>
            <p:cNvSpPr>
              <a:spLocks noChangeArrowheads="1"/>
            </p:cNvSpPr>
            <p:nvPr/>
          </p:nvSpPr>
          <p:spPr bwMode="auto">
            <a:xfrm>
              <a:off x="445" y="22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6152" name="AutoShape 56"/>
            <p:cNvCxnSpPr>
              <a:cxnSpLocks noChangeShapeType="1"/>
              <a:stCxn id="516178" idx="0"/>
              <a:endCxn id="516151" idx="4"/>
            </p:cNvCxnSpPr>
            <p:nvPr/>
          </p:nvCxnSpPr>
          <p:spPr bwMode="auto">
            <a:xfrm flipH="1" flipV="1">
              <a:off x="487" y="2362"/>
              <a:ext cx="2" cy="350"/>
            </a:xfrm>
            <a:prstGeom prst="straightConnector1">
              <a:avLst/>
            </a:prstGeom>
            <a:noFill/>
            <a:ln w="12700">
              <a:solidFill>
                <a:schemeClr val="tx1"/>
              </a:solidFill>
              <a:round/>
              <a:headEnd type="none" w="lg" len="lg"/>
              <a:tailEnd type="none" w="lg" len="lg"/>
            </a:ln>
            <a:effectLst/>
          </p:spPr>
        </p:cxnSp>
        <p:sp>
          <p:nvSpPr>
            <p:cNvPr id="516153" name="Text Box 57"/>
            <p:cNvSpPr txBox="1">
              <a:spLocks noChangeArrowheads="1"/>
            </p:cNvSpPr>
            <p:nvPr/>
          </p:nvSpPr>
          <p:spPr bwMode="auto">
            <a:xfrm>
              <a:off x="2577" y="2581"/>
              <a:ext cx="207"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16154" name="Line 58"/>
            <p:cNvSpPr>
              <a:spLocks noChangeShapeType="1"/>
            </p:cNvSpPr>
            <p:nvPr/>
          </p:nvSpPr>
          <p:spPr bwMode="auto">
            <a:xfrm>
              <a:off x="1313"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6155" name="Line 59"/>
            <p:cNvSpPr>
              <a:spLocks noChangeShapeType="1"/>
            </p:cNvSpPr>
            <p:nvPr/>
          </p:nvSpPr>
          <p:spPr bwMode="auto">
            <a:xfrm>
              <a:off x="1980" y="281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6156" name="Line 60"/>
            <p:cNvSpPr>
              <a:spLocks noChangeShapeType="1"/>
            </p:cNvSpPr>
            <p:nvPr/>
          </p:nvSpPr>
          <p:spPr bwMode="auto">
            <a:xfrm>
              <a:off x="1341" y="21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6157" name="Text Box 61"/>
            <p:cNvSpPr txBox="1">
              <a:spLocks noChangeArrowheads="1"/>
            </p:cNvSpPr>
            <p:nvPr/>
          </p:nvSpPr>
          <p:spPr bwMode="auto">
            <a:xfrm>
              <a:off x="1438" y="194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6158" name="Text Box 62"/>
            <p:cNvSpPr txBox="1">
              <a:spLocks noChangeArrowheads="1"/>
            </p:cNvSpPr>
            <p:nvPr/>
          </p:nvSpPr>
          <p:spPr bwMode="auto">
            <a:xfrm>
              <a:off x="1325" y="280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16159" name="Text Box 63"/>
            <p:cNvSpPr txBox="1">
              <a:spLocks noChangeArrowheads="1"/>
            </p:cNvSpPr>
            <p:nvPr/>
          </p:nvSpPr>
          <p:spPr bwMode="auto">
            <a:xfrm>
              <a:off x="1980" y="28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16160" name="Text Box 64"/>
            <p:cNvSpPr txBox="1">
              <a:spLocks noChangeArrowheads="1"/>
            </p:cNvSpPr>
            <p:nvPr/>
          </p:nvSpPr>
          <p:spPr bwMode="auto">
            <a:xfrm>
              <a:off x="204" y="2065"/>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6161" name="Text Box 65"/>
            <p:cNvSpPr txBox="1">
              <a:spLocks noChangeArrowheads="1"/>
            </p:cNvSpPr>
            <p:nvPr/>
          </p:nvSpPr>
          <p:spPr bwMode="auto">
            <a:xfrm>
              <a:off x="1937" y="2002"/>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6162" name="Text Box 66"/>
            <p:cNvSpPr txBox="1">
              <a:spLocks noChangeArrowheads="1"/>
            </p:cNvSpPr>
            <p:nvPr/>
          </p:nvSpPr>
          <p:spPr bwMode="auto">
            <a:xfrm>
              <a:off x="1380" y="35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nvGrpSpPr>
            <p:cNvPr id="516163" name="Group 67"/>
            <p:cNvGrpSpPr>
              <a:grpSpLocks/>
            </p:cNvGrpSpPr>
            <p:nvPr/>
          </p:nvGrpSpPr>
          <p:grpSpPr bwMode="auto">
            <a:xfrm rot="-16200000" flipH="1" flipV="1">
              <a:off x="773" y="2170"/>
              <a:ext cx="112" cy="287"/>
              <a:chOff x="3450" y="2313"/>
              <a:chExt cx="111" cy="216"/>
            </a:xfrm>
          </p:grpSpPr>
          <p:sp>
            <p:nvSpPr>
              <p:cNvPr id="516164" name="Line 6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6165" name="Line 6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6166" name="Line 7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6167" name="Line 7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6168" name="Line 7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6169" name="Line 7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6170" name="Line 7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6171" name="AutoShape 75"/>
            <p:cNvCxnSpPr>
              <a:cxnSpLocks noChangeShapeType="1"/>
              <a:stCxn id="516151" idx="6"/>
              <a:endCxn id="516164" idx="0"/>
            </p:cNvCxnSpPr>
            <p:nvPr/>
          </p:nvCxnSpPr>
          <p:spPr bwMode="auto">
            <a:xfrm flipV="1">
              <a:off x="528" y="2322"/>
              <a:ext cx="157" cy="2"/>
            </a:xfrm>
            <a:prstGeom prst="straightConnector1">
              <a:avLst/>
            </a:prstGeom>
            <a:noFill/>
            <a:ln w="12700">
              <a:solidFill>
                <a:schemeClr val="tx1"/>
              </a:solidFill>
              <a:round/>
              <a:headEnd type="none" w="lg" len="lg"/>
              <a:tailEnd type="none" w="lg" len="lg"/>
            </a:ln>
            <a:effectLst/>
          </p:spPr>
        </p:cxnSp>
        <p:cxnSp>
          <p:nvCxnSpPr>
            <p:cNvPr id="516172" name="AutoShape 76"/>
            <p:cNvCxnSpPr>
              <a:cxnSpLocks noChangeShapeType="1"/>
              <a:stCxn id="516104" idx="2"/>
              <a:endCxn id="516166" idx="1"/>
            </p:cNvCxnSpPr>
            <p:nvPr/>
          </p:nvCxnSpPr>
          <p:spPr bwMode="auto">
            <a:xfrm flipH="1">
              <a:off x="972" y="2312"/>
              <a:ext cx="138" cy="0"/>
            </a:xfrm>
            <a:prstGeom prst="straightConnector1">
              <a:avLst/>
            </a:prstGeom>
            <a:noFill/>
            <a:ln w="12700">
              <a:solidFill>
                <a:schemeClr val="tx1"/>
              </a:solidFill>
              <a:round/>
              <a:headEnd type="none" w="lg" len="lg"/>
              <a:tailEnd type="none" w="lg" len="lg"/>
            </a:ln>
            <a:effectLst/>
          </p:spPr>
        </p:cxnSp>
        <p:sp>
          <p:nvSpPr>
            <p:cNvPr id="516173" name="Text Box 77"/>
            <p:cNvSpPr txBox="1">
              <a:spLocks noChangeArrowheads="1"/>
            </p:cNvSpPr>
            <p:nvPr/>
          </p:nvSpPr>
          <p:spPr bwMode="auto">
            <a:xfrm>
              <a:off x="586"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6174" name="AutoShape 78"/>
            <p:cNvCxnSpPr>
              <a:cxnSpLocks noChangeShapeType="1"/>
              <a:stCxn id="516147" idx="6"/>
              <a:endCxn id="516143" idx="4"/>
            </p:cNvCxnSpPr>
            <p:nvPr/>
          </p:nvCxnSpPr>
          <p:spPr bwMode="auto">
            <a:xfrm flipV="1">
              <a:off x="1925" y="3098"/>
              <a:ext cx="509" cy="377"/>
            </a:xfrm>
            <a:prstGeom prst="bentConnector2">
              <a:avLst/>
            </a:prstGeom>
            <a:noFill/>
            <a:ln w="12700">
              <a:solidFill>
                <a:schemeClr val="tx1"/>
              </a:solidFill>
              <a:miter lim="800000"/>
              <a:headEnd type="none" w="lg" len="lg"/>
              <a:tailEnd type="none" w="lg" len="lg"/>
            </a:ln>
            <a:effectLst/>
          </p:spPr>
        </p:cxnSp>
        <p:cxnSp>
          <p:nvCxnSpPr>
            <p:cNvPr id="516175" name="AutoShape 79"/>
            <p:cNvCxnSpPr>
              <a:cxnSpLocks noChangeShapeType="1"/>
              <a:stCxn id="516105" idx="6"/>
              <a:endCxn id="516144" idx="0"/>
            </p:cNvCxnSpPr>
            <p:nvPr/>
          </p:nvCxnSpPr>
          <p:spPr bwMode="auto">
            <a:xfrm>
              <a:off x="1909" y="2305"/>
              <a:ext cx="526" cy="465"/>
            </a:xfrm>
            <a:prstGeom prst="bentConnector2">
              <a:avLst/>
            </a:prstGeom>
            <a:noFill/>
            <a:ln w="12700">
              <a:solidFill>
                <a:schemeClr val="tx1"/>
              </a:solidFill>
              <a:miter lim="800000"/>
              <a:headEnd type="none" w="lg" len="lg"/>
              <a:tailEnd type="none" w="lg" len="lg"/>
            </a:ln>
            <a:effectLst/>
          </p:spPr>
        </p:cxnSp>
        <p:grpSp>
          <p:nvGrpSpPr>
            <p:cNvPr id="516176" name="Group 80"/>
            <p:cNvGrpSpPr>
              <a:grpSpLocks/>
            </p:cNvGrpSpPr>
            <p:nvPr/>
          </p:nvGrpSpPr>
          <p:grpSpPr bwMode="auto">
            <a:xfrm>
              <a:off x="322" y="2680"/>
              <a:ext cx="332" cy="404"/>
              <a:chOff x="166" y="2585"/>
              <a:chExt cx="332" cy="404"/>
            </a:xfrm>
          </p:grpSpPr>
          <p:sp>
            <p:nvSpPr>
              <p:cNvPr id="516177" name="Oval 81"/>
              <p:cNvSpPr>
                <a:spLocks noChangeArrowheads="1"/>
              </p:cNvSpPr>
              <p:nvPr/>
            </p:nvSpPr>
            <p:spPr bwMode="auto">
              <a:xfrm>
                <a:off x="166" y="263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6178" name="Text Box 82"/>
              <p:cNvSpPr txBox="1">
                <a:spLocks noChangeArrowheads="1"/>
              </p:cNvSpPr>
              <p:nvPr/>
            </p:nvSpPr>
            <p:spPr bwMode="auto">
              <a:xfrm>
                <a:off x="275" y="261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6179" name="Text Box 83"/>
              <p:cNvSpPr txBox="1">
                <a:spLocks noChangeArrowheads="1"/>
              </p:cNvSpPr>
              <p:nvPr/>
            </p:nvSpPr>
            <p:spPr bwMode="auto">
              <a:xfrm>
                <a:off x="272" y="267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6180" name="Text Box 84"/>
              <p:cNvSpPr txBox="1">
                <a:spLocks noChangeArrowheads="1"/>
              </p:cNvSpPr>
              <p:nvPr/>
            </p:nvSpPr>
            <p:spPr bwMode="auto">
              <a:xfrm>
                <a:off x="233" y="2585"/>
                <a:ext cx="197" cy="404"/>
              </a:xfrm>
              <a:prstGeom prst="rect">
                <a:avLst/>
              </a:prstGeom>
              <a:noFill/>
              <a:ln w="12700">
                <a:noFill/>
                <a:miter lim="800000"/>
                <a:headEnd type="none" w="lg" len="lg"/>
                <a:tailEnd type="none" w="lg" len="lg"/>
              </a:ln>
              <a:effectLst/>
            </p:spPr>
            <p:txBody>
              <a:bodyPr wrap="none">
                <a:spAutoFit/>
              </a:bodyPr>
              <a:lstStyle/>
              <a:p>
                <a:r>
                  <a:rPr lang="en-US"/>
                  <a:t>+</a:t>
                </a:r>
              </a:p>
              <a:p>
                <a:r>
                  <a:rPr lang="en-US"/>
                  <a:t>–</a:t>
                </a:r>
              </a:p>
            </p:txBody>
          </p:sp>
        </p:grpSp>
        <p:sp>
          <p:nvSpPr>
            <p:cNvPr id="516181" name="Line 85"/>
            <p:cNvSpPr>
              <a:spLocks noChangeShapeType="1"/>
            </p:cNvSpPr>
            <p:nvPr/>
          </p:nvSpPr>
          <p:spPr bwMode="auto">
            <a:xfrm>
              <a:off x="616" y="2197"/>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6182" name="Text Box 86"/>
            <p:cNvSpPr txBox="1">
              <a:spLocks noChangeArrowheads="1"/>
            </p:cNvSpPr>
            <p:nvPr/>
          </p:nvSpPr>
          <p:spPr bwMode="auto">
            <a:xfrm>
              <a:off x="713" y="195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6183" name="Text Box 87"/>
            <p:cNvSpPr txBox="1">
              <a:spLocks noChangeArrowheads="1"/>
            </p:cNvSpPr>
            <p:nvPr/>
          </p:nvSpPr>
          <p:spPr bwMode="auto">
            <a:xfrm>
              <a:off x="132" y="2724"/>
              <a:ext cx="225"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s</a:t>
              </a:r>
            </a:p>
          </p:txBody>
        </p:sp>
        <p:sp>
          <p:nvSpPr>
            <p:cNvPr id="516184" name="Oval 88"/>
            <p:cNvSpPr>
              <a:spLocks noChangeArrowheads="1"/>
            </p:cNvSpPr>
            <p:nvPr/>
          </p:nvSpPr>
          <p:spPr bwMode="auto">
            <a:xfrm>
              <a:off x="1067" y="2244"/>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6185" name="Text Box 89"/>
            <p:cNvSpPr txBox="1">
              <a:spLocks noChangeArrowheads="1"/>
            </p:cNvSpPr>
            <p:nvPr/>
          </p:nvSpPr>
          <p:spPr bwMode="auto">
            <a:xfrm>
              <a:off x="1075" y="20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grpSp>
      <p:graphicFrame>
        <p:nvGraphicFramePr>
          <p:cNvPr id="516187" name="Object 91"/>
          <p:cNvGraphicFramePr>
            <a:graphicFrameLocks noChangeAspect="1"/>
          </p:cNvGraphicFramePr>
          <p:nvPr/>
        </p:nvGraphicFramePr>
        <p:xfrm>
          <a:off x="4572000" y="3986213"/>
          <a:ext cx="1754188" cy="1335087"/>
        </p:xfrm>
        <a:graphic>
          <a:graphicData uri="http://schemas.openxmlformats.org/presentationml/2006/ole">
            <p:oleObj spid="_x0000_s516187" name="Equation" r:id="rId3" imgW="1168200" imgH="888840" progId="Equation.3">
              <p:embed/>
            </p:oleObj>
          </a:graphicData>
        </a:graphic>
      </p:graphicFrame>
      <p:graphicFrame>
        <p:nvGraphicFramePr>
          <p:cNvPr id="516188" name="Object 92"/>
          <p:cNvGraphicFramePr>
            <a:graphicFrameLocks noChangeAspect="1"/>
          </p:cNvGraphicFramePr>
          <p:nvPr/>
        </p:nvGraphicFramePr>
        <p:xfrm>
          <a:off x="6791325" y="3971925"/>
          <a:ext cx="1735138" cy="1335088"/>
        </p:xfrm>
        <a:graphic>
          <a:graphicData uri="http://schemas.openxmlformats.org/presentationml/2006/ole">
            <p:oleObj spid="_x0000_s516188" name="Equation" r:id="rId4" imgW="1155600" imgH="888840" progId="Equation.3">
              <p:embed/>
            </p:oleObj>
          </a:graphicData>
        </a:graphic>
      </p:graphicFrame>
      <p:sp>
        <p:nvSpPr>
          <p:cNvPr id="516189" name="Text Box 93"/>
          <p:cNvSpPr txBox="1">
            <a:spLocks noChangeArrowheads="1"/>
          </p:cNvSpPr>
          <p:nvPr/>
        </p:nvSpPr>
        <p:spPr bwMode="auto">
          <a:xfrm>
            <a:off x="4419600" y="2516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at nodes </a:t>
            </a:r>
            <a:r>
              <a:rPr lang="en-US" b="1"/>
              <a:t>b</a:t>
            </a:r>
            <a:r>
              <a:rPr lang="en-US"/>
              <a:t>, and </a:t>
            </a:r>
            <a:r>
              <a:rPr lang="en-US" b="1"/>
              <a:t>c</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Date Placeholder 3"/>
          <p:cNvSpPr>
            <a:spLocks noGrp="1"/>
          </p:cNvSpPr>
          <p:nvPr>
            <p:ph type="dt" sz="half" idx="10"/>
          </p:nvPr>
        </p:nvSpPr>
        <p:spPr/>
        <p:txBody>
          <a:bodyPr/>
          <a:lstStyle/>
          <a:p>
            <a:r>
              <a:rPr lang="en-US"/>
              <a:t>ECEN 301</a:t>
            </a:r>
          </a:p>
        </p:txBody>
      </p:sp>
      <p:sp>
        <p:nvSpPr>
          <p:cNvPr id="94" name="Footer Placeholder 4"/>
          <p:cNvSpPr>
            <a:spLocks noGrp="1"/>
          </p:cNvSpPr>
          <p:nvPr>
            <p:ph type="ftr" sz="quarter" idx="11"/>
          </p:nvPr>
        </p:nvSpPr>
        <p:spPr/>
        <p:txBody>
          <a:bodyPr/>
          <a:lstStyle/>
          <a:p>
            <a:r>
              <a:rPr lang="en-US"/>
              <a:t>Discussion #7 – Node and Mesh Methods</a:t>
            </a:r>
          </a:p>
        </p:txBody>
      </p:sp>
      <p:sp>
        <p:nvSpPr>
          <p:cNvPr id="95" name="Slide Number Placeholder 5"/>
          <p:cNvSpPr>
            <a:spLocks noGrp="1"/>
          </p:cNvSpPr>
          <p:nvPr>
            <p:ph type="sldNum" sz="quarter" idx="12"/>
          </p:nvPr>
        </p:nvSpPr>
        <p:spPr/>
        <p:txBody>
          <a:bodyPr/>
          <a:lstStyle/>
          <a:p>
            <a:pPr lvl="1"/>
            <a:fld id="{8DDFA0B2-1F9F-40D7-8A4A-3A3A2319C2C3}" type="slidenum">
              <a:rPr lang="en-US"/>
              <a:pPr lvl="1"/>
              <a:t>37</a:t>
            </a:fld>
            <a:endParaRPr lang="en-US"/>
          </a:p>
        </p:txBody>
      </p:sp>
      <p:sp>
        <p:nvSpPr>
          <p:cNvPr id="517122" name="Rectangle 2"/>
          <p:cNvSpPr>
            <a:spLocks noGrp="1" noChangeArrowheads="1"/>
          </p:cNvSpPr>
          <p:nvPr>
            <p:ph type="title"/>
          </p:nvPr>
        </p:nvSpPr>
        <p:spPr/>
        <p:txBody>
          <a:bodyPr/>
          <a:lstStyle/>
          <a:p>
            <a:r>
              <a:rPr lang="en-US"/>
              <a:t>Node Voltage Method</a:t>
            </a:r>
          </a:p>
        </p:txBody>
      </p:sp>
      <p:sp>
        <p:nvSpPr>
          <p:cNvPr id="517123"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Example5</a:t>
            </a:r>
            <a:r>
              <a:rPr lang="en-US" sz="2400"/>
              <a:t>: find all node voltages</a:t>
            </a:r>
          </a:p>
          <a:p>
            <a:pPr lvl="1">
              <a:lnSpc>
                <a:spcPct val="90000"/>
              </a:lnSpc>
            </a:pPr>
            <a:r>
              <a:rPr lang="en-US" sz="1800" b="1"/>
              <a:t>v</a:t>
            </a:r>
            <a:r>
              <a:rPr lang="en-US" sz="1800" b="1" baseline="-25000"/>
              <a:t>s</a:t>
            </a:r>
            <a:r>
              <a:rPr lang="en-US" sz="1800"/>
              <a:t> = 2V, </a:t>
            </a:r>
            <a:r>
              <a:rPr lang="en-US" sz="1800" b="1" i="1"/>
              <a:t>i</a:t>
            </a:r>
            <a:r>
              <a:rPr lang="en-US" sz="1800" b="1" i="1" baseline="-25000"/>
              <a:t>s</a:t>
            </a:r>
            <a:r>
              <a:rPr lang="en-US" sz="1800"/>
              <a:t> = 3A, </a:t>
            </a:r>
            <a:r>
              <a:rPr lang="en-US" sz="1800" b="1"/>
              <a:t>R</a:t>
            </a:r>
            <a:r>
              <a:rPr lang="en-US" sz="1800" b="1" baseline="-25000"/>
              <a:t>1</a:t>
            </a:r>
            <a:r>
              <a:rPr lang="en-US" sz="1800" b="1"/>
              <a:t> </a:t>
            </a:r>
            <a:r>
              <a:rPr lang="en-US" sz="1800"/>
              <a:t>= 1</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p>
        </p:txBody>
      </p:sp>
      <p:grpSp>
        <p:nvGrpSpPr>
          <p:cNvPr id="517124" name="Group 4"/>
          <p:cNvGrpSpPr>
            <a:grpSpLocks/>
          </p:cNvGrpSpPr>
          <p:nvPr/>
        </p:nvGrpSpPr>
        <p:grpSpPr bwMode="auto">
          <a:xfrm>
            <a:off x="0" y="2406650"/>
            <a:ext cx="4210050" cy="2851150"/>
            <a:chOff x="132" y="1948"/>
            <a:chExt cx="2652" cy="1796"/>
          </a:xfrm>
        </p:grpSpPr>
        <p:sp>
          <p:nvSpPr>
            <p:cNvPr id="517125" name="Oval 5"/>
            <p:cNvSpPr>
              <a:spLocks noChangeArrowheads="1"/>
            </p:cNvSpPr>
            <p:nvPr/>
          </p:nvSpPr>
          <p:spPr bwMode="auto">
            <a:xfrm>
              <a:off x="416" y="3418"/>
              <a:ext cx="2116" cy="11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7126" name="Oval 6"/>
            <p:cNvSpPr>
              <a:spLocks noChangeArrowheads="1"/>
            </p:cNvSpPr>
            <p:nvPr/>
          </p:nvSpPr>
          <p:spPr bwMode="auto">
            <a:xfrm>
              <a:off x="1742" y="2233"/>
              <a:ext cx="751" cy="15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7127" name="Oval 7"/>
            <p:cNvSpPr>
              <a:spLocks noChangeArrowheads="1"/>
            </p:cNvSpPr>
            <p:nvPr/>
          </p:nvSpPr>
          <p:spPr bwMode="auto">
            <a:xfrm>
              <a:off x="407" y="2251"/>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7128" name="Oval 8"/>
            <p:cNvSpPr>
              <a:spLocks noChangeArrowheads="1"/>
            </p:cNvSpPr>
            <p:nvPr/>
          </p:nvSpPr>
          <p:spPr bwMode="auto">
            <a:xfrm>
              <a:off x="1110" y="227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7129" name="Oval 9"/>
            <p:cNvSpPr>
              <a:spLocks noChangeArrowheads="1"/>
            </p:cNvSpPr>
            <p:nvPr/>
          </p:nvSpPr>
          <p:spPr bwMode="auto">
            <a:xfrm>
              <a:off x="1826" y="226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7130" name="Oval 10"/>
            <p:cNvSpPr>
              <a:spLocks noChangeArrowheads="1"/>
            </p:cNvSpPr>
            <p:nvPr/>
          </p:nvSpPr>
          <p:spPr bwMode="auto">
            <a:xfrm>
              <a:off x="1130"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7131" name="AutoShape 11"/>
            <p:cNvCxnSpPr>
              <a:cxnSpLocks noChangeShapeType="1"/>
              <a:stCxn id="517130" idx="2"/>
              <a:endCxn id="517201" idx="4"/>
            </p:cNvCxnSpPr>
            <p:nvPr/>
          </p:nvCxnSpPr>
          <p:spPr bwMode="auto">
            <a:xfrm rot="10800000">
              <a:off x="488" y="3040"/>
              <a:ext cx="642" cy="435"/>
            </a:xfrm>
            <a:prstGeom prst="bentConnector2">
              <a:avLst/>
            </a:prstGeom>
            <a:noFill/>
            <a:ln w="12700">
              <a:solidFill>
                <a:schemeClr val="tx1"/>
              </a:solidFill>
              <a:miter lim="800000"/>
              <a:headEnd type="none" w="lg" len="lg"/>
              <a:tailEnd type="none" w="lg" len="lg"/>
            </a:ln>
            <a:effectLst/>
          </p:spPr>
        </p:cxnSp>
        <p:cxnSp>
          <p:nvCxnSpPr>
            <p:cNvPr id="517132" name="AutoShape 12"/>
            <p:cNvCxnSpPr>
              <a:cxnSpLocks noChangeShapeType="1"/>
              <a:stCxn id="517130" idx="0"/>
              <a:endCxn id="517138" idx="1"/>
            </p:cNvCxnSpPr>
            <p:nvPr/>
          </p:nvCxnSpPr>
          <p:spPr bwMode="auto">
            <a:xfrm flipH="1" flipV="1">
              <a:off x="1171" y="3066"/>
              <a:ext cx="1" cy="370"/>
            </a:xfrm>
            <a:prstGeom prst="straightConnector1">
              <a:avLst/>
            </a:prstGeom>
            <a:noFill/>
            <a:ln w="12700">
              <a:solidFill>
                <a:schemeClr val="tx1"/>
              </a:solidFill>
              <a:round/>
              <a:headEnd type="none" w="lg" len="lg"/>
              <a:tailEnd type="none" w="lg" len="lg"/>
            </a:ln>
            <a:effectLst/>
          </p:spPr>
        </p:cxnSp>
        <p:cxnSp>
          <p:nvCxnSpPr>
            <p:cNvPr id="517133" name="AutoShape 13"/>
            <p:cNvCxnSpPr>
              <a:cxnSpLocks noChangeShapeType="1"/>
              <a:stCxn id="517128" idx="4"/>
              <a:endCxn id="517136" idx="0"/>
            </p:cNvCxnSpPr>
            <p:nvPr/>
          </p:nvCxnSpPr>
          <p:spPr bwMode="auto">
            <a:xfrm>
              <a:off x="1152" y="2350"/>
              <a:ext cx="10" cy="500"/>
            </a:xfrm>
            <a:prstGeom prst="straightConnector1">
              <a:avLst/>
            </a:prstGeom>
            <a:noFill/>
            <a:ln w="12700">
              <a:solidFill>
                <a:schemeClr val="tx1"/>
              </a:solidFill>
              <a:round/>
              <a:headEnd type="none" w="lg" len="lg"/>
              <a:tailEnd type="none" w="lg" len="lg"/>
            </a:ln>
            <a:effectLst/>
          </p:spPr>
        </p:cxnSp>
        <p:cxnSp>
          <p:nvCxnSpPr>
            <p:cNvPr id="517134" name="AutoShape 14"/>
            <p:cNvCxnSpPr>
              <a:cxnSpLocks noChangeShapeType="1"/>
              <a:stCxn id="517129" idx="4"/>
              <a:endCxn id="517144" idx="0"/>
            </p:cNvCxnSpPr>
            <p:nvPr/>
          </p:nvCxnSpPr>
          <p:spPr bwMode="auto">
            <a:xfrm>
              <a:off x="1868" y="2343"/>
              <a:ext cx="6" cy="507"/>
            </a:xfrm>
            <a:prstGeom prst="straightConnector1">
              <a:avLst/>
            </a:prstGeom>
            <a:noFill/>
            <a:ln w="12700">
              <a:solidFill>
                <a:schemeClr val="tx1"/>
              </a:solidFill>
              <a:round/>
              <a:headEnd type="none" w="lg" len="lg"/>
              <a:tailEnd type="none" w="lg" len="lg"/>
            </a:ln>
            <a:effectLst/>
          </p:spPr>
        </p:cxnSp>
        <p:sp>
          <p:nvSpPr>
            <p:cNvPr id="517135" name="Text Box 15"/>
            <p:cNvSpPr txBox="1">
              <a:spLocks noChangeArrowheads="1"/>
            </p:cNvSpPr>
            <p:nvPr/>
          </p:nvSpPr>
          <p:spPr bwMode="auto">
            <a:xfrm>
              <a:off x="876" y="265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517136" name="Line 16"/>
            <p:cNvSpPr>
              <a:spLocks noChangeShapeType="1"/>
            </p:cNvSpPr>
            <p:nvPr/>
          </p:nvSpPr>
          <p:spPr bwMode="auto">
            <a:xfrm>
              <a:off x="1162" y="285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7137" name="Line 17"/>
            <p:cNvSpPr>
              <a:spLocks noChangeShapeType="1"/>
            </p:cNvSpPr>
            <p:nvPr/>
          </p:nvSpPr>
          <p:spPr bwMode="auto">
            <a:xfrm flipH="1">
              <a:off x="1114" y="2871"/>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7138" name="Line 18"/>
            <p:cNvSpPr>
              <a:spLocks noChangeShapeType="1"/>
            </p:cNvSpPr>
            <p:nvPr/>
          </p:nvSpPr>
          <p:spPr bwMode="auto">
            <a:xfrm>
              <a:off x="1114" y="3042"/>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7139" name="Line 19"/>
            <p:cNvSpPr>
              <a:spLocks noChangeShapeType="1"/>
            </p:cNvSpPr>
            <p:nvPr/>
          </p:nvSpPr>
          <p:spPr bwMode="auto">
            <a:xfrm>
              <a:off x="1117" y="2892"/>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7140" name="Line 20"/>
            <p:cNvSpPr>
              <a:spLocks noChangeShapeType="1"/>
            </p:cNvSpPr>
            <p:nvPr/>
          </p:nvSpPr>
          <p:spPr bwMode="auto">
            <a:xfrm flipH="1">
              <a:off x="1117" y="2937"/>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7141" name="Line 21"/>
            <p:cNvSpPr>
              <a:spLocks noChangeShapeType="1"/>
            </p:cNvSpPr>
            <p:nvPr/>
          </p:nvSpPr>
          <p:spPr bwMode="auto">
            <a:xfrm>
              <a:off x="1117" y="296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7142" name="Line 22"/>
            <p:cNvSpPr>
              <a:spLocks noChangeShapeType="1"/>
            </p:cNvSpPr>
            <p:nvPr/>
          </p:nvSpPr>
          <p:spPr bwMode="auto">
            <a:xfrm flipH="1">
              <a:off x="1117" y="3009"/>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7143" name="Group 23"/>
            <p:cNvGrpSpPr>
              <a:grpSpLocks/>
            </p:cNvGrpSpPr>
            <p:nvPr/>
          </p:nvGrpSpPr>
          <p:grpSpPr bwMode="auto">
            <a:xfrm>
              <a:off x="1826" y="2850"/>
              <a:ext cx="111" cy="216"/>
              <a:chOff x="1670" y="2765"/>
              <a:chExt cx="111" cy="216"/>
            </a:xfrm>
          </p:grpSpPr>
          <p:sp>
            <p:nvSpPr>
              <p:cNvPr id="517144"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7145"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7146"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7147"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7148"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7149"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7150"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7151" name="Text Box 31"/>
            <p:cNvSpPr txBox="1">
              <a:spLocks noChangeArrowheads="1"/>
            </p:cNvSpPr>
            <p:nvPr/>
          </p:nvSpPr>
          <p:spPr bwMode="auto">
            <a:xfrm>
              <a:off x="1596" y="265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7152" name="Group 32"/>
            <p:cNvGrpSpPr>
              <a:grpSpLocks/>
            </p:cNvGrpSpPr>
            <p:nvPr/>
          </p:nvGrpSpPr>
          <p:grpSpPr bwMode="auto">
            <a:xfrm rot="-16200000" flipH="1" flipV="1">
              <a:off x="1473" y="2161"/>
              <a:ext cx="112" cy="287"/>
              <a:chOff x="3450" y="2313"/>
              <a:chExt cx="111" cy="216"/>
            </a:xfrm>
          </p:grpSpPr>
          <p:sp>
            <p:nvSpPr>
              <p:cNvPr id="517153"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7154"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7155"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7156"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7157"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7158"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7159"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7160" name="AutoShape 40"/>
            <p:cNvCxnSpPr>
              <a:cxnSpLocks noChangeShapeType="1"/>
              <a:stCxn id="517128" idx="6"/>
              <a:endCxn id="517153" idx="0"/>
            </p:cNvCxnSpPr>
            <p:nvPr/>
          </p:nvCxnSpPr>
          <p:spPr bwMode="auto">
            <a:xfrm>
              <a:off x="1193" y="2312"/>
              <a:ext cx="193" cy="1"/>
            </a:xfrm>
            <a:prstGeom prst="straightConnector1">
              <a:avLst/>
            </a:prstGeom>
            <a:noFill/>
            <a:ln w="12700">
              <a:solidFill>
                <a:schemeClr val="tx1"/>
              </a:solidFill>
              <a:round/>
              <a:headEnd type="none" w="lg" len="lg"/>
              <a:tailEnd type="none" w="lg" len="lg"/>
            </a:ln>
            <a:effectLst/>
          </p:spPr>
        </p:cxnSp>
        <p:cxnSp>
          <p:nvCxnSpPr>
            <p:cNvPr id="517161" name="AutoShape 41"/>
            <p:cNvCxnSpPr>
              <a:cxnSpLocks noChangeShapeType="1"/>
              <a:stCxn id="517129" idx="2"/>
              <a:endCxn id="517155" idx="1"/>
            </p:cNvCxnSpPr>
            <p:nvPr/>
          </p:nvCxnSpPr>
          <p:spPr bwMode="auto">
            <a:xfrm flipH="1" flipV="1">
              <a:off x="1673" y="2303"/>
              <a:ext cx="153" cy="2"/>
            </a:xfrm>
            <a:prstGeom prst="straightConnector1">
              <a:avLst/>
            </a:prstGeom>
            <a:noFill/>
            <a:ln w="12700">
              <a:solidFill>
                <a:schemeClr val="tx1"/>
              </a:solidFill>
              <a:round/>
              <a:headEnd type="none" w="lg" len="lg"/>
              <a:tailEnd type="none" w="lg" len="lg"/>
            </a:ln>
            <a:effectLst/>
          </p:spPr>
        </p:cxnSp>
        <p:grpSp>
          <p:nvGrpSpPr>
            <p:cNvPr id="517162" name="Group 42"/>
            <p:cNvGrpSpPr>
              <a:grpSpLocks/>
            </p:cNvGrpSpPr>
            <p:nvPr/>
          </p:nvGrpSpPr>
          <p:grpSpPr bwMode="auto">
            <a:xfrm>
              <a:off x="1025" y="3628"/>
              <a:ext cx="288" cy="96"/>
              <a:chOff x="1392" y="3552"/>
              <a:chExt cx="288" cy="96"/>
            </a:xfrm>
          </p:grpSpPr>
          <p:sp>
            <p:nvSpPr>
              <p:cNvPr id="517163" name="Line 4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7164" name="Line 4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7165" name="Line 4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7166" name="Line 46"/>
            <p:cNvSpPr>
              <a:spLocks noChangeShapeType="1"/>
            </p:cNvSpPr>
            <p:nvPr/>
          </p:nvSpPr>
          <p:spPr bwMode="auto">
            <a:xfrm flipV="1">
              <a:off x="1172" y="3475"/>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17167" name="Oval 47"/>
            <p:cNvSpPr>
              <a:spLocks noChangeArrowheads="1"/>
            </p:cNvSpPr>
            <p:nvPr/>
          </p:nvSpPr>
          <p:spPr bwMode="auto">
            <a:xfrm>
              <a:off x="2268" y="278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7168" name="Text Box 48"/>
            <p:cNvSpPr txBox="1">
              <a:spLocks noChangeArrowheads="1"/>
            </p:cNvSpPr>
            <p:nvPr/>
          </p:nvSpPr>
          <p:spPr bwMode="auto">
            <a:xfrm>
              <a:off x="2377" y="277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7169" name="Text Box 49"/>
            <p:cNvSpPr txBox="1">
              <a:spLocks noChangeArrowheads="1"/>
            </p:cNvSpPr>
            <p:nvPr/>
          </p:nvSpPr>
          <p:spPr bwMode="auto">
            <a:xfrm>
              <a:off x="2374" y="2832"/>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7170" name="Line 50"/>
            <p:cNvSpPr>
              <a:spLocks noChangeShapeType="1"/>
            </p:cNvSpPr>
            <p:nvPr/>
          </p:nvSpPr>
          <p:spPr bwMode="auto">
            <a:xfrm flipV="1">
              <a:off x="2434" y="2836"/>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17171" name="Oval 51"/>
            <p:cNvSpPr>
              <a:spLocks noChangeArrowheads="1"/>
            </p:cNvSpPr>
            <p:nvPr/>
          </p:nvSpPr>
          <p:spPr bwMode="auto">
            <a:xfrm>
              <a:off x="1842"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7172" name="Text Box 52"/>
            <p:cNvSpPr txBox="1">
              <a:spLocks noChangeArrowheads="1"/>
            </p:cNvSpPr>
            <p:nvPr/>
          </p:nvSpPr>
          <p:spPr bwMode="auto">
            <a:xfrm>
              <a:off x="1260"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cxnSp>
          <p:nvCxnSpPr>
            <p:cNvPr id="517173" name="AutoShape 53"/>
            <p:cNvCxnSpPr>
              <a:cxnSpLocks noChangeShapeType="1"/>
              <a:stCxn id="517130" idx="6"/>
              <a:endCxn id="517171" idx="2"/>
            </p:cNvCxnSpPr>
            <p:nvPr/>
          </p:nvCxnSpPr>
          <p:spPr bwMode="auto">
            <a:xfrm>
              <a:off x="1213" y="3475"/>
              <a:ext cx="629" cy="0"/>
            </a:xfrm>
            <a:prstGeom prst="straightConnector1">
              <a:avLst/>
            </a:prstGeom>
            <a:noFill/>
            <a:ln w="12700">
              <a:solidFill>
                <a:schemeClr val="tx1"/>
              </a:solidFill>
              <a:round/>
              <a:headEnd type="none" w="lg" len="lg"/>
              <a:tailEnd type="none" w="lg" len="lg"/>
            </a:ln>
            <a:effectLst/>
          </p:spPr>
        </p:cxnSp>
        <p:cxnSp>
          <p:nvCxnSpPr>
            <p:cNvPr id="517174" name="AutoShape 54"/>
            <p:cNvCxnSpPr>
              <a:cxnSpLocks noChangeShapeType="1"/>
              <a:stCxn id="517171" idx="0"/>
              <a:endCxn id="517146" idx="1"/>
            </p:cNvCxnSpPr>
            <p:nvPr/>
          </p:nvCxnSpPr>
          <p:spPr bwMode="auto">
            <a:xfrm flipH="1" flipV="1">
              <a:off x="1883" y="3066"/>
              <a:ext cx="1" cy="370"/>
            </a:xfrm>
            <a:prstGeom prst="straightConnector1">
              <a:avLst/>
            </a:prstGeom>
            <a:noFill/>
            <a:ln w="12700">
              <a:solidFill>
                <a:schemeClr val="tx1"/>
              </a:solidFill>
              <a:round/>
              <a:headEnd type="none" w="lg" len="lg"/>
              <a:tailEnd type="none" w="lg" len="lg"/>
            </a:ln>
            <a:effectLst/>
          </p:spPr>
        </p:cxnSp>
        <p:sp>
          <p:nvSpPr>
            <p:cNvPr id="517175" name="Oval 55"/>
            <p:cNvSpPr>
              <a:spLocks noChangeArrowheads="1"/>
            </p:cNvSpPr>
            <p:nvPr/>
          </p:nvSpPr>
          <p:spPr bwMode="auto">
            <a:xfrm>
              <a:off x="445" y="22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7176" name="AutoShape 56"/>
            <p:cNvCxnSpPr>
              <a:cxnSpLocks noChangeShapeType="1"/>
              <a:stCxn id="517202" idx="0"/>
              <a:endCxn id="517175" idx="4"/>
            </p:cNvCxnSpPr>
            <p:nvPr/>
          </p:nvCxnSpPr>
          <p:spPr bwMode="auto">
            <a:xfrm flipH="1" flipV="1">
              <a:off x="487" y="2362"/>
              <a:ext cx="2" cy="350"/>
            </a:xfrm>
            <a:prstGeom prst="straightConnector1">
              <a:avLst/>
            </a:prstGeom>
            <a:noFill/>
            <a:ln w="12700">
              <a:solidFill>
                <a:schemeClr val="tx1"/>
              </a:solidFill>
              <a:round/>
              <a:headEnd type="none" w="lg" len="lg"/>
              <a:tailEnd type="none" w="lg" len="lg"/>
            </a:ln>
            <a:effectLst/>
          </p:spPr>
        </p:cxnSp>
        <p:sp>
          <p:nvSpPr>
            <p:cNvPr id="517177" name="Text Box 57"/>
            <p:cNvSpPr txBox="1">
              <a:spLocks noChangeArrowheads="1"/>
            </p:cNvSpPr>
            <p:nvPr/>
          </p:nvSpPr>
          <p:spPr bwMode="auto">
            <a:xfrm>
              <a:off x="2577" y="2581"/>
              <a:ext cx="207"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17178" name="Line 58"/>
            <p:cNvSpPr>
              <a:spLocks noChangeShapeType="1"/>
            </p:cNvSpPr>
            <p:nvPr/>
          </p:nvSpPr>
          <p:spPr bwMode="auto">
            <a:xfrm>
              <a:off x="1313"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7179" name="Line 59"/>
            <p:cNvSpPr>
              <a:spLocks noChangeShapeType="1"/>
            </p:cNvSpPr>
            <p:nvPr/>
          </p:nvSpPr>
          <p:spPr bwMode="auto">
            <a:xfrm>
              <a:off x="1980" y="281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7180" name="Line 60"/>
            <p:cNvSpPr>
              <a:spLocks noChangeShapeType="1"/>
            </p:cNvSpPr>
            <p:nvPr/>
          </p:nvSpPr>
          <p:spPr bwMode="auto">
            <a:xfrm>
              <a:off x="1341" y="21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7181" name="Text Box 61"/>
            <p:cNvSpPr txBox="1">
              <a:spLocks noChangeArrowheads="1"/>
            </p:cNvSpPr>
            <p:nvPr/>
          </p:nvSpPr>
          <p:spPr bwMode="auto">
            <a:xfrm>
              <a:off x="1438" y="194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7182" name="Text Box 62"/>
            <p:cNvSpPr txBox="1">
              <a:spLocks noChangeArrowheads="1"/>
            </p:cNvSpPr>
            <p:nvPr/>
          </p:nvSpPr>
          <p:spPr bwMode="auto">
            <a:xfrm>
              <a:off x="1325" y="280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17183" name="Text Box 63"/>
            <p:cNvSpPr txBox="1">
              <a:spLocks noChangeArrowheads="1"/>
            </p:cNvSpPr>
            <p:nvPr/>
          </p:nvSpPr>
          <p:spPr bwMode="auto">
            <a:xfrm>
              <a:off x="1980" y="28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17184" name="Text Box 64"/>
            <p:cNvSpPr txBox="1">
              <a:spLocks noChangeArrowheads="1"/>
            </p:cNvSpPr>
            <p:nvPr/>
          </p:nvSpPr>
          <p:spPr bwMode="auto">
            <a:xfrm>
              <a:off x="204" y="2065"/>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7185" name="Text Box 65"/>
            <p:cNvSpPr txBox="1">
              <a:spLocks noChangeArrowheads="1"/>
            </p:cNvSpPr>
            <p:nvPr/>
          </p:nvSpPr>
          <p:spPr bwMode="auto">
            <a:xfrm>
              <a:off x="1937" y="2002"/>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7186" name="Text Box 66"/>
            <p:cNvSpPr txBox="1">
              <a:spLocks noChangeArrowheads="1"/>
            </p:cNvSpPr>
            <p:nvPr/>
          </p:nvSpPr>
          <p:spPr bwMode="auto">
            <a:xfrm>
              <a:off x="1380" y="35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nvGrpSpPr>
            <p:cNvPr id="517187" name="Group 67"/>
            <p:cNvGrpSpPr>
              <a:grpSpLocks/>
            </p:cNvGrpSpPr>
            <p:nvPr/>
          </p:nvGrpSpPr>
          <p:grpSpPr bwMode="auto">
            <a:xfrm rot="-16200000" flipH="1" flipV="1">
              <a:off x="773" y="2170"/>
              <a:ext cx="112" cy="287"/>
              <a:chOff x="3450" y="2313"/>
              <a:chExt cx="111" cy="216"/>
            </a:xfrm>
          </p:grpSpPr>
          <p:sp>
            <p:nvSpPr>
              <p:cNvPr id="517188" name="Line 6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7189" name="Line 6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7190" name="Line 7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7191" name="Line 7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7192" name="Line 7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7193" name="Line 7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7194" name="Line 7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7195" name="AutoShape 75"/>
            <p:cNvCxnSpPr>
              <a:cxnSpLocks noChangeShapeType="1"/>
              <a:stCxn id="517175" idx="6"/>
              <a:endCxn id="517188" idx="0"/>
            </p:cNvCxnSpPr>
            <p:nvPr/>
          </p:nvCxnSpPr>
          <p:spPr bwMode="auto">
            <a:xfrm flipV="1">
              <a:off x="528" y="2322"/>
              <a:ext cx="157" cy="2"/>
            </a:xfrm>
            <a:prstGeom prst="straightConnector1">
              <a:avLst/>
            </a:prstGeom>
            <a:noFill/>
            <a:ln w="12700">
              <a:solidFill>
                <a:schemeClr val="tx1"/>
              </a:solidFill>
              <a:round/>
              <a:headEnd type="none" w="lg" len="lg"/>
              <a:tailEnd type="none" w="lg" len="lg"/>
            </a:ln>
            <a:effectLst/>
          </p:spPr>
        </p:cxnSp>
        <p:cxnSp>
          <p:nvCxnSpPr>
            <p:cNvPr id="517196" name="AutoShape 76"/>
            <p:cNvCxnSpPr>
              <a:cxnSpLocks noChangeShapeType="1"/>
              <a:stCxn id="517128" idx="2"/>
              <a:endCxn id="517190" idx="1"/>
            </p:cNvCxnSpPr>
            <p:nvPr/>
          </p:nvCxnSpPr>
          <p:spPr bwMode="auto">
            <a:xfrm flipH="1">
              <a:off x="972" y="2312"/>
              <a:ext cx="138" cy="0"/>
            </a:xfrm>
            <a:prstGeom prst="straightConnector1">
              <a:avLst/>
            </a:prstGeom>
            <a:noFill/>
            <a:ln w="12700">
              <a:solidFill>
                <a:schemeClr val="tx1"/>
              </a:solidFill>
              <a:round/>
              <a:headEnd type="none" w="lg" len="lg"/>
              <a:tailEnd type="none" w="lg" len="lg"/>
            </a:ln>
            <a:effectLst/>
          </p:spPr>
        </p:cxnSp>
        <p:sp>
          <p:nvSpPr>
            <p:cNvPr id="517197" name="Text Box 77"/>
            <p:cNvSpPr txBox="1">
              <a:spLocks noChangeArrowheads="1"/>
            </p:cNvSpPr>
            <p:nvPr/>
          </p:nvSpPr>
          <p:spPr bwMode="auto">
            <a:xfrm>
              <a:off x="586"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7198" name="AutoShape 78"/>
            <p:cNvCxnSpPr>
              <a:cxnSpLocks noChangeShapeType="1"/>
              <a:stCxn id="517171" idx="6"/>
              <a:endCxn id="517167" idx="4"/>
            </p:cNvCxnSpPr>
            <p:nvPr/>
          </p:nvCxnSpPr>
          <p:spPr bwMode="auto">
            <a:xfrm flipV="1">
              <a:off x="1925" y="3098"/>
              <a:ext cx="509" cy="377"/>
            </a:xfrm>
            <a:prstGeom prst="bentConnector2">
              <a:avLst/>
            </a:prstGeom>
            <a:noFill/>
            <a:ln w="12700">
              <a:solidFill>
                <a:schemeClr val="tx1"/>
              </a:solidFill>
              <a:miter lim="800000"/>
              <a:headEnd type="none" w="lg" len="lg"/>
              <a:tailEnd type="none" w="lg" len="lg"/>
            </a:ln>
            <a:effectLst/>
          </p:spPr>
        </p:cxnSp>
        <p:cxnSp>
          <p:nvCxnSpPr>
            <p:cNvPr id="517199" name="AutoShape 79"/>
            <p:cNvCxnSpPr>
              <a:cxnSpLocks noChangeShapeType="1"/>
              <a:stCxn id="517129" idx="6"/>
              <a:endCxn id="517168" idx="0"/>
            </p:cNvCxnSpPr>
            <p:nvPr/>
          </p:nvCxnSpPr>
          <p:spPr bwMode="auto">
            <a:xfrm>
              <a:off x="1909" y="2305"/>
              <a:ext cx="526" cy="465"/>
            </a:xfrm>
            <a:prstGeom prst="bentConnector2">
              <a:avLst/>
            </a:prstGeom>
            <a:noFill/>
            <a:ln w="12700">
              <a:solidFill>
                <a:schemeClr val="tx1"/>
              </a:solidFill>
              <a:miter lim="800000"/>
              <a:headEnd type="none" w="lg" len="lg"/>
              <a:tailEnd type="none" w="lg" len="lg"/>
            </a:ln>
            <a:effectLst/>
          </p:spPr>
        </p:cxnSp>
        <p:grpSp>
          <p:nvGrpSpPr>
            <p:cNvPr id="517200" name="Group 80"/>
            <p:cNvGrpSpPr>
              <a:grpSpLocks/>
            </p:cNvGrpSpPr>
            <p:nvPr/>
          </p:nvGrpSpPr>
          <p:grpSpPr bwMode="auto">
            <a:xfrm>
              <a:off x="322" y="2680"/>
              <a:ext cx="332" cy="404"/>
              <a:chOff x="166" y="2585"/>
              <a:chExt cx="332" cy="404"/>
            </a:xfrm>
          </p:grpSpPr>
          <p:sp>
            <p:nvSpPr>
              <p:cNvPr id="517201" name="Oval 81"/>
              <p:cNvSpPr>
                <a:spLocks noChangeArrowheads="1"/>
              </p:cNvSpPr>
              <p:nvPr/>
            </p:nvSpPr>
            <p:spPr bwMode="auto">
              <a:xfrm>
                <a:off x="166" y="263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7202" name="Text Box 82"/>
              <p:cNvSpPr txBox="1">
                <a:spLocks noChangeArrowheads="1"/>
              </p:cNvSpPr>
              <p:nvPr/>
            </p:nvSpPr>
            <p:spPr bwMode="auto">
              <a:xfrm>
                <a:off x="275" y="261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7203" name="Text Box 83"/>
              <p:cNvSpPr txBox="1">
                <a:spLocks noChangeArrowheads="1"/>
              </p:cNvSpPr>
              <p:nvPr/>
            </p:nvSpPr>
            <p:spPr bwMode="auto">
              <a:xfrm>
                <a:off x="272" y="267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7204" name="Text Box 84"/>
              <p:cNvSpPr txBox="1">
                <a:spLocks noChangeArrowheads="1"/>
              </p:cNvSpPr>
              <p:nvPr/>
            </p:nvSpPr>
            <p:spPr bwMode="auto">
              <a:xfrm>
                <a:off x="233" y="2585"/>
                <a:ext cx="197" cy="404"/>
              </a:xfrm>
              <a:prstGeom prst="rect">
                <a:avLst/>
              </a:prstGeom>
              <a:noFill/>
              <a:ln w="12700">
                <a:noFill/>
                <a:miter lim="800000"/>
                <a:headEnd type="none" w="lg" len="lg"/>
                <a:tailEnd type="none" w="lg" len="lg"/>
              </a:ln>
              <a:effectLst/>
            </p:spPr>
            <p:txBody>
              <a:bodyPr wrap="none">
                <a:spAutoFit/>
              </a:bodyPr>
              <a:lstStyle/>
              <a:p>
                <a:r>
                  <a:rPr lang="en-US"/>
                  <a:t>+</a:t>
                </a:r>
              </a:p>
              <a:p>
                <a:r>
                  <a:rPr lang="en-US"/>
                  <a:t>–</a:t>
                </a:r>
              </a:p>
            </p:txBody>
          </p:sp>
        </p:grpSp>
        <p:sp>
          <p:nvSpPr>
            <p:cNvPr id="517205" name="Line 85"/>
            <p:cNvSpPr>
              <a:spLocks noChangeShapeType="1"/>
            </p:cNvSpPr>
            <p:nvPr/>
          </p:nvSpPr>
          <p:spPr bwMode="auto">
            <a:xfrm>
              <a:off x="616" y="2197"/>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7206" name="Text Box 86"/>
            <p:cNvSpPr txBox="1">
              <a:spLocks noChangeArrowheads="1"/>
            </p:cNvSpPr>
            <p:nvPr/>
          </p:nvSpPr>
          <p:spPr bwMode="auto">
            <a:xfrm>
              <a:off x="713" y="195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7207" name="Text Box 87"/>
            <p:cNvSpPr txBox="1">
              <a:spLocks noChangeArrowheads="1"/>
            </p:cNvSpPr>
            <p:nvPr/>
          </p:nvSpPr>
          <p:spPr bwMode="auto">
            <a:xfrm>
              <a:off x="132" y="2724"/>
              <a:ext cx="225"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s</a:t>
              </a:r>
            </a:p>
          </p:txBody>
        </p:sp>
        <p:sp>
          <p:nvSpPr>
            <p:cNvPr id="517208" name="Oval 88"/>
            <p:cNvSpPr>
              <a:spLocks noChangeArrowheads="1"/>
            </p:cNvSpPr>
            <p:nvPr/>
          </p:nvSpPr>
          <p:spPr bwMode="auto">
            <a:xfrm>
              <a:off x="1067" y="2244"/>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7209" name="Text Box 89"/>
            <p:cNvSpPr txBox="1">
              <a:spLocks noChangeArrowheads="1"/>
            </p:cNvSpPr>
            <p:nvPr/>
          </p:nvSpPr>
          <p:spPr bwMode="auto">
            <a:xfrm>
              <a:off x="1075" y="20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grpSp>
      <p:sp>
        <p:nvSpPr>
          <p:cNvPr id="517213" name="Text Box 93"/>
          <p:cNvSpPr txBox="1">
            <a:spLocks noChangeArrowheads="1"/>
          </p:cNvSpPr>
          <p:nvPr/>
        </p:nvSpPr>
        <p:spPr bwMode="auto">
          <a:xfrm>
            <a:off x="4419600" y="2514600"/>
            <a:ext cx="4114800"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voltages</a:t>
            </a:r>
            <a:endParaRPr lang="en-US" b="1"/>
          </a:p>
        </p:txBody>
      </p:sp>
      <p:graphicFrame>
        <p:nvGraphicFramePr>
          <p:cNvPr id="517214" name="Object 94"/>
          <p:cNvGraphicFramePr>
            <a:graphicFrameLocks noChangeAspect="1"/>
          </p:cNvGraphicFramePr>
          <p:nvPr/>
        </p:nvGraphicFramePr>
        <p:xfrm>
          <a:off x="4892675" y="3687763"/>
          <a:ext cx="3362325" cy="808037"/>
        </p:xfrm>
        <a:graphic>
          <a:graphicData uri="http://schemas.openxmlformats.org/presentationml/2006/ole">
            <p:oleObj spid="_x0000_s517214" name="Equation" r:id="rId3" imgW="2006280" imgH="482400" progId="Equation.3">
              <p:embed/>
            </p:oleObj>
          </a:graphicData>
        </a:graphic>
      </p:graphicFrame>
      <p:graphicFrame>
        <p:nvGraphicFramePr>
          <p:cNvPr id="517215" name="Object 95"/>
          <p:cNvGraphicFramePr>
            <a:graphicFrameLocks noChangeAspect="1"/>
          </p:cNvGraphicFramePr>
          <p:nvPr/>
        </p:nvGraphicFramePr>
        <p:xfrm>
          <a:off x="4876800" y="4768850"/>
          <a:ext cx="2862263" cy="800100"/>
        </p:xfrm>
        <a:graphic>
          <a:graphicData uri="http://schemas.openxmlformats.org/presentationml/2006/ole">
            <p:oleObj spid="_x0000_s517215" name="Equation" r:id="rId4" imgW="1726920" imgH="482400" progId="Equation.3">
              <p:embed/>
            </p:oleObj>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Date Placeholder 3"/>
          <p:cNvSpPr>
            <a:spLocks noGrp="1"/>
          </p:cNvSpPr>
          <p:nvPr>
            <p:ph type="dt" sz="half" idx="10"/>
          </p:nvPr>
        </p:nvSpPr>
        <p:spPr/>
        <p:txBody>
          <a:bodyPr/>
          <a:lstStyle/>
          <a:p>
            <a:r>
              <a:rPr lang="en-US"/>
              <a:t>ECEN 301</a:t>
            </a:r>
          </a:p>
        </p:txBody>
      </p:sp>
      <p:sp>
        <p:nvSpPr>
          <p:cNvPr id="95" name="Footer Placeholder 4"/>
          <p:cNvSpPr>
            <a:spLocks noGrp="1"/>
          </p:cNvSpPr>
          <p:nvPr>
            <p:ph type="ftr" sz="quarter" idx="11"/>
          </p:nvPr>
        </p:nvSpPr>
        <p:spPr/>
        <p:txBody>
          <a:bodyPr/>
          <a:lstStyle/>
          <a:p>
            <a:r>
              <a:rPr lang="en-US"/>
              <a:t>Discussion #7 – Node and Mesh Methods</a:t>
            </a:r>
          </a:p>
        </p:txBody>
      </p:sp>
      <p:sp>
        <p:nvSpPr>
          <p:cNvPr id="96" name="Slide Number Placeholder 5"/>
          <p:cNvSpPr>
            <a:spLocks noGrp="1"/>
          </p:cNvSpPr>
          <p:nvPr>
            <p:ph type="sldNum" sz="quarter" idx="12"/>
          </p:nvPr>
        </p:nvSpPr>
        <p:spPr/>
        <p:txBody>
          <a:bodyPr/>
          <a:lstStyle/>
          <a:p>
            <a:pPr lvl="1"/>
            <a:fld id="{3D69ADFE-4001-44FA-91E5-864BD100D7C5}" type="slidenum">
              <a:rPr lang="en-US"/>
              <a:pPr lvl="1"/>
              <a:t>38</a:t>
            </a:fld>
            <a:endParaRPr lang="en-US"/>
          </a:p>
        </p:txBody>
      </p:sp>
      <p:sp>
        <p:nvSpPr>
          <p:cNvPr id="518146" name="Rectangle 2"/>
          <p:cNvSpPr>
            <a:spLocks noGrp="1" noChangeArrowheads="1"/>
          </p:cNvSpPr>
          <p:nvPr>
            <p:ph type="title"/>
          </p:nvPr>
        </p:nvSpPr>
        <p:spPr/>
        <p:txBody>
          <a:bodyPr/>
          <a:lstStyle/>
          <a:p>
            <a:r>
              <a:rPr lang="en-US"/>
              <a:t>Node Voltage Method</a:t>
            </a:r>
          </a:p>
        </p:txBody>
      </p:sp>
      <p:sp>
        <p:nvSpPr>
          <p:cNvPr id="518147"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a:t>Example5</a:t>
            </a:r>
            <a:r>
              <a:rPr lang="en-US" sz="2400"/>
              <a:t>: find all node voltages</a:t>
            </a:r>
          </a:p>
          <a:p>
            <a:pPr lvl="1">
              <a:lnSpc>
                <a:spcPct val="90000"/>
              </a:lnSpc>
            </a:pPr>
            <a:r>
              <a:rPr lang="en-US" sz="1800" b="1"/>
              <a:t>v</a:t>
            </a:r>
            <a:r>
              <a:rPr lang="en-US" sz="1800" b="1" baseline="-25000"/>
              <a:t>s</a:t>
            </a:r>
            <a:r>
              <a:rPr lang="en-US" sz="1800"/>
              <a:t> = 2V, </a:t>
            </a:r>
            <a:r>
              <a:rPr lang="en-US" sz="1800" b="1" i="1"/>
              <a:t>i</a:t>
            </a:r>
            <a:r>
              <a:rPr lang="en-US" sz="1800" b="1" i="1" baseline="-25000"/>
              <a:t>s</a:t>
            </a:r>
            <a:r>
              <a:rPr lang="en-US" sz="1800"/>
              <a:t> = 3A, </a:t>
            </a:r>
            <a:r>
              <a:rPr lang="en-US" sz="1800" b="1"/>
              <a:t>R</a:t>
            </a:r>
            <a:r>
              <a:rPr lang="en-US" sz="1800" b="1" baseline="-25000"/>
              <a:t>1</a:t>
            </a:r>
            <a:r>
              <a:rPr lang="en-US" sz="1800" b="1"/>
              <a:t> </a:t>
            </a:r>
            <a:r>
              <a:rPr lang="en-US" sz="1800"/>
              <a:t>= 1</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p>
        </p:txBody>
      </p:sp>
      <p:grpSp>
        <p:nvGrpSpPr>
          <p:cNvPr id="518148" name="Group 4"/>
          <p:cNvGrpSpPr>
            <a:grpSpLocks/>
          </p:cNvGrpSpPr>
          <p:nvPr/>
        </p:nvGrpSpPr>
        <p:grpSpPr bwMode="auto">
          <a:xfrm>
            <a:off x="0" y="2406650"/>
            <a:ext cx="4210050" cy="2851150"/>
            <a:chOff x="132" y="1948"/>
            <a:chExt cx="2652" cy="1796"/>
          </a:xfrm>
        </p:grpSpPr>
        <p:sp>
          <p:nvSpPr>
            <p:cNvPr id="518149" name="Oval 5"/>
            <p:cNvSpPr>
              <a:spLocks noChangeArrowheads="1"/>
            </p:cNvSpPr>
            <p:nvPr/>
          </p:nvSpPr>
          <p:spPr bwMode="auto">
            <a:xfrm>
              <a:off x="416" y="3418"/>
              <a:ext cx="2116" cy="11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8150" name="Oval 6"/>
            <p:cNvSpPr>
              <a:spLocks noChangeArrowheads="1"/>
            </p:cNvSpPr>
            <p:nvPr/>
          </p:nvSpPr>
          <p:spPr bwMode="auto">
            <a:xfrm>
              <a:off x="1742" y="2233"/>
              <a:ext cx="751" cy="15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8151" name="Oval 7"/>
            <p:cNvSpPr>
              <a:spLocks noChangeArrowheads="1"/>
            </p:cNvSpPr>
            <p:nvPr/>
          </p:nvSpPr>
          <p:spPr bwMode="auto">
            <a:xfrm>
              <a:off x="407" y="2251"/>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8152" name="Oval 8"/>
            <p:cNvSpPr>
              <a:spLocks noChangeArrowheads="1"/>
            </p:cNvSpPr>
            <p:nvPr/>
          </p:nvSpPr>
          <p:spPr bwMode="auto">
            <a:xfrm>
              <a:off x="1110" y="227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8153" name="Oval 9"/>
            <p:cNvSpPr>
              <a:spLocks noChangeArrowheads="1"/>
            </p:cNvSpPr>
            <p:nvPr/>
          </p:nvSpPr>
          <p:spPr bwMode="auto">
            <a:xfrm>
              <a:off x="1826" y="226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8154" name="Oval 10"/>
            <p:cNvSpPr>
              <a:spLocks noChangeArrowheads="1"/>
            </p:cNvSpPr>
            <p:nvPr/>
          </p:nvSpPr>
          <p:spPr bwMode="auto">
            <a:xfrm>
              <a:off x="1130"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8155" name="AutoShape 11"/>
            <p:cNvCxnSpPr>
              <a:cxnSpLocks noChangeShapeType="1"/>
              <a:stCxn id="518154" idx="2"/>
              <a:endCxn id="518225" idx="4"/>
            </p:cNvCxnSpPr>
            <p:nvPr/>
          </p:nvCxnSpPr>
          <p:spPr bwMode="auto">
            <a:xfrm rot="10800000">
              <a:off x="488" y="3040"/>
              <a:ext cx="642" cy="435"/>
            </a:xfrm>
            <a:prstGeom prst="bentConnector2">
              <a:avLst/>
            </a:prstGeom>
            <a:noFill/>
            <a:ln w="12700">
              <a:solidFill>
                <a:schemeClr val="tx1"/>
              </a:solidFill>
              <a:miter lim="800000"/>
              <a:headEnd type="none" w="lg" len="lg"/>
              <a:tailEnd type="none" w="lg" len="lg"/>
            </a:ln>
            <a:effectLst/>
          </p:spPr>
        </p:cxnSp>
        <p:cxnSp>
          <p:nvCxnSpPr>
            <p:cNvPr id="518156" name="AutoShape 12"/>
            <p:cNvCxnSpPr>
              <a:cxnSpLocks noChangeShapeType="1"/>
              <a:stCxn id="518154" idx="0"/>
              <a:endCxn id="518162" idx="1"/>
            </p:cNvCxnSpPr>
            <p:nvPr/>
          </p:nvCxnSpPr>
          <p:spPr bwMode="auto">
            <a:xfrm flipH="1" flipV="1">
              <a:off x="1171" y="3066"/>
              <a:ext cx="1" cy="370"/>
            </a:xfrm>
            <a:prstGeom prst="straightConnector1">
              <a:avLst/>
            </a:prstGeom>
            <a:noFill/>
            <a:ln w="12700">
              <a:solidFill>
                <a:schemeClr val="tx1"/>
              </a:solidFill>
              <a:round/>
              <a:headEnd type="none" w="lg" len="lg"/>
              <a:tailEnd type="none" w="lg" len="lg"/>
            </a:ln>
            <a:effectLst/>
          </p:spPr>
        </p:cxnSp>
        <p:cxnSp>
          <p:nvCxnSpPr>
            <p:cNvPr id="518157" name="AutoShape 13"/>
            <p:cNvCxnSpPr>
              <a:cxnSpLocks noChangeShapeType="1"/>
              <a:stCxn id="518152" idx="4"/>
              <a:endCxn id="518160" idx="0"/>
            </p:cNvCxnSpPr>
            <p:nvPr/>
          </p:nvCxnSpPr>
          <p:spPr bwMode="auto">
            <a:xfrm>
              <a:off x="1152" y="2350"/>
              <a:ext cx="10" cy="500"/>
            </a:xfrm>
            <a:prstGeom prst="straightConnector1">
              <a:avLst/>
            </a:prstGeom>
            <a:noFill/>
            <a:ln w="12700">
              <a:solidFill>
                <a:schemeClr val="tx1"/>
              </a:solidFill>
              <a:round/>
              <a:headEnd type="none" w="lg" len="lg"/>
              <a:tailEnd type="none" w="lg" len="lg"/>
            </a:ln>
            <a:effectLst/>
          </p:spPr>
        </p:cxnSp>
        <p:cxnSp>
          <p:nvCxnSpPr>
            <p:cNvPr id="518158" name="AutoShape 14"/>
            <p:cNvCxnSpPr>
              <a:cxnSpLocks noChangeShapeType="1"/>
              <a:stCxn id="518153" idx="4"/>
              <a:endCxn id="518168" idx="0"/>
            </p:cNvCxnSpPr>
            <p:nvPr/>
          </p:nvCxnSpPr>
          <p:spPr bwMode="auto">
            <a:xfrm>
              <a:off x="1868" y="2343"/>
              <a:ext cx="6" cy="507"/>
            </a:xfrm>
            <a:prstGeom prst="straightConnector1">
              <a:avLst/>
            </a:prstGeom>
            <a:noFill/>
            <a:ln w="12700">
              <a:solidFill>
                <a:schemeClr val="tx1"/>
              </a:solidFill>
              <a:round/>
              <a:headEnd type="none" w="lg" len="lg"/>
              <a:tailEnd type="none" w="lg" len="lg"/>
            </a:ln>
            <a:effectLst/>
          </p:spPr>
        </p:cxnSp>
        <p:sp>
          <p:nvSpPr>
            <p:cNvPr id="518159" name="Text Box 15"/>
            <p:cNvSpPr txBox="1">
              <a:spLocks noChangeArrowheads="1"/>
            </p:cNvSpPr>
            <p:nvPr/>
          </p:nvSpPr>
          <p:spPr bwMode="auto">
            <a:xfrm>
              <a:off x="876" y="265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518160" name="Line 16"/>
            <p:cNvSpPr>
              <a:spLocks noChangeShapeType="1"/>
            </p:cNvSpPr>
            <p:nvPr/>
          </p:nvSpPr>
          <p:spPr bwMode="auto">
            <a:xfrm>
              <a:off x="1162" y="285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8161" name="Line 17"/>
            <p:cNvSpPr>
              <a:spLocks noChangeShapeType="1"/>
            </p:cNvSpPr>
            <p:nvPr/>
          </p:nvSpPr>
          <p:spPr bwMode="auto">
            <a:xfrm flipH="1">
              <a:off x="1114" y="2871"/>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8162" name="Line 18"/>
            <p:cNvSpPr>
              <a:spLocks noChangeShapeType="1"/>
            </p:cNvSpPr>
            <p:nvPr/>
          </p:nvSpPr>
          <p:spPr bwMode="auto">
            <a:xfrm>
              <a:off x="1114" y="3042"/>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8163" name="Line 19"/>
            <p:cNvSpPr>
              <a:spLocks noChangeShapeType="1"/>
            </p:cNvSpPr>
            <p:nvPr/>
          </p:nvSpPr>
          <p:spPr bwMode="auto">
            <a:xfrm>
              <a:off x="1117" y="2892"/>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8164" name="Line 20"/>
            <p:cNvSpPr>
              <a:spLocks noChangeShapeType="1"/>
            </p:cNvSpPr>
            <p:nvPr/>
          </p:nvSpPr>
          <p:spPr bwMode="auto">
            <a:xfrm flipH="1">
              <a:off x="1117" y="2937"/>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8165" name="Line 21"/>
            <p:cNvSpPr>
              <a:spLocks noChangeShapeType="1"/>
            </p:cNvSpPr>
            <p:nvPr/>
          </p:nvSpPr>
          <p:spPr bwMode="auto">
            <a:xfrm>
              <a:off x="1117" y="296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8166" name="Line 22"/>
            <p:cNvSpPr>
              <a:spLocks noChangeShapeType="1"/>
            </p:cNvSpPr>
            <p:nvPr/>
          </p:nvSpPr>
          <p:spPr bwMode="auto">
            <a:xfrm flipH="1">
              <a:off x="1117" y="3009"/>
              <a:ext cx="99" cy="30"/>
            </a:xfrm>
            <a:prstGeom prst="line">
              <a:avLst/>
            </a:prstGeom>
            <a:noFill/>
            <a:ln w="12700">
              <a:solidFill>
                <a:schemeClr val="tx1"/>
              </a:solidFill>
              <a:round/>
              <a:headEnd type="none" w="lg" len="lg"/>
              <a:tailEnd type="none" w="lg" len="lg"/>
            </a:ln>
            <a:effectLst/>
          </p:spPr>
          <p:txBody>
            <a:bodyPr/>
            <a:lstStyle/>
            <a:p>
              <a:endParaRPr lang="en-US"/>
            </a:p>
          </p:txBody>
        </p:sp>
        <p:grpSp>
          <p:nvGrpSpPr>
            <p:cNvPr id="518167" name="Group 23"/>
            <p:cNvGrpSpPr>
              <a:grpSpLocks/>
            </p:cNvGrpSpPr>
            <p:nvPr/>
          </p:nvGrpSpPr>
          <p:grpSpPr bwMode="auto">
            <a:xfrm>
              <a:off x="1826" y="2850"/>
              <a:ext cx="111" cy="216"/>
              <a:chOff x="1670" y="2765"/>
              <a:chExt cx="111" cy="216"/>
            </a:xfrm>
          </p:grpSpPr>
          <p:sp>
            <p:nvSpPr>
              <p:cNvPr id="518168"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8169"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8170"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8171"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8172"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8173"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8174"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8175" name="Text Box 31"/>
            <p:cNvSpPr txBox="1">
              <a:spLocks noChangeArrowheads="1"/>
            </p:cNvSpPr>
            <p:nvPr/>
          </p:nvSpPr>
          <p:spPr bwMode="auto">
            <a:xfrm>
              <a:off x="1596" y="265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18176" name="Group 32"/>
            <p:cNvGrpSpPr>
              <a:grpSpLocks/>
            </p:cNvGrpSpPr>
            <p:nvPr/>
          </p:nvGrpSpPr>
          <p:grpSpPr bwMode="auto">
            <a:xfrm rot="-16200000" flipH="1" flipV="1">
              <a:off x="1473" y="2161"/>
              <a:ext cx="112" cy="287"/>
              <a:chOff x="3450" y="2313"/>
              <a:chExt cx="111" cy="216"/>
            </a:xfrm>
          </p:grpSpPr>
          <p:sp>
            <p:nvSpPr>
              <p:cNvPr id="518177"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8178"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8179"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8180"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8181"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8182"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8183"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8184" name="AutoShape 40"/>
            <p:cNvCxnSpPr>
              <a:cxnSpLocks noChangeShapeType="1"/>
              <a:stCxn id="518152" idx="6"/>
              <a:endCxn id="518177" idx="0"/>
            </p:cNvCxnSpPr>
            <p:nvPr/>
          </p:nvCxnSpPr>
          <p:spPr bwMode="auto">
            <a:xfrm>
              <a:off x="1193" y="2312"/>
              <a:ext cx="193" cy="1"/>
            </a:xfrm>
            <a:prstGeom prst="straightConnector1">
              <a:avLst/>
            </a:prstGeom>
            <a:noFill/>
            <a:ln w="12700">
              <a:solidFill>
                <a:schemeClr val="tx1"/>
              </a:solidFill>
              <a:round/>
              <a:headEnd type="none" w="lg" len="lg"/>
              <a:tailEnd type="none" w="lg" len="lg"/>
            </a:ln>
            <a:effectLst/>
          </p:spPr>
        </p:cxnSp>
        <p:cxnSp>
          <p:nvCxnSpPr>
            <p:cNvPr id="518185" name="AutoShape 41"/>
            <p:cNvCxnSpPr>
              <a:cxnSpLocks noChangeShapeType="1"/>
              <a:stCxn id="518153" idx="2"/>
              <a:endCxn id="518179" idx="1"/>
            </p:cNvCxnSpPr>
            <p:nvPr/>
          </p:nvCxnSpPr>
          <p:spPr bwMode="auto">
            <a:xfrm flipH="1" flipV="1">
              <a:off x="1673" y="2303"/>
              <a:ext cx="153" cy="2"/>
            </a:xfrm>
            <a:prstGeom prst="straightConnector1">
              <a:avLst/>
            </a:prstGeom>
            <a:noFill/>
            <a:ln w="12700">
              <a:solidFill>
                <a:schemeClr val="tx1"/>
              </a:solidFill>
              <a:round/>
              <a:headEnd type="none" w="lg" len="lg"/>
              <a:tailEnd type="none" w="lg" len="lg"/>
            </a:ln>
            <a:effectLst/>
          </p:spPr>
        </p:cxnSp>
        <p:grpSp>
          <p:nvGrpSpPr>
            <p:cNvPr id="518186" name="Group 42"/>
            <p:cNvGrpSpPr>
              <a:grpSpLocks/>
            </p:cNvGrpSpPr>
            <p:nvPr/>
          </p:nvGrpSpPr>
          <p:grpSpPr bwMode="auto">
            <a:xfrm>
              <a:off x="1025" y="3628"/>
              <a:ext cx="288" cy="96"/>
              <a:chOff x="1392" y="3552"/>
              <a:chExt cx="288" cy="96"/>
            </a:xfrm>
          </p:grpSpPr>
          <p:sp>
            <p:nvSpPr>
              <p:cNvPr id="518187" name="Line 4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8188" name="Line 4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8189" name="Line 4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8190" name="Line 46"/>
            <p:cNvSpPr>
              <a:spLocks noChangeShapeType="1"/>
            </p:cNvSpPr>
            <p:nvPr/>
          </p:nvSpPr>
          <p:spPr bwMode="auto">
            <a:xfrm flipV="1">
              <a:off x="1172" y="3475"/>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18191" name="Oval 47"/>
            <p:cNvSpPr>
              <a:spLocks noChangeArrowheads="1"/>
            </p:cNvSpPr>
            <p:nvPr/>
          </p:nvSpPr>
          <p:spPr bwMode="auto">
            <a:xfrm>
              <a:off x="2268" y="278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8192" name="Text Box 48"/>
            <p:cNvSpPr txBox="1">
              <a:spLocks noChangeArrowheads="1"/>
            </p:cNvSpPr>
            <p:nvPr/>
          </p:nvSpPr>
          <p:spPr bwMode="auto">
            <a:xfrm>
              <a:off x="2377" y="2770"/>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8193" name="Text Box 49"/>
            <p:cNvSpPr txBox="1">
              <a:spLocks noChangeArrowheads="1"/>
            </p:cNvSpPr>
            <p:nvPr/>
          </p:nvSpPr>
          <p:spPr bwMode="auto">
            <a:xfrm>
              <a:off x="2374" y="2832"/>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8194" name="Line 50"/>
            <p:cNvSpPr>
              <a:spLocks noChangeShapeType="1"/>
            </p:cNvSpPr>
            <p:nvPr/>
          </p:nvSpPr>
          <p:spPr bwMode="auto">
            <a:xfrm flipV="1">
              <a:off x="2434" y="2836"/>
              <a:ext cx="0" cy="186"/>
            </a:xfrm>
            <a:prstGeom prst="line">
              <a:avLst/>
            </a:prstGeom>
            <a:noFill/>
            <a:ln w="12700">
              <a:solidFill>
                <a:schemeClr val="tx1"/>
              </a:solidFill>
              <a:round/>
              <a:headEnd type="none" w="lg" len="lg"/>
              <a:tailEnd type="stealth" w="lg" len="lg"/>
            </a:ln>
            <a:effectLst/>
          </p:spPr>
          <p:txBody>
            <a:bodyPr/>
            <a:lstStyle/>
            <a:p>
              <a:endParaRPr lang="en-US"/>
            </a:p>
          </p:txBody>
        </p:sp>
        <p:sp>
          <p:nvSpPr>
            <p:cNvPr id="518195" name="Oval 51"/>
            <p:cNvSpPr>
              <a:spLocks noChangeArrowheads="1"/>
            </p:cNvSpPr>
            <p:nvPr/>
          </p:nvSpPr>
          <p:spPr bwMode="auto">
            <a:xfrm>
              <a:off x="1842" y="343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8196" name="Text Box 52"/>
            <p:cNvSpPr txBox="1">
              <a:spLocks noChangeArrowheads="1"/>
            </p:cNvSpPr>
            <p:nvPr/>
          </p:nvSpPr>
          <p:spPr bwMode="auto">
            <a:xfrm>
              <a:off x="1260"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cxnSp>
          <p:nvCxnSpPr>
            <p:cNvPr id="518197" name="AutoShape 53"/>
            <p:cNvCxnSpPr>
              <a:cxnSpLocks noChangeShapeType="1"/>
              <a:stCxn id="518154" idx="6"/>
              <a:endCxn id="518195" idx="2"/>
            </p:cNvCxnSpPr>
            <p:nvPr/>
          </p:nvCxnSpPr>
          <p:spPr bwMode="auto">
            <a:xfrm>
              <a:off x="1213" y="3475"/>
              <a:ext cx="629" cy="0"/>
            </a:xfrm>
            <a:prstGeom prst="straightConnector1">
              <a:avLst/>
            </a:prstGeom>
            <a:noFill/>
            <a:ln w="12700">
              <a:solidFill>
                <a:schemeClr val="tx1"/>
              </a:solidFill>
              <a:round/>
              <a:headEnd type="none" w="lg" len="lg"/>
              <a:tailEnd type="none" w="lg" len="lg"/>
            </a:ln>
            <a:effectLst/>
          </p:spPr>
        </p:cxnSp>
        <p:cxnSp>
          <p:nvCxnSpPr>
            <p:cNvPr id="518198" name="AutoShape 54"/>
            <p:cNvCxnSpPr>
              <a:cxnSpLocks noChangeShapeType="1"/>
              <a:stCxn id="518195" idx="0"/>
              <a:endCxn id="518170" idx="1"/>
            </p:cNvCxnSpPr>
            <p:nvPr/>
          </p:nvCxnSpPr>
          <p:spPr bwMode="auto">
            <a:xfrm flipH="1" flipV="1">
              <a:off x="1883" y="3066"/>
              <a:ext cx="1" cy="370"/>
            </a:xfrm>
            <a:prstGeom prst="straightConnector1">
              <a:avLst/>
            </a:prstGeom>
            <a:noFill/>
            <a:ln w="12700">
              <a:solidFill>
                <a:schemeClr val="tx1"/>
              </a:solidFill>
              <a:round/>
              <a:headEnd type="none" w="lg" len="lg"/>
              <a:tailEnd type="none" w="lg" len="lg"/>
            </a:ln>
            <a:effectLst/>
          </p:spPr>
        </p:cxnSp>
        <p:sp>
          <p:nvSpPr>
            <p:cNvPr id="518199" name="Oval 55"/>
            <p:cNvSpPr>
              <a:spLocks noChangeArrowheads="1"/>
            </p:cNvSpPr>
            <p:nvPr/>
          </p:nvSpPr>
          <p:spPr bwMode="auto">
            <a:xfrm>
              <a:off x="445" y="22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8200" name="AutoShape 56"/>
            <p:cNvCxnSpPr>
              <a:cxnSpLocks noChangeShapeType="1"/>
              <a:stCxn id="518226" idx="0"/>
              <a:endCxn id="518199" idx="4"/>
            </p:cNvCxnSpPr>
            <p:nvPr/>
          </p:nvCxnSpPr>
          <p:spPr bwMode="auto">
            <a:xfrm flipH="1" flipV="1">
              <a:off x="487" y="2362"/>
              <a:ext cx="2" cy="350"/>
            </a:xfrm>
            <a:prstGeom prst="straightConnector1">
              <a:avLst/>
            </a:prstGeom>
            <a:noFill/>
            <a:ln w="12700">
              <a:solidFill>
                <a:schemeClr val="tx1"/>
              </a:solidFill>
              <a:round/>
              <a:headEnd type="none" w="lg" len="lg"/>
              <a:tailEnd type="none" w="lg" len="lg"/>
            </a:ln>
            <a:effectLst/>
          </p:spPr>
        </p:cxnSp>
        <p:sp>
          <p:nvSpPr>
            <p:cNvPr id="518201" name="Text Box 57"/>
            <p:cNvSpPr txBox="1">
              <a:spLocks noChangeArrowheads="1"/>
            </p:cNvSpPr>
            <p:nvPr/>
          </p:nvSpPr>
          <p:spPr bwMode="auto">
            <a:xfrm>
              <a:off x="2577" y="2581"/>
              <a:ext cx="207"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18202" name="Line 58"/>
            <p:cNvSpPr>
              <a:spLocks noChangeShapeType="1"/>
            </p:cNvSpPr>
            <p:nvPr/>
          </p:nvSpPr>
          <p:spPr bwMode="auto">
            <a:xfrm>
              <a:off x="1313"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8203" name="Line 59"/>
            <p:cNvSpPr>
              <a:spLocks noChangeShapeType="1"/>
            </p:cNvSpPr>
            <p:nvPr/>
          </p:nvSpPr>
          <p:spPr bwMode="auto">
            <a:xfrm>
              <a:off x="1980" y="281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18204" name="Line 60"/>
            <p:cNvSpPr>
              <a:spLocks noChangeShapeType="1"/>
            </p:cNvSpPr>
            <p:nvPr/>
          </p:nvSpPr>
          <p:spPr bwMode="auto">
            <a:xfrm>
              <a:off x="1341" y="21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8205" name="Text Box 61"/>
            <p:cNvSpPr txBox="1">
              <a:spLocks noChangeArrowheads="1"/>
            </p:cNvSpPr>
            <p:nvPr/>
          </p:nvSpPr>
          <p:spPr bwMode="auto">
            <a:xfrm>
              <a:off x="1438" y="194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18206" name="Text Box 62"/>
            <p:cNvSpPr txBox="1">
              <a:spLocks noChangeArrowheads="1"/>
            </p:cNvSpPr>
            <p:nvPr/>
          </p:nvSpPr>
          <p:spPr bwMode="auto">
            <a:xfrm>
              <a:off x="1325" y="280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518207" name="Text Box 63"/>
            <p:cNvSpPr txBox="1">
              <a:spLocks noChangeArrowheads="1"/>
            </p:cNvSpPr>
            <p:nvPr/>
          </p:nvSpPr>
          <p:spPr bwMode="auto">
            <a:xfrm>
              <a:off x="1980" y="283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518208" name="Text Box 64"/>
            <p:cNvSpPr txBox="1">
              <a:spLocks noChangeArrowheads="1"/>
            </p:cNvSpPr>
            <p:nvPr/>
          </p:nvSpPr>
          <p:spPr bwMode="auto">
            <a:xfrm>
              <a:off x="204" y="2065"/>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18209" name="Text Box 65"/>
            <p:cNvSpPr txBox="1">
              <a:spLocks noChangeArrowheads="1"/>
            </p:cNvSpPr>
            <p:nvPr/>
          </p:nvSpPr>
          <p:spPr bwMode="auto">
            <a:xfrm>
              <a:off x="1937" y="2002"/>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18210" name="Text Box 66"/>
            <p:cNvSpPr txBox="1">
              <a:spLocks noChangeArrowheads="1"/>
            </p:cNvSpPr>
            <p:nvPr/>
          </p:nvSpPr>
          <p:spPr bwMode="auto">
            <a:xfrm>
              <a:off x="1380" y="35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nvGrpSpPr>
            <p:cNvPr id="518211" name="Group 67"/>
            <p:cNvGrpSpPr>
              <a:grpSpLocks/>
            </p:cNvGrpSpPr>
            <p:nvPr/>
          </p:nvGrpSpPr>
          <p:grpSpPr bwMode="auto">
            <a:xfrm rot="-16200000" flipH="1" flipV="1">
              <a:off x="773" y="2170"/>
              <a:ext cx="112" cy="287"/>
              <a:chOff x="3450" y="2313"/>
              <a:chExt cx="111" cy="216"/>
            </a:xfrm>
          </p:grpSpPr>
          <p:sp>
            <p:nvSpPr>
              <p:cNvPr id="518212" name="Line 6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8213" name="Line 6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8214" name="Line 7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8215" name="Line 7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8216" name="Line 7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8217" name="Line 7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8218" name="Line 7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8219" name="AutoShape 75"/>
            <p:cNvCxnSpPr>
              <a:cxnSpLocks noChangeShapeType="1"/>
              <a:stCxn id="518199" idx="6"/>
              <a:endCxn id="518212" idx="0"/>
            </p:cNvCxnSpPr>
            <p:nvPr/>
          </p:nvCxnSpPr>
          <p:spPr bwMode="auto">
            <a:xfrm flipV="1">
              <a:off x="528" y="2322"/>
              <a:ext cx="157" cy="2"/>
            </a:xfrm>
            <a:prstGeom prst="straightConnector1">
              <a:avLst/>
            </a:prstGeom>
            <a:noFill/>
            <a:ln w="12700">
              <a:solidFill>
                <a:schemeClr val="tx1"/>
              </a:solidFill>
              <a:round/>
              <a:headEnd type="none" w="lg" len="lg"/>
              <a:tailEnd type="none" w="lg" len="lg"/>
            </a:ln>
            <a:effectLst/>
          </p:spPr>
        </p:cxnSp>
        <p:cxnSp>
          <p:nvCxnSpPr>
            <p:cNvPr id="518220" name="AutoShape 76"/>
            <p:cNvCxnSpPr>
              <a:cxnSpLocks noChangeShapeType="1"/>
              <a:stCxn id="518152" idx="2"/>
              <a:endCxn id="518214" idx="1"/>
            </p:cNvCxnSpPr>
            <p:nvPr/>
          </p:nvCxnSpPr>
          <p:spPr bwMode="auto">
            <a:xfrm flipH="1">
              <a:off x="972" y="2312"/>
              <a:ext cx="138" cy="0"/>
            </a:xfrm>
            <a:prstGeom prst="straightConnector1">
              <a:avLst/>
            </a:prstGeom>
            <a:noFill/>
            <a:ln w="12700">
              <a:solidFill>
                <a:schemeClr val="tx1"/>
              </a:solidFill>
              <a:round/>
              <a:headEnd type="none" w="lg" len="lg"/>
              <a:tailEnd type="none" w="lg" len="lg"/>
            </a:ln>
            <a:effectLst/>
          </p:spPr>
        </p:cxnSp>
        <p:sp>
          <p:nvSpPr>
            <p:cNvPr id="518221" name="Text Box 77"/>
            <p:cNvSpPr txBox="1">
              <a:spLocks noChangeArrowheads="1"/>
            </p:cNvSpPr>
            <p:nvPr/>
          </p:nvSpPr>
          <p:spPr bwMode="auto">
            <a:xfrm>
              <a:off x="586" y="2303"/>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18222" name="AutoShape 78"/>
            <p:cNvCxnSpPr>
              <a:cxnSpLocks noChangeShapeType="1"/>
              <a:stCxn id="518195" idx="6"/>
              <a:endCxn id="518191" idx="4"/>
            </p:cNvCxnSpPr>
            <p:nvPr/>
          </p:nvCxnSpPr>
          <p:spPr bwMode="auto">
            <a:xfrm flipV="1">
              <a:off x="1925" y="3098"/>
              <a:ext cx="509" cy="377"/>
            </a:xfrm>
            <a:prstGeom prst="bentConnector2">
              <a:avLst/>
            </a:prstGeom>
            <a:noFill/>
            <a:ln w="12700">
              <a:solidFill>
                <a:schemeClr val="tx1"/>
              </a:solidFill>
              <a:miter lim="800000"/>
              <a:headEnd type="none" w="lg" len="lg"/>
              <a:tailEnd type="none" w="lg" len="lg"/>
            </a:ln>
            <a:effectLst/>
          </p:spPr>
        </p:cxnSp>
        <p:cxnSp>
          <p:nvCxnSpPr>
            <p:cNvPr id="518223" name="AutoShape 79"/>
            <p:cNvCxnSpPr>
              <a:cxnSpLocks noChangeShapeType="1"/>
              <a:stCxn id="518153" idx="6"/>
              <a:endCxn id="518192" idx="0"/>
            </p:cNvCxnSpPr>
            <p:nvPr/>
          </p:nvCxnSpPr>
          <p:spPr bwMode="auto">
            <a:xfrm>
              <a:off x="1909" y="2305"/>
              <a:ext cx="526" cy="465"/>
            </a:xfrm>
            <a:prstGeom prst="bentConnector2">
              <a:avLst/>
            </a:prstGeom>
            <a:noFill/>
            <a:ln w="12700">
              <a:solidFill>
                <a:schemeClr val="tx1"/>
              </a:solidFill>
              <a:miter lim="800000"/>
              <a:headEnd type="none" w="lg" len="lg"/>
              <a:tailEnd type="none" w="lg" len="lg"/>
            </a:ln>
            <a:effectLst/>
          </p:spPr>
        </p:cxnSp>
        <p:grpSp>
          <p:nvGrpSpPr>
            <p:cNvPr id="518224" name="Group 80"/>
            <p:cNvGrpSpPr>
              <a:grpSpLocks/>
            </p:cNvGrpSpPr>
            <p:nvPr/>
          </p:nvGrpSpPr>
          <p:grpSpPr bwMode="auto">
            <a:xfrm>
              <a:off x="322" y="2680"/>
              <a:ext cx="332" cy="404"/>
              <a:chOff x="166" y="2585"/>
              <a:chExt cx="332" cy="404"/>
            </a:xfrm>
          </p:grpSpPr>
          <p:sp>
            <p:nvSpPr>
              <p:cNvPr id="518225" name="Oval 81"/>
              <p:cNvSpPr>
                <a:spLocks noChangeArrowheads="1"/>
              </p:cNvSpPr>
              <p:nvPr/>
            </p:nvSpPr>
            <p:spPr bwMode="auto">
              <a:xfrm>
                <a:off x="166" y="2635"/>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8226" name="Text Box 82"/>
              <p:cNvSpPr txBox="1">
                <a:spLocks noChangeArrowheads="1"/>
              </p:cNvSpPr>
              <p:nvPr/>
            </p:nvSpPr>
            <p:spPr bwMode="auto">
              <a:xfrm>
                <a:off x="275" y="261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8227" name="Text Box 83"/>
              <p:cNvSpPr txBox="1">
                <a:spLocks noChangeArrowheads="1"/>
              </p:cNvSpPr>
              <p:nvPr/>
            </p:nvSpPr>
            <p:spPr bwMode="auto">
              <a:xfrm>
                <a:off x="272" y="2679"/>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8228" name="Text Box 84"/>
              <p:cNvSpPr txBox="1">
                <a:spLocks noChangeArrowheads="1"/>
              </p:cNvSpPr>
              <p:nvPr/>
            </p:nvSpPr>
            <p:spPr bwMode="auto">
              <a:xfrm>
                <a:off x="233" y="2585"/>
                <a:ext cx="197" cy="404"/>
              </a:xfrm>
              <a:prstGeom prst="rect">
                <a:avLst/>
              </a:prstGeom>
              <a:noFill/>
              <a:ln w="12700">
                <a:noFill/>
                <a:miter lim="800000"/>
                <a:headEnd type="none" w="lg" len="lg"/>
                <a:tailEnd type="none" w="lg" len="lg"/>
              </a:ln>
              <a:effectLst/>
            </p:spPr>
            <p:txBody>
              <a:bodyPr wrap="none">
                <a:spAutoFit/>
              </a:bodyPr>
              <a:lstStyle/>
              <a:p>
                <a:r>
                  <a:rPr lang="en-US"/>
                  <a:t>+</a:t>
                </a:r>
              </a:p>
              <a:p>
                <a:r>
                  <a:rPr lang="en-US"/>
                  <a:t>–</a:t>
                </a:r>
              </a:p>
            </p:txBody>
          </p:sp>
        </p:grpSp>
        <p:sp>
          <p:nvSpPr>
            <p:cNvPr id="518229" name="Line 85"/>
            <p:cNvSpPr>
              <a:spLocks noChangeShapeType="1"/>
            </p:cNvSpPr>
            <p:nvPr/>
          </p:nvSpPr>
          <p:spPr bwMode="auto">
            <a:xfrm>
              <a:off x="616" y="2197"/>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8230" name="Text Box 86"/>
            <p:cNvSpPr txBox="1">
              <a:spLocks noChangeArrowheads="1"/>
            </p:cNvSpPr>
            <p:nvPr/>
          </p:nvSpPr>
          <p:spPr bwMode="auto">
            <a:xfrm>
              <a:off x="713" y="195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18231" name="Text Box 87"/>
            <p:cNvSpPr txBox="1">
              <a:spLocks noChangeArrowheads="1"/>
            </p:cNvSpPr>
            <p:nvPr/>
          </p:nvSpPr>
          <p:spPr bwMode="auto">
            <a:xfrm>
              <a:off x="132" y="2724"/>
              <a:ext cx="225"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s</a:t>
              </a:r>
            </a:p>
          </p:txBody>
        </p:sp>
        <p:sp>
          <p:nvSpPr>
            <p:cNvPr id="518232" name="Oval 88"/>
            <p:cNvSpPr>
              <a:spLocks noChangeArrowheads="1"/>
            </p:cNvSpPr>
            <p:nvPr/>
          </p:nvSpPr>
          <p:spPr bwMode="auto">
            <a:xfrm>
              <a:off x="1067" y="2244"/>
              <a:ext cx="15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18233" name="Text Box 89"/>
            <p:cNvSpPr txBox="1">
              <a:spLocks noChangeArrowheads="1"/>
            </p:cNvSpPr>
            <p:nvPr/>
          </p:nvSpPr>
          <p:spPr bwMode="auto">
            <a:xfrm>
              <a:off x="1075" y="2013"/>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grpSp>
      <p:graphicFrame>
        <p:nvGraphicFramePr>
          <p:cNvPr id="518237" name="Object 93"/>
          <p:cNvGraphicFramePr>
            <a:graphicFrameLocks noChangeAspect="1"/>
          </p:cNvGraphicFramePr>
          <p:nvPr/>
        </p:nvGraphicFramePr>
        <p:xfrm>
          <a:off x="5940425" y="4876800"/>
          <a:ext cx="1292225" cy="844550"/>
        </p:xfrm>
        <a:graphic>
          <a:graphicData uri="http://schemas.openxmlformats.org/presentationml/2006/ole">
            <p:oleObj spid="_x0000_s518237" name="Equation" r:id="rId3" imgW="698400" imgH="457200" progId="Equation.3">
              <p:embed/>
            </p:oleObj>
          </a:graphicData>
        </a:graphic>
      </p:graphicFrame>
      <p:sp>
        <p:nvSpPr>
          <p:cNvPr id="518238" name="Text Box 94"/>
          <p:cNvSpPr txBox="1">
            <a:spLocks noChangeArrowheads="1"/>
          </p:cNvSpPr>
          <p:nvPr/>
        </p:nvSpPr>
        <p:spPr bwMode="auto">
          <a:xfrm>
            <a:off x="4419600" y="2514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aphicFrame>
        <p:nvGraphicFramePr>
          <p:cNvPr id="518239" name="Object 95"/>
          <p:cNvGraphicFramePr>
            <a:graphicFrameLocks noChangeAspect="1"/>
          </p:cNvGraphicFramePr>
          <p:nvPr/>
        </p:nvGraphicFramePr>
        <p:xfrm>
          <a:off x="5637213" y="3181350"/>
          <a:ext cx="1770062" cy="836613"/>
        </p:xfrm>
        <a:graphic>
          <a:graphicData uri="http://schemas.openxmlformats.org/presentationml/2006/ole">
            <p:oleObj spid="_x0000_s518239" name="Equation" r:id="rId4" imgW="965160" imgH="457200" progId="Equation.3">
              <p:embed/>
            </p:oleObj>
          </a:graphicData>
        </a:graphic>
      </p:graphicFrame>
      <p:sp>
        <p:nvSpPr>
          <p:cNvPr id="518240" name="AutoShape 96"/>
          <p:cNvSpPr>
            <a:spLocks noChangeArrowheads="1"/>
          </p:cNvSpPr>
          <p:nvPr/>
        </p:nvSpPr>
        <p:spPr bwMode="auto">
          <a:xfrm>
            <a:off x="6400800" y="4210050"/>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a:effectLst/>
        </p:spPr>
        <p:txBody>
          <a:bodyPr vert="eaVert" wrap="none" anchor="ctr"/>
          <a:lstStyle/>
          <a:p>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Date Placeholder 3"/>
          <p:cNvSpPr>
            <a:spLocks noGrp="1"/>
          </p:cNvSpPr>
          <p:nvPr>
            <p:ph type="dt" sz="half" idx="10"/>
          </p:nvPr>
        </p:nvSpPr>
        <p:spPr/>
        <p:txBody>
          <a:bodyPr/>
          <a:lstStyle/>
          <a:p>
            <a:r>
              <a:rPr lang="en-US"/>
              <a:t>ECEN 301</a:t>
            </a:r>
          </a:p>
        </p:txBody>
      </p:sp>
      <p:sp>
        <p:nvSpPr>
          <p:cNvPr id="77" name="Footer Placeholder 4"/>
          <p:cNvSpPr>
            <a:spLocks noGrp="1"/>
          </p:cNvSpPr>
          <p:nvPr>
            <p:ph type="ftr" sz="quarter" idx="11"/>
          </p:nvPr>
        </p:nvSpPr>
        <p:spPr/>
        <p:txBody>
          <a:bodyPr/>
          <a:lstStyle/>
          <a:p>
            <a:r>
              <a:rPr lang="en-US"/>
              <a:t>Discussion #7 – Node and Mesh Methods</a:t>
            </a:r>
          </a:p>
        </p:txBody>
      </p:sp>
      <p:sp>
        <p:nvSpPr>
          <p:cNvPr id="78" name="Slide Number Placeholder 5"/>
          <p:cNvSpPr>
            <a:spLocks noGrp="1"/>
          </p:cNvSpPr>
          <p:nvPr>
            <p:ph type="sldNum" sz="quarter" idx="12"/>
          </p:nvPr>
        </p:nvSpPr>
        <p:spPr/>
        <p:txBody>
          <a:bodyPr/>
          <a:lstStyle/>
          <a:p>
            <a:pPr lvl="1"/>
            <a:fld id="{6B66A6E7-B9B5-4B33-A79C-DE38E7441902}" type="slidenum">
              <a:rPr lang="en-US"/>
              <a:pPr lvl="1"/>
              <a:t>39</a:t>
            </a:fld>
            <a:endParaRPr lang="en-US"/>
          </a:p>
        </p:txBody>
      </p:sp>
      <p:sp>
        <p:nvSpPr>
          <p:cNvPr id="519170" name="Rectangle 2"/>
          <p:cNvSpPr>
            <a:spLocks noGrp="1" noChangeArrowheads="1"/>
          </p:cNvSpPr>
          <p:nvPr>
            <p:ph type="title"/>
          </p:nvPr>
        </p:nvSpPr>
        <p:spPr/>
        <p:txBody>
          <a:bodyPr/>
          <a:lstStyle/>
          <a:p>
            <a:r>
              <a:rPr lang="en-US"/>
              <a:t>Node Voltage Method</a:t>
            </a:r>
          </a:p>
        </p:txBody>
      </p:sp>
      <p:sp>
        <p:nvSpPr>
          <p:cNvPr id="519171" name="Rectangle 3"/>
          <p:cNvSpPr>
            <a:spLocks noGrp="1" noChangeArrowheads="1"/>
          </p:cNvSpPr>
          <p:nvPr>
            <p:ph type="body" idx="1"/>
          </p:nvPr>
        </p:nvSpPr>
        <p:spPr>
          <a:xfrm>
            <a:off x="406400" y="1333500"/>
            <a:ext cx="8356600" cy="876300"/>
          </a:xfrm>
        </p:spPr>
        <p:txBody>
          <a:bodyPr/>
          <a:lstStyle/>
          <a:p>
            <a:pPr>
              <a:lnSpc>
                <a:spcPct val="90000"/>
              </a:lnSpc>
            </a:pPr>
            <a:r>
              <a:rPr lang="en-US" sz="2400" b="1" u="sng"/>
              <a:t>Example6</a:t>
            </a:r>
            <a:r>
              <a:rPr lang="en-US" sz="2400"/>
              <a:t>:</a:t>
            </a:r>
            <a:r>
              <a:rPr lang="en-US" sz="2800"/>
              <a:t> </a:t>
            </a:r>
            <a:r>
              <a:rPr lang="en-US" sz="2400"/>
              <a:t>find the current </a:t>
            </a:r>
            <a:r>
              <a:rPr lang="en-US" sz="2400" b="1" i="1"/>
              <a:t>i</a:t>
            </a:r>
            <a:r>
              <a:rPr lang="en-US" sz="2400" b="1" i="1" baseline="-25000"/>
              <a:t>v</a:t>
            </a:r>
          </a:p>
          <a:p>
            <a:pPr lvl="1">
              <a:lnSpc>
                <a:spcPct val="90000"/>
              </a:lnSpc>
            </a:pPr>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sp>
        <p:nvSpPr>
          <p:cNvPr id="519173" name="Text Box 5"/>
          <p:cNvSpPr txBox="1">
            <a:spLocks noChangeArrowheads="1"/>
          </p:cNvSpPr>
          <p:nvPr/>
        </p:nvSpPr>
        <p:spPr bwMode="auto">
          <a:xfrm>
            <a:off x="9525" y="3854450"/>
            <a:ext cx="346075" cy="1006475"/>
          </a:xfrm>
          <a:prstGeom prst="rect">
            <a:avLst/>
          </a:prstGeom>
          <a:noFill/>
          <a:ln w="12700">
            <a:noFill/>
            <a:miter lim="800000"/>
            <a:headEnd type="none" w="lg" len="lg"/>
            <a:tailEnd type="none" w="lg" len="lg"/>
          </a:ln>
          <a:effectLst/>
        </p:spPr>
        <p:txBody>
          <a:bodyPr wrap="none">
            <a:spAutoFit/>
          </a:bodyPr>
          <a:lstStyle/>
          <a:p>
            <a:endParaRPr lang="en-US" sz="2000" b="1" i="1"/>
          </a:p>
          <a:p>
            <a:r>
              <a:rPr lang="en-US" sz="2000" b="1" i="1"/>
              <a:t>I</a:t>
            </a:r>
            <a:r>
              <a:rPr lang="en-US" sz="2000" b="1" i="1" baseline="-25000"/>
              <a:t>s</a:t>
            </a:r>
          </a:p>
          <a:p>
            <a:endParaRPr lang="en-US" sz="2000"/>
          </a:p>
        </p:txBody>
      </p:sp>
      <p:grpSp>
        <p:nvGrpSpPr>
          <p:cNvPr id="519264" name="Group 96"/>
          <p:cNvGrpSpPr>
            <a:grpSpLocks/>
          </p:cNvGrpSpPr>
          <p:nvPr/>
        </p:nvGrpSpPr>
        <p:grpSpPr bwMode="auto">
          <a:xfrm>
            <a:off x="336550" y="2444750"/>
            <a:ext cx="3913188" cy="3162300"/>
            <a:chOff x="212" y="1540"/>
            <a:chExt cx="2465" cy="1992"/>
          </a:xfrm>
        </p:grpSpPr>
        <p:sp>
          <p:nvSpPr>
            <p:cNvPr id="519174" name="Oval 6"/>
            <p:cNvSpPr>
              <a:spLocks noChangeArrowheads="1"/>
            </p:cNvSpPr>
            <p:nvPr/>
          </p:nvSpPr>
          <p:spPr bwMode="auto">
            <a:xfrm>
              <a:off x="1331" y="22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9175" name="AutoShape 7"/>
            <p:cNvCxnSpPr>
              <a:cxnSpLocks noChangeShapeType="1"/>
              <a:stCxn id="519222" idx="2"/>
              <a:endCxn id="519197" idx="4"/>
            </p:cNvCxnSpPr>
            <p:nvPr/>
          </p:nvCxnSpPr>
          <p:spPr bwMode="auto">
            <a:xfrm rot="10800000">
              <a:off x="378" y="2935"/>
              <a:ext cx="959" cy="348"/>
            </a:xfrm>
            <a:prstGeom prst="bentConnector2">
              <a:avLst/>
            </a:prstGeom>
            <a:noFill/>
            <a:ln w="12700">
              <a:solidFill>
                <a:schemeClr val="tx1"/>
              </a:solidFill>
              <a:miter lim="800000"/>
              <a:headEnd type="none" w="lg" len="lg"/>
              <a:tailEnd type="none" w="lg" len="lg"/>
            </a:ln>
            <a:effectLst/>
          </p:spPr>
        </p:cxnSp>
        <p:cxnSp>
          <p:nvCxnSpPr>
            <p:cNvPr id="519176" name="AutoShape 8"/>
            <p:cNvCxnSpPr>
              <a:cxnSpLocks noChangeShapeType="1"/>
              <a:stCxn id="519221" idx="4"/>
              <a:endCxn id="519180" idx="0"/>
            </p:cNvCxnSpPr>
            <p:nvPr/>
          </p:nvCxnSpPr>
          <p:spPr bwMode="auto">
            <a:xfrm flipH="1">
              <a:off x="2380" y="2358"/>
              <a:ext cx="3" cy="310"/>
            </a:xfrm>
            <a:prstGeom prst="straightConnector1">
              <a:avLst/>
            </a:prstGeom>
            <a:noFill/>
            <a:ln w="12700">
              <a:solidFill>
                <a:schemeClr val="tx1"/>
              </a:solidFill>
              <a:round/>
              <a:headEnd type="none" w="lg" len="lg"/>
              <a:tailEnd type="none" w="lg" len="lg"/>
            </a:ln>
            <a:effectLst/>
          </p:spPr>
        </p:cxnSp>
        <p:cxnSp>
          <p:nvCxnSpPr>
            <p:cNvPr id="519177" name="AutoShape 9"/>
            <p:cNvCxnSpPr>
              <a:cxnSpLocks noChangeShapeType="1"/>
              <a:stCxn id="519174" idx="4"/>
              <a:endCxn id="519188" idx="0"/>
            </p:cNvCxnSpPr>
            <p:nvPr/>
          </p:nvCxnSpPr>
          <p:spPr bwMode="auto">
            <a:xfrm>
              <a:off x="1373" y="2358"/>
              <a:ext cx="0" cy="310"/>
            </a:xfrm>
            <a:prstGeom prst="straightConnector1">
              <a:avLst/>
            </a:prstGeom>
            <a:noFill/>
            <a:ln w="12700">
              <a:solidFill>
                <a:schemeClr val="tx1"/>
              </a:solidFill>
              <a:round/>
              <a:headEnd type="none" w="lg" len="lg"/>
              <a:tailEnd type="none" w="lg" len="lg"/>
            </a:ln>
            <a:effectLst/>
          </p:spPr>
        </p:cxnSp>
        <p:sp>
          <p:nvSpPr>
            <p:cNvPr id="519178" name="Text Box 10"/>
            <p:cNvSpPr txBox="1">
              <a:spLocks noChangeArrowheads="1"/>
            </p:cNvSpPr>
            <p:nvPr/>
          </p:nvSpPr>
          <p:spPr bwMode="auto">
            <a:xfrm>
              <a:off x="2409" y="2476"/>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4</a:t>
              </a:r>
            </a:p>
            <a:p>
              <a:endParaRPr lang="en-US" b="1"/>
            </a:p>
          </p:txBody>
        </p:sp>
        <p:grpSp>
          <p:nvGrpSpPr>
            <p:cNvPr id="519179" name="Group 11"/>
            <p:cNvGrpSpPr>
              <a:grpSpLocks/>
            </p:cNvGrpSpPr>
            <p:nvPr/>
          </p:nvGrpSpPr>
          <p:grpSpPr bwMode="auto">
            <a:xfrm>
              <a:off x="2332" y="2668"/>
              <a:ext cx="111" cy="216"/>
              <a:chOff x="1106" y="2933"/>
              <a:chExt cx="111" cy="216"/>
            </a:xfrm>
          </p:grpSpPr>
          <p:sp>
            <p:nvSpPr>
              <p:cNvPr id="519180" name="Line 12"/>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9181" name="Line 13"/>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9182" name="Line 14"/>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9183" name="Line 15"/>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9184" name="Line 16"/>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9185" name="Line 17"/>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9186" name="Line 18"/>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19187" name="Group 19"/>
            <p:cNvGrpSpPr>
              <a:grpSpLocks/>
            </p:cNvGrpSpPr>
            <p:nvPr/>
          </p:nvGrpSpPr>
          <p:grpSpPr bwMode="auto">
            <a:xfrm>
              <a:off x="1325" y="2668"/>
              <a:ext cx="111" cy="216"/>
              <a:chOff x="2009" y="2933"/>
              <a:chExt cx="111" cy="216"/>
            </a:xfrm>
          </p:grpSpPr>
          <p:sp>
            <p:nvSpPr>
              <p:cNvPr id="519188" name="Line 2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9189" name="Line 2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9190" name="Line 2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9191" name="Line 2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9192" name="Line 2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9193" name="Line 2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9194" name="Line 2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9195" name="Text Box 27"/>
            <p:cNvSpPr txBox="1">
              <a:spLocks noChangeArrowheads="1"/>
            </p:cNvSpPr>
            <p:nvPr/>
          </p:nvSpPr>
          <p:spPr bwMode="auto">
            <a:xfrm>
              <a:off x="1101" y="2476"/>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2</a:t>
              </a:r>
            </a:p>
            <a:p>
              <a:endParaRPr lang="en-US" b="1"/>
            </a:p>
          </p:txBody>
        </p:sp>
        <p:grpSp>
          <p:nvGrpSpPr>
            <p:cNvPr id="519196" name="Group 28"/>
            <p:cNvGrpSpPr>
              <a:grpSpLocks/>
            </p:cNvGrpSpPr>
            <p:nvPr/>
          </p:nvGrpSpPr>
          <p:grpSpPr bwMode="auto">
            <a:xfrm>
              <a:off x="212" y="2607"/>
              <a:ext cx="332" cy="328"/>
              <a:chOff x="294" y="2795"/>
              <a:chExt cx="332" cy="328"/>
            </a:xfrm>
          </p:grpSpPr>
          <p:sp>
            <p:nvSpPr>
              <p:cNvPr id="519197" name="Oval 29"/>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9198" name="Text Box 30"/>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9199" name="Text Box 31"/>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19200" name="Line 32"/>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19201" name="Group 33"/>
            <p:cNvGrpSpPr>
              <a:grpSpLocks/>
            </p:cNvGrpSpPr>
            <p:nvPr/>
          </p:nvGrpSpPr>
          <p:grpSpPr bwMode="auto">
            <a:xfrm rot="-16200000" flipH="1" flipV="1">
              <a:off x="824" y="2176"/>
              <a:ext cx="112" cy="287"/>
              <a:chOff x="3450" y="2313"/>
              <a:chExt cx="111" cy="216"/>
            </a:xfrm>
          </p:grpSpPr>
          <p:sp>
            <p:nvSpPr>
              <p:cNvPr id="519202" name="Line 3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9203" name="Line 3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9204" name="Line 3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9205" name="Line 3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9206" name="Line 3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9207" name="Line 3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9208" name="Line 4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19209" name="AutoShape 41"/>
            <p:cNvCxnSpPr>
              <a:cxnSpLocks noChangeShapeType="1"/>
              <a:stCxn id="519236" idx="6"/>
              <a:endCxn id="519202" idx="0"/>
            </p:cNvCxnSpPr>
            <p:nvPr/>
          </p:nvCxnSpPr>
          <p:spPr bwMode="auto">
            <a:xfrm>
              <a:off x="423" y="2318"/>
              <a:ext cx="313" cy="10"/>
            </a:xfrm>
            <a:prstGeom prst="straightConnector1">
              <a:avLst/>
            </a:prstGeom>
            <a:noFill/>
            <a:ln w="12700">
              <a:solidFill>
                <a:schemeClr val="tx1"/>
              </a:solidFill>
              <a:round/>
              <a:headEnd type="none" w="lg" len="lg"/>
              <a:tailEnd type="none" w="lg" len="lg"/>
            </a:ln>
            <a:effectLst/>
          </p:spPr>
        </p:cxnSp>
        <p:cxnSp>
          <p:nvCxnSpPr>
            <p:cNvPr id="519210" name="AutoShape 42"/>
            <p:cNvCxnSpPr>
              <a:cxnSpLocks noChangeShapeType="1"/>
              <a:stCxn id="519174" idx="2"/>
              <a:endCxn id="519204" idx="1"/>
            </p:cNvCxnSpPr>
            <p:nvPr/>
          </p:nvCxnSpPr>
          <p:spPr bwMode="auto">
            <a:xfrm flipH="1" flipV="1">
              <a:off x="1023" y="2318"/>
              <a:ext cx="308" cy="2"/>
            </a:xfrm>
            <a:prstGeom prst="straightConnector1">
              <a:avLst/>
            </a:prstGeom>
            <a:noFill/>
            <a:ln w="12700">
              <a:solidFill>
                <a:schemeClr val="tx1"/>
              </a:solidFill>
              <a:round/>
              <a:headEnd type="none" w="lg" len="lg"/>
              <a:tailEnd type="none" w="lg" len="lg"/>
            </a:ln>
            <a:effectLst/>
          </p:spPr>
        </p:cxnSp>
        <p:grpSp>
          <p:nvGrpSpPr>
            <p:cNvPr id="519211" name="Group 43"/>
            <p:cNvGrpSpPr>
              <a:grpSpLocks/>
            </p:cNvGrpSpPr>
            <p:nvPr/>
          </p:nvGrpSpPr>
          <p:grpSpPr bwMode="auto">
            <a:xfrm>
              <a:off x="1233" y="3436"/>
              <a:ext cx="288" cy="96"/>
              <a:chOff x="1392" y="3552"/>
              <a:chExt cx="288" cy="96"/>
            </a:xfrm>
          </p:grpSpPr>
          <p:sp>
            <p:nvSpPr>
              <p:cNvPr id="519212" name="Line 44"/>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19213" name="Line 45"/>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19214" name="Line 46"/>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9215" name="Line 47"/>
            <p:cNvSpPr>
              <a:spLocks noChangeShapeType="1"/>
            </p:cNvSpPr>
            <p:nvPr/>
          </p:nvSpPr>
          <p:spPr bwMode="auto">
            <a:xfrm flipV="1">
              <a:off x="1380" y="3283"/>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19218" name="Text Box 50"/>
            <p:cNvSpPr txBox="1">
              <a:spLocks noChangeArrowheads="1"/>
            </p:cNvSpPr>
            <p:nvPr/>
          </p:nvSpPr>
          <p:spPr bwMode="auto">
            <a:xfrm rot="-5400000">
              <a:off x="1670" y="2237"/>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9219" name="Text Box 51"/>
            <p:cNvSpPr txBox="1">
              <a:spLocks noChangeArrowheads="1"/>
            </p:cNvSpPr>
            <p:nvPr/>
          </p:nvSpPr>
          <p:spPr bwMode="auto">
            <a:xfrm rot="-5400000">
              <a:off x="1732" y="2240"/>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19221" name="Oval 53"/>
            <p:cNvSpPr>
              <a:spLocks noChangeArrowheads="1"/>
            </p:cNvSpPr>
            <p:nvPr/>
          </p:nvSpPr>
          <p:spPr bwMode="auto">
            <a:xfrm>
              <a:off x="2341" y="22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19222" name="Oval 54"/>
            <p:cNvSpPr>
              <a:spLocks noChangeArrowheads="1"/>
            </p:cNvSpPr>
            <p:nvPr/>
          </p:nvSpPr>
          <p:spPr bwMode="auto">
            <a:xfrm>
              <a:off x="1337" y="324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19223" name="Group 55"/>
            <p:cNvGrpSpPr>
              <a:grpSpLocks/>
            </p:cNvGrpSpPr>
            <p:nvPr/>
          </p:nvGrpSpPr>
          <p:grpSpPr bwMode="auto">
            <a:xfrm rot="-16200000" flipH="1" flipV="1">
              <a:off x="1294" y="1676"/>
              <a:ext cx="112" cy="287"/>
              <a:chOff x="3450" y="2313"/>
              <a:chExt cx="111" cy="216"/>
            </a:xfrm>
          </p:grpSpPr>
          <p:sp>
            <p:nvSpPr>
              <p:cNvPr id="519224" name="Line 5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19225" name="Line 5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19226" name="Line 5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19227" name="Line 5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19228" name="Line 6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19229" name="Line 6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19230" name="Line 6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19231" name="Text Box 63"/>
            <p:cNvSpPr txBox="1">
              <a:spLocks noChangeArrowheads="1"/>
            </p:cNvSpPr>
            <p:nvPr/>
          </p:nvSpPr>
          <p:spPr bwMode="auto">
            <a:xfrm>
              <a:off x="688" y="2058"/>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endParaRPr lang="en-US" b="1"/>
            </a:p>
          </p:txBody>
        </p:sp>
        <p:cxnSp>
          <p:nvCxnSpPr>
            <p:cNvPr id="519232" name="AutoShape 64"/>
            <p:cNvCxnSpPr>
              <a:cxnSpLocks noChangeShapeType="1"/>
              <a:stCxn id="519222" idx="0"/>
              <a:endCxn id="519190" idx="1"/>
            </p:cNvCxnSpPr>
            <p:nvPr/>
          </p:nvCxnSpPr>
          <p:spPr bwMode="auto">
            <a:xfrm flipV="1">
              <a:off x="1379" y="2884"/>
              <a:ext cx="3" cy="360"/>
            </a:xfrm>
            <a:prstGeom prst="straightConnector1">
              <a:avLst/>
            </a:prstGeom>
            <a:noFill/>
            <a:ln w="12700">
              <a:solidFill>
                <a:schemeClr val="tx1"/>
              </a:solidFill>
              <a:round/>
              <a:headEnd type="none" w="lg" len="lg"/>
              <a:tailEnd type="none" w="lg" len="lg"/>
            </a:ln>
            <a:effectLst/>
          </p:spPr>
        </p:cxnSp>
        <p:cxnSp>
          <p:nvCxnSpPr>
            <p:cNvPr id="519233" name="AutoShape 65"/>
            <p:cNvCxnSpPr>
              <a:cxnSpLocks noChangeShapeType="1"/>
              <a:stCxn id="519174" idx="6"/>
              <a:endCxn id="519217" idx="0"/>
            </p:cNvCxnSpPr>
            <p:nvPr/>
          </p:nvCxnSpPr>
          <p:spPr bwMode="auto">
            <a:xfrm>
              <a:off x="1414" y="2320"/>
              <a:ext cx="303" cy="0"/>
            </a:xfrm>
            <a:prstGeom prst="straightConnector1">
              <a:avLst/>
            </a:prstGeom>
            <a:noFill/>
            <a:ln w="12700">
              <a:solidFill>
                <a:schemeClr val="tx1"/>
              </a:solidFill>
              <a:round/>
              <a:headEnd type="none" w="lg" len="lg"/>
              <a:tailEnd type="none" w="lg" len="lg"/>
            </a:ln>
            <a:effectLst/>
          </p:spPr>
        </p:cxnSp>
        <p:cxnSp>
          <p:nvCxnSpPr>
            <p:cNvPr id="519234" name="AutoShape 66"/>
            <p:cNvCxnSpPr>
              <a:cxnSpLocks noChangeShapeType="1"/>
              <a:stCxn id="519222" idx="6"/>
              <a:endCxn id="519182" idx="1"/>
            </p:cNvCxnSpPr>
            <p:nvPr/>
          </p:nvCxnSpPr>
          <p:spPr bwMode="auto">
            <a:xfrm flipV="1">
              <a:off x="1420" y="2884"/>
              <a:ext cx="969" cy="399"/>
            </a:xfrm>
            <a:prstGeom prst="bentConnector2">
              <a:avLst/>
            </a:prstGeom>
            <a:noFill/>
            <a:ln w="12700">
              <a:solidFill>
                <a:schemeClr val="tx1"/>
              </a:solidFill>
              <a:miter lim="800000"/>
              <a:headEnd type="none" w="lg" len="lg"/>
              <a:tailEnd type="none" w="lg" len="lg"/>
            </a:ln>
            <a:effectLst/>
          </p:spPr>
        </p:cxnSp>
        <p:cxnSp>
          <p:nvCxnSpPr>
            <p:cNvPr id="519235" name="AutoShape 67"/>
            <p:cNvCxnSpPr>
              <a:cxnSpLocks noChangeShapeType="1"/>
              <a:stCxn id="519221" idx="0"/>
              <a:endCxn id="519226" idx="1"/>
            </p:cNvCxnSpPr>
            <p:nvPr/>
          </p:nvCxnSpPr>
          <p:spPr bwMode="auto">
            <a:xfrm rot="5400000" flipH="1">
              <a:off x="1706" y="1605"/>
              <a:ext cx="463" cy="890"/>
            </a:xfrm>
            <a:prstGeom prst="bentConnector2">
              <a:avLst/>
            </a:prstGeom>
            <a:noFill/>
            <a:ln w="12700">
              <a:solidFill>
                <a:schemeClr val="tx1"/>
              </a:solidFill>
              <a:miter lim="800000"/>
              <a:headEnd type="none" w="lg" len="lg"/>
              <a:tailEnd type="none" w="lg" len="lg"/>
            </a:ln>
            <a:effectLst/>
          </p:spPr>
        </p:cxnSp>
        <p:sp>
          <p:nvSpPr>
            <p:cNvPr id="519236" name="Oval 68"/>
            <p:cNvSpPr>
              <a:spLocks noChangeArrowheads="1"/>
            </p:cNvSpPr>
            <p:nvPr/>
          </p:nvSpPr>
          <p:spPr bwMode="auto">
            <a:xfrm>
              <a:off x="340" y="227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19237" name="AutoShape 69"/>
            <p:cNvCxnSpPr>
              <a:cxnSpLocks noChangeShapeType="1"/>
              <a:stCxn id="519198" idx="0"/>
              <a:endCxn id="519236" idx="4"/>
            </p:cNvCxnSpPr>
            <p:nvPr/>
          </p:nvCxnSpPr>
          <p:spPr bwMode="auto">
            <a:xfrm flipV="1">
              <a:off x="379" y="2356"/>
              <a:ext cx="3" cy="251"/>
            </a:xfrm>
            <a:prstGeom prst="straightConnector1">
              <a:avLst/>
            </a:prstGeom>
            <a:noFill/>
            <a:ln w="12700">
              <a:solidFill>
                <a:schemeClr val="tx1"/>
              </a:solidFill>
              <a:round/>
              <a:headEnd type="none" w="lg" len="lg"/>
              <a:tailEnd type="none" w="lg" len="lg"/>
            </a:ln>
            <a:effectLst/>
          </p:spPr>
        </p:cxnSp>
        <p:cxnSp>
          <p:nvCxnSpPr>
            <p:cNvPr id="519238" name="AutoShape 70"/>
            <p:cNvCxnSpPr>
              <a:cxnSpLocks noChangeShapeType="1"/>
              <a:stCxn id="519236" idx="0"/>
              <a:endCxn id="519224" idx="0"/>
            </p:cNvCxnSpPr>
            <p:nvPr/>
          </p:nvCxnSpPr>
          <p:spPr bwMode="auto">
            <a:xfrm rot="16200000">
              <a:off x="569" y="1641"/>
              <a:ext cx="451" cy="825"/>
            </a:xfrm>
            <a:prstGeom prst="bentConnector2">
              <a:avLst/>
            </a:prstGeom>
            <a:noFill/>
            <a:ln w="12700">
              <a:solidFill>
                <a:schemeClr val="tx1"/>
              </a:solidFill>
              <a:miter lim="800000"/>
              <a:headEnd type="none" w="lg" len="lg"/>
              <a:tailEnd type="none" w="lg" len="lg"/>
            </a:ln>
            <a:effectLst/>
          </p:spPr>
        </p:cxnSp>
        <p:sp>
          <p:nvSpPr>
            <p:cNvPr id="519239" name="Text Box 71"/>
            <p:cNvSpPr txBox="1">
              <a:spLocks noChangeArrowheads="1"/>
            </p:cNvSpPr>
            <p:nvPr/>
          </p:nvSpPr>
          <p:spPr bwMode="auto">
            <a:xfrm>
              <a:off x="1157" y="1540"/>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endParaRPr lang="en-US" b="1"/>
            </a:p>
          </p:txBody>
        </p:sp>
        <p:sp>
          <p:nvSpPr>
            <p:cNvPr id="519240" name="Text Box 72"/>
            <p:cNvSpPr txBox="1">
              <a:spLocks noChangeArrowheads="1"/>
            </p:cNvSpPr>
            <p:nvPr/>
          </p:nvSpPr>
          <p:spPr bwMode="auto">
            <a:xfrm>
              <a:off x="1745" y="1900"/>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cxnSp>
          <p:nvCxnSpPr>
            <p:cNvPr id="519247" name="AutoShape 79"/>
            <p:cNvCxnSpPr>
              <a:cxnSpLocks noChangeShapeType="1"/>
              <a:stCxn id="519217" idx="4"/>
              <a:endCxn id="519221" idx="2"/>
            </p:cNvCxnSpPr>
            <p:nvPr/>
          </p:nvCxnSpPr>
          <p:spPr bwMode="auto">
            <a:xfrm>
              <a:off x="2027" y="2320"/>
              <a:ext cx="314" cy="0"/>
            </a:xfrm>
            <a:prstGeom prst="straightConnector1">
              <a:avLst/>
            </a:prstGeom>
            <a:noFill/>
            <a:ln w="12700">
              <a:solidFill>
                <a:schemeClr val="tx1"/>
              </a:solidFill>
              <a:round/>
              <a:headEnd type="none" w="lg" len="lg"/>
              <a:tailEnd type="none" w="lg" len="lg"/>
            </a:ln>
            <a:effectLst/>
          </p:spPr>
        </p:cxnSp>
        <p:grpSp>
          <p:nvGrpSpPr>
            <p:cNvPr id="519251" name="Group 83"/>
            <p:cNvGrpSpPr>
              <a:grpSpLocks/>
            </p:cNvGrpSpPr>
            <p:nvPr/>
          </p:nvGrpSpPr>
          <p:grpSpPr bwMode="auto">
            <a:xfrm>
              <a:off x="1698" y="2154"/>
              <a:ext cx="341" cy="332"/>
              <a:chOff x="1698" y="2318"/>
              <a:chExt cx="341" cy="332"/>
            </a:xfrm>
          </p:grpSpPr>
          <p:sp>
            <p:nvSpPr>
              <p:cNvPr id="519217" name="Oval 49"/>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19250"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19252" name="Line 84"/>
            <p:cNvSpPr>
              <a:spLocks noChangeShapeType="1"/>
            </p:cNvSpPr>
            <p:nvPr/>
          </p:nvSpPr>
          <p:spPr bwMode="auto">
            <a:xfrm flipH="1">
              <a:off x="1680" y="254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19253" name="Text Box 85"/>
            <p:cNvSpPr txBox="1">
              <a:spLocks noChangeArrowheads="1"/>
            </p:cNvSpPr>
            <p:nvPr/>
          </p:nvSpPr>
          <p:spPr bwMode="auto">
            <a:xfrm>
              <a:off x="1838" y="2557"/>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39733DFF-FAB3-457D-B768-CA11A7D57D58}" type="slidenum">
              <a:rPr lang="en-US"/>
              <a:pPr lvl="1"/>
              <a:t>4</a:t>
            </a:fld>
            <a:endParaRPr lang="en-US"/>
          </a:p>
        </p:txBody>
      </p:sp>
      <p:sp>
        <p:nvSpPr>
          <p:cNvPr id="473090" name="Rectangle 2"/>
          <p:cNvSpPr>
            <a:spLocks noGrp="1" noChangeArrowheads="1"/>
          </p:cNvSpPr>
          <p:nvPr>
            <p:ph type="title"/>
          </p:nvPr>
        </p:nvSpPr>
        <p:spPr/>
        <p:txBody>
          <a:bodyPr/>
          <a:lstStyle/>
          <a:p>
            <a:r>
              <a:rPr lang="en-US"/>
              <a:t>Network Analysis</a:t>
            </a:r>
          </a:p>
        </p:txBody>
      </p:sp>
      <p:sp>
        <p:nvSpPr>
          <p:cNvPr id="473091" name="Rectangle 3"/>
          <p:cNvSpPr>
            <a:spLocks noGrp="1" noChangeArrowheads="1"/>
          </p:cNvSpPr>
          <p:nvPr>
            <p:ph type="body" idx="1"/>
          </p:nvPr>
        </p:nvSpPr>
        <p:spPr>
          <a:xfrm>
            <a:off x="406400" y="1333500"/>
            <a:ext cx="8356600" cy="4000500"/>
          </a:xfrm>
        </p:spPr>
        <p:txBody>
          <a:bodyPr/>
          <a:lstStyle/>
          <a:p>
            <a:r>
              <a:rPr lang="en-US"/>
              <a:t>Determining the unknown branch currents and node voltages</a:t>
            </a:r>
          </a:p>
          <a:p>
            <a:pPr lvl="1"/>
            <a:r>
              <a:rPr lang="en-US"/>
              <a:t>Important to clearly define all relevant variables</a:t>
            </a:r>
          </a:p>
          <a:p>
            <a:pPr lvl="1"/>
            <a:r>
              <a:rPr lang="en-US"/>
              <a:t>Construct concise set of equations</a:t>
            </a:r>
          </a:p>
          <a:p>
            <a:pPr lvl="2"/>
            <a:r>
              <a:rPr lang="en-US"/>
              <a:t>There are methods to follow in order to create these equations</a:t>
            </a:r>
          </a:p>
          <a:p>
            <a:pPr lvl="2"/>
            <a:r>
              <a:rPr lang="en-US"/>
              <a:t>This is the subject of the next few lectures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Date Placeholder 3"/>
          <p:cNvSpPr>
            <a:spLocks noGrp="1"/>
          </p:cNvSpPr>
          <p:nvPr>
            <p:ph type="dt" sz="half" idx="10"/>
          </p:nvPr>
        </p:nvSpPr>
        <p:spPr/>
        <p:txBody>
          <a:bodyPr/>
          <a:lstStyle/>
          <a:p>
            <a:r>
              <a:rPr lang="en-US"/>
              <a:t>ECEN 301</a:t>
            </a:r>
          </a:p>
        </p:txBody>
      </p:sp>
      <p:sp>
        <p:nvSpPr>
          <p:cNvPr id="94" name="Footer Placeholder 4"/>
          <p:cNvSpPr>
            <a:spLocks noGrp="1"/>
          </p:cNvSpPr>
          <p:nvPr>
            <p:ph type="ftr" sz="quarter" idx="11"/>
          </p:nvPr>
        </p:nvSpPr>
        <p:spPr/>
        <p:txBody>
          <a:bodyPr/>
          <a:lstStyle/>
          <a:p>
            <a:r>
              <a:rPr lang="en-US"/>
              <a:t>Discussion #7 – Node and Mesh Methods</a:t>
            </a:r>
          </a:p>
        </p:txBody>
      </p:sp>
      <p:sp>
        <p:nvSpPr>
          <p:cNvPr id="95" name="Slide Number Placeholder 5"/>
          <p:cNvSpPr>
            <a:spLocks noGrp="1"/>
          </p:cNvSpPr>
          <p:nvPr>
            <p:ph type="sldNum" sz="quarter" idx="12"/>
          </p:nvPr>
        </p:nvSpPr>
        <p:spPr/>
        <p:txBody>
          <a:bodyPr/>
          <a:lstStyle/>
          <a:p>
            <a:pPr lvl="1"/>
            <a:fld id="{E1972796-A888-4207-A497-D1ABB041C2F8}" type="slidenum">
              <a:rPr lang="en-US"/>
              <a:pPr lvl="1"/>
              <a:t>40</a:t>
            </a:fld>
            <a:endParaRPr lang="en-US"/>
          </a:p>
        </p:txBody>
      </p:sp>
      <p:sp>
        <p:nvSpPr>
          <p:cNvPr id="520194" name="Rectangle 2"/>
          <p:cNvSpPr>
            <a:spLocks noGrp="1" noChangeArrowheads="1"/>
          </p:cNvSpPr>
          <p:nvPr>
            <p:ph type="title"/>
          </p:nvPr>
        </p:nvSpPr>
        <p:spPr/>
        <p:txBody>
          <a:bodyPr/>
          <a:lstStyle/>
          <a:p>
            <a:r>
              <a:rPr lang="en-US"/>
              <a:t>Node Voltage Method</a:t>
            </a:r>
          </a:p>
        </p:txBody>
      </p:sp>
      <p:sp>
        <p:nvSpPr>
          <p:cNvPr id="520195" name="Rectangle 3"/>
          <p:cNvSpPr>
            <a:spLocks noGrp="1" noChangeArrowheads="1"/>
          </p:cNvSpPr>
          <p:nvPr>
            <p:ph type="body" idx="1"/>
          </p:nvPr>
        </p:nvSpPr>
        <p:spPr>
          <a:xfrm>
            <a:off x="406400" y="1333500"/>
            <a:ext cx="8356600" cy="876300"/>
          </a:xfrm>
        </p:spPr>
        <p:txBody>
          <a:bodyPr/>
          <a:lstStyle/>
          <a:p>
            <a:pPr>
              <a:lnSpc>
                <a:spcPct val="90000"/>
              </a:lnSpc>
            </a:pPr>
            <a:r>
              <a:rPr lang="en-US" sz="2400" b="1" u="sng"/>
              <a:t>Example6</a:t>
            </a:r>
            <a:r>
              <a:rPr lang="en-US" sz="2400"/>
              <a:t>:</a:t>
            </a:r>
            <a:r>
              <a:rPr lang="en-US" sz="2800"/>
              <a:t> </a:t>
            </a:r>
            <a:r>
              <a:rPr lang="en-US" sz="2400"/>
              <a:t>find the current </a:t>
            </a:r>
            <a:r>
              <a:rPr lang="en-US" sz="2400" b="1" i="1"/>
              <a:t>i</a:t>
            </a:r>
            <a:r>
              <a:rPr lang="en-US" sz="2400" b="1" i="1" baseline="-25000"/>
              <a:t>v</a:t>
            </a:r>
          </a:p>
          <a:p>
            <a:pPr lvl="1">
              <a:lnSpc>
                <a:spcPct val="90000"/>
              </a:lnSpc>
            </a:pPr>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grpSp>
        <p:nvGrpSpPr>
          <p:cNvPr id="520196" name="Group 4"/>
          <p:cNvGrpSpPr>
            <a:grpSpLocks/>
          </p:cNvGrpSpPr>
          <p:nvPr/>
        </p:nvGrpSpPr>
        <p:grpSpPr bwMode="auto">
          <a:xfrm>
            <a:off x="9525" y="2444750"/>
            <a:ext cx="4240213" cy="3194050"/>
            <a:chOff x="6" y="1704"/>
            <a:chExt cx="2671" cy="2012"/>
          </a:xfrm>
        </p:grpSpPr>
        <p:sp>
          <p:nvSpPr>
            <p:cNvPr id="520197" name="Oval 5"/>
            <p:cNvSpPr>
              <a:spLocks noChangeArrowheads="1"/>
            </p:cNvSpPr>
            <p:nvPr/>
          </p:nvSpPr>
          <p:spPr bwMode="auto">
            <a:xfrm>
              <a:off x="293" y="2388"/>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0198" name="Text Box 6"/>
            <p:cNvSpPr txBox="1">
              <a:spLocks noChangeArrowheads="1"/>
            </p:cNvSpPr>
            <p:nvPr/>
          </p:nvSpPr>
          <p:spPr bwMode="auto">
            <a:xfrm>
              <a:off x="6" y="2592"/>
              <a:ext cx="218"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20199" name="Oval 7"/>
            <p:cNvSpPr>
              <a:spLocks noChangeArrowheads="1"/>
            </p:cNvSpPr>
            <p:nvPr/>
          </p:nvSpPr>
          <p:spPr bwMode="auto">
            <a:xfrm>
              <a:off x="133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0200" name="AutoShape 8"/>
            <p:cNvCxnSpPr>
              <a:cxnSpLocks noChangeShapeType="1"/>
              <a:stCxn id="520244" idx="2"/>
              <a:endCxn id="520222" idx="4"/>
            </p:cNvCxnSpPr>
            <p:nvPr/>
          </p:nvCxnSpPr>
          <p:spPr bwMode="auto">
            <a:xfrm rot="10800000">
              <a:off x="378" y="3099"/>
              <a:ext cx="959" cy="348"/>
            </a:xfrm>
            <a:prstGeom prst="bentConnector2">
              <a:avLst/>
            </a:prstGeom>
            <a:noFill/>
            <a:ln w="12700">
              <a:solidFill>
                <a:schemeClr val="tx1"/>
              </a:solidFill>
              <a:miter lim="800000"/>
              <a:headEnd type="none" w="lg" len="lg"/>
              <a:tailEnd type="none" w="lg" len="lg"/>
            </a:ln>
            <a:effectLst/>
          </p:spPr>
        </p:cxnSp>
        <p:cxnSp>
          <p:nvCxnSpPr>
            <p:cNvPr id="520201" name="AutoShape 9"/>
            <p:cNvCxnSpPr>
              <a:cxnSpLocks noChangeShapeType="1"/>
              <a:stCxn id="520243" idx="4"/>
              <a:endCxn id="520205" idx="0"/>
            </p:cNvCxnSpPr>
            <p:nvPr/>
          </p:nvCxnSpPr>
          <p:spPr bwMode="auto">
            <a:xfrm flipH="1">
              <a:off x="2380" y="2522"/>
              <a:ext cx="3" cy="310"/>
            </a:xfrm>
            <a:prstGeom prst="straightConnector1">
              <a:avLst/>
            </a:prstGeom>
            <a:noFill/>
            <a:ln w="12700">
              <a:solidFill>
                <a:schemeClr val="tx1"/>
              </a:solidFill>
              <a:round/>
              <a:headEnd type="none" w="lg" len="lg"/>
              <a:tailEnd type="none" w="lg" len="lg"/>
            </a:ln>
            <a:effectLst/>
          </p:spPr>
        </p:cxnSp>
        <p:cxnSp>
          <p:nvCxnSpPr>
            <p:cNvPr id="520202" name="AutoShape 10"/>
            <p:cNvCxnSpPr>
              <a:cxnSpLocks noChangeShapeType="1"/>
              <a:stCxn id="520199" idx="4"/>
              <a:endCxn id="520213" idx="0"/>
            </p:cNvCxnSpPr>
            <p:nvPr/>
          </p:nvCxnSpPr>
          <p:spPr bwMode="auto">
            <a:xfrm>
              <a:off x="1373" y="2522"/>
              <a:ext cx="0" cy="310"/>
            </a:xfrm>
            <a:prstGeom prst="straightConnector1">
              <a:avLst/>
            </a:prstGeom>
            <a:noFill/>
            <a:ln w="12700">
              <a:solidFill>
                <a:schemeClr val="tx1"/>
              </a:solidFill>
              <a:round/>
              <a:headEnd type="none" w="lg" len="lg"/>
              <a:tailEnd type="none" w="lg" len="lg"/>
            </a:ln>
            <a:effectLst/>
          </p:spPr>
        </p:cxnSp>
        <p:sp>
          <p:nvSpPr>
            <p:cNvPr id="520203" name="Text Box 11"/>
            <p:cNvSpPr txBox="1">
              <a:spLocks noChangeArrowheads="1"/>
            </p:cNvSpPr>
            <p:nvPr/>
          </p:nvSpPr>
          <p:spPr bwMode="auto">
            <a:xfrm>
              <a:off x="2409"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20204" name="Group 12"/>
            <p:cNvGrpSpPr>
              <a:grpSpLocks/>
            </p:cNvGrpSpPr>
            <p:nvPr/>
          </p:nvGrpSpPr>
          <p:grpSpPr bwMode="auto">
            <a:xfrm>
              <a:off x="2332" y="2832"/>
              <a:ext cx="111" cy="216"/>
              <a:chOff x="1106" y="2933"/>
              <a:chExt cx="111" cy="216"/>
            </a:xfrm>
          </p:grpSpPr>
          <p:sp>
            <p:nvSpPr>
              <p:cNvPr id="520205"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0206"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0207"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0208"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0209"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0210"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0211"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20212" name="Group 20"/>
            <p:cNvGrpSpPr>
              <a:grpSpLocks/>
            </p:cNvGrpSpPr>
            <p:nvPr/>
          </p:nvGrpSpPr>
          <p:grpSpPr bwMode="auto">
            <a:xfrm>
              <a:off x="1325" y="2832"/>
              <a:ext cx="111" cy="216"/>
              <a:chOff x="2009" y="2933"/>
              <a:chExt cx="111" cy="216"/>
            </a:xfrm>
          </p:grpSpPr>
          <p:sp>
            <p:nvSpPr>
              <p:cNvPr id="520213"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0214"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0215"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0216"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0217"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0218"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0219"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0220" name="Text Box 28"/>
            <p:cNvSpPr txBox="1">
              <a:spLocks noChangeArrowheads="1"/>
            </p:cNvSpPr>
            <p:nvPr/>
          </p:nvSpPr>
          <p:spPr bwMode="auto">
            <a:xfrm>
              <a:off x="1101"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20221" name="Group 29"/>
            <p:cNvGrpSpPr>
              <a:grpSpLocks/>
            </p:cNvGrpSpPr>
            <p:nvPr/>
          </p:nvGrpSpPr>
          <p:grpSpPr bwMode="auto">
            <a:xfrm>
              <a:off x="212" y="2771"/>
              <a:ext cx="332" cy="328"/>
              <a:chOff x="294" y="2795"/>
              <a:chExt cx="332" cy="328"/>
            </a:xfrm>
          </p:grpSpPr>
          <p:sp>
            <p:nvSpPr>
              <p:cNvPr id="520222"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0223"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0224"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0225"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20226" name="Group 34"/>
            <p:cNvGrpSpPr>
              <a:grpSpLocks/>
            </p:cNvGrpSpPr>
            <p:nvPr/>
          </p:nvGrpSpPr>
          <p:grpSpPr bwMode="auto">
            <a:xfrm rot="-16200000" flipH="1" flipV="1">
              <a:off x="824" y="2340"/>
              <a:ext cx="112" cy="287"/>
              <a:chOff x="3450" y="2313"/>
              <a:chExt cx="111" cy="216"/>
            </a:xfrm>
          </p:grpSpPr>
          <p:sp>
            <p:nvSpPr>
              <p:cNvPr id="520227"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0228"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0229"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0230"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0231"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0232"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0233"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20234" name="AutoShape 42"/>
            <p:cNvCxnSpPr>
              <a:cxnSpLocks noChangeShapeType="1"/>
              <a:stCxn id="520258" idx="6"/>
              <a:endCxn id="520227" idx="0"/>
            </p:cNvCxnSpPr>
            <p:nvPr/>
          </p:nvCxnSpPr>
          <p:spPr bwMode="auto">
            <a:xfrm>
              <a:off x="423" y="2482"/>
              <a:ext cx="313" cy="10"/>
            </a:xfrm>
            <a:prstGeom prst="straightConnector1">
              <a:avLst/>
            </a:prstGeom>
            <a:noFill/>
            <a:ln w="12700">
              <a:solidFill>
                <a:schemeClr val="tx1"/>
              </a:solidFill>
              <a:round/>
              <a:headEnd type="none" w="lg" len="lg"/>
              <a:tailEnd type="none" w="lg" len="lg"/>
            </a:ln>
            <a:effectLst/>
          </p:spPr>
        </p:cxnSp>
        <p:cxnSp>
          <p:nvCxnSpPr>
            <p:cNvPr id="520235" name="AutoShape 43"/>
            <p:cNvCxnSpPr>
              <a:cxnSpLocks noChangeShapeType="1"/>
              <a:stCxn id="520199" idx="2"/>
              <a:endCxn id="520229" idx="1"/>
            </p:cNvCxnSpPr>
            <p:nvPr/>
          </p:nvCxnSpPr>
          <p:spPr bwMode="auto">
            <a:xfrm flipH="1" flipV="1">
              <a:off x="1023" y="2482"/>
              <a:ext cx="308" cy="2"/>
            </a:xfrm>
            <a:prstGeom prst="straightConnector1">
              <a:avLst/>
            </a:prstGeom>
            <a:noFill/>
            <a:ln w="12700">
              <a:solidFill>
                <a:schemeClr val="tx1"/>
              </a:solidFill>
              <a:round/>
              <a:headEnd type="none" w="lg" len="lg"/>
              <a:tailEnd type="none" w="lg" len="lg"/>
            </a:ln>
            <a:effectLst/>
          </p:spPr>
        </p:cxnSp>
        <p:grpSp>
          <p:nvGrpSpPr>
            <p:cNvPr id="520236" name="Group 44"/>
            <p:cNvGrpSpPr>
              <a:grpSpLocks/>
            </p:cNvGrpSpPr>
            <p:nvPr/>
          </p:nvGrpSpPr>
          <p:grpSpPr bwMode="auto">
            <a:xfrm>
              <a:off x="1233" y="3600"/>
              <a:ext cx="288" cy="96"/>
              <a:chOff x="1392" y="3552"/>
              <a:chExt cx="288" cy="96"/>
            </a:xfrm>
          </p:grpSpPr>
          <p:sp>
            <p:nvSpPr>
              <p:cNvPr id="520237"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20238"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20239"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0240" name="Line 48"/>
            <p:cNvSpPr>
              <a:spLocks noChangeShapeType="1"/>
            </p:cNvSpPr>
            <p:nvPr/>
          </p:nvSpPr>
          <p:spPr bwMode="auto">
            <a:xfrm flipV="1">
              <a:off x="1380" y="34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20241" name="Text Box 49"/>
            <p:cNvSpPr txBox="1">
              <a:spLocks noChangeArrowheads="1"/>
            </p:cNvSpPr>
            <p:nvPr/>
          </p:nvSpPr>
          <p:spPr bwMode="auto">
            <a:xfrm rot="-5400000">
              <a:off x="1670" y="2401"/>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0242" name="Text Box 50"/>
            <p:cNvSpPr txBox="1">
              <a:spLocks noChangeArrowheads="1"/>
            </p:cNvSpPr>
            <p:nvPr/>
          </p:nvSpPr>
          <p:spPr bwMode="auto">
            <a:xfrm rot="-5400000">
              <a:off x="1732" y="240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0243" name="Oval 51"/>
            <p:cNvSpPr>
              <a:spLocks noChangeArrowheads="1"/>
            </p:cNvSpPr>
            <p:nvPr/>
          </p:nvSpPr>
          <p:spPr bwMode="auto">
            <a:xfrm>
              <a:off x="234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20244" name="Oval 52"/>
            <p:cNvSpPr>
              <a:spLocks noChangeArrowheads="1"/>
            </p:cNvSpPr>
            <p:nvPr/>
          </p:nvSpPr>
          <p:spPr bwMode="auto">
            <a:xfrm>
              <a:off x="1337" y="34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20245" name="Group 53"/>
            <p:cNvGrpSpPr>
              <a:grpSpLocks/>
            </p:cNvGrpSpPr>
            <p:nvPr/>
          </p:nvGrpSpPr>
          <p:grpSpPr bwMode="auto">
            <a:xfrm rot="-16200000" flipH="1" flipV="1">
              <a:off x="1294" y="1840"/>
              <a:ext cx="112" cy="287"/>
              <a:chOff x="3450" y="2313"/>
              <a:chExt cx="111" cy="216"/>
            </a:xfrm>
          </p:grpSpPr>
          <p:sp>
            <p:nvSpPr>
              <p:cNvPr id="520246"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0247"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0248"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0249"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0250"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0251"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0252"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0253" name="Text Box 61"/>
            <p:cNvSpPr txBox="1">
              <a:spLocks noChangeArrowheads="1"/>
            </p:cNvSpPr>
            <p:nvPr/>
          </p:nvSpPr>
          <p:spPr bwMode="auto">
            <a:xfrm>
              <a:off x="611" y="2222"/>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20254" name="AutoShape 62"/>
            <p:cNvCxnSpPr>
              <a:cxnSpLocks noChangeShapeType="1"/>
              <a:stCxn id="520244" idx="0"/>
              <a:endCxn id="520215" idx="1"/>
            </p:cNvCxnSpPr>
            <p:nvPr/>
          </p:nvCxnSpPr>
          <p:spPr bwMode="auto">
            <a:xfrm flipV="1">
              <a:off x="1379" y="3048"/>
              <a:ext cx="3" cy="360"/>
            </a:xfrm>
            <a:prstGeom prst="straightConnector1">
              <a:avLst/>
            </a:prstGeom>
            <a:noFill/>
            <a:ln w="12700">
              <a:solidFill>
                <a:schemeClr val="tx1"/>
              </a:solidFill>
              <a:round/>
              <a:headEnd type="none" w="lg" len="lg"/>
              <a:tailEnd type="none" w="lg" len="lg"/>
            </a:ln>
            <a:effectLst/>
          </p:spPr>
        </p:cxnSp>
        <p:cxnSp>
          <p:nvCxnSpPr>
            <p:cNvPr id="520255" name="AutoShape 63"/>
            <p:cNvCxnSpPr>
              <a:cxnSpLocks noChangeShapeType="1"/>
              <a:stCxn id="520199" idx="6"/>
              <a:endCxn id="520273" idx="0"/>
            </p:cNvCxnSpPr>
            <p:nvPr/>
          </p:nvCxnSpPr>
          <p:spPr bwMode="auto">
            <a:xfrm>
              <a:off x="1414" y="2484"/>
              <a:ext cx="303" cy="0"/>
            </a:xfrm>
            <a:prstGeom prst="straightConnector1">
              <a:avLst/>
            </a:prstGeom>
            <a:noFill/>
            <a:ln w="12700">
              <a:solidFill>
                <a:schemeClr val="tx1"/>
              </a:solidFill>
              <a:round/>
              <a:headEnd type="none" w="lg" len="lg"/>
              <a:tailEnd type="none" w="lg" len="lg"/>
            </a:ln>
            <a:effectLst/>
          </p:spPr>
        </p:cxnSp>
        <p:cxnSp>
          <p:nvCxnSpPr>
            <p:cNvPr id="520256" name="AutoShape 64"/>
            <p:cNvCxnSpPr>
              <a:cxnSpLocks noChangeShapeType="1"/>
              <a:stCxn id="520244" idx="6"/>
              <a:endCxn id="520207" idx="1"/>
            </p:cNvCxnSpPr>
            <p:nvPr/>
          </p:nvCxnSpPr>
          <p:spPr bwMode="auto">
            <a:xfrm flipV="1">
              <a:off x="1420" y="3048"/>
              <a:ext cx="969" cy="399"/>
            </a:xfrm>
            <a:prstGeom prst="bentConnector2">
              <a:avLst/>
            </a:prstGeom>
            <a:noFill/>
            <a:ln w="12700">
              <a:solidFill>
                <a:schemeClr val="tx1"/>
              </a:solidFill>
              <a:miter lim="800000"/>
              <a:headEnd type="none" w="lg" len="lg"/>
              <a:tailEnd type="none" w="lg" len="lg"/>
            </a:ln>
            <a:effectLst/>
          </p:spPr>
        </p:cxnSp>
        <p:cxnSp>
          <p:nvCxnSpPr>
            <p:cNvPr id="520257" name="AutoShape 65"/>
            <p:cNvCxnSpPr>
              <a:cxnSpLocks noChangeShapeType="1"/>
              <a:stCxn id="520243" idx="0"/>
              <a:endCxn id="520248" idx="1"/>
            </p:cNvCxnSpPr>
            <p:nvPr/>
          </p:nvCxnSpPr>
          <p:spPr bwMode="auto">
            <a:xfrm rot="5400000" flipH="1">
              <a:off x="1706" y="1769"/>
              <a:ext cx="463" cy="890"/>
            </a:xfrm>
            <a:prstGeom prst="bentConnector2">
              <a:avLst/>
            </a:prstGeom>
            <a:noFill/>
            <a:ln w="12700">
              <a:solidFill>
                <a:schemeClr val="tx1"/>
              </a:solidFill>
              <a:miter lim="800000"/>
              <a:headEnd type="none" w="lg" len="lg"/>
              <a:tailEnd type="none" w="lg" len="lg"/>
            </a:ln>
            <a:effectLst/>
          </p:spPr>
        </p:cxnSp>
        <p:sp>
          <p:nvSpPr>
            <p:cNvPr id="520258" name="Oval 66"/>
            <p:cNvSpPr>
              <a:spLocks noChangeArrowheads="1"/>
            </p:cNvSpPr>
            <p:nvPr/>
          </p:nvSpPr>
          <p:spPr bwMode="auto">
            <a:xfrm>
              <a:off x="340" y="24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0259" name="AutoShape 67"/>
            <p:cNvCxnSpPr>
              <a:cxnSpLocks noChangeShapeType="1"/>
              <a:stCxn id="520223" idx="0"/>
              <a:endCxn id="520258" idx="4"/>
            </p:cNvCxnSpPr>
            <p:nvPr/>
          </p:nvCxnSpPr>
          <p:spPr bwMode="auto">
            <a:xfrm flipV="1">
              <a:off x="379" y="2520"/>
              <a:ext cx="3" cy="251"/>
            </a:xfrm>
            <a:prstGeom prst="straightConnector1">
              <a:avLst/>
            </a:prstGeom>
            <a:noFill/>
            <a:ln w="12700">
              <a:solidFill>
                <a:schemeClr val="tx1"/>
              </a:solidFill>
              <a:round/>
              <a:headEnd type="none" w="lg" len="lg"/>
              <a:tailEnd type="none" w="lg" len="lg"/>
            </a:ln>
            <a:effectLst/>
          </p:spPr>
        </p:cxnSp>
        <p:cxnSp>
          <p:nvCxnSpPr>
            <p:cNvPr id="520260" name="AutoShape 68"/>
            <p:cNvCxnSpPr>
              <a:cxnSpLocks noChangeShapeType="1"/>
              <a:stCxn id="520258" idx="0"/>
              <a:endCxn id="520246" idx="0"/>
            </p:cNvCxnSpPr>
            <p:nvPr/>
          </p:nvCxnSpPr>
          <p:spPr bwMode="auto">
            <a:xfrm rot="16200000">
              <a:off x="569" y="1805"/>
              <a:ext cx="451" cy="825"/>
            </a:xfrm>
            <a:prstGeom prst="bentConnector2">
              <a:avLst/>
            </a:prstGeom>
            <a:noFill/>
            <a:ln w="12700">
              <a:solidFill>
                <a:schemeClr val="tx1"/>
              </a:solidFill>
              <a:miter lim="800000"/>
              <a:headEnd type="none" w="lg" len="lg"/>
              <a:tailEnd type="none" w="lg" len="lg"/>
            </a:ln>
            <a:effectLst/>
          </p:spPr>
        </p:cxnSp>
        <p:sp>
          <p:nvSpPr>
            <p:cNvPr id="520261" name="Text Box 69"/>
            <p:cNvSpPr txBox="1">
              <a:spLocks noChangeArrowheads="1"/>
            </p:cNvSpPr>
            <p:nvPr/>
          </p:nvSpPr>
          <p:spPr bwMode="auto">
            <a:xfrm>
              <a:off x="1080" y="170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20262" name="Text Box 70"/>
            <p:cNvSpPr txBox="1">
              <a:spLocks noChangeArrowheads="1"/>
            </p:cNvSpPr>
            <p:nvPr/>
          </p:nvSpPr>
          <p:spPr bwMode="auto">
            <a:xfrm>
              <a:off x="1745" y="2064"/>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sp>
          <p:nvSpPr>
            <p:cNvPr id="520263" name="Line 71"/>
            <p:cNvSpPr>
              <a:spLocks noChangeShapeType="1"/>
            </p:cNvSpPr>
            <p:nvPr/>
          </p:nvSpPr>
          <p:spPr bwMode="auto">
            <a:xfrm>
              <a:off x="1165" y="20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0264" name="Text Box 72"/>
            <p:cNvSpPr txBox="1">
              <a:spLocks noChangeArrowheads="1"/>
            </p:cNvSpPr>
            <p:nvPr/>
          </p:nvSpPr>
          <p:spPr bwMode="auto">
            <a:xfrm>
              <a:off x="1262" y="204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20265" name="Line 73"/>
            <p:cNvSpPr>
              <a:spLocks noChangeShapeType="1"/>
            </p:cNvSpPr>
            <p:nvPr/>
          </p:nvSpPr>
          <p:spPr bwMode="auto">
            <a:xfrm>
              <a:off x="1561"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0266" name="Line 74"/>
            <p:cNvSpPr>
              <a:spLocks noChangeShapeType="1"/>
            </p:cNvSpPr>
            <p:nvPr/>
          </p:nvSpPr>
          <p:spPr bwMode="auto">
            <a:xfrm>
              <a:off x="692" y="261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0267" name="Text Box 75"/>
            <p:cNvSpPr txBox="1">
              <a:spLocks noChangeArrowheads="1"/>
            </p:cNvSpPr>
            <p:nvPr/>
          </p:nvSpPr>
          <p:spPr bwMode="auto">
            <a:xfrm>
              <a:off x="789" y="262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20268" name="Text Box 76"/>
            <p:cNvSpPr txBox="1">
              <a:spLocks noChangeArrowheads="1"/>
            </p:cNvSpPr>
            <p:nvPr/>
          </p:nvSpPr>
          <p:spPr bwMode="auto">
            <a:xfrm>
              <a:off x="1561" y="280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20269" name="AutoShape 77"/>
            <p:cNvCxnSpPr>
              <a:cxnSpLocks noChangeShapeType="1"/>
              <a:stCxn id="520273" idx="4"/>
              <a:endCxn id="520243" idx="2"/>
            </p:cNvCxnSpPr>
            <p:nvPr/>
          </p:nvCxnSpPr>
          <p:spPr bwMode="auto">
            <a:xfrm>
              <a:off x="2027" y="2484"/>
              <a:ext cx="314" cy="0"/>
            </a:xfrm>
            <a:prstGeom prst="straightConnector1">
              <a:avLst/>
            </a:prstGeom>
            <a:noFill/>
            <a:ln w="12700">
              <a:solidFill>
                <a:schemeClr val="tx1"/>
              </a:solidFill>
              <a:round/>
              <a:headEnd type="none" w="lg" len="lg"/>
              <a:tailEnd type="none" w="lg" len="lg"/>
            </a:ln>
            <a:effectLst/>
          </p:spPr>
        </p:cxnSp>
        <p:sp>
          <p:nvSpPr>
            <p:cNvPr id="520270" name="Line 78"/>
            <p:cNvSpPr>
              <a:spLocks noChangeShapeType="1"/>
            </p:cNvSpPr>
            <p:nvPr/>
          </p:nvSpPr>
          <p:spPr bwMode="auto">
            <a:xfrm>
              <a:off x="2263" y="279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0271" name="Text Box 79"/>
            <p:cNvSpPr txBox="1">
              <a:spLocks noChangeArrowheads="1"/>
            </p:cNvSpPr>
            <p:nvPr/>
          </p:nvSpPr>
          <p:spPr bwMode="auto">
            <a:xfrm>
              <a:off x="2053" y="283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nvGrpSpPr>
            <p:cNvPr id="520272" name="Group 80"/>
            <p:cNvGrpSpPr>
              <a:grpSpLocks/>
            </p:cNvGrpSpPr>
            <p:nvPr/>
          </p:nvGrpSpPr>
          <p:grpSpPr bwMode="auto">
            <a:xfrm>
              <a:off x="1698" y="2318"/>
              <a:ext cx="341" cy="332"/>
              <a:chOff x="1698" y="2318"/>
              <a:chExt cx="341" cy="332"/>
            </a:xfrm>
          </p:grpSpPr>
          <p:sp>
            <p:nvSpPr>
              <p:cNvPr id="520273" name="Oval 8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0274"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20275" name="Line 83"/>
            <p:cNvSpPr>
              <a:spLocks noChangeShapeType="1"/>
            </p:cNvSpPr>
            <p:nvPr/>
          </p:nvSpPr>
          <p:spPr bwMode="auto">
            <a:xfrm flipH="1">
              <a:off x="1680" y="271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0276" name="Text Box 84"/>
            <p:cNvSpPr txBox="1">
              <a:spLocks noChangeArrowheads="1"/>
            </p:cNvSpPr>
            <p:nvPr/>
          </p:nvSpPr>
          <p:spPr bwMode="auto">
            <a:xfrm>
              <a:off x="1838" y="2721"/>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sp>
          <p:nvSpPr>
            <p:cNvPr id="520277" name="Oval 85"/>
            <p:cNvSpPr>
              <a:spLocks noChangeArrowheads="1"/>
            </p:cNvSpPr>
            <p:nvPr/>
          </p:nvSpPr>
          <p:spPr bwMode="auto">
            <a:xfrm>
              <a:off x="1278" y="2389"/>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0278" name="Oval 86"/>
            <p:cNvSpPr>
              <a:spLocks noChangeArrowheads="1"/>
            </p:cNvSpPr>
            <p:nvPr/>
          </p:nvSpPr>
          <p:spPr bwMode="auto">
            <a:xfrm>
              <a:off x="2289" y="2386"/>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0279" name="Oval 87"/>
            <p:cNvSpPr>
              <a:spLocks noChangeArrowheads="1"/>
            </p:cNvSpPr>
            <p:nvPr/>
          </p:nvSpPr>
          <p:spPr bwMode="auto">
            <a:xfrm>
              <a:off x="306" y="3396"/>
              <a:ext cx="2165" cy="9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0280" name="Text Box 88"/>
            <p:cNvSpPr txBox="1">
              <a:spLocks noChangeArrowheads="1"/>
            </p:cNvSpPr>
            <p:nvPr/>
          </p:nvSpPr>
          <p:spPr bwMode="auto">
            <a:xfrm>
              <a:off x="100" y="2190"/>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20281" name="Text Box 89"/>
            <p:cNvSpPr txBox="1">
              <a:spLocks noChangeArrowheads="1"/>
            </p:cNvSpPr>
            <p:nvPr/>
          </p:nvSpPr>
          <p:spPr bwMode="auto">
            <a:xfrm>
              <a:off x="1103" y="2222"/>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20282" name="Text Box 90"/>
            <p:cNvSpPr txBox="1">
              <a:spLocks noChangeArrowheads="1"/>
            </p:cNvSpPr>
            <p:nvPr/>
          </p:nvSpPr>
          <p:spPr bwMode="auto">
            <a:xfrm>
              <a:off x="2446" y="2206"/>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20283" name="Text Box 91"/>
            <p:cNvSpPr txBox="1">
              <a:spLocks noChangeArrowheads="1"/>
            </p:cNvSpPr>
            <p:nvPr/>
          </p:nvSpPr>
          <p:spPr bwMode="auto">
            <a:xfrm>
              <a:off x="1560" y="3485"/>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sp>
        <p:nvSpPr>
          <p:cNvPr id="520284" name="Text Box 92"/>
          <p:cNvSpPr txBox="1">
            <a:spLocks noChangeArrowheads="1"/>
          </p:cNvSpPr>
          <p:nvPr/>
        </p:nvSpPr>
        <p:spPr bwMode="auto">
          <a:xfrm>
            <a:off x="4419600" y="2514600"/>
            <a:ext cx="4648200" cy="367506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Label currents and voltages (polarities “arbitrarily” chosen)</a:t>
            </a:r>
          </a:p>
          <a:p>
            <a:pPr marL="457200" indent="-457200" algn="l">
              <a:buFontTx/>
              <a:buAutoNum type="arabicPeriod"/>
            </a:pPr>
            <a:r>
              <a:rPr lang="en-US"/>
              <a:t>Choose </a:t>
            </a:r>
            <a:r>
              <a:rPr lang="en-US" b="1"/>
              <a:t>Node d</a:t>
            </a:r>
            <a:r>
              <a:rPr lang="en-US"/>
              <a:t> (</a:t>
            </a:r>
            <a:r>
              <a:rPr lang="en-US" b="1"/>
              <a:t>v</a:t>
            </a:r>
            <a:r>
              <a:rPr lang="en-US" b="1" baseline="-25000"/>
              <a:t>d</a:t>
            </a:r>
            <a:r>
              <a:rPr lang="en-US"/>
              <a:t>) as the reference node (</a:t>
            </a:r>
            <a:r>
              <a:rPr lang="en-US" b="1"/>
              <a:t>v</a:t>
            </a:r>
            <a:r>
              <a:rPr lang="en-US" b="1" baseline="-25000"/>
              <a:t>d</a:t>
            </a:r>
            <a:r>
              <a:rPr lang="en-US"/>
              <a:t> = 0)</a:t>
            </a:r>
          </a:p>
          <a:p>
            <a:pPr marL="457200" indent="-457200" algn="l">
              <a:buFontTx/>
              <a:buAutoNum type="arabicPeriod"/>
            </a:pPr>
            <a:r>
              <a:rPr lang="en-US"/>
              <a:t>Define remaining n – 1 (3) voltages</a:t>
            </a:r>
          </a:p>
          <a:p>
            <a:pPr marL="914400" lvl="1" indent="-457200" algn="l">
              <a:buFont typeface="Wingdings" pitchFamily="2" charset="2"/>
              <a:buChar char="Ø"/>
            </a:pPr>
            <a:r>
              <a:rPr lang="en-US" b="1"/>
              <a:t>v</a:t>
            </a:r>
            <a:r>
              <a:rPr lang="en-US" b="1" baseline="-25000"/>
              <a:t>a</a:t>
            </a:r>
            <a:r>
              <a:rPr lang="en-US"/>
              <a:t> is </a:t>
            </a:r>
            <a:r>
              <a:rPr lang="en-US" b="1"/>
              <a:t>independent</a:t>
            </a:r>
          </a:p>
          <a:p>
            <a:pPr marL="914400" lvl="1" indent="-457200" algn="l">
              <a:buFont typeface="Wingdings" pitchFamily="2" charset="2"/>
              <a:buChar char="Ø"/>
            </a:pPr>
            <a:r>
              <a:rPr lang="en-US" b="1"/>
              <a:t>v</a:t>
            </a:r>
            <a:r>
              <a:rPr lang="en-US" b="1" baseline="-25000"/>
              <a:t>b</a:t>
            </a:r>
            <a:r>
              <a:rPr lang="en-US"/>
              <a:t> is </a:t>
            </a:r>
            <a:r>
              <a:rPr lang="en-US" b="1"/>
              <a:t>dependent </a:t>
            </a:r>
          </a:p>
          <a:p>
            <a:pPr marL="914400" lvl="1" indent="-457200" algn="l">
              <a:buFont typeface="Wingdings" pitchFamily="2" charset="2"/>
              <a:buNone/>
            </a:pPr>
            <a:r>
              <a:rPr lang="en-US"/>
              <a:t>	(actually both </a:t>
            </a:r>
            <a:r>
              <a:rPr lang="en-US" b="1"/>
              <a:t>v</a:t>
            </a:r>
            <a:r>
              <a:rPr lang="en-US" b="1" baseline="-25000"/>
              <a:t>b</a:t>
            </a:r>
            <a:r>
              <a:rPr lang="en-US"/>
              <a:t> and </a:t>
            </a:r>
            <a:r>
              <a:rPr lang="en-US" b="1"/>
              <a:t>v</a:t>
            </a:r>
            <a:r>
              <a:rPr lang="en-US" b="1" baseline="-25000"/>
              <a:t>c</a:t>
            </a:r>
            <a:r>
              <a:rPr lang="en-US"/>
              <a:t> are dependent on each other so choose one to be dependent and one to be independent)</a:t>
            </a:r>
          </a:p>
          <a:p>
            <a:pPr marL="1371600" lvl="2" indent="-457200" algn="l">
              <a:buFont typeface="Wingdings" pitchFamily="2" charset="2"/>
              <a:buNone/>
            </a:pPr>
            <a:r>
              <a:rPr lang="en-US"/>
              <a:t>(</a:t>
            </a:r>
            <a:r>
              <a:rPr lang="en-US" b="1"/>
              <a:t>v</a:t>
            </a:r>
            <a:r>
              <a:rPr lang="en-US" b="1" baseline="-25000"/>
              <a:t>b</a:t>
            </a:r>
            <a:r>
              <a:rPr lang="en-US"/>
              <a:t> = </a:t>
            </a:r>
            <a:r>
              <a:rPr lang="en-US" b="1"/>
              <a:t>v</a:t>
            </a:r>
            <a:r>
              <a:rPr lang="en-US" b="1" baseline="-25000"/>
              <a:t>c</a:t>
            </a:r>
            <a:r>
              <a:rPr lang="en-US" b="1"/>
              <a:t> + V</a:t>
            </a:r>
            <a:r>
              <a:rPr lang="en-US" b="1" baseline="-25000"/>
              <a:t>s</a:t>
            </a:r>
            <a:r>
              <a:rPr lang="en-US"/>
              <a:t>)</a:t>
            </a:r>
            <a:endParaRPr lang="en-US" b="1"/>
          </a:p>
          <a:p>
            <a:pPr marL="914400" lvl="1" indent="-457200" algn="l">
              <a:buFont typeface="Wingdings" pitchFamily="2" charset="2"/>
              <a:buChar char="Ø"/>
            </a:pPr>
            <a:r>
              <a:rPr lang="en-US" b="1"/>
              <a:t>v</a:t>
            </a:r>
            <a:r>
              <a:rPr lang="en-US" b="1" baseline="-25000"/>
              <a:t>c</a:t>
            </a:r>
            <a:r>
              <a:rPr lang="en-US"/>
              <a:t> is </a:t>
            </a:r>
            <a:r>
              <a:rPr lang="en-US" b="1"/>
              <a:t>independent</a:t>
            </a:r>
          </a:p>
          <a:p>
            <a:pPr marL="457200" indent="-457200" algn="l">
              <a:buFontTx/>
              <a:buAutoNum type="arabicPeriod"/>
            </a:pPr>
            <a:r>
              <a:rPr lang="en-US"/>
              <a:t>Apply KCL at nodes </a:t>
            </a:r>
            <a:r>
              <a:rPr lang="en-US" b="1"/>
              <a:t>a</a:t>
            </a:r>
            <a:r>
              <a:rPr lang="en-US"/>
              <a:t>, and </a:t>
            </a:r>
            <a:r>
              <a:rPr lang="en-US" b="1"/>
              <a:t>c</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Date Placeholder 5"/>
          <p:cNvSpPr>
            <a:spLocks noGrp="1"/>
          </p:cNvSpPr>
          <p:nvPr>
            <p:ph type="dt" sz="half" idx="10"/>
          </p:nvPr>
        </p:nvSpPr>
        <p:spPr/>
        <p:txBody>
          <a:bodyPr/>
          <a:lstStyle/>
          <a:p>
            <a:r>
              <a:rPr lang="en-US"/>
              <a:t>ECEN 301</a:t>
            </a:r>
          </a:p>
        </p:txBody>
      </p:sp>
      <p:sp>
        <p:nvSpPr>
          <p:cNvPr id="99" name="Footer Placeholder 6"/>
          <p:cNvSpPr>
            <a:spLocks noGrp="1"/>
          </p:cNvSpPr>
          <p:nvPr>
            <p:ph type="ftr" sz="quarter" idx="11"/>
          </p:nvPr>
        </p:nvSpPr>
        <p:spPr/>
        <p:txBody>
          <a:bodyPr/>
          <a:lstStyle/>
          <a:p>
            <a:r>
              <a:rPr lang="en-US"/>
              <a:t>Discussion #7 – Node and Mesh Methods</a:t>
            </a:r>
          </a:p>
        </p:txBody>
      </p:sp>
      <p:sp>
        <p:nvSpPr>
          <p:cNvPr id="100" name="Slide Number Placeholder 7"/>
          <p:cNvSpPr>
            <a:spLocks noGrp="1"/>
          </p:cNvSpPr>
          <p:nvPr>
            <p:ph type="sldNum" sz="quarter" idx="12"/>
          </p:nvPr>
        </p:nvSpPr>
        <p:spPr/>
        <p:txBody>
          <a:bodyPr/>
          <a:lstStyle/>
          <a:p>
            <a:pPr lvl="1"/>
            <a:fld id="{126A3B1E-B396-4322-B009-3DEF003916CA}" type="slidenum">
              <a:rPr lang="en-US"/>
              <a:pPr lvl="1"/>
              <a:t>41</a:t>
            </a:fld>
            <a:endParaRPr lang="en-US"/>
          </a:p>
        </p:txBody>
      </p:sp>
      <p:sp>
        <p:nvSpPr>
          <p:cNvPr id="521218" name="Rectangle 2"/>
          <p:cNvSpPr>
            <a:spLocks noGrp="1" noChangeArrowheads="1"/>
          </p:cNvSpPr>
          <p:nvPr>
            <p:ph type="title"/>
          </p:nvPr>
        </p:nvSpPr>
        <p:spPr/>
        <p:txBody>
          <a:bodyPr/>
          <a:lstStyle/>
          <a:p>
            <a:r>
              <a:rPr lang="en-US"/>
              <a:t>Node Voltage Method</a:t>
            </a:r>
          </a:p>
        </p:txBody>
      </p:sp>
      <p:sp>
        <p:nvSpPr>
          <p:cNvPr id="521219" name="Rectangle 3"/>
          <p:cNvSpPr>
            <a:spLocks noGrp="1" noChangeArrowheads="1"/>
          </p:cNvSpPr>
          <p:nvPr>
            <p:ph type="body" sz="half" idx="1"/>
          </p:nvPr>
        </p:nvSpPr>
        <p:spPr>
          <a:xfrm>
            <a:off x="406400" y="1333500"/>
            <a:ext cx="8091488" cy="952500"/>
          </a:xfrm>
        </p:spPr>
        <p:txBody>
          <a:bodyPr/>
          <a:lstStyle/>
          <a:p>
            <a:r>
              <a:rPr lang="en-US" sz="2400" b="1" u="sng"/>
              <a:t>Example6</a:t>
            </a:r>
            <a:r>
              <a:rPr lang="en-US" sz="2400"/>
              <a:t>:</a:t>
            </a:r>
            <a:r>
              <a:rPr lang="en-US" sz="2800"/>
              <a:t> </a:t>
            </a:r>
            <a:r>
              <a:rPr lang="en-US" sz="2400"/>
              <a:t>find the current </a:t>
            </a:r>
            <a:r>
              <a:rPr lang="en-US" sz="2400" b="1" i="1"/>
              <a:t>i</a:t>
            </a:r>
            <a:r>
              <a:rPr lang="en-US" sz="2400" b="1" i="1" baseline="-25000"/>
              <a:t>v</a:t>
            </a:r>
          </a:p>
          <a:p>
            <a:pPr lvl="1"/>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grpSp>
        <p:nvGrpSpPr>
          <p:cNvPr id="521220" name="Group 4"/>
          <p:cNvGrpSpPr>
            <a:grpSpLocks/>
          </p:cNvGrpSpPr>
          <p:nvPr/>
        </p:nvGrpSpPr>
        <p:grpSpPr bwMode="auto">
          <a:xfrm>
            <a:off x="9525" y="2444750"/>
            <a:ext cx="4240213" cy="3194050"/>
            <a:chOff x="6" y="1704"/>
            <a:chExt cx="2671" cy="2012"/>
          </a:xfrm>
        </p:grpSpPr>
        <p:sp>
          <p:nvSpPr>
            <p:cNvPr id="521221" name="Oval 5"/>
            <p:cNvSpPr>
              <a:spLocks noChangeArrowheads="1"/>
            </p:cNvSpPr>
            <p:nvPr/>
          </p:nvSpPr>
          <p:spPr bwMode="auto">
            <a:xfrm>
              <a:off x="293" y="2388"/>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1222" name="Text Box 6"/>
            <p:cNvSpPr txBox="1">
              <a:spLocks noChangeArrowheads="1"/>
            </p:cNvSpPr>
            <p:nvPr/>
          </p:nvSpPr>
          <p:spPr bwMode="auto">
            <a:xfrm>
              <a:off x="6" y="2592"/>
              <a:ext cx="218"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21223" name="Oval 7"/>
            <p:cNvSpPr>
              <a:spLocks noChangeArrowheads="1"/>
            </p:cNvSpPr>
            <p:nvPr/>
          </p:nvSpPr>
          <p:spPr bwMode="auto">
            <a:xfrm>
              <a:off x="133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1224" name="AutoShape 8"/>
            <p:cNvCxnSpPr>
              <a:cxnSpLocks noChangeShapeType="1"/>
              <a:stCxn id="521268" idx="2"/>
              <a:endCxn id="521246" idx="4"/>
            </p:cNvCxnSpPr>
            <p:nvPr/>
          </p:nvCxnSpPr>
          <p:spPr bwMode="auto">
            <a:xfrm rot="10800000">
              <a:off x="378" y="3099"/>
              <a:ext cx="959" cy="348"/>
            </a:xfrm>
            <a:prstGeom prst="bentConnector2">
              <a:avLst/>
            </a:prstGeom>
            <a:noFill/>
            <a:ln w="12700">
              <a:solidFill>
                <a:schemeClr val="tx1"/>
              </a:solidFill>
              <a:miter lim="800000"/>
              <a:headEnd type="none" w="lg" len="lg"/>
              <a:tailEnd type="none" w="lg" len="lg"/>
            </a:ln>
            <a:effectLst/>
          </p:spPr>
        </p:cxnSp>
        <p:cxnSp>
          <p:nvCxnSpPr>
            <p:cNvPr id="521225" name="AutoShape 9"/>
            <p:cNvCxnSpPr>
              <a:cxnSpLocks noChangeShapeType="1"/>
              <a:stCxn id="521267" idx="4"/>
              <a:endCxn id="521229" idx="0"/>
            </p:cNvCxnSpPr>
            <p:nvPr/>
          </p:nvCxnSpPr>
          <p:spPr bwMode="auto">
            <a:xfrm flipH="1">
              <a:off x="2380" y="2522"/>
              <a:ext cx="3" cy="310"/>
            </a:xfrm>
            <a:prstGeom prst="straightConnector1">
              <a:avLst/>
            </a:prstGeom>
            <a:noFill/>
            <a:ln w="12700">
              <a:solidFill>
                <a:schemeClr val="tx1"/>
              </a:solidFill>
              <a:round/>
              <a:headEnd type="none" w="lg" len="lg"/>
              <a:tailEnd type="none" w="lg" len="lg"/>
            </a:ln>
            <a:effectLst/>
          </p:spPr>
        </p:cxnSp>
        <p:cxnSp>
          <p:nvCxnSpPr>
            <p:cNvPr id="521226" name="AutoShape 10"/>
            <p:cNvCxnSpPr>
              <a:cxnSpLocks noChangeShapeType="1"/>
              <a:stCxn id="521223" idx="4"/>
              <a:endCxn id="521237" idx="0"/>
            </p:cNvCxnSpPr>
            <p:nvPr/>
          </p:nvCxnSpPr>
          <p:spPr bwMode="auto">
            <a:xfrm>
              <a:off x="1373" y="2522"/>
              <a:ext cx="0" cy="310"/>
            </a:xfrm>
            <a:prstGeom prst="straightConnector1">
              <a:avLst/>
            </a:prstGeom>
            <a:noFill/>
            <a:ln w="12700">
              <a:solidFill>
                <a:schemeClr val="tx1"/>
              </a:solidFill>
              <a:round/>
              <a:headEnd type="none" w="lg" len="lg"/>
              <a:tailEnd type="none" w="lg" len="lg"/>
            </a:ln>
            <a:effectLst/>
          </p:spPr>
        </p:cxnSp>
        <p:sp>
          <p:nvSpPr>
            <p:cNvPr id="521227" name="Text Box 11"/>
            <p:cNvSpPr txBox="1">
              <a:spLocks noChangeArrowheads="1"/>
            </p:cNvSpPr>
            <p:nvPr/>
          </p:nvSpPr>
          <p:spPr bwMode="auto">
            <a:xfrm>
              <a:off x="2409"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21228" name="Group 12"/>
            <p:cNvGrpSpPr>
              <a:grpSpLocks/>
            </p:cNvGrpSpPr>
            <p:nvPr/>
          </p:nvGrpSpPr>
          <p:grpSpPr bwMode="auto">
            <a:xfrm>
              <a:off x="2332" y="2832"/>
              <a:ext cx="111" cy="216"/>
              <a:chOff x="1106" y="2933"/>
              <a:chExt cx="111" cy="216"/>
            </a:xfrm>
          </p:grpSpPr>
          <p:sp>
            <p:nvSpPr>
              <p:cNvPr id="521229"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1230"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1231"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1232"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1233"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1234"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1235"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21236" name="Group 20"/>
            <p:cNvGrpSpPr>
              <a:grpSpLocks/>
            </p:cNvGrpSpPr>
            <p:nvPr/>
          </p:nvGrpSpPr>
          <p:grpSpPr bwMode="auto">
            <a:xfrm>
              <a:off x="1325" y="2832"/>
              <a:ext cx="111" cy="216"/>
              <a:chOff x="2009" y="2933"/>
              <a:chExt cx="111" cy="216"/>
            </a:xfrm>
          </p:grpSpPr>
          <p:sp>
            <p:nvSpPr>
              <p:cNvPr id="521237"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1238"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1239"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1240"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1241"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1242"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1243"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1244" name="Text Box 28"/>
            <p:cNvSpPr txBox="1">
              <a:spLocks noChangeArrowheads="1"/>
            </p:cNvSpPr>
            <p:nvPr/>
          </p:nvSpPr>
          <p:spPr bwMode="auto">
            <a:xfrm>
              <a:off x="1101"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21245" name="Group 29"/>
            <p:cNvGrpSpPr>
              <a:grpSpLocks/>
            </p:cNvGrpSpPr>
            <p:nvPr/>
          </p:nvGrpSpPr>
          <p:grpSpPr bwMode="auto">
            <a:xfrm>
              <a:off x="212" y="2771"/>
              <a:ext cx="332" cy="328"/>
              <a:chOff x="294" y="2795"/>
              <a:chExt cx="332" cy="328"/>
            </a:xfrm>
          </p:grpSpPr>
          <p:sp>
            <p:nvSpPr>
              <p:cNvPr id="521246"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1247"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1248"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1249"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21250" name="Group 34"/>
            <p:cNvGrpSpPr>
              <a:grpSpLocks/>
            </p:cNvGrpSpPr>
            <p:nvPr/>
          </p:nvGrpSpPr>
          <p:grpSpPr bwMode="auto">
            <a:xfrm rot="-16200000" flipH="1" flipV="1">
              <a:off x="824" y="2340"/>
              <a:ext cx="112" cy="287"/>
              <a:chOff x="3450" y="2313"/>
              <a:chExt cx="111" cy="216"/>
            </a:xfrm>
          </p:grpSpPr>
          <p:sp>
            <p:nvSpPr>
              <p:cNvPr id="521251"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1252"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1253"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1254"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1255"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1256"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1257"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21258" name="AutoShape 42"/>
            <p:cNvCxnSpPr>
              <a:cxnSpLocks noChangeShapeType="1"/>
              <a:stCxn id="521282" idx="6"/>
              <a:endCxn id="521251" idx="0"/>
            </p:cNvCxnSpPr>
            <p:nvPr/>
          </p:nvCxnSpPr>
          <p:spPr bwMode="auto">
            <a:xfrm>
              <a:off x="423" y="2482"/>
              <a:ext cx="313" cy="10"/>
            </a:xfrm>
            <a:prstGeom prst="straightConnector1">
              <a:avLst/>
            </a:prstGeom>
            <a:noFill/>
            <a:ln w="12700">
              <a:solidFill>
                <a:schemeClr val="tx1"/>
              </a:solidFill>
              <a:round/>
              <a:headEnd type="none" w="lg" len="lg"/>
              <a:tailEnd type="none" w="lg" len="lg"/>
            </a:ln>
            <a:effectLst/>
          </p:spPr>
        </p:cxnSp>
        <p:cxnSp>
          <p:nvCxnSpPr>
            <p:cNvPr id="521259" name="AutoShape 43"/>
            <p:cNvCxnSpPr>
              <a:cxnSpLocks noChangeShapeType="1"/>
              <a:stCxn id="521223" idx="2"/>
              <a:endCxn id="521253" idx="1"/>
            </p:cNvCxnSpPr>
            <p:nvPr/>
          </p:nvCxnSpPr>
          <p:spPr bwMode="auto">
            <a:xfrm flipH="1" flipV="1">
              <a:off x="1023" y="2482"/>
              <a:ext cx="308" cy="2"/>
            </a:xfrm>
            <a:prstGeom prst="straightConnector1">
              <a:avLst/>
            </a:prstGeom>
            <a:noFill/>
            <a:ln w="12700">
              <a:solidFill>
                <a:schemeClr val="tx1"/>
              </a:solidFill>
              <a:round/>
              <a:headEnd type="none" w="lg" len="lg"/>
              <a:tailEnd type="none" w="lg" len="lg"/>
            </a:ln>
            <a:effectLst/>
          </p:spPr>
        </p:cxnSp>
        <p:grpSp>
          <p:nvGrpSpPr>
            <p:cNvPr id="521260" name="Group 44"/>
            <p:cNvGrpSpPr>
              <a:grpSpLocks/>
            </p:cNvGrpSpPr>
            <p:nvPr/>
          </p:nvGrpSpPr>
          <p:grpSpPr bwMode="auto">
            <a:xfrm>
              <a:off x="1233" y="3600"/>
              <a:ext cx="288" cy="96"/>
              <a:chOff x="1392" y="3552"/>
              <a:chExt cx="288" cy="96"/>
            </a:xfrm>
          </p:grpSpPr>
          <p:sp>
            <p:nvSpPr>
              <p:cNvPr id="521261"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21262"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21263"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1264" name="Line 48"/>
            <p:cNvSpPr>
              <a:spLocks noChangeShapeType="1"/>
            </p:cNvSpPr>
            <p:nvPr/>
          </p:nvSpPr>
          <p:spPr bwMode="auto">
            <a:xfrm flipV="1">
              <a:off x="1380" y="34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21265" name="Text Box 49"/>
            <p:cNvSpPr txBox="1">
              <a:spLocks noChangeArrowheads="1"/>
            </p:cNvSpPr>
            <p:nvPr/>
          </p:nvSpPr>
          <p:spPr bwMode="auto">
            <a:xfrm rot="-5400000">
              <a:off x="1670" y="2401"/>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1266" name="Text Box 50"/>
            <p:cNvSpPr txBox="1">
              <a:spLocks noChangeArrowheads="1"/>
            </p:cNvSpPr>
            <p:nvPr/>
          </p:nvSpPr>
          <p:spPr bwMode="auto">
            <a:xfrm rot="-5400000">
              <a:off x="1732" y="240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1267" name="Oval 51"/>
            <p:cNvSpPr>
              <a:spLocks noChangeArrowheads="1"/>
            </p:cNvSpPr>
            <p:nvPr/>
          </p:nvSpPr>
          <p:spPr bwMode="auto">
            <a:xfrm>
              <a:off x="234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21268" name="Oval 52"/>
            <p:cNvSpPr>
              <a:spLocks noChangeArrowheads="1"/>
            </p:cNvSpPr>
            <p:nvPr/>
          </p:nvSpPr>
          <p:spPr bwMode="auto">
            <a:xfrm>
              <a:off x="1337" y="34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21269" name="Group 53"/>
            <p:cNvGrpSpPr>
              <a:grpSpLocks/>
            </p:cNvGrpSpPr>
            <p:nvPr/>
          </p:nvGrpSpPr>
          <p:grpSpPr bwMode="auto">
            <a:xfrm rot="-16200000" flipH="1" flipV="1">
              <a:off x="1294" y="1840"/>
              <a:ext cx="112" cy="287"/>
              <a:chOff x="3450" y="2313"/>
              <a:chExt cx="111" cy="216"/>
            </a:xfrm>
          </p:grpSpPr>
          <p:sp>
            <p:nvSpPr>
              <p:cNvPr id="521270"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1271"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1272"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1273"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1274"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1275"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1276"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1277" name="Text Box 61"/>
            <p:cNvSpPr txBox="1">
              <a:spLocks noChangeArrowheads="1"/>
            </p:cNvSpPr>
            <p:nvPr/>
          </p:nvSpPr>
          <p:spPr bwMode="auto">
            <a:xfrm>
              <a:off x="611" y="2222"/>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21278" name="AutoShape 62"/>
            <p:cNvCxnSpPr>
              <a:cxnSpLocks noChangeShapeType="1"/>
              <a:stCxn id="521268" idx="0"/>
              <a:endCxn id="521239" idx="1"/>
            </p:cNvCxnSpPr>
            <p:nvPr/>
          </p:nvCxnSpPr>
          <p:spPr bwMode="auto">
            <a:xfrm flipV="1">
              <a:off x="1379" y="3048"/>
              <a:ext cx="3" cy="360"/>
            </a:xfrm>
            <a:prstGeom prst="straightConnector1">
              <a:avLst/>
            </a:prstGeom>
            <a:noFill/>
            <a:ln w="12700">
              <a:solidFill>
                <a:schemeClr val="tx1"/>
              </a:solidFill>
              <a:round/>
              <a:headEnd type="none" w="lg" len="lg"/>
              <a:tailEnd type="none" w="lg" len="lg"/>
            </a:ln>
            <a:effectLst/>
          </p:spPr>
        </p:cxnSp>
        <p:cxnSp>
          <p:nvCxnSpPr>
            <p:cNvPr id="521279" name="AutoShape 63"/>
            <p:cNvCxnSpPr>
              <a:cxnSpLocks noChangeShapeType="1"/>
              <a:stCxn id="521223" idx="6"/>
              <a:endCxn id="521297" idx="0"/>
            </p:cNvCxnSpPr>
            <p:nvPr/>
          </p:nvCxnSpPr>
          <p:spPr bwMode="auto">
            <a:xfrm>
              <a:off x="1414" y="2484"/>
              <a:ext cx="303" cy="0"/>
            </a:xfrm>
            <a:prstGeom prst="straightConnector1">
              <a:avLst/>
            </a:prstGeom>
            <a:noFill/>
            <a:ln w="12700">
              <a:solidFill>
                <a:schemeClr val="tx1"/>
              </a:solidFill>
              <a:round/>
              <a:headEnd type="none" w="lg" len="lg"/>
              <a:tailEnd type="none" w="lg" len="lg"/>
            </a:ln>
            <a:effectLst/>
          </p:spPr>
        </p:cxnSp>
        <p:cxnSp>
          <p:nvCxnSpPr>
            <p:cNvPr id="521280" name="AutoShape 64"/>
            <p:cNvCxnSpPr>
              <a:cxnSpLocks noChangeShapeType="1"/>
              <a:stCxn id="521268" idx="6"/>
              <a:endCxn id="521231" idx="1"/>
            </p:cNvCxnSpPr>
            <p:nvPr/>
          </p:nvCxnSpPr>
          <p:spPr bwMode="auto">
            <a:xfrm flipV="1">
              <a:off x="1420" y="3048"/>
              <a:ext cx="969" cy="399"/>
            </a:xfrm>
            <a:prstGeom prst="bentConnector2">
              <a:avLst/>
            </a:prstGeom>
            <a:noFill/>
            <a:ln w="12700">
              <a:solidFill>
                <a:schemeClr val="tx1"/>
              </a:solidFill>
              <a:miter lim="800000"/>
              <a:headEnd type="none" w="lg" len="lg"/>
              <a:tailEnd type="none" w="lg" len="lg"/>
            </a:ln>
            <a:effectLst/>
          </p:spPr>
        </p:cxnSp>
        <p:cxnSp>
          <p:nvCxnSpPr>
            <p:cNvPr id="521281" name="AutoShape 65"/>
            <p:cNvCxnSpPr>
              <a:cxnSpLocks noChangeShapeType="1"/>
              <a:stCxn id="521267" idx="0"/>
              <a:endCxn id="521272" idx="1"/>
            </p:cNvCxnSpPr>
            <p:nvPr/>
          </p:nvCxnSpPr>
          <p:spPr bwMode="auto">
            <a:xfrm rot="5400000" flipH="1">
              <a:off x="1706" y="1769"/>
              <a:ext cx="463" cy="890"/>
            </a:xfrm>
            <a:prstGeom prst="bentConnector2">
              <a:avLst/>
            </a:prstGeom>
            <a:noFill/>
            <a:ln w="12700">
              <a:solidFill>
                <a:schemeClr val="tx1"/>
              </a:solidFill>
              <a:miter lim="800000"/>
              <a:headEnd type="none" w="lg" len="lg"/>
              <a:tailEnd type="none" w="lg" len="lg"/>
            </a:ln>
            <a:effectLst/>
          </p:spPr>
        </p:cxnSp>
        <p:sp>
          <p:nvSpPr>
            <p:cNvPr id="521282" name="Oval 66"/>
            <p:cNvSpPr>
              <a:spLocks noChangeArrowheads="1"/>
            </p:cNvSpPr>
            <p:nvPr/>
          </p:nvSpPr>
          <p:spPr bwMode="auto">
            <a:xfrm>
              <a:off x="340" y="24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1283" name="AutoShape 67"/>
            <p:cNvCxnSpPr>
              <a:cxnSpLocks noChangeShapeType="1"/>
              <a:stCxn id="521247" idx="0"/>
              <a:endCxn id="521282" idx="4"/>
            </p:cNvCxnSpPr>
            <p:nvPr/>
          </p:nvCxnSpPr>
          <p:spPr bwMode="auto">
            <a:xfrm flipV="1">
              <a:off x="379" y="2520"/>
              <a:ext cx="3" cy="251"/>
            </a:xfrm>
            <a:prstGeom prst="straightConnector1">
              <a:avLst/>
            </a:prstGeom>
            <a:noFill/>
            <a:ln w="12700">
              <a:solidFill>
                <a:schemeClr val="tx1"/>
              </a:solidFill>
              <a:round/>
              <a:headEnd type="none" w="lg" len="lg"/>
              <a:tailEnd type="none" w="lg" len="lg"/>
            </a:ln>
            <a:effectLst/>
          </p:spPr>
        </p:cxnSp>
        <p:cxnSp>
          <p:nvCxnSpPr>
            <p:cNvPr id="521284" name="AutoShape 68"/>
            <p:cNvCxnSpPr>
              <a:cxnSpLocks noChangeShapeType="1"/>
              <a:stCxn id="521282" idx="0"/>
              <a:endCxn id="521270" idx="0"/>
            </p:cNvCxnSpPr>
            <p:nvPr/>
          </p:nvCxnSpPr>
          <p:spPr bwMode="auto">
            <a:xfrm rot="16200000">
              <a:off x="569" y="1805"/>
              <a:ext cx="451" cy="825"/>
            </a:xfrm>
            <a:prstGeom prst="bentConnector2">
              <a:avLst/>
            </a:prstGeom>
            <a:noFill/>
            <a:ln w="12700">
              <a:solidFill>
                <a:schemeClr val="tx1"/>
              </a:solidFill>
              <a:miter lim="800000"/>
              <a:headEnd type="none" w="lg" len="lg"/>
              <a:tailEnd type="none" w="lg" len="lg"/>
            </a:ln>
            <a:effectLst/>
          </p:spPr>
        </p:cxnSp>
        <p:sp>
          <p:nvSpPr>
            <p:cNvPr id="521285" name="Text Box 69"/>
            <p:cNvSpPr txBox="1">
              <a:spLocks noChangeArrowheads="1"/>
            </p:cNvSpPr>
            <p:nvPr/>
          </p:nvSpPr>
          <p:spPr bwMode="auto">
            <a:xfrm>
              <a:off x="1080" y="170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21286" name="Text Box 70"/>
            <p:cNvSpPr txBox="1">
              <a:spLocks noChangeArrowheads="1"/>
            </p:cNvSpPr>
            <p:nvPr/>
          </p:nvSpPr>
          <p:spPr bwMode="auto">
            <a:xfrm>
              <a:off x="1745" y="2064"/>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sp>
          <p:nvSpPr>
            <p:cNvPr id="521287" name="Line 71"/>
            <p:cNvSpPr>
              <a:spLocks noChangeShapeType="1"/>
            </p:cNvSpPr>
            <p:nvPr/>
          </p:nvSpPr>
          <p:spPr bwMode="auto">
            <a:xfrm>
              <a:off x="1165" y="20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1288" name="Text Box 72"/>
            <p:cNvSpPr txBox="1">
              <a:spLocks noChangeArrowheads="1"/>
            </p:cNvSpPr>
            <p:nvPr/>
          </p:nvSpPr>
          <p:spPr bwMode="auto">
            <a:xfrm>
              <a:off x="1262" y="204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21289" name="Line 73"/>
            <p:cNvSpPr>
              <a:spLocks noChangeShapeType="1"/>
            </p:cNvSpPr>
            <p:nvPr/>
          </p:nvSpPr>
          <p:spPr bwMode="auto">
            <a:xfrm>
              <a:off x="1561"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1290" name="Line 74"/>
            <p:cNvSpPr>
              <a:spLocks noChangeShapeType="1"/>
            </p:cNvSpPr>
            <p:nvPr/>
          </p:nvSpPr>
          <p:spPr bwMode="auto">
            <a:xfrm>
              <a:off x="692" y="261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1291" name="Text Box 75"/>
            <p:cNvSpPr txBox="1">
              <a:spLocks noChangeArrowheads="1"/>
            </p:cNvSpPr>
            <p:nvPr/>
          </p:nvSpPr>
          <p:spPr bwMode="auto">
            <a:xfrm>
              <a:off x="789" y="262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21292" name="Text Box 76"/>
            <p:cNvSpPr txBox="1">
              <a:spLocks noChangeArrowheads="1"/>
            </p:cNvSpPr>
            <p:nvPr/>
          </p:nvSpPr>
          <p:spPr bwMode="auto">
            <a:xfrm>
              <a:off x="1561" y="280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21293" name="AutoShape 77"/>
            <p:cNvCxnSpPr>
              <a:cxnSpLocks noChangeShapeType="1"/>
              <a:stCxn id="521297" idx="4"/>
              <a:endCxn id="521267" idx="2"/>
            </p:cNvCxnSpPr>
            <p:nvPr/>
          </p:nvCxnSpPr>
          <p:spPr bwMode="auto">
            <a:xfrm>
              <a:off x="2027" y="2484"/>
              <a:ext cx="314" cy="0"/>
            </a:xfrm>
            <a:prstGeom prst="straightConnector1">
              <a:avLst/>
            </a:prstGeom>
            <a:noFill/>
            <a:ln w="12700">
              <a:solidFill>
                <a:schemeClr val="tx1"/>
              </a:solidFill>
              <a:round/>
              <a:headEnd type="none" w="lg" len="lg"/>
              <a:tailEnd type="none" w="lg" len="lg"/>
            </a:ln>
            <a:effectLst/>
          </p:spPr>
        </p:cxnSp>
        <p:sp>
          <p:nvSpPr>
            <p:cNvPr id="521294" name="Line 78"/>
            <p:cNvSpPr>
              <a:spLocks noChangeShapeType="1"/>
            </p:cNvSpPr>
            <p:nvPr/>
          </p:nvSpPr>
          <p:spPr bwMode="auto">
            <a:xfrm>
              <a:off x="2263" y="279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1295" name="Text Box 79"/>
            <p:cNvSpPr txBox="1">
              <a:spLocks noChangeArrowheads="1"/>
            </p:cNvSpPr>
            <p:nvPr/>
          </p:nvSpPr>
          <p:spPr bwMode="auto">
            <a:xfrm>
              <a:off x="2053" y="283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nvGrpSpPr>
            <p:cNvPr id="521296" name="Group 80"/>
            <p:cNvGrpSpPr>
              <a:grpSpLocks/>
            </p:cNvGrpSpPr>
            <p:nvPr/>
          </p:nvGrpSpPr>
          <p:grpSpPr bwMode="auto">
            <a:xfrm>
              <a:off x="1698" y="2318"/>
              <a:ext cx="341" cy="332"/>
              <a:chOff x="1698" y="2318"/>
              <a:chExt cx="341" cy="332"/>
            </a:xfrm>
          </p:grpSpPr>
          <p:sp>
            <p:nvSpPr>
              <p:cNvPr id="521297" name="Oval 8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1298"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21299" name="Line 83"/>
            <p:cNvSpPr>
              <a:spLocks noChangeShapeType="1"/>
            </p:cNvSpPr>
            <p:nvPr/>
          </p:nvSpPr>
          <p:spPr bwMode="auto">
            <a:xfrm flipH="1">
              <a:off x="1680" y="271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1300" name="Text Box 84"/>
            <p:cNvSpPr txBox="1">
              <a:spLocks noChangeArrowheads="1"/>
            </p:cNvSpPr>
            <p:nvPr/>
          </p:nvSpPr>
          <p:spPr bwMode="auto">
            <a:xfrm>
              <a:off x="1838" y="2721"/>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sp>
          <p:nvSpPr>
            <p:cNvPr id="521301" name="Oval 85"/>
            <p:cNvSpPr>
              <a:spLocks noChangeArrowheads="1"/>
            </p:cNvSpPr>
            <p:nvPr/>
          </p:nvSpPr>
          <p:spPr bwMode="auto">
            <a:xfrm>
              <a:off x="1278" y="2389"/>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1302" name="Oval 86"/>
            <p:cNvSpPr>
              <a:spLocks noChangeArrowheads="1"/>
            </p:cNvSpPr>
            <p:nvPr/>
          </p:nvSpPr>
          <p:spPr bwMode="auto">
            <a:xfrm>
              <a:off x="2289" y="2386"/>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1303" name="Oval 87"/>
            <p:cNvSpPr>
              <a:spLocks noChangeArrowheads="1"/>
            </p:cNvSpPr>
            <p:nvPr/>
          </p:nvSpPr>
          <p:spPr bwMode="auto">
            <a:xfrm>
              <a:off x="306" y="3396"/>
              <a:ext cx="2165" cy="9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1304" name="Text Box 88"/>
            <p:cNvSpPr txBox="1">
              <a:spLocks noChangeArrowheads="1"/>
            </p:cNvSpPr>
            <p:nvPr/>
          </p:nvSpPr>
          <p:spPr bwMode="auto">
            <a:xfrm>
              <a:off x="100" y="2190"/>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21305" name="Text Box 89"/>
            <p:cNvSpPr txBox="1">
              <a:spLocks noChangeArrowheads="1"/>
            </p:cNvSpPr>
            <p:nvPr/>
          </p:nvSpPr>
          <p:spPr bwMode="auto">
            <a:xfrm>
              <a:off x="1103" y="2222"/>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21306" name="Text Box 90"/>
            <p:cNvSpPr txBox="1">
              <a:spLocks noChangeArrowheads="1"/>
            </p:cNvSpPr>
            <p:nvPr/>
          </p:nvSpPr>
          <p:spPr bwMode="auto">
            <a:xfrm>
              <a:off x="2446" y="2206"/>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21307" name="Text Box 91"/>
            <p:cNvSpPr txBox="1">
              <a:spLocks noChangeArrowheads="1"/>
            </p:cNvSpPr>
            <p:nvPr/>
          </p:nvSpPr>
          <p:spPr bwMode="auto">
            <a:xfrm>
              <a:off x="1560" y="3485"/>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graphicFrame>
        <p:nvGraphicFramePr>
          <p:cNvPr id="521309" name="Object 93"/>
          <p:cNvGraphicFramePr>
            <a:graphicFrameLocks noChangeAspect="1"/>
          </p:cNvGraphicFramePr>
          <p:nvPr/>
        </p:nvGraphicFramePr>
        <p:xfrm>
          <a:off x="4581525" y="2971800"/>
          <a:ext cx="1735138" cy="1335088"/>
        </p:xfrm>
        <a:graphic>
          <a:graphicData uri="http://schemas.openxmlformats.org/presentationml/2006/ole">
            <p:oleObj spid="_x0000_s521309" name="Equation" r:id="rId3" imgW="1155600" imgH="888840" progId="Equation.3">
              <p:embed/>
            </p:oleObj>
          </a:graphicData>
        </a:graphic>
      </p:graphicFrame>
      <p:graphicFrame>
        <p:nvGraphicFramePr>
          <p:cNvPr id="521310" name="Object 94"/>
          <p:cNvGraphicFramePr>
            <a:graphicFrameLocks noChangeAspect="1"/>
          </p:cNvGraphicFramePr>
          <p:nvPr/>
        </p:nvGraphicFramePr>
        <p:xfrm>
          <a:off x="6553200" y="2971800"/>
          <a:ext cx="1735138" cy="1335088"/>
        </p:xfrm>
        <a:graphic>
          <a:graphicData uri="http://schemas.openxmlformats.org/presentationml/2006/ole">
            <p:oleObj spid="_x0000_s521310" name="Equation" r:id="rId4" imgW="1155600" imgH="888840" progId="Equation.3">
              <p:embed/>
            </p:oleObj>
          </a:graphicData>
        </a:graphic>
      </p:graphicFrame>
      <p:sp>
        <p:nvSpPr>
          <p:cNvPr id="521311" name="Text Box 95"/>
          <p:cNvSpPr txBox="1">
            <a:spLocks noChangeArrowheads="1"/>
          </p:cNvSpPr>
          <p:nvPr/>
        </p:nvSpPr>
        <p:spPr bwMode="auto">
          <a:xfrm>
            <a:off x="4419600" y="2516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KCL at nodes </a:t>
            </a:r>
            <a:r>
              <a:rPr lang="en-US" b="1"/>
              <a:t>a</a:t>
            </a:r>
            <a:r>
              <a:rPr lang="en-US"/>
              <a:t>, and </a:t>
            </a:r>
            <a:r>
              <a:rPr lang="en-US" b="1"/>
              <a:t>c</a:t>
            </a:r>
          </a:p>
        </p:txBody>
      </p:sp>
      <p:graphicFrame>
        <p:nvGraphicFramePr>
          <p:cNvPr id="521316" name="Object 100"/>
          <p:cNvGraphicFramePr>
            <a:graphicFrameLocks noChangeAspect="1"/>
          </p:cNvGraphicFramePr>
          <p:nvPr/>
        </p:nvGraphicFramePr>
        <p:xfrm>
          <a:off x="4303713" y="4495800"/>
          <a:ext cx="2401887" cy="1335088"/>
        </p:xfrm>
        <a:graphic>
          <a:graphicData uri="http://schemas.openxmlformats.org/presentationml/2006/ole">
            <p:oleObj spid="_x0000_s521316" name="Equation" r:id="rId5" imgW="1600200" imgH="888840" progId="Equation.3">
              <p:embed/>
            </p:oleObj>
          </a:graphicData>
        </a:graphic>
      </p:graphicFrame>
      <p:sp>
        <p:nvSpPr>
          <p:cNvPr id="521319" name="Line 103"/>
          <p:cNvSpPr>
            <a:spLocks noChangeShapeType="1"/>
          </p:cNvSpPr>
          <p:nvPr/>
        </p:nvSpPr>
        <p:spPr bwMode="auto">
          <a:xfrm flipV="1">
            <a:off x="4249738" y="4416425"/>
            <a:ext cx="4665662" cy="3175"/>
          </a:xfrm>
          <a:prstGeom prst="line">
            <a:avLst/>
          </a:prstGeom>
          <a:noFill/>
          <a:ln w="38100">
            <a:solidFill>
              <a:schemeClr val="tx1"/>
            </a:solidFill>
            <a:round/>
            <a:headEnd type="none" w="lg" len="lg"/>
            <a:tailEnd type="none" w="lg" len="lg"/>
          </a:ln>
          <a:effectLst/>
        </p:spPr>
        <p:txBody>
          <a:bodyPr/>
          <a:lstStyle/>
          <a:p>
            <a:endParaRPr lang="en-US"/>
          </a:p>
        </p:txBody>
      </p:sp>
      <p:graphicFrame>
        <p:nvGraphicFramePr>
          <p:cNvPr id="521324" name="Object 108"/>
          <p:cNvGraphicFramePr>
            <a:graphicFrameLocks noChangeAspect="1"/>
          </p:cNvGraphicFramePr>
          <p:nvPr/>
        </p:nvGraphicFramePr>
        <p:xfrm>
          <a:off x="6761163" y="4495800"/>
          <a:ext cx="2154237" cy="1658938"/>
        </p:xfrm>
        <a:graphic>
          <a:graphicData uri="http://schemas.openxmlformats.org/presentationml/2006/ole">
            <p:oleObj spid="_x0000_s521324" name="Equation" r:id="rId6" imgW="1434960" imgH="1104840" progId="Equation.3">
              <p:embed/>
            </p:oleObj>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Date Placeholder 5"/>
          <p:cNvSpPr>
            <a:spLocks noGrp="1"/>
          </p:cNvSpPr>
          <p:nvPr>
            <p:ph type="dt" sz="half" idx="10"/>
          </p:nvPr>
        </p:nvSpPr>
        <p:spPr/>
        <p:txBody>
          <a:bodyPr/>
          <a:lstStyle/>
          <a:p>
            <a:r>
              <a:rPr lang="en-US"/>
              <a:t>ECEN 301</a:t>
            </a:r>
          </a:p>
        </p:txBody>
      </p:sp>
      <p:sp>
        <p:nvSpPr>
          <p:cNvPr id="96" name="Footer Placeholder 6"/>
          <p:cNvSpPr>
            <a:spLocks noGrp="1"/>
          </p:cNvSpPr>
          <p:nvPr>
            <p:ph type="ftr" sz="quarter" idx="11"/>
          </p:nvPr>
        </p:nvSpPr>
        <p:spPr/>
        <p:txBody>
          <a:bodyPr/>
          <a:lstStyle/>
          <a:p>
            <a:r>
              <a:rPr lang="en-US"/>
              <a:t>Discussion #7 – Node and Mesh Methods</a:t>
            </a:r>
          </a:p>
        </p:txBody>
      </p:sp>
      <p:sp>
        <p:nvSpPr>
          <p:cNvPr id="97" name="Slide Number Placeholder 7"/>
          <p:cNvSpPr>
            <a:spLocks noGrp="1"/>
          </p:cNvSpPr>
          <p:nvPr>
            <p:ph type="sldNum" sz="quarter" idx="12"/>
          </p:nvPr>
        </p:nvSpPr>
        <p:spPr/>
        <p:txBody>
          <a:bodyPr/>
          <a:lstStyle/>
          <a:p>
            <a:pPr lvl="1"/>
            <a:fld id="{470D2707-F913-417E-BA33-ADA2D94C952D}" type="slidenum">
              <a:rPr lang="en-US"/>
              <a:pPr lvl="1"/>
              <a:t>42</a:t>
            </a:fld>
            <a:endParaRPr lang="en-US"/>
          </a:p>
        </p:txBody>
      </p:sp>
      <p:sp>
        <p:nvSpPr>
          <p:cNvPr id="526338" name="Rectangle 2"/>
          <p:cNvSpPr>
            <a:spLocks noGrp="1" noChangeArrowheads="1"/>
          </p:cNvSpPr>
          <p:nvPr>
            <p:ph type="title"/>
          </p:nvPr>
        </p:nvSpPr>
        <p:spPr/>
        <p:txBody>
          <a:bodyPr/>
          <a:lstStyle/>
          <a:p>
            <a:r>
              <a:rPr lang="en-US"/>
              <a:t>Node Voltage Method</a:t>
            </a:r>
          </a:p>
        </p:txBody>
      </p:sp>
      <p:sp>
        <p:nvSpPr>
          <p:cNvPr id="526339" name="Rectangle 3"/>
          <p:cNvSpPr>
            <a:spLocks noGrp="1" noChangeArrowheads="1"/>
          </p:cNvSpPr>
          <p:nvPr>
            <p:ph type="body" sz="half" idx="1"/>
          </p:nvPr>
        </p:nvSpPr>
        <p:spPr>
          <a:xfrm>
            <a:off x="406400" y="1333500"/>
            <a:ext cx="8091488" cy="952500"/>
          </a:xfrm>
        </p:spPr>
        <p:txBody>
          <a:bodyPr/>
          <a:lstStyle/>
          <a:p>
            <a:r>
              <a:rPr lang="en-US" sz="2400" b="1" u="sng"/>
              <a:t>Example6</a:t>
            </a:r>
            <a:r>
              <a:rPr lang="en-US" sz="2400"/>
              <a:t>:</a:t>
            </a:r>
            <a:r>
              <a:rPr lang="en-US" sz="2800"/>
              <a:t> </a:t>
            </a:r>
            <a:r>
              <a:rPr lang="en-US" sz="2400"/>
              <a:t>find the current </a:t>
            </a:r>
            <a:r>
              <a:rPr lang="en-US" sz="2400" b="1" i="1"/>
              <a:t>i</a:t>
            </a:r>
            <a:r>
              <a:rPr lang="en-US" sz="2400" b="1" i="1" baseline="-25000"/>
              <a:t>v</a:t>
            </a:r>
          </a:p>
          <a:p>
            <a:pPr lvl="1"/>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grpSp>
        <p:nvGrpSpPr>
          <p:cNvPr id="526340" name="Group 4"/>
          <p:cNvGrpSpPr>
            <a:grpSpLocks/>
          </p:cNvGrpSpPr>
          <p:nvPr/>
        </p:nvGrpSpPr>
        <p:grpSpPr bwMode="auto">
          <a:xfrm>
            <a:off x="9525" y="2444750"/>
            <a:ext cx="4240213" cy="3194050"/>
            <a:chOff x="6" y="1704"/>
            <a:chExt cx="2671" cy="2012"/>
          </a:xfrm>
        </p:grpSpPr>
        <p:sp>
          <p:nvSpPr>
            <p:cNvPr id="526341" name="Oval 5"/>
            <p:cNvSpPr>
              <a:spLocks noChangeArrowheads="1"/>
            </p:cNvSpPr>
            <p:nvPr/>
          </p:nvSpPr>
          <p:spPr bwMode="auto">
            <a:xfrm>
              <a:off x="293" y="2388"/>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6342" name="Text Box 6"/>
            <p:cNvSpPr txBox="1">
              <a:spLocks noChangeArrowheads="1"/>
            </p:cNvSpPr>
            <p:nvPr/>
          </p:nvSpPr>
          <p:spPr bwMode="auto">
            <a:xfrm>
              <a:off x="6" y="2592"/>
              <a:ext cx="218"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26343" name="Oval 7"/>
            <p:cNvSpPr>
              <a:spLocks noChangeArrowheads="1"/>
            </p:cNvSpPr>
            <p:nvPr/>
          </p:nvSpPr>
          <p:spPr bwMode="auto">
            <a:xfrm>
              <a:off x="133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6344" name="AutoShape 8"/>
            <p:cNvCxnSpPr>
              <a:cxnSpLocks noChangeShapeType="1"/>
              <a:stCxn id="526388" idx="2"/>
              <a:endCxn id="526366" idx="4"/>
            </p:cNvCxnSpPr>
            <p:nvPr/>
          </p:nvCxnSpPr>
          <p:spPr bwMode="auto">
            <a:xfrm rot="10800000">
              <a:off x="378" y="3099"/>
              <a:ext cx="959" cy="348"/>
            </a:xfrm>
            <a:prstGeom prst="bentConnector2">
              <a:avLst/>
            </a:prstGeom>
            <a:noFill/>
            <a:ln w="12700">
              <a:solidFill>
                <a:schemeClr val="tx1"/>
              </a:solidFill>
              <a:miter lim="800000"/>
              <a:headEnd type="none" w="lg" len="lg"/>
              <a:tailEnd type="none" w="lg" len="lg"/>
            </a:ln>
            <a:effectLst/>
          </p:spPr>
        </p:cxnSp>
        <p:cxnSp>
          <p:nvCxnSpPr>
            <p:cNvPr id="526345" name="AutoShape 9"/>
            <p:cNvCxnSpPr>
              <a:cxnSpLocks noChangeShapeType="1"/>
              <a:stCxn id="526387" idx="4"/>
              <a:endCxn id="526349" idx="0"/>
            </p:cNvCxnSpPr>
            <p:nvPr/>
          </p:nvCxnSpPr>
          <p:spPr bwMode="auto">
            <a:xfrm flipH="1">
              <a:off x="2380" y="2522"/>
              <a:ext cx="3" cy="310"/>
            </a:xfrm>
            <a:prstGeom prst="straightConnector1">
              <a:avLst/>
            </a:prstGeom>
            <a:noFill/>
            <a:ln w="12700">
              <a:solidFill>
                <a:schemeClr val="tx1"/>
              </a:solidFill>
              <a:round/>
              <a:headEnd type="none" w="lg" len="lg"/>
              <a:tailEnd type="none" w="lg" len="lg"/>
            </a:ln>
            <a:effectLst/>
          </p:spPr>
        </p:cxnSp>
        <p:cxnSp>
          <p:nvCxnSpPr>
            <p:cNvPr id="526346" name="AutoShape 10"/>
            <p:cNvCxnSpPr>
              <a:cxnSpLocks noChangeShapeType="1"/>
              <a:stCxn id="526343" idx="4"/>
              <a:endCxn id="526357" idx="0"/>
            </p:cNvCxnSpPr>
            <p:nvPr/>
          </p:nvCxnSpPr>
          <p:spPr bwMode="auto">
            <a:xfrm>
              <a:off x="1373" y="2522"/>
              <a:ext cx="0" cy="310"/>
            </a:xfrm>
            <a:prstGeom prst="straightConnector1">
              <a:avLst/>
            </a:prstGeom>
            <a:noFill/>
            <a:ln w="12700">
              <a:solidFill>
                <a:schemeClr val="tx1"/>
              </a:solidFill>
              <a:round/>
              <a:headEnd type="none" w="lg" len="lg"/>
              <a:tailEnd type="none" w="lg" len="lg"/>
            </a:ln>
            <a:effectLst/>
          </p:spPr>
        </p:cxnSp>
        <p:sp>
          <p:nvSpPr>
            <p:cNvPr id="526347" name="Text Box 11"/>
            <p:cNvSpPr txBox="1">
              <a:spLocks noChangeArrowheads="1"/>
            </p:cNvSpPr>
            <p:nvPr/>
          </p:nvSpPr>
          <p:spPr bwMode="auto">
            <a:xfrm>
              <a:off x="2409"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26348" name="Group 12"/>
            <p:cNvGrpSpPr>
              <a:grpSpLocks/>
            </p:cNvGrpSpPr>
            <p:nvPr/>
          </p:nvGrpSpPr>
          <p:grpSpPr bwMode="auto">
            <a:xfrm>
              <a:off x="2332" y="2832"/>
              <a:ext cx="111" cy="216"/>
              <a:chOff x="1106" y="2933"/>
              <a:chExt cx="111" cy="216"/>
            </a:xfrm>
          </p:grpSpPr>
          <p:sp>
            <p:nvSpPr>
              <p:cNvPr id="526349"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6350"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6351"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6352"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6353"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6354"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6355"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26356" name="Group 20"/>
            <p:cNvGrpSpPr>
              <a:grpSpLocks/>
            </p:cNvGrpSpPr>
            <p:nvPr/>
          </p:nvGrpSpPr>
          <p:grpSpPr bwMode="auto">
            <a:xfrm>
              <a:off x="1325" y="2832"/>
              <a:ext cx="111" cy="216"/>
              <a:chOff x="2009" y="2933"/>
              <a:chExt cx="111" cy="216"/>
            </a:xfrm>
          </p:grpSpPr>
          <p:sp>
            <p:nvSpPr>
              <p:cNvPr id="526357"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6358"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6359"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6360"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6361"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6362"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6363"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6364" name="Text Box 28"/>
            <p:cNvSpPr txBox="1">
              <a:spLocks noChangeArrowheads="1"/>
            </p:cNvSpPr>
            <p:nvPr/>
          </p:nvSpPr>
          <p:spPr bwMode="auto">
            <a:xfrm>
              <a:off x="1101"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26365" name="Group 29"/>
            <p:cNvGrpSpPr>
              <a:grpSpLocks/>
            </p:cNvGrpSpPr>
            <p:nvPr/>
          </p:nvGrpSpPr>
          <p:grpSpPr bwMode="auto">
            <a:xfrm>
              <a:off x="212" y="2771"/>
              <a:ext cx="332" cy="328"/>
              <a:chOff x="294" y="2795"/>
              <a:chExt cx="332" cy="328"/>
            </a:xfrm>
          </p:grpSpPr>
          <p:sp>
            <p:nvSpPr>
              <p:cNvPr id="526366"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6367"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6368"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6369"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26370" name="Group 34"/>
            <p:cNvGrpSpPr>
              <a:grpSpLocks/>
            </p:cNvGrpSpPr>
            <p:nvPr/>
          </p:nvGrpSpPr>
          <p:grpSpPr bwMode="auto">
            <a:xfrm rot="-16200000" flipH="1" flipV="1">
              <a:off x="824" y="2340"/>
              <a:ext cx="112" cy="287"/>
              <a:chOff x="3450" y="2313"/>
              <a:chExt cx="111" cy="216"/>
            </a:xfrm>
          </p:grpSpPr>
          <p:sp>
            <p:nvSpPr>
              <p:cNvPr id="526371"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6372"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6373"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6374"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6375"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6376"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6377"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26378" name="AutoShape 42"/>
            <p:cNvCxnSpPr>
              <a:cxnSpLocks noChangeShapeType="1"/>
              <a:stCxn id="526402" idx="6"/>
              <a:endCxn id="526371" idx="0"/>
            </p:cNvCxnSpPr>
            <p:nvPr/>
          </p:nvCxnSpPr>
          <p:spPr bwMode="auto">
            <a:xfrm>
              <a:off x="423" y="2482"/>
              <a:ext cx="313" cy="10"/>
            </a:xfrm>
            <a:prstGeom prst="straightConnector1">
              <a:avLst/>
            </a:prstGeom>
            <a:noFill/>
            <a:ln w="12700">
              <a:solidFill>
                <a:schemeClr val="tx1"/>
              </a:solidFill>
              <a:round/>
              <a:headEnd type="none" w="lg" len="lg"/>
              <a:tailEnd type="none" w="lg" len="lg"/>
            </a:ln>
            <a:effectLst/>
          </p:spPr>
        </p:cxnSp>
        <p:cxnSp>
          <p:nvCxnSpPr>
            <p:cNvPr id="526379" name="AutoShape 43"/>
            <p:cNvCxnSpPr>
              <a:cxnSpLocks noChangeShapeType="1"/>
              <a:stCxn id="526343" idx="2"/>
              <a:endCxn id="526373" idx="1"/>
            </p:cNvCxnSpPr>
            <p:nvPr/>
          </p:nvCxnSpPr>
          <p:spPr bwMode="auto">
            <a:xfrm flipH="1" flipV="1">
              <a:off x="1023" y="2482"/>
              <a:ext cx="308" cy="2"/>
            </a:xfrm>
            <a:prstGeom prst="straightConnector1">
              <a:avLst/>
            </a:prstGeom>
            <a:noFill/>
            <a:ln w="12700">
              <a:solidFill>
                <a:schemeClr val="tx1"/>
              </a:solidFill>
              <a:round/>
              <a:headEnd type="none" w="lg" len="lg"/>
              <a:tailEnd type="none" w="lg" len="lg"/>
            </a:ln>
            <a:effectLst/>
          </p:spPr>
        </p:cxnSp>
        <p:grpSp>
          <p:nvGrpSpPr>
            <p:cNvPr id="526380" name="Group 44"/>
            <p:cNvGrpSpPr>
              <a:grpSpLocks/>
            </p:cNvGrpSpPr>
            <p:nvPr/>
          </p:nvGrpSpPr>
          <p:grpSpPr bwMode="auto">
            <a:xfrm>
              <a:off x="1233" y="3600"/>
              <a:ext cx="288" cy="96"/>
              <a:chOff x="1392" y="3552"/>
              <a:chExt cx="288" cy="96"/>
            </a:xfrm>
          </p:grpSpPr>
          <p:sp>
            <p:nvSpPr>
              <p:cNvPr id="526381"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26382"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26383"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6384" name="Line 48"/>
            <p:cNvSpPr>
              <a:spLocks noChangeShapeType="1"/>
            </p:cNvSpPr>
            <p:nvPr/>
          </p:nvSpPr>
          <p:spPr bwMode="auto">
            <a:xfrm flipV="1">
              <a:off x="1380" y="34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26385" name="Text Box 49"/>
            <p:cNvSpPr txBox="1">
              <a:spLocks noChangeArrowheads="1"/>
            </p:cNvSpPr>
            <p:nvPr/>
          </p:nvSpPr>
          <p:spPr bwMode="auto">
            <a:xfrm rot="-5400000">
              <a:off x="1670" y="2401"/>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6386" name="Text Box 50"/>
            <p:cNvSpPr txBox="1">
              <a:spLocks noChangeArrowheads="1"/>
            </p:cNvSpPr>
            <p:nvPr/>
          </p:nvSpPr>
          <p:spPr bwMode="auto">
            <a:xfrm rot="-5400000">
              <a:off x="1732" y="240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6387" name="Oval 51"/>
            <p:cNvSpPr>
              <a:spLocks noChangeArrowheads="1"/>
            </p:cNvSpPr>
            <p:nvPr/>
          </p:nvSpPr>
          <p:spPr bwMode="auto">
            <a:xfrm>
              <a:off x="234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26388" name="Oval 52"/>
            <p:cNvSpPr>
              <a:spLocks noChangeArrowheads="1"/>
            </p:cNvSpPr>
            <p:nvPr/>
          </p:nvSpPr>
          <p:spPr bwMode="auto">
            <a:xfrm>
              <a:off x="1337" y="34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26389" name="Group 53"/>
            <p:cNvGrpSpPr>
              <a:grpSpLocks/>
            </p:cNvGrpSpPr>
            <p:nvPr/>
          </p:nvGrpSpPr>
          <p:grpSpPr bwMode="auto">
            <a:xfrm rot="-16200000" flipH="1" flipV="1">
              <a:off x="1294" y="1840"/>
              <a:ext cx="112" cy="287"/>
              <a:chOff x="3450" y="2313"/>
              <a:chExt cx="111" cy="216"/>
            </a:xfrm>
          </p:grpSpPr>
          <p:sp>
            <p:nvSpPr>
              <p:cNvPr id="526390"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6391"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6392"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6393"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6394"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6395"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6396"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6397" name="Text Box 61"/>
            <p:cNvSpPr txBox="1">
              <a:spLocks noChangeArrowheads="1"/>
            </p:cNvSpPr>
            <p:nvPr/>
          </p:nvSpPr>
          <p:spPr bwMode="auto">
            <a:xfrm>
              <a:off x="611" y="2222"/>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26398" name="AutoShape 62"/>
            <p:cNvCxnSpPr>
              <a:cxnSpLocks noChangeShapeType="1"/>
              <a:stCxn id="526388" idx="0"/>
              <a:endCxn id="526359" idx="1"/>
            </p:cNvCxnSpPr>
            <p:nvPr/>
          </p:nvCxnSpPr>
          <p:spPr bwMode="auto">
            <a:xfrm flipV="1">
              <a:off x="1379" y="3048"/>
              <a:ext cx="3" cy="360"/>
            </a:xfrm>
            <a:prstGeom prst="straightConnector1">
              <a:avLst/>
            </a:prstGeom>
            <a:noFill/>
            <a:ln w="12700">
              <a:solidFill>
                <a:schemeClr val="tx1"/>
              </a:solidFill>
              <a:round/>
              <a:headEnd type="none" w="lg" len="lg"/>
              <a:tailEnd type="none" w="lg" len="lg"/>
            </a:ln>
            <a:effectLst/>
          </p:spPr>
        </p:cxnSp>
        <p:cxnSp>
          <p:nvCxnSpPr>
            <p:cNvPr id="526399" name="AutoShape 63"/>
            <p:cNvCxnSpPr>
              <a:cxnSpLocks noChangeShapeType="1"/>
              <a:stCxn id="526343" idx="6"/>
              <a:endCxn id="526417" idx="0"/>
            </p:cNvCxnSpPr>
            <p:nvPr/>
          </p:nvCxnSpPr>
          <p:spPr bwMode="auto">
            <a:xfrm>
              <a:off x="1414" y="2484"/>
              <a:ext cx="303" cy="0"/>
            </a:xfrm>
            <a:prstGeom prst="straightConnector1">
              <a:avLst/>
            </a:prstGeom>
            <a:noFill/>
            <a:ln w="12700">
              <a:solidFill>
                <a:schemeClr val="tx1"/>
              </a:solidFill>
              <a:round/>
              <a:headEnd type="none" w="lg" len="lg"/>
              <a:tailEnd type="none" w="lg" len="lg"/>
            </a:ln>
            <a:effectLst/>
          </p:spPr>
        </p:cxnSp>
        <p:cxnSp>
          <p:nvCxnSpPr>
            <p:cNvPr id="526400" name="AutoShape 64"/>
            <p:cNvCxnSpPr>
              <a:cxnSpLocks noChangeShapeType="1"/>
              <a:stCxn id="526388" idx="6"/>
              <a:endCxn id="526351" idx="1"/>
            </p:cNvCxnSpPr>
            <p:nvPr/>
          </p:nvCxnSpPr>
          <p:spPr bwMode="auto">
            <a:xfrm flipV="1">
              <a:off x="1420" y="3048"/>
              <a:ext cx="969" cy="399"/>
            </a:xfrm>
            <a:prstGeom prst="bentConnector2">
              <a:avLst/>
            </a:prstGeom>
            <a:noFill/>
            <a:ln w="12700">
              <a:solidFill>
                <a:schemeClr val="tx1"/>
              </a:solidFill>
              <a:miter lim="800000"/>
              <a:headEnd type="none" w="lg" len="lg"/>
              <a:tailEnd type="none" w="lg" len="lg"/>
            </a:ln>
            <a:effectLst/>
          </p:spPr>
        </p:cxnSp>
        <p:cxnSp>
          <p:nvCxnSpPr>
            <p:cNvPr id="526401" name="AutoShape 65"/>
            <p:cNvCxnSpPr>
              <a:cxnSpLocks noChangeShapeType="1"/>
              <a:stCxn id="526387" idx="0"/>
              <a:endCxn id="526392" idx="1"/>
            </p:cNvCxnSpPr>
            <p:nvPr/>
          </p:nvCxnSpPr>
          <p:spPr bwMode="auto">
            <a:xfrm rot="5400000" flipH="1">
              <a:off x="1706" y="1769"/>
              <a:ext cx="463" cy="890"/>
            </a:xfrm>
            <a:prstGeom prst="bentConnector2">
              <a:avLst/>
            </a:prstGeom>
            <a:noFill/>
            <a:ln w="12700">
              <a:solidFill>
                <a:schemeClr val="tx1"/>
              </a:solidFill>
              <a:miter lim="800000"/>
              <a:headEnd type="none" w="lg" len="lg"/>
              <a:tailEnd type="none" w="lg" len="lg"/>
            </a:ln>
            <a:effectLst/>
          </p:spPr>
        </p:cxnSp>
        <p:sp>
          <p:nvSpPr>
            <p:cNvPr id="526402" name="Oval 66"/>
            <p:cNvSpPr>
              <a:spLocks noChangeArrowheads="1"/>
            </p:cNvSpPr>
            <p:nvPr/>
          </p:nvSpPr>
          <p:spPr bwMode="auto">
            <a:xfrm>
              <a:off x="340" y="24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6403" name="AutoShape 67"/>
            <p:cNvCxnSpPr>
              <a:cxnSpLocks noChangeShapeType="1"/>
              <a:stCxn id="526367" idx="0"/>
              <a:endCxn id="526402" idx="4"/>
            </p:cNvCxnSpPr>
            <p:nvPr/>
          </p:nvCxnSpPr>
          <p:spPr bwMode="auto">
            <a:xfrm flipV="1">
              <a:off x="379" y="2520"/>
              <a:ext cx="3" cy="251"/>
            </a:xfrm>
            <a:prstGeom prst="straightConnector1">
              <a:avLst/>
            </a:prstGeom>
            <a:noFill/>
            <a:ln w="12700">
              <a:solidFill>
                <a:schemeClr val="tx1"/>
              </a:solidFill>
              <a:round/>
              <a:headEnd type="none" w="lg" len="lg"/>
              <a:tailEnd type="none" w="lg" len="lg"/>
            </a:ln>
            <a:effectLst/>
          </p:spPr>
        </p:cxnSp>
        <p:cxnSp>
          <p:nvCxnSpPr>
            <p:cNvPr id="526404" name="AutoShape 68"/>
            <p:cNvCxnSpPr>
              <a:cxnSpLocks noChangeShapeType="1"/>
              <a:stCxn id="526402" idx="0"/>
              <a:endCxn id="526390" idx="0"/>
            </p:cNvCxnSpPr>
            <p:nvPr/>
          </p:nvCxnSpPr>
          <p:spPr bwMode="auto">
            <a:xfrm rot="16200000">
              <a:off x="569" y="1805"/>
              <a:ext cx="451" cy="825"/>
            </a:xfrm>
            <a:prstGeom prst="bentConnector2">
              <a:avLst/>
            </a:prstGeom>
            <a:noFill/>
            <a:ln w="12700">
              <a:solidFill>
                <a:schemeClr val="tx1"/>
              </a:solidFill>
              <a:miter lim="800000"/>
              <a:headEnd type="none" w="lg" len="lg"/>
              <a:tailEnd type="none" w="lg" len="lg"/>
            </a:ln>
            <a:effectLst/>
          </p:spPr>
        </p:cxnSp>
        <p:sp>
          <p:nvSpPr>
            <p:cNvPr id="526405" name="Text Box 69"/>
            <p:cNvSpPr txBox="1">
              <a:spLocks noChangeArrowheads="1"/>
            </p:cNvSpPr>
            <p:nvPr/>
          </p:nvSpPr>
          <p:spPr bwMode="auto">
            <a:xfrm>
              <a:off x="1080" y="170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26406" name="Text Box 70"/>
            <p:cNvSpPr txBox="1">
              <a:spLocks noChangeArrowheads="1"/>
            </p:cNvSpPr>
            <p:nvPr/>
          </p:nvSpPr>
          <p:spPr bwMode="auto">
            <a:xfrm>
              <a:off x="1745" y="2064"/>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sp>
          <p:nvSpPr>
            <p:cNvPr id="526407" name="Line 71"/>
            <p:cNvSpPr>
              <a:spLocks noChangeShapeType="1"/>
            </p:cNvSpPr>
            <p:nvPr/>
          </p:nvSpPr>
          <p:spPr bwMode="auto">
            <a:xfrm>
              <a:off x="1165" y="20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6408" name="Text Box 72"/>
            <p:cNvSpPr txBox="1">
              <a:spLocks noChangeArrowheads="1"/>
            </p:cNvSpPr>
            <p:nvPr/>
          </p:nvSpPr>
          <p:spPr bwMode="auto">
            <a:xfrm>
              <a:off x="1262" y="204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26409" name="Line 73"/>
            <p:cNvSpPr>
              <a:spLocks noChangeShapeType="1"/>
            </p:cNvSpPr>
            <p:nvPr/>
          </p:nvSpPr>
          <p:spPr bwMode="auto">
            <a:xfrm>
              <a:off x="1561"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6410" name="Line 74"/>
            <p:cNvSpPr>
              <a:spLocks noChangeShapeType="1"/>
            </p:cNvSpPr>
            <p:nvPr/>
          </p:nvSpPr>
          <p:spPr bwMode="auto">
            <a:xfrm>
              <a:off x="692" y="261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6411" name="Text Box 75"/>
            <p:cNvSpPr txBox="1">
              <a:spLocks noChangeArrowheads="1"/>
            </p:cNvSpPr>
            <p:nvPr/>
          </p:nvSpPr>
          <p:spPr bwMode="auto">
            <a:xfrm>
              <a:off x="789" y="262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26412" name="Text Box 76"/>
            <p:cNvSpPr txBox="1">
              <a:spLocks noChangeArrowheads="1"/>
            </p:cNvSpPr>
            <p:nvPr/>
          </p:nvSpPr>
          <p:spPr bwMode="auto">
            <a:xfrm>
              <a:off x="1561" y="280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26413" name="AutoShape 77"/>
            <p:cNvCxnSpPr>
              <a:cxnSpLocks noChangeShapeType="1"/>
              <a:stCxn id="526417" idx="4"/>
              <a:endCxn id="526387" idx="2"/>
            </p:cNvCxnSpPr>
            <p:nvPr/>
          </p:nvCxnSpPr>
          <p:spPr bwMode="auto">
            <a:xfrm>
              <a:off x="2027" y="2484"/>
              <a:ext cx="314" cy="0"/>
            </a:xfrm>
            <a:prstGeom prst="straightConnector1">
              <a:avLst/>
            </a:prstGeom>
            <a:noFill/>
            <a:ln w="12700">
              <a:solidFill>
                <a:schemeClr val="tx1"/>
              </a:solidFill>
              <a:round/>
              <a:headEnd type="none" w="lg" len="lg"/>
              <a:tailEnd type="none" w="lg" len="lg"/>
            </a:ln>
            <a:effectLst/>
          </p:spPr>
        </p:cxnSp>
        <p:sp>
          <p:nvSpPr>
            <p:cNvPr id="526414" name="Line 78"/>
            <p:cNvSpPr>
              <a:spLocks noChangeShapeType="1"/>
            </p:cNvSpPr>
            <p:nvPr/>
          </p:nvSpPr>
          <p:spPr bwMode="auto">
            <a:xfrm>
              <a:off x="2263" y="279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6415" name="Text Box 79"/>
            <p:cNvSpPr txBox="1">
              <a:spLocks noChangeArrowheads="1"/>
            </p:cNvSpPr>
            <p:nvPr/>
          </p:nvSpPr>
          <p:spPr bwMode="auto">
            <a:xfrm>
              <a:off x="2053" y="283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nvGrpSpPr>
            <p:cNvPr id="526416" name="Group 80"/>
            <p:cNvGrpSpPr>
              <a:grpSpLocks/>
            </p:cNvGrpSpPr>
            <p:nvPr/>
          </p:nvGrpSpPr>
          <p:grpSpPr bwMode="auto">
            <a:xfrm>
              <a:off x="1698" y="2318"/>
              <a:ext cx="341" cy="332"/>
              <a:chOff x="1698" y="2318"/>
              <a:chExt cx="341" cy="332"/>
            </a:xfrm>
          </p:grpSpPr>
          <p:sp>
            <p:nvSpPr>
              <p:cNvPr id="526417" name="Oval 8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6418"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26419" name="Line 83"/>
            <p:cNvSpPr>
              <a:spLocks noChangeShapeType="1"/>
            </p:cNvSpPr>
            <p:nvPr/>
          </p:nvSpPr>
          <p:spPr bwMode="auto">
            <a:xfrm flipH="1">
              <a:off x="1680" y="271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6420" name="Text Box 84"/>
            <p:cNvSpPr txBox="1">
              <a:spLocks noChangeArrowheads="1"/>
            </p:cNvSpPr>
            <p:nvPr/>
          </p:nvSpPr>
          <p:spPr bwMode="auto">
            <a:xfrm>
              <a:off x="1838" y="2721"/>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sp>
          <p:nvSpPr>
            <p:cNvPr id="526421" name="Oval 85"/>
            <p:cNvSpPr>
              <a:spLocks noChangeArrowheads="1"/>
            </p:cNvSpPr>
            <p:nvPr/>
          </p:nvSpPr>
          <p:spPr bwMode="auto">
            <a:xfrm>
              <a:off x="1278" y="2389"/>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6422" name="Oval 86"/>
            <p:cNvSpPr>
              <a:spLocks noChangeArrowheads="1"/>
            </p:cNvSpPr>
            <p:nvPr/>
          </p:nvSpPr>
          <p:spPr bwMode="auto">
            <a:xfrm>
              <a:off x="2289" y="2386"/>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6423" name="Oval 87"/>
            <p:cNvSpPr>
              <a:spLocks noChangeArrowheads="1"/>
            </p:cNvSpPr>
            <p:nvPr/>
          </p:nvSpPr>
          <p:spPr bwMode="auto">
            <a:xfrm>
              <a:off x="306" y="3396"/>
              <a:ext cx="2165" cy="9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6424" name="Text Box 88"/>
            <p:cNvSpPr txBox="1">
              <a:spLocks noChangeArrowheads="1"/>
            </p:cNvSpPr>
            <p:nvPr/>
          </p:nvSpPr>
          <p:spPr bwMode="auto">
            <a:xfrm>
              <a:off x="100" y="2190"/>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26425" name="Text Box 89"/>
            <p:cNvSpPr txBox="1">
              <a:spLocks noChangeArrowheads="1"/>
            </p:cNvSpPr>
            <p:nvPr/>
          </p:nvSpPr>
          <p:spPr bwMode="auto">
            <a:xfrm>
              <a:off x="1103" y="2222"/>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26426" name="Text Box 90"/>
            <p:cNvSpPr txBox="1">
              <a:spLocks noChangeArrowheads="1"/>
            </p:cNvSpPr>
            <p:nvPr/>
          </p:nvSpPr>
          <p:spPr bwMode="auto">
            <a:xfrm>
              <a:off x="2446" y="2206"/>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26427" name="Text Box 91"/>
            <p:cNvSpPr txBox="1">
              <a:spLocks noChangeArrowheads="1"/>
            </p:cNvSpPr>
            <p:nvPr/>
          </p:nvSpPr>
          <p:spPr bwMode="auto">
            <a:xfrm>
              <a:off x="1560" y="3485"/>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sp>
        <p:nvSpPr>
          <p:cNvPr id="526434" name="Text Box 98"/>
          <p:cNvSpPr txBox="1">
            <a:spLocks noChangeArrowheads="1"/>
          </p:cNvSpPr>
          <p:nvPr/>
        </p:nvSpPr>
        <p:spPr bwMode="auto">
          <a:xfrm>
            <a:off x="4419600" y="2514600"/>
            <a:ext cx="4114800"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currents in terms of voltages</a:t>
            </a:r>
            <a:endParaRPr lang="en-US" b="1"/>
          </a:p>
        </p:txBody>
      </p:sp>
      <p:graphicFrame>
        <p:nvGraphicFramePr>
          <p:cNvPr id="526435" name="Object 99"/>
          <p:cNvGraphicFramePr>
            <a:graphicFrameLocks noChangeAspect="1"/>
          </p:cNvGraphicFramePr>
          <p:nvPr/>
        </p:nvGraphicFramePr>
        <p:xfrm>
          <a:off x="4735513" y="3505200"/>
          <a:ext cx="3722687" cy="808038"/>
        </p:xfrm>
        <a:graphic>
          <a:graphicData uri="http://schemas.openxmlformats.org/presentationml/2006/ole">
            <p:oleObj spid="_x0000_s526435" name="Equation" r:id="rId3" imgW="2222280" imgH="482400" progId="Equation.3">
              <p:embed/>
            </p:oleObj>
          </a:graphicData>
        </a:graphic>
      </p:graphicFrame>
      <p:graphicFrame>
        <p:nvGraphicFramePr>
          <p:cNvPr id="526436" name="Object 100"/>
          <p:cNvGraphicFramePr>
            <a:graphicFrameLocks noChangeAspect="1"/>
          </p:cNvGraphicFramePr>
          <p:nvPr/>
        </p:nvGraphicFramePr>
        <p:xfrm>
          <a:off x="4416425" y="4572000"/>
          <a:ext cx="4651375" cy="800100"/>
        </p:xfrm>
        <a:graphic>
          <a:graphicData uri="http://schemas.openxmlformats.org/presentationml/2006/ole">
            <p:oleObj spid="_x0000_s526436" name="Equation" r:id="rId4" imgW="2806560" imgH="482400" progId="Equation.3">
              <p:embed/>
            </p:oleObj>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Date Placeholder 5"/>
          <p:cNvSpPr>
            <a:spLocks noGrp="1"/>
          </p:cNvSpPr>
          <p:nvPr>
            <p:ph type="dt" sz="half" idx="10"/>
          </p:nvPr>
        </p:nvSpPr>
        <p:spPr/>
        <p:txBody>
          <a:bodyPr/>
          <a:lstStyle/>
          <a:p>
            <a:r>
              <a:rPr lang="en-US"/>
              <a:t>ECEN 301</a:t>
            </a:r>
          </a:p>
        </p:txBody>
      </p:sp>
      <p:sp>
        <p:nvSpPr>
          <p:cNvPr id="98" name="Footer Placeholder 6"/>
          <p:cNvSpPr>
            <a:spLocks noGrp="1"/>
          </p:cNvSpPr>
          <p:nvPr>
            <p:ph type="ftr" sz="quarter" idx="11"/>
          </p:nvPr>
        </p:nvSpPr>
        <p:spPr/>
        <p:txBody>
          <a:bodyPr/>
          <a:lstStyle/>
          <a:p>
            <a:r>
              <a:rPr lang="en-US"/>
              <a:t>Discussion #7 – Node and Mesh Methods</a:t>
            </a:r>
          </a:p>
        </p:txBody>
      </p:sp>
      <p:sp>
        <p:nvSpPr>
          <p:cNvPr id="99" name="Slide Number Placeholder 7"/>
          <p:cNvSpPr>
            <a:spLocks noGrp="1"/>
          </p:cNvSpPr>
          <p:nvPr>
            <p:ph type="sldNum" sz="quarter" idx="12"/>
          </p:nvPr>
        </p:nvSpPr>
        <p:spPr/>
        <p:txBody>
          <a:bodyPr/>
          <a:lstStyle/>
          <a:p>
            <a:pPr lvl="1"/>
            <a:fld id="{C626DF1B-3D54-495C-90A7-A646F6BC06AA}" type="slidenum">
              <a:rPr lang="en-US"/>
              <a:pPr lvl="1"/>
              <a:t>43</a:t>
            </a:fld>
            <a:endParaRPr lang="en-US"/>
          </a:p>
        </p:txBody>
      </p:sp>
      <p:sp>
        <p:nvSpPr>
          <p:cNvPr id="527362" name="Rectangle 2"/>
          <p:cNvSpPr>
            <a:spLocks noGrp="1" noChangeArrowheads="1"/>
          </p:cNvSpPr>
          <p:nvPr>
            <p:ph type="title"/>
          </p:nvPr>
        </p:nvSpPr>
        <p:spPr/>
        <p:txBody>
          <a:bodyPr/>
          <a:lstStyle/>
          <a:p>
            <a:r>
              <a:rPr lang="en-US"/>
              <a:t>Node Voltage Method</a:t>
            </a:r>
          </a:p>
        </p:txBody>
      </p:sp>
      <p:sp>
        <p:nvSpPr>
          <p:cNvPr id="527363" name="Rectangle 3"/>
          <p:cNvSpPr>
            <a:spLocks noGrp="1" noChangeArrowheads="1"/>
          </p:cNvSpPr>
          <p:nvPr>
            <p:ph type="body" sz="half" idx="1"/>
          </p:nvPr>
        </p:nvSpPr>
        <p:spPr>
          <a:xfrm>
            <a:off x="406400" y="1333500"/>
            <a:ext cx="8099425" cy="1028700"/>
          </a:xfrm>
        </p:spPr>
        <p:txBody>
          <a:bodyPr/>
          <a:lstStyle/>
          <a:p>
            <a:r>
              <a:rPr lang="en-US" sz="2400" b="1" u="sng"/>
              <a:t>Example6</a:t>
            </a:r>
            <a:r>
              <a:rPr lang="en-US" sz="2400"/>
              <a:t>:</a:t>
            </a:r>
            <a:r>
              <a:rPr lang="en-US" sz="2800"/>
              <a:t> </a:t>
            </a:r>
            <a:r>
              <a:rPr lang="en-US" sz="2400"/>
              <a:t>find the current </a:t>
            </a:r>
            <a:r>
              <a:rPr lang="en-US" sz="2400" b="1" i="1"/>
              <a:t>i</a:t>
            </a:r>
            <a:r>
              <a:rPr lang="en-US" sz="2400" b="1" i="1" baseline="-25000"/>
              <a:t>v</a:t>
            </a:r>
          </a:p>
          <a:p>
            <a:pPr lvl="1"/>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grpSp>
        <p:nvGrpSpPr>
          <p:cNvPr id="527364" name="Group 4"/>
          <p:cNvGrpSpPr>
            <a:grpSpLocks/>
          </p:cNvGrpSpPr>
          <p:nvPr/>
        </p:nvGrpSpPr>
        <p:grpSpPr bwMode="auto">
          <a:xfrm>
            <a:off x="9525" y="2444750"/>
            <a:ext cx="4240213" cy="3194050"/>
            <a:chOff x="6" y="1704"/>
            <a:chExt cx="2671" cy="2012"/>
          </a:xfrm>
        </p:grpSpPr>
        <p:sp>
          <p:nvSpPr>
            <p:cNvPr id="527365" name="Oval 5"/>
            <p:cNvSpPr>
              <a:spLocks noChangeArrowheads="1"/>
            </p:cNvSpPr>
            <p:nvPr/>
          </p:nvSpPr>
          <p:spPr bwMode="auto">
            <a:xfrm>
              <a:off x="293" y="2388"/>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7366" name="Text Box 6"/>
            <p:cNvSpPr txBox="1">
              <a:spLocks noChangeArrowheads="1"/>
            </p:cNvSpPr>
            <p:nvPr/>
          </p:nvSpPr>
          <p:spPr bwMode="auto">
            <a:xfrm>
              <a:off x="6" y="2592"/>
              <a:ext cx="218" cy="634"/>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27367" name="Oval 7"/>
            <p:cNvSpPr>
              <a:spLocks noChangeArrowheads="1"/>
            </p:cNvSpPr>
            <p:nvPr/>
          </p:nvSpPr>
          <p:spPr bwMode="auto">
            <a:xfrm>
              <a:off x="133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7368" name="AutoShape 8"/>
            <p:cNvCxnSpPr>
              <a:cxnSpLocks noChangeShapeType="1"/>
              <a:stCxn id="527412" idx="2"/>
              <a:endCxn id="527390" idx="4"/>
            </p:cNvCxnSpPr>
            <p:nvPr/>
          </p:nvCxnSpPr>
          <p:spPr bwMode="auto">
            <a:xfrm rot="10800000">
              <a:off x="378" y="3099"/>
              <a:ext cx="959" cy="348"/>
            </a:xfrm>
            <a:prstGeom prst="bentConnector2">
              <a:avLst/>
            </a:prstGeom>
            <a:noFill/>
            <a:ln w="12700">
              <a:solidFill>
                <a:schemeClr val="tx1"/>
              </a:solidFill>
              <a:miter lim="800000"/>
              <a:headEnd type="none" w="lg" len="lg"/>
              <a:tailEnd type="none" w="lg" len="lg"/>
            </a:ln>
            <a:effectLst/>
          </p:spPr>
        </p:cxnSp>
        <p:cxnSp>
          <p:nvCxnSpPr>
            <p:cNvPr id="527369" name="AutoShape 9"/>
            <p:cNvCxnSpPr>
              <a:cxnSpLocks noChangeShapeType="1"/>
              <a:stCxn id="527411" idx="4"/>
              <a:endCxn id="527373" idx="0"/>
            </p:cNvCxnSpPr>
            <p:nvPr/>
          </p:nvCxnSpPr>
          <p:spPr bwMode="auto">
            <a:xfrm flipH="1">
              <a:off x="2380" y="2522"/>
              <a:ext cx="3" cy="310"/>
            </a:xfrm>
            <a:prstGeom prst="straightConnector1">
              <a:avLst/>
            </a:prstGeom>
            <a:noFill/>
            <a:ln w="12700">
              <a:solidFill>
                <a:schemeClr val="tx1"/>
              </a:solidFill>
              <a:round/>
              <a:headEnd type="none" w="lg" len="lg"/>
              <a:tailEnd type="none" w="lg" len="lg"/>
            </a:ln>
            <a:effectLst/>
          </p:spPr>
        </p:cxnSp>
        <p:cxnSp>
          <p:nvCxnSpPr>
            <p:cNvPr id="527370" name="AutoShape 10"/>
            <p:cNvCxnSpPr>
              <a:cxnSpLocks noChangeShapeType="1"/>
              <a:stCxn id="527367" idx="4"/>
              <a:endCxn id="527381" idx="0"/>
            </p:cNvCxnSpPr>
            <p:nvPr/>
          </p:nvCxnSpPr>
          <p:spPr bwMode="auto">
            <a:xfrm>
              <a:off x="1373" y="2522"/>
              <a:ext cx="0" cy="310"/>
            </a:xfrm>
            <a:prstGeom prst="straightConnector1">
              <a:avLst/>
            </a:prstGeom>
            <a:noFill/>
            <a:ln w="12700">
              <a:solidFill>
                <a:schemeClr val="tx1"/>
              </a:solidFill>
              <a:round/>
              <a:headEnd type="none" w="lg" len="lg"/>
              <a:tailEnd type="none" w="lg" len="lg"/>
            </a:ln>
            <a:effectLst/>
          </p:spPr>
        </p:cxnSp>
        <p:sp>
          <p:nvSpPr>
            <p:cNvPr id="527371" name="Text Box 11"/>
            <p:cNvSpPr txBox="1">
              <a:spLocks noChangeArrowheads="1"/>
            </p:cNvSpPr>
            <p:nvPr/>
          </p:nvSpPr>
          <p:spPr bwMode="auto">
            <a:xfrm>
              <a:off x="2409"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27372" name="Group 12"/>
            <p:cNvGrpSpPr>
              <a:grpSpLocks/>
            </p:cNvGrpSpPr>
            <p:nvPr/>
          </p:nvGrpSpPr>
          <p:grpSpPr bwMode="auto">
            <a:xfrm>
              <a:off x="2332" y="2832"/>
              <a:ext cx="111" cy="216"/>
              <a:chOff x="1106" y="2933"/>
              <a:chExt cx="111" cy="216"/>
            </a:xfrm>
          </p:grpSpPr>
          <p:sp>
            <p:nvSpPr>
              <p:cNvPr id="527373"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7374"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7375"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7376"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7377"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7378"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7379"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27380" name="Group 20"/>
            <p:cNvGrpSpPr>
              <a:grpSpLocks/>
            </p:cNvGrpSpPr>
            <p:nvPr/>
          </p:nvGrpSpPr>
          <p:grpSpPr bwMode="auto">
            <a:xfrm>
              <a:off x="1325" y="2832"/>
              <a:ext cx="111" cy="216"/>
              <a:chOff x="2009" y="2933"/>
              <a:chExt cx="111" cy="216"/>
            </a:xfrm>
          </p:grpSpPr>
          <p:sp>
            <p:nvSpPr>
              <p:cNvPr id="527381"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7382"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7383"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7384"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7385"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7386"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7387"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7388" name="Text Box 28"/>
            <p:cNvSpPr txBox="1">
              <a:spLocks noChangeArrowheads="1"/>
            </p:cNvSpPr>
            <p:nvPr/>
          </p:nvSpPr>
          <p:spPr bwMode="auto">
            <a:xfrm>
              <a:off x="1101" y="26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27389" name="Group 29"/>
            <p:cNvGrpSpPr>
              <a:grpSpLocks/>
            </p:cNvGrpSpPr>
            <p:nvPr/>
          </p:nvGrpSpPr>
          <p:grpSpPr bwMode="auto">
            <a:xfrm>
              <a:off x="212" y="2771"/>
              <a:ext cx="332" cy="328"/>
              <a:chOff x="294" y="2795"/>
              <a:chExt cx="332" cy="328"/>
            </a:xfrm>
          </p:grpSpPr>
          <p:sp>
            <p:nvSpPr>
              <p:cNvPr id="527390"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7391"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7392"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27393"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27394" name="Group 34"/>
            <p:cNvGrpSpPr>
              <a:grpSpLocks/>
            </p:cNvGrpSpPr>
            <p:nvPr/>
          </p:nvGrpSpPr>
          <p:grpSpPr bwMode="auto">
            <a:xfrm rot="-16200000" flipH="1" flipV="1">
              <a:off x="824" y="2340"/>
              <a:ext cx="112" cy="287"/>
              <a:chOff x="3450" y="2313"/>
              <a:chExt cx="111" cy="216"/>
            </a:xfrm>
          </p:grpSpPr>
          <p:sp>
            <p:nvSpPr>
              <p:cNvPr id="527395"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7396"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7397"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7398"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7399"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7400"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7401"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27402" name="AutoShape 42"/>
            <p:cNvCxnSpPr>
              <a:cxnSpLocks noChangeShapeType="1"/>
              <a:stCxn id="527426" idx="6"/>
              <a:endCxn id="527395" idx="0"/>
            </p:cNvCxnSpPr>
            <p:nvPr/>
          </p:nvCxnSpPr>
          <p:spPr bwMode="auto">
            <a:xfrm>
              <a:off x="423" y="2482"/>
              <a:ext cx="313" cy="10"/>
            </a:xfrm>
            <a:prstGeom prst="straightConnector1">
              <a:avLst/>
            </a:prstGeom>
            <a:noFill/>
            <a:ln w="12700">
              <a:solidFill>
                <a:schemeClr val="tx1"/>
              </a:solidFill>
              <a:round/>
              <a:headEnd type="none" w="lg" len="lg"/>
              <a:tailEnd type="none" w="lg" len="lg"/>
            </a:ln>
            <a:effectLst/>
          </p:spPr>
        </p:cxnSp>
        <p:cxnSp>
          <p:nvCxnSpPr>
            <p:cNvPr id="527403" name="AutoShape 43"/>
            <p:cNvCxnSpPr>
              <a:cxnSpLocks noChangeShapeType="1"/>
              <a:stCxn id="527367" idx="2"/>
              <a:endCxn id="527397" idx="1"/>
            </p:cNvCxnSpPr>
            <p:nvPr/>
          </p:nvCxnSpPr>
          <p:spPr bwMode="auto">
            <a:xfrm flipH="1" flipV="1">
              <a:off x="1023" y="2482"/>
              <a:ext cx="308" cy="2"/>
            </a:xfrm>
            <a:prstGeom prst="straightConnector1">
              <a:avLst/>
            </a:prstGeom>
            <a:noFill/>
            <a:ln w="12700">
              <a:solidFill>
                <a:schemeClr val="tx1"/>
              </a:solidFill>
              <a:round/>
              <a:headEnd type="none" w="lg" len="lg"/>
              <a:tailEnd type="none" w="lg" len="lg"/>
            </a:ln>
            <a:effectLst/>
          </p:spPr>
        </p:cxnSp>
        <p:grpSp>
          <p:nvGrpSpPr>
            <p:cNvPr id="527404" name="Group 44"/>
            <p:cNvGrpSpPr>
              <a:grpSpLocks/>
            </p:cNvGrpSpPr>
            <p:nvPr/>
          </p:nvGrpSpPr>
          <p:grpSpPr bwMode="auto">
            <a:xfrm>
              <a:off x="1233" y="3600"/>
              <a:ext cx="288" cy="96"/>
              <a:chOff x="1392" y="3552"/>
              <a:chExt cx="288" cy="96"/>
            </a:xfrm>
          </p:grpSpPr>
          <p:sp>
            <p:nvSpPr>
              <p:cNvPr id="527405"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27406"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27407"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7408" name="Line 48"/>
            <p:cNvSpPr>
              <a:spLocks noChangeShapeType="1"/>
            </p:cNvSpPr>
            <p:nvPr/>
          </p:nvSpPr>
          <p:spPr bwMode="auto">
            <a:xfrm flipV="1">
              <a:off x="1380" y="34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27409" name="Text Box 49"/>
            <p:cNvSpPr txBox="1">
              <a:spLocks noChangeArrowheads="1"/>
            </p:cNvSpPr>
            <p:nvPr/>
          </p:nvSpPr>
          <p:spPr bwMode="auto">
            <a:xfrm rot="-5400000">
              <a:off x="1670" y="2401"/>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7410" name="Text Box 50"/>
            <p:cNvSpPr txBox="1">
              <a:spLocks noChangeArrowheads="1"/>
            </p:cNvSpPr>
            <p:nvPr/>
          </p:nvSpPr>
          <p:spPr bwMode="auto">
            <a:xfrm rot="-5400000">
              <a:off x="1732" y="2404"/>
              <a:ext cx="289" cy="58"/>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27411" name="Oval 51"/>
            <p:cNvSpPr>
              <a:spLocks noChangeArrowheads="1"/>
            </p:cNvSpPr>
            <p:nvPr/>
          </p:nvSpPr>
          <p:spPr bwMode="auto">
            <a:xfrm>
              <a:off x="2341" y="244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27412" name="Oval 52"/>
            <p:cNvSpPr>
              <a:spLocks noChangeArrowheads="1"/>
            </p:cNvSpPr>
            <p:nvPr/>
          </p:nvSpPr>
          <p:spPr bwMode="auto">
            <a:xfrm>
              <a:off x="1337" y="34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27413" name="Group 53"/>
            <p:cNvGrpSpPr>
              <a:grpSpLocks/>
            </p:cNvGrpSpPr>
            <p:nvPr/>
          </p:nvGrpSpPr>
          <p:grpSpPr bwMode="auto">
            <a:xfrm rot="-16200000" flipH="1" flipV="1">
              <a:off x="1294" y="1840"/>
              <a:ext cx="112" cy="287"/>
              <a:chOff x="3450" y="2313"/>
              <a:chExt cx="111" cy="216"/>
            </a:xfrm>
          </p:grpSpPr>
          <p:sp>
            <p:nvSpPr>
              <p:cNvPr id="527414"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27415"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27416"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27417"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27418"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27419"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27420"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27421" name="Text Box 61"/>
            <p:cNvSpPr txBox="1">
              <a:spLocks noChangeArrowheads="1"/>
            </p:cNvSpPr>
            <p:nvPr/>
          </p:nvSpPr>
          <p:spPr bwMode="auto">
            <a:xfrm>
              <a:off x="611" y="2222"/>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27422" name="AutoShape 62"/>
            <p:cNvCxnSpPr>
              <a:cxnSpLocks noChangeShapeType="1"/>
              <a:stCxn id="527412" idx="0"/>
              <a:endCxn id="527383" idx="1"/>
            </p:cNvCxnSpPr>
            <p:nvPr/>
          </p:nvCxnSpPr>
          <p:spPr bwMode="auto">
            <a:xfrm flipV="1">
              <a:off x="1379" y="3048"/>
              <a:ext cx="3" cy="360"/>
            </a:xfrm>
            <a:prstGeom prst="straightConnector1">
              <a:avLst/>
            </a:prstGeom>
            <a:noFill/>
            <a:ln w="12700">
              <a:solidFill>
                <a:schemeClr val="tx1"/>
              </a:solidFill>
              <a:round/>
              <a:headEnd type="none" w="lg" len="lg"/>
              <a:tailEnd type="none" w="lg" len="lg"/>
            </a:ln>
            <a:effectLst/>
          </p:spPr>
        </p:cxnSp>
        <p:cxnSp>
          <p:nvCxnSpPr>
            <p:cNvPr id="527423" name="AutoShape 63"/>
            <p:cNvCxnSpPr>
              <a:cxnSpLocks noChangeShapeType="1"/>
              <a:stCxn id="527367" idx="6"/>
              <a:endCxn id="527441" idx="0"/>
            </p:cNvCxnSpPr>
            <p:nvPr/>
          </p:nvCxnSpPr>
          <p:spPr bwMode="auto">
            <a:xfrm>
              <a:off x="1414" y="2484"/>
              <a:ext cx="303" cy="0"/>
            </a:xfrm>
            <a:prstGeom prst="straightConnector1">
              <a:avLst/>
            </a:prstGeom>
            <a:noFill/>
            <a:ln w="12700">
              <a:solidFill>
                <a:schemeClr val="tx1"/>
              </a:solidFill>
              <a:round/>
              <a:headEnd type="none" w="lg" len="lg"/>
              <a:tailEnd type="none" w="lg" len="lg"/>
            </a:ln>
            <a:effectLst/>
          </p:spPr>
        </p:cxnSp>
        <p:cxnSp>
          <p:nvCxnSpPr>
            <p:cNvPr id="527424" name="AutoShape 64"/>
            <p:cNvCxnSpPr>
              <a:cxnSpLocks noChangeShapeType="1"/>
              <a:stCxn id="527412" idx="6"/>
              <a:endCxn id="527375" idx="1"/>
            </p:cNvCxnSpPr>
            <p:nvPr/>
          </p:nvCxnSpPr>
          <p:spPr bwMode="auto">
            <a:xfrm flipV="1">
              <a:off x="1420" y="3048"/>
              <a:ext cx="969" cy="399"/>
            </a:xfrm>
            <a:prstGeom prst="bentConnector2">
              <a:avLst/>
            </a:prstGeom>
            <a:noFill/>
            <a:ln w="12700">
              <a:solidFill>
                <a:schemeClr val="tx1"/>
              </a:solidFill>
              <a:miter lim="800000"/>
              <a:headEnd type="none" w="lg" len="lg"/>
              <a:tailEnd type="none" w="lg" len="lg"/>
            </a:ln>
            <a:effectLst/>
          </p:spPr>
        </p:cxnSp>
        <p:cxnSp>
          <p:nvCxnSpPr>
            <p:cNvPr id="527425" name="AutoShape 65"/>
            <p:cNvCxnSpPr>
              <a:cxnSpLocks noChangeShapeType="1"/>
              <a:stCxn id="527411" idx="0"/>
              <a:endCxn id="527416" idx="1"/>
            </p:cNvCxnSpPr>
            <p:nvPr/>
          </p:nvCxnSpPr>
          <p:spPr bwMode="auto">
            <a:xfrm rot="5400000" flipH="1">
              <a:off x="1706" y="1769"/>
              <a:ext cx="463" cy="890"/>
            </a:xfrm>
            <a:prstGeom prst="bentConnector2">
              <a:avLst/>
            </a:prstGeom>
            <a:noFill/>
            <a:ln w="12700">
              <a:solidFill>
                <a:schemeClr val="tx1"/>
              </a:solidFill>
              <a:miter lim="800000"/>
              <a:headEnd type="none" w="lg" len="lg"/>
              <a:tailEnd type="none" w="lg" len="lg"/>
            </a:ln>
            <a:effectLst/>
          </p:spPr>
        </p:cxnSp>
        <p:sp>
          <p:nvSpPr>
            <p:cNvPr id="527426" name="Oval 66"/>
            <p:cNvSpPr>
              <a:spLocks noChangeArrowheads="1"/>
            </p:cNvSpPr>
            <p:nvPr/>
          </p:nvSpPr>
          <p:spPr bwMode="auto">
            <a:xfrm>
              <a:off x="340" y="24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27427" name="AutoShape 67"/>
            <p:cNvCxnSpPr>
              <a:cxnSpLocks noChangeShapeType="1"/>
              <a:stCxn id="527391" idx="0"/>
              <a:endCxn id="527426" idx="4"/>
            </p:cNvCxnSpPr>
            <p:nvPr/>
          </p:nvCxnSpPr>
          <p:spPr bwMode="auto">
            <a:xfrm flipV="1">
              <a:off x="379" y="2520"/>
              <a:ext cx="3" cy="251"/>
            </a:xfrm>
            <a:prstGeom prst="straightConnector1">
              <a:avLst/>
            </a:prstGeom>
            <a:noFill/>
            <a:ln w="12700">
              <a:solidFill>
                <a:schemeClr val="tx1"/>
              </a:solidFill>
              <a:round/>
              <a:headEnd type="none" w="lg" len="lg"/>
              <a:tailEnd type="none" w="lg" len="lg"/>
            </a:ln>
            <a:effectLst/>
          </p:spPr>
        </p:cxnSp>
        <p:cxnSp>
          <p:nvCxnSpPr>
            <p:cNvPr id="527428" name="AutoShape 68"/>
            <p:cNvCxnSpPr>
              <a:cxnSpLocks noChangeShapeType="1"/>
              <a:stCxn id="527426" idx="0"/>
              <a:endCxn id="527414" idx="0"/>
            </p:cNvCxnSpPr>
            <p:nvPr/>
          </p:nvCxnSpPr>
          <p:spPr bwMode="auto">
            <a:xfrm rot="16200000">
              <a:off x="569" y="1805"/>
              <a:ext cx="451" cy="825"/>
            </a:xfrm>
            <a:prstGeom prst="bentConnector2">
              <a:avLst/>
            </a:prstGeom>
            <a:noFill/>
            <a:ln w="12700">
              <a:solidFill>
                <a:schemeClr val="tx1"/>
              </a:solidFill>
              <a:miter lim="800000"/>
              <a:headEnd type="none" w="lg" len="lg"/>
              <a:tailEnd type="none" w="lg" len="lg"/>
            </a:ln>
            <a:effectLst/>
          </p:spPr>
        </p:cxnSp>
        <p:sp>
          <p:nvSpPr>
            <p:cNvPr id="527429" name="Text Box 69"/>
            <p:cNvSpPr txBox="1">
              <a:spLocks noChangeArrowheads="1"/>
            </p:cNvSpPr>
            <p:nvPr/>
          </p:nvSpPr>
          <p:spPr bwMode="auto">
            <a:xfrm>
              <a:off x="1080" y="170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27430" name="Text Box 70"/>
            <p:cNvSpPr txBox="1">
              <a:spLocks noChangeArrowheads="1"/>
            </p:cNvSpPr>
            <p:nvPr/>
          </p:nvSpPr>
          <p:spPr bwMode="auto">
            <a:xfrm>
              <a:off x="1745" y="2064"/>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sp>
          <p:nvSpPr>
            <p:cNvPr id="527431" name="Line 71"/>
            <p:cNvSpPr>
              <a:spLocks noChangeShapeType="1"/>
            </p:cNvSpPr>
            <p:nvPr/>
          </p:nvSpPr>
          <p:spPr bwMode="auto">
            <a:xfrm>
              <a:off x="1165" y="2088"/>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7432" name="Text Box 72"/>
            <p:cNvSpPr txBox="1">
              <a:spLocks noChangeArrowheads="1"/>
            </p:cNvSpPr>
            <p:nvPr/>
          </p:nvSpPr>
          <p:spPr bwMode="auto">
            <a:xfrm>
              <a:off x="1262" y="204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27433" name="Line 73"/>
            <p:cNvSpPr>
              <a:spLocks noChangeShapeType="1"/>
            </p:cNvSpPr>
            <p:nvPr/>
          </p:nvSpPr>
          <p:spPr bwMode="auto">
            <a:xfrm>
              <a:off x="1561" y="2774"/>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7434" name="Line 74"/>
            <p:cNvSpPr>
              <a:spLocks noChangeShapeType="1"/>
            </p:cNvSpPr>
            <p:nvPr/>
          </p:nvSpPr>
          <p:spPr bwMode="auto">
            <a:xfrm>
              <a:off x="692" y="2616"/>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7435" name="Text Box 75"/>
            <p:cNvSpPr txBox="1">
              <a:spLocks noChangeArrowheads="1"/>
            </p:cNvSpPr>
            <p:nvPr/>
          </p:nvSpPr>
          <p:spPr bwMode="auto">
            <a:xfrm>
              <a:off x="789" y="262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27436" name="Text Box 76"/>
            <p:cNvSpPr txBox="1">
              <a:spLocks noChangeArrowheads="1"/>
            </p:cNvSpPr>
            <p:nvPr/>
          </p:nvSpPr>
          <p:spPr bwMode="auto">
            <a:xfrm>
              <a:off x="1561" y="280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27437" name="AutoShape 77"/>
            <p:cNvCxnSpPr>
              <a:cxnSpLocks noChangeShapeType="1"/>
              <a:stCxn id="527441" idx="4"/>
              <a:endCxn id="527411" idx="2"/>
            </p:cNvCxnSpPr>
            <p:nvPr/>
          </p:nvCxnSpPr>
          <p:spPr bwMode="auto">
            <a:xfrm>
              <a:off x="2027" y="2484"/>
              <a:ext cx="314" cy="0"/>
            </a:xfrm>
            <a:prstGeom prst="straightConnector1">
              <a:avLst/>
            </a:prstGeom>
            <a:noFill/>
            <a:ln w="12700">
              <a:solidFill>
                <a:schemeClr val="tx1"/>
              </a:solidFill>
              <a:round/>
              <a:headEnd type="none" w="lg" len="lg"/>
              <a:tailEnd type="none" w="lg" len="lg"/>
            </a:ln>
            <a:effectLst/>
          </p:spPr>
        </p:cxnSp>
        <p:sp>
          <p:nvSpPr>
            <p:cNvPr id="527438" name="Line 78"/>
            <p:cNvSpPr>
              <a:spLocks noChangeShapeType="1"/>
            </p:cNvSpPr>
            <p:nvPr/>
          </p:nvSpPr>
          <p:spPr bwMode="auto">
            <a:xfrm>
              <a:off x="2263" y="2797"/>
              <a:ext cx="0" cy="292"/>
            </a:xfrm>
            <a:prstGeom prst="line">
              <a:avLst/>
            </a:prstGeom>
            <a:noFill/>
            <a:ln w="12700">
              <a:solidFill>
                <a:schemeClr val="tx1"/>
              </a:solidFill>
              <a:round/>
              <a:headEnd type="none" w="lg" len="lg"/>
              <a:tailEnd type="stealth" w="lg" len="lg"/>
            </a:ln>
            <a:effectLst/>
          </p:spPr>
          <p:txBody>
            <a:bodyPr/>
            <a:lstStyle/>
            <a:p>
              <a:endParaRPr lang="en-US"/>
            </a:p>
          </p:txBody>
        </p:sp>
        <p:sp>
          <p:nvSpPr>
            <p:cNvPr id="527439" name="Text Box 79"/>
            <p:cNvSpPr txBox="1">
              <a:spLocks noChangeArrowheads="1"/>
            </p:cNvSpPr>
            <p:nvPr/>
          </p:nvSpPr>
          <p:spPr bwMode="auto">
            <a:xfrm>
              <a:off x="2053" y="283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nvGrpSpPr>
            <p:cNvPr id="527440" name="Group 80"/>
            <p:cNvGrpSpPr>
              <a:grpSpLocks/>
            </p:cNvGrpSpPr>
            <p:nvPr/>
          </p:nvGrpSpPr>
          <p:grpSpPr bwMode="auto">
            <a:xfrm>
              <a:off x="1698" y="2318"/>
              <a:ext cx="341" cy="332"/>
              <a:chOff x="1698" y="2318"/>
              <a:chExt cx="341" cy="332"/>
            </a:xfrm>
          </p:grpSpPr>
          <p:sp>
            <p:nvSpPr>
              <p:cNvPr id="527441" name="Oval 8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27442"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27443" name="Line 83"/>
            <p:cNvSpPr>
              <a:spLocks noChangeShapeType="1"/>
            </p:cNvSpPr>
            <p:nvPr/>
          </p:nvSpPr>
          <p:spPr bwMode="auto">
            <a:xfrm flipH="1">
              <a:off x="1680" y="2712"/>
              <a:ext cx="391"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27444" name="Text Box 84"/>
            <p:cNvSpPr txBox="1">
              <a:spLocks noChangeArrowheads="1"/>
            </p:cNvSpPr>
            <p:nvPr/>
          </p:nvSpPr>
          <p:spPr bwMode="auto">
            <a:xfrm>
              <a:off x="1838" y="2721"/>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sp>
          <p:nvSpPr>
            <p:cNvPr id="527445" name="Oval 85"/>
            <p:cNvSpPr>
              <a:spLocks noChangeArrowheads="1"/>
            </p:cNvSpPr>
            <p:nvPr/>
          </p:nvSpPr>
          <p:spPr bwMode="auto">
            <a:xfrm>
              <a:off x="1278" y="2389"/>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7446" name="Oval 86"/>
            <p:cNvSpPr>
              <a:spLocks noChangeArrowheads="1"/>
            </p:cNvSpPr>
            <p:nvPr/>
          </p:nvSpPr>
          <p:spPr bwMode="auto">
            <a:xfrm>
              <a:off x="2289" y="2386"/>
              <a:ext cx="181" cy="18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7447" name="Oval 87"/>
            <p:cNvSpPr>
              <a:spLocks noChangeArrowheads="1"/>
            </p:cNvSpPr>
            <p:nvPr/>
          </p:nvSpPr>
          <p:spPr bwMode="auto">
            <a:xfrm>
              <a:off x="306" y="3396"/>
              <a:ext cx="2165" cy="98"/>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27448" name="Text Box 88"/>
            <p:cNvSpPr txBox="1">
              <a:spLocks noChangeArrowheads="1"/>
            </p:cNvSpPr>
            <p:nvPr/>
          </p:nvSpPr>
          <p:spPr bwMode="auto">
            <a:xfrm>
              <a:off x="100" y="2190"/>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27449" name="Text Box 89"/>
            <p:cNvSpPr txBox="1">
              <a:spLocks noChangeArrowheads="1"/>
            </p:cNvSpPr>
            <p:nvPr/>
          </p:nvSpPr>
          <p:spPr bwMode="auto">
            <a:xfrm>
              <a:off x="1103" y="2222"/>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27450" name="Text Box 90"/>
            <p:cNvSpPr txBox="1">
              <a:spLocks noChangeArrowheads="1"/>
            </p:cNvSpPr>
            <p:nvPr/>
          </p:nvSpPr>
          <p:spPr bwMode="auto">
            <a:xfrm>
              <a:off x="2446" y="2206"/>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27451" name="Text Box 91"/>
            <p:cNvSpPr txBox="1">
              <a:spLocks noChangeArrowheads="1"/>
            </p:cNvSpPr>
            <p:nvPr/>
          </p:nvSpPr>
          <p:spPr bwMode="auto">
            <a:xfrm>
              <a:off x="1560" y="3485"/>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grpSp>
      <p:graphicFrame>
        <p:nvGraphicFramePr>
          <p:cNvPr id="527455" name="Object 95"/>
          <p:cNvGraphicFramePr>
            <a:graphicFrameLocks noChangeAspect="1"/>
          </p:cNvGraphicFramePr>
          <p:nvPr/>
        </p:nvGraphicFramePr>
        <p:xfrm>
          <a:off x="5940425" y="4876800"/>
          <a:ext cx="1292225" cy="1266825"/>
        </p:xfrm>
        <a:graphic>
          <a:graphicData uri="http://schemas.openxmlformats.org/presentationml/2006/ole">
            <p:oleObj spid="_x0000_s527455" name="Equation" r:id="rId3" imgW="698400" imgH="685800" progId="Equation.3">
              <p:embed/>
            </p:oleObj>
          </a:graphicData>
        </a:graphic>
      </p:graphicFrame>
      <p:sp>
        <p:nvSpPr>
          <p:cNvPr id="527456" name="Text Box 96"/>
          <p:cNvSpPr txBox="1">
            <a:spLocks noChangeArrowheads="1"/>
          </p:cNvSpPr>
          <p:nvPr/>
        </p:nvSpPr>
        <p:spPr bwMode="auto">
          <a:xfrm>
            <a:off x="4419600" y="2514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aphicFrame>
        <p:nvGraphicFramePr>
          <p:cNvPr id="527457" name="Object 97"/>
          <p:cNvGraphicFramePr>
            <a:graphicFrameLocks noChangeAspect="1"/>
          </p:cNvGraphicFramePr>
          <p:nvPr/>
        </p:nvGraphicFramePr>
        <p:xfrm>
          <a:off x="4681538" y="3181350"/>
          <a:ext cx="2328862" cy="836613"/>
        </p:xfrm>
        <a:graphic>
          <a:graphicData uri="http://schemas.openxmlformats.org/presentationml/2006/ole">
            <p:oleObj spid="_x0000_s527457" name="Equation" r:id="rId4" imgW="1269720" imgH="457200" progId="Equation.3">
              <p:embed/>
            </p:oleObj>
          </a:graphicData>
        </a:graphic>
      </p:graphicFrame>
      <p:sp>
        <p:nvSpPr>
          <p:cNvPr id="527458" name="AutoShape 98"/>
          <p:cNvSpPr>
            <a:spLocks noChangeArrowheads="1"/>
          </p:cNvSpPr>
          <p:nvPr/>
        </p:nvSpPr>
        <p:spPr bwMode="auto">
          <a:xfrm>
            <a:off x="6400800" y="4210050"/>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a:effectLst/>
        </p:spPr>
        <p:txBody>
          <a:bodyPr vert="eaVert" wrap="none" anchor="ctr"/>
          <a:lstStyle/>
          <a:p>
            <a:endParaRPr lang="en-US"/>
          </a:p>
        </p:txBody>
      </p:sp>
      <p:graphicFrame>
        <p:nvGraphicFramePr>
          <p:cNvPr id="527463" name="Object 103"/>
          <p:cNvGraphicFramePr>
            <a:graphicFrameLocks noChangeAspect="1"/>
          </p:cNvGraphicFramePr>
          <p:nvPr/>
        </p:nvGraphicFramePr>
        <p:xfrm>
          <a:off x="7318375" y="3543300"/>
          <a:ext cx="1187450" cy="419100"/>
        </p:xfrm>
        <a:graphic>
          <a:graphicData uri="http://schemas.openxmlformats.org/presentationml/2006/ole">
            <p:oleObj spid="_x0000_s527463" name="Equation" r:id="rId5" imgW="647640" imgH="228600" progId="Equation.3">
              <p:embed/>
            </p:oleObj>
          </a:graphicData>
        </a:graphic>
      </p:graphicFrame>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Date Placeholder 5"/>
          <p:cNvSpPr>
            <a:spLocks noGrp="1"/>
          </p:cNvSpPr>
          <p:nvPr>
            <p:ph type="dt" sz="half" idx="10"/>
          </p:nvPr>
        </p:nvSpPr>
        <p:spPr/>
        <p:txBody>
          <a:bodyPr/>
          <a:lstStyle/>
          <a:p>
            <a:r>
              <a:rPr lang="en-US"/>
              <a:t>ECEN 301</a:t>
            </a:r>
          </a:p>
        </p:txBody>
      </p:sp>
      <p:sp>
        <p:nvSpPr>
          <p:cNvPr id="94" name="Footer Placeholder 6"/>
          <p:cNvSpPr>
            <a:spLocks noGrp="1"/>
          </p:cNvSpPr>
          <p:nvPr>
            <p:ph type="ftr" sz="quarter" idx="11"/>
          </p:nvPr>
        </p:nvSpPr>
        <p:spPr/>
        <p:txBody>
          <a:bodyPr/>
          <a:lstStyle/>
          <a:p>
            <a:r>
              <a:rPr lang="en-US"/>
              <a:t>Discussion #7 – Node and Mesh Methods</a:t>
            </a:r>
          </a:p>
        </p:txBody>
      </p:sp>
      <p:sp>
        <p:nvSpPr>
          <p:cNvPr id="95" name="Slide Number Placeholder 7"/>
          <p:cNvSpPr>
            <a:spLocks noGrp="1"/>
          </p:cNvSpPr>
          <p:nvPr>
            <p:ph type="sldNum" sz="quarter" idx="12"/>
          </p:nvPr>
        </p:nvSpPr>
        <p:spPr/>
        <p:txBody>
          <a:bodyPr/>
          <a:lstStyle/>
          <a:p>
            <a:pPr lvl="1"/>
            <a:fld id="{31061B87-F06A-4583-9DE6-EF62AB4C879E}" type="slidenum">
              <a:rPr lang="en-US"/>
              <a:pPr lvl="1"/>
              <a:t>44</a:t>
            </a:fld>
            <a:endParaRPr lang="en-US"/>
          </a:p>
        </p:txBody>
      </p:sp>
      <p:sp>
        <p:nvSpPr>
          <p:cNvPr id="530434" name="Rectangle 2"/>
          <p:cNvSpPr>
            <a:spLocks noGrp="1" noChangeArrowheads="1"/>
          </p:cNvSpPr>
          <p:nvPr>
            <p:ph type="title"/>
          </p:nvPr>
        </p:nvSpPr>
        <p:spPr/>
        <p:txBody>
          <a:bodyPr/>
          <a:lstStyle/>
          <a:p>
            <a:r>
              <a:rPr lang="en-US"/>
              <a:t>Node Voltage Method</a:t>
            </a:r>
          </a:p>
        </p:txBody>
      </p:sp>
      <p:sp>
        <p:nvSpPr>
          <p:cNvPr id="530435" name="Rectangle 3"/>
          <p:cNvSpPr>
            <a:spLocks noGrp="1" noChangeArrowheads="1"/>
          </p:cNvSpPr>
          <p:nvPr>
            <p:ph type="body" sz="half" idx="1"/>
          </p:nvPr>
        </p:nvSpPr>
        <p:spPr>
          <a:xfrm>
            <a:off x="406400" y="1333500"/>
            <a:ext cx="8204200" cy="1409700"/>
          </a:xfrm>
        </p:spPr>
        <p:txBody>
          <a:bodyPr/>
          <a:lstStyle/>
          <a:p>
            <a:r>
              <a:rPr lang="en-US" sz="2400" b="1" u="sng"/>
              <a:t>Example6</a:t>
            </a:r>
            <a:r>
              <a:rPr lang="en-US" sz="2400"/>
              <a:t>:</a:t>
            </a:r>
            <a:r>
              <a:rPr lang="en-US" sz="2800"/>
              <a:t> </a:t>
            </a:r>
            <a:r>
              <a:rPr lang="en-US" sz="2400"/>
              <a:t>find the current </a:t>
            </a:r>
            <a:r>
              <a:rPr lang="en-US" sz="2400" b="1" i="1"/>
              <a:t>i</a:t>
            </a:r>
            <a:r>
              <a:rPr lang="en-US" sz="2400" b="1" i="1" baseline="-25000"/>
              <a:t>v</a:t>
            </a:r>
          </a:p>
          <a:p>
            <a:pPr lvl="1"/>
            <a:r>
              <a:rPr lang="en-US" sz="1800" b="1"/>
              <a:t>V</a:t>
            </a:r>
            <a:r>
              <a:rPr lang="en-US" sz="1800" b="1" baseline="-25000"/>
              <a:t>s</a:t>
            </a:r>
            <a:r>
              <a:rPr lang="en-US" sz="1800"/>
              <a:t> = 3V, </a:t>
            </a:r>
            <a:r>
              <a:rPr lang="en-US" sz="1800" b="1" i="1"/>
              <a:t>I</a:t>
            </a:r>
            <a:r>
              <a:rPr lang="en-US" sz="1800" b="1" i="1" baseline="-25000"/>
              <a:t>s</a:t>
            </a:r>
            <a:r>
              <a:rPr lang="en-US" sz="1800"/>
              <a:t> = 2A, </a:t>
            </a:r>
            <a:r>
              <a:rPr lang="en-US" sz="1800" b="1"/>
              <a:t>R</a:t>
            </a:r>
            <a:r>
              <a:rPr lang="en-US" sz="1800" b="1" baseline="-25000"/>
              <a:t>1</a:t>
            </a:r>
            <a:r>
              <a:rPr lang="en-US" sz="1800" b="1"/>
              <a:t> </a:t>
            </a:r>
            <a:r>
              <a:rPr lang="en-US" sz="1800"/>
              <a:t>= 2</a:t>
            </a:r>
            <a:r>
              <a:rPr lang="el-GR" sz="1800"/>
              <a:t>Ω</a:t>
            </a:r>
            <a:r>
              <a:rPr lang="en-US" sz="1800"/>
              <a:t>, </a:t>
            </a:r>
            <a:r>
              <a:rPr lang="en-US" sz="1800" b="1"/>
              <a:t>R</a:t>
            </a:r>
            <a:r>
              <a:rPr lang="en-US" sz="1800" b="1" baseline="-25000"/>
              <a:t>2</a:t>
            </a:r>
            <a:r>
              <a:rPr lang="en-US" sz="1800" b="1"/>
              <a:t> </a:t>
            </a:r>
            <a:r>
              <a:rPr lang="en-US" sz="1800"/>
              <a:t>= 4</a:t>
            </a:r>
            <a:r>
              <a:rPr lang="el-GR" sz="1800"/>
              <a:t>Ω</a:t>
            </a:r>
            <a:r>
              <a:rPr lang="en-US" sz="1800"/>
              <a:t>, </a:t>
            </a:r>
            <a:r>
              <a:rPr lang="en-US" sz="1800" b="1"/>
              <a:t>R</a:t>
            </a:r>
            <a:r>
              <a:rPr lang="en-US" sz="1800" b="1" baseline="-25000"/>
              <a:t>3</a:t>
            </a:r>
            <a:r>
              <a:rPr lang="en-US" sz="1800"/>
              <a:t> = 2</a:t>
            </a:r>
            <a:r>
              <a:rPr lang="el-GR" sz="1800"/>
              <a:t>Ω</a:t>
            </a:r>
            <a:r>
              <a:rPr lang="en-US" sz="1800"/>
              <a:t>, </a:t>
            </a:r>
            <a:r>
              <a:rPr lang="en-US" sz="1800" b="1"/>
              <a:t>R</a:t>
            </a:r>
            <a:r>
              <a:rPr lang="en-US" sz="1800" b="1" baseline="-25000"/>
              <a:t>4</a:t>
            </a:r>
            <a:r>
              <a:rPr lang="en-US" sz="1800"/>
              <a:t> = 3</a:t>
            </a:r>
            <a:r>
              <a:rPr lang="el-GR" sz="1800"/>
              <a:t>Ω</a:t>
            </a:r>
            <a:r>
              <a:rPr lang="en-US" sz="2000"/>
              <a:t> </a:t>
            </a:r>
            <a:endParaRPr lang="en-US" sz="2400"/>
          </a:p>
        </p:txBody>
      </p:sp>
      <p:sp>
        <p:nvSpPr>
          <p:cNvPr id="530437" name="Oval 5"/>
          <p:cNvSpPr>
            <a:spLocks noChangeArrowheads="1"/>
          </p:cNvSpPr>
          <p:nvPr/>
        </p:nvSpPr>
        <p:spPr bwMode="auto">
          <a:xfrm>
            <a:off x="465138" y="3530600"/>
            <a:ext cx="287337" cy="298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30438" name="Text Box 6"/>
          <p:cNvSpPr txBox="1">
            <a:spLocks noChangeArrowheads="1"/>
          </p:cNvSpPr>
          <p:nvPr/>
        </p:nvSpPr>
        <p:spPr bwMode="auto">
          <a:xfrm>
            <a:off x="9525" y="3854450"/>
            <a:ext cx="346075" cy="1006475"/>
          </a:xfrm>
          <a:prstGeom prst="rect">
            <a:avLst/>
          </a:prstGeom>
          <a:noFill/>
          <a:ln w="12700">
            <a:noFill/>
            <a:miter lim="800000"/>
            <a:headEnd type="none" w="lg" len="lg"/>
            <a:tailEnd type="none" w="lg" len="lg"/>
          </a:ln>
          <a:effectLst/>
        </p:spPr>
        <p:txBody>
          <a:bodyPr wrap="none">
            <a:spAutoFit/>
          </a:bodyPr>
          <a:lstStyle/>
          <a:p>
            <a:r>
              <a:rPr lang="en-US" sz="2000" b="1" i="1"/>
              <a:t>+</a:t>
            </a:r>
          </a:p>
          <a:p>
            <a:r>
              <a:rPr lang="en-US" sz="2000" b="1" i="1"/>
              <a:t>I</a:t>
            </a:r>
            <a:r>
              <a:rPr lang="en-US" sz="2000" b="1" i="1" baseline="-25000"/>
              <a:t>s</a:t>
            </a:r>
          </a:p>
          <a:p>
            <a:r>
              <a:rPr lang="en-US" sz="2000"/>
              <a:t>–</a:t>
            </a:r>
          </a:p>
        </p:txBody>
      </p:sp>
      <p:sp>
        <p:nvSpPr>
          <p:cNvPr id="530439" name="Oval 7"/>
          <p:cNvSpPr>
            <a:spLocks noChangeArrowheads="1"/>
          </p:cNvSpPr>
          <p:nvPr/>
        </p:nvSpPr>
        <p:spPr bwMode="auto">
          <a:xfrm>
            <a:off x="2112963" y="362108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0440" name="AutoShape 8"/>
          <p:cNvCxnSpPr>
            <a:cxnSpLocks noChangeShapeType="1"/>
            <a:stCxn id="530484" idx="2"/>
            <a:endCxn id="530462" idx="4"/>
          </p:cNvCxnSpPr>
          <p:nvPr/>
        </p:nvCxnSpPr>
        <p:spPr bwMode="auto">
          <a:xfrm rot="10800000">
            <a:off x="600075" y="4659313"/>
            <a:ext cx="1522413" cy="552450"/>
          </a:xfrm>
          <a:prstGeom prst="bentConnector2">
            <a:avLst/>
          </a:prstGeom>
          <a:noFill/>
          <a:ln w="12700">
            <a:solidFill>
              <a:schemeClr val="tx1"/>
            </a:solidFill>
            <a:miter lim="800000"/>
            <a:headEnd type="none" w="lg" len="lg"/>
            <a:tailEnd type="none" w="lg" len="lg"/>
          </a:ln>
          <a:effectLst/>
        </p:spPr>
      </p:cxnSp>
      <p:cxnSp>
        <p:nvCxnSpPr>
          <p:cNvPr id="530441" name="AutoShape 9"/>
          <p:cNvCxnSpPr>
            <a:cxnSpLocks noChangeShapeType="1"/>
            <a:stCxn id="530483" idx="4"/>
            <a:endCxn id="530445" idx="0"/>
          </p:cNvCxnSpPr>
          <p:nvPr/>
        </p:nvCxnSpPr>
        <p:spPr bwMode="auto">
          <a:xfrm flipH="1">
            <a:off x="3778250" y="3743325"/>
            <a:ext cx="4763" cy="492125"/>
          </a:xfrm>
          <a:prstGeom prst="straightConnector1">
            <a:avLst/>
          </a:prstGeom>
          <a:noFill/>
          <a:ln w="12700">
            <a:solidFill>
              <a:schemeClr val="tx1"/>
            </a:solidFill>
            <a:round/>
            <a:headEnd type="none" w="lg" len="lg"/>
            <a:tailEnd type="none" w="lg" len="lg"/>
          </a:ln>
          <a:effectLst/>
        </p:spPr>
      </p:cxnSp>
      <p:cxnSp>
        <p:nvCxnSpPr>
          <p:cNvPr id="530442" name="AutoShape 10"/>
          <p:cNvCxnSpPr>
            <a:cxnSpLocks noChangeShapeType="1"/>
            <a:stCxn id="530439" idx="4"/>
            <a:endCxn id="530453" idx="0"/>
          </p:cNvCxnSpPr>
          <p:nvPr/>
        </p:nvCxnSpPr>
        <p:spPr bwMode="auto">
          <a:xfrm>
            <a:off x="2179638" y="3743325"/>
            <a:ext cx="0" cy="492125"/>
          </a:xfrm>
          <a:prstGeom prst="straightConnector1">
            <a:avLst/>
          </a:prstGeom>
          <a:noFill/>
          <a:ln w="12700">
            <a:solidFill>
              <a:schemeClr val="tx1"/>
            </a:solidFill>
            <a:round/>
            <a:headEnd type="none" w="lg" len="lg"/>
            <a:tailEnd type="none" w="lg" len="lg"/>
          </a:ln>
          <a:effectLst/>
        </p:spPr>
      </p:cxnSp>
      <p:sp>
        <p:nvSpPr>
          <p:cNvPr id="530443" name="Text Box 11"/>
          <p:cNvSpPr txBox="1">
            <a:spLocks noChangeArrowheads="1"/>
          </p:cNvSpPr>
          <p:nvPr/>
        </p:nvSpPr>
        <p:spPr bwMode="auto">
          <a:xfrm>
            <a:off x="3824288" y="39306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4</a:t>
            </a:r>
          </a:p>
          <a:p>
            <a:r>
              <a:rPr lang="en-US" b="1"/>
              <a:t>–</a:t>
            </a:r>
          </a:p>
        </p:txBody>
      </p:sp>
      <p:grpSp>
        <p:nvGrpSpPr>
          <p:cNvPr id="530444" name="Group 12"/>
          <p:cNvGrpSpPr>
            <a:grpSpLocks/>
          </p:cNvGrpSpPr>
          <p:nvPr/>
        </p:nvGrpSpPr>
        <p:grpSpPr bwMode="auto">
          <a:xfrm>
            <a:off x="3702050" y="4235450"/>
            <a:ext cx="176213" cy="342900"/>
            <a:chOff x="1106" y="2933"/>
            <a:chExt cx="111" cy="216"/>
          </a:xfrm>
        </p:grpSpPr>
        <p:sp>
          <p:nvSpPr>
            <p:cNvPr id="530445" name="Line 13"/>
            <p:cNvSpPr>
              <a:spLocks noChangeShapeType="1"/>
            </p:cNvSpPr>
            <p:nvPr/>
          </p:nvSpPr>
          <p:spPr bwMode="auto">
            <a:xfrm>
              <a:off x="1154"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0446" name="Line 14"/>
            <p:cNvSpPr>
              <a:spLocks noChangeShapeType="1"/>
            </p:cNvSpPr>
            <p:nvPr/>
          </p:nvSpPr>
          <p:spPr bwMode="auto">
            <a:xfrm flipH="1">
              <a:off x="1106"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0447" name="Line 15"/>
            <p:cNvSpPr>
              <a:spLocks noChangeShapeType="1"/>
            </p:cNvSpPr>
            <p:nvPr/>
          </p:nvSpPr>
          <p:spPr bwMode="auto">
            <a:xfrm>
              <a:off x="1106"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0448" name="Line 16"/>
            <p:cNvSpPr>
              <a:spLocks noChangeShapeType="1"/>
            </p:cNvSpPr>
            <p:nvPr/>
          </p:nvSpPr>
          <p:spPr bwMode="auto">
            <a:xfrm>
              <a:off x="1109"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0449" name="Line 17"/>
            <p:cNvSpPr>
              <a:spLocks noChangeShapeType="1"/>
            </p:cNvSpPr>
            <p:nvPr/>
          </p:nvSpPr>
          <p:spPr bwMode="auto">
            <a:xfrm flipH="1">
              <a:off x="1109"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0450" name="Line 18"/>
            <p:cNvSpPr>
              <a:spLocks noChangeShapeType="1"/>
            </p:cNvSpPr>
            <p:nvPr/>
          </p:nvSpPr>
          <p:spPr bwMode="auto">
            <a:xfrm>
              <a:off x="1109"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0451" name="Line 19"/>
            <p:cNvSpPr>
              <a:spLocks noChangeShapeType="1"/>
            </p:cNvSpPr>
            <p:nvPr/>
          </p:nvSpPr>
          <p:spPr bwMode="auto">
            <a:xfrm flipH="1">
              <a:off x="1109"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30452" name="Group 20"/>
          <p:cNvGrpSpPr>
            <a:grpSpLocks/>
          </p:cNvGrpSpPr>
          <p:nvPr/>
        </p:nvGrpSpPr>
        <p:grpSpPr bwMode="auto">
          <a:xfrm>
            <a:off x="2103438" y="4235450"/>
            <a:ext cx="176212" cy="342900"/>
            <a:chOff x="2009" y="2933"/>
            <a:chExt cx="111" cy="216"/>
          </a:xfrm>
        </p:grpSpPr>
        <p:sp>
          <p:nvSpPr>
            <p:cNvPr id="530453" name="Line 21"/>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0454" name="Line 22"/>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0455" name="Line 23"/>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0456" name="Line 24"/>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0457" name="Line 25"/>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0458" name="Line 26"/>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0459" name="Line 27"/>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0460" name="Text Box 28"/>
          <p:cNvSpPr txBox="1">
            <a:spLocks noChangeArrowheads="1"/>
          </p:cNvSpPr>
          <p:nvPr/>
        </p:nvSpPr>
        <p:spPr bwMode="auto">
          <a:xfrm>
            <a:off x="1747838" y="393065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30461" name="Group 29"/>
          <p:cNvGrpSpPr>
            <a:grpSpLocks/>
          </p:cNvGrpSpPr>
          <p:nvPr/>
        </p:nvGrpSpPr>
        <p:grpSpPr bwMode="auto">
          <a:xfrm>
            <a:off x="336550" y="4138613"/>
            <a:ext cx="527050" cy="520700"/>
            <a:chOff x="294" y="2795"/>
            <a:chExt cx="332" cy="328"/>
          </a:xfrm>
        </p:grpSpPr>
        <p:sp>
          <p:nvSpPr>
            <p:cNvPr id="530462" name="Oval 30"/>
            <p:cNvSpPr>
              <a:spLocks noChangeArrowheads="1"/>
            </p:cNvSpPr>
            <p:nvPr/>
          </p:nvSpPr>
          <p:spPr bwMode="auto">
            <a:xfrm>
              <a:off x="294" y="28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0463" name="Text Box 31"/>
            <p:cNvSpPr txBox="1">
              <a:spLocks noChangeArrowheads="1"/>
            </p:cNvSpPr>
            <p:nvPr/>
          </p:nvSpPr>
          <p:spPr bwMode="auto">
            <a:xfrm>
              <a:off x="403" y="279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30464" name="Text Box 32"/>
            <p:cNvSpPr txBox="1">
              <a:spLocks noChangeArrowheads="1"/>
            </p:cNvSpPr>
            <p:nvPr/>
          </p:nvSpPr>
          <p:spPr bwMode="auto">
            <a:xfrm>
              <a:off x="400" y="2857"/>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530465" name="Line 33"/>
            <p:cNvSpPr>
              <a:spLocks noChangeShapeType="1"/>
            </p:cNvSpPr>
            <p:nvPr/>
          </p:nvSpPr>
          <p:spPr bwMode="auto">
            <a:xfrm flipV="1">
              <a:off x="460" y="2861"/>
              <a:ext cx="0" cy="186"/>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530466" name="Group 34"/>
          <p:cNvGrpSpPr>
            <a:grpSpLocks/>
          </p:cNvGrpSpPr>
          <p:nvPr/>
        </p:nvGrpSpPr>
        <p:grpSpPr bwMode="auto">
          <a:xfrm rot="-16200000" flipH="1" flipV="1">
            <a:off x="1307307" y="3455193"/>
            <a:ext cx="177800" cy="455613"/>
            <a:chOff x="3450" y="2313"/>
            <a:chExt cx="111" cy="216"/>
          </a:xfrm>
        </p:grpSpPr>
        <p:sp>
          <p:nvSpPr>
            <p:cNvPr id="530467"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0468"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0469"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0470"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0471"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0472"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0473"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0474" name="AutoShape 42"/>
          <p:cNvCxnSpPr>
            <a:cxnSpLocks noChangeShapeType="1"/>
            <a:stCxn id="530498" idx="6"/>
            <a:endCxn id="530467" idx="0"/>
          </p:cNvCxnSpPr>
          <p:nvPr/>
        </p:nvCxnSpPr>
        <p:spPr bwMode="auto">
          <a:xfrm>
            <a:off x="671513" y="3679825"/>
            <a:ext cx="496887" cy="15875"/>
          </a:xfrm>
          <a:prstGeom prst="straightConnector1">
            <a:avLst/>
          </a:prstGeom>
          <a:noFill/>
          <a:ln w="12700">
            <a:solidFill>
              <a:schemeClr val="tx1"/>
            </a:solidFill>
            <a:round/>
            <a:headEnd type="none" w="lg" len="lg"/>
            <a:tailEnd type="none" w="lg" len="lg"/>
          </a:ln>
          <a:effectLst/>
        </p:spPr>
      </p:cxnSp>
      <p:cxnSp>
        <p:nvCxnSpPr>
          <p:cNvPr id="530475" name="AutoShape 43"/>
          <p:cNvCxnSpPr>
            <a:cxnSpLocks noChangeShapeType="1"/>
            <a:stCxn id="530439" idx="2"/>
            <a:endCxn id="530469" idx="1"/>
          </p:cNvCxnSpPr>
          <p:nvPr/>
        </p:nvCxnSpPr>
        <p:spPr bwMode="auto">
          <a:xfrm flipH="1" flipV="1">
            <a:off x="1624013" y="3679825"/>
            <a:ext cx="488950" cy="3175"/>
          </a:xfrm>
          <a:prstGeom prst="straightConnector1">
            <a:avLst/>
          </a:prstGeom>
          <a:noFill/>
          <a:ln w="12700">
            <a:solidFill>
              <a:schemeClr val="tx1"/>
            </a:solidFill>
            <a:round/>
            <a:headEnd type="none" w="lg" len="lg"/>
            <a:tailEnd type="none" w="lg" len="lg"/>
          </a:ln>
          <a:effectLst/>
        </p:spPr>
      </p:cxnSp>
      <p:grpSp>
        <p:nvGrpSpPr>
          <p:cNvPr id="530476" name="Group 44"/>
          <p:cNvGrpSpPr>
            <a:grpSpLocks/>
          </p:cNvGrpSpPr>
          <p:nvPr/>
        </p:nvGrpSpPr>
        <p:grpSpPr bwMode="auto">
          <a:xfrm>
            <a:off x="1957388" y="5454650"/>
            <a:ext cx="457200" cy="152400"/>
            <a:chOff x="1392" y="3552"/>
            <a:chExt cx="288" cy="96"/>
          </a:xfrm>
        </p:grpSpPr>
        <p:sp>
          <p:nvSpPr>
            <p:cNvPr id="530477"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30478"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30479"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0480" name="Line 48"/>
          <p:cNvSpPr>
            <a:spLocks noChangeShapeType="1"/>
          </p:cNvSpPr>
          <p:nvPr/>
        </p:nvSpPr>
        <p:spPr bwMode="auto">
          <a:xfrm flipV="1">
            <a:off x="2190750" y="5211763"/>
            <a:ext cx="0" cy="228600"/>
          </a:xfrm>
          <a:prstGeom prst="line">
            <a:avLst/>
          </a:prstGeom>
          <a:noFill/>
          <a:ln w="12700">
            <a:solidFill>
              <a:schemeClr val="tx1"/>
            </a:solidFill>
            <a:round/>
            <a:headEnd type="none" w="lg" len="lg"/>
            <a:tailEnd type="none" w="lg" len="lg"/>
          </a:ln>
          <a:effectLst/>
        </p:spPr>
        <p:txBody>
          <a:bodyPr/>
          <a:lstStyle/>
          <a:p>
            <a:endParaRPr lang="en-US"/>
          </a:p>
        </p:txBody>
      </p:sp>
      <p:sp>
        <p:nvSpPr>
          <p:cNvPr id="530481" name="Text Box 49"/>
          <p:cNvSpPr txBox="1">
            <a:spLocks noChangeArrowheads="1"/>
          </p:cNvSpPr>
          <p:nvPr/>
        </p:nvSpPr>
        <p:spPr bwMode="auto">
          <a:xfrm rot="-5400000">
            <a:off x="2651919" y="3550444"/>
            <a:ext cx="458787" cy="92075"/>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30482" name="Text Box 50"/>
          <p:cNvSpPr txBox="1">
            <a:spLocks noChangeArrowheads="1"/>
          </p:cNvSpPr>
          <p:nvPr/>
        </p:nvSpPr>
        <p:spPr bwMode="auto">
          <a:xfrm rot="-5400000">
            <a:off x="2750344" y="3555206"/>
            <a:ext cx="458788" cy="92075"/>
          </a:xfrm>
          <a:prstGeom prst="rect">
            <a:avLst/>
          </a:prstGeom>
          <a:noFill/>
          <a:ln w="12700">
            <a:noFill/>
            <a:miter lim="800000"/>
            <a:headEnd type="none" w="lg" len="lg"/>
            <a:tailEnd type="none" w="lg" len="lg"/>
          </a:ln>
          <a:effectLst/>
        </p:spPr>
        <p:txBody>
          <a:bodyPr vert="eaVert" wrap="none">
            <a:spAutoFit/>
          </a:bodyPr>
          <a:lstStyle/>
          <a:p>
            <a:endParaRPr lang="en-US"/>
          </a:p>
        </p:txBody>
      </p:sp>
      <p:sp>
        <p:nvSpPr>
          <p:cNvPr id="530483" name="Oval 51"/>
          <p:cNvSpPr>
            <a:spLocks noChangeArrowheads="1"/>
          </p:cNvSpPr>
          <p:nvPr/>
        </p:nvSpPr>
        <p:spPr bwMode="auto">
          <a:xfrm>
            <a:off x="3716338" y="362108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30484" name="Oval 52"/>
          <p:cNvSpPr>
            <a:spLocks noChangeArrowheads="1"/>
          </p:cNvSpPr>
          <p:nvPr/>
        </p:nvSpPr>
        <p:spPr bwMode="auto">
          <a:xfrm>
            <a:off x="2122488" y="514985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30485" name="Group 53"/>
          <p:cNvGrpSpPr>
            <a:grpSpLocks/>
          </p:cNvGrpSpPr>
          <p:nvPr/>
        </p:nvGrpSpPr>
        <p:grpSpPr bwMode="auto">
          <a:xfrm rot="-16200000" flipH="1" flipV="1">
            <a:off x="2053432" y="2661443"/>
            <a:ext cx="177800" cy="455613"/>
            <a:chOff x="3450" y="2313"/>
            <a:chExt cx="111" cy="216"/>
          </a:xfrm>
        </p:grpSpPr>
        <p:sp>
          <p:nvSpPr>
            <p:cNvPr id="530486"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0487"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0488"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0489"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0490"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0491"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0492"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0493" name="Text Box 61"/>
          <p:cNvSpPr txBox="1">
            <a:spLocks noChangeArrowheads="1"/>
          </p:cNvSpPr>
          <p:nvPr/>
        </p:nvSpPr>
        <p:spPr bwMode="auto">
          <a:xfrm>
            <a:off x="969963" y="3267075"/>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cxnSp>
        <p:nvCxnSpPr>
          <p:cNvPr id="530494" name="AutoShape 62"/>
          <p:cNvCxnSpPr>
            <a:cxnSpLocks noChangeShapeType="1"/>
            <a:stCxn id="530484" idx="0"/>
            <a:endCxn id="530455" idx="1"/>
          </p:cNvCxnSpPr>
          <p:nvPr/>
        </p:nvCxnSpPr>
        <p:spPr bwMode="auto">
          <a:xfrm flipV="1">
            <a:off x="2189163" y="4578350"/>
            <a:ext cx="4762" cy="571500"/>
          </a:xfrm>
          <a:prstGeom prst="straightConnector1">
            <a:avLst/>
          </a:prstGeom>
          <a:noFill/>
          <a:ln w="12700">
            <a:solidFill>
              <a:schemeClr val="tx1"/>
            </a:solidFill>
            <a:round/>
            <a:headEnd type="none" w="lg" len="lg"/>
            <a:tailEnd type="none" w="lg" len="lg"/>
          </a:ln>
          <a:effectLst/>
        </p:spPr>
      </p:cxnSp>
      <p:cxnSp>
        <p:nvCxnSpPr>
          <p:cNvPr id="530495" name="AutoShape 63"/>
          <p:cNvCxnSpPr>
            <a:cxnSpLocks noChangeShapeType="1"/>
            <a:stCxn id="530439" idx="6"/>
            <a:endCxn id="530513" idx="0"/>
          </p:cNvCxnSpPr>
          <p:nvPr/>
        </p:nvCxnSpPr>
        <p:spPr bwMode="auto">
          <a:xfrm>
            <a:off x="2244725" y="3683000"/>
            <a:ext cx="481013" cy="0"/>
          </a:xfrm>
          <a:prstGeom prst="straightConnector1">
            <a:avLst/>
          </a:prstGeom>
          <a:noFill/>
          <a:ln w="12700">
            <a:solidFill>
              <a:schemeClr val="tx1"/>
            </a:solidFill>
            <a:round/>
            <a:headEnd type="none" w="lg" len="lg"/>
            <a:tailEnd type="none" w="lg" len="lg"/>
          </a:ln>
          <a:effectLst/>
        </p:spPr>
      </p:cxnSp>
      <p:cxnSp>
        <p:nvCxnSpPr>
          <p:cNvPr id="530496" name="AutoShape 64"/>
          <p:cNvCxnSpPr>
            <a:cxnSpLocks noChangeShapeType="1"/>
            <a:stCxn id="530484" idx="6"/>
            <a:endCxn id="530447" idx="1"/>
          </p:cNvCxnSpPr>
          <p:nvPr/>
        </p:nvCxnSpPr>
        <p:spPr bwMode="auto">
          <a:xfrm flipV="1">
            <a:off x="2254250" y="4578350"/>
            <a:ext cx="1538288" cy="633413"/>
          </a:xfrm>
          <a:prstGeom prst="bentConnector2">
            <a:avLst/>
          </a:prstGeom>
          <a:noFill/>
          <a:ln w="12700">
            <a:solidFill>
              <a:schemeClr val="tx1"/>
            </a:solidFill>
            <a:miter lim="800000"/>
            <a:headEnd type="none" w="lg" len="lg"/>
            <a:tailEnd type="none" w="lg" len="lg"/>
          </a:ln>
          <a:effectLst/>
        </p:spPr>
      </p:cxnSp>
      <p:cxnSp>
        <p:nvCxnSpPr>
          <p:cNvPr id="530497" name="AutoShape 65"/>
          <p:cNvCxnSpPr>
            <a:cxnSpLocks noChangeShapeType="1"/>
            <a:stCxn id="530483" idx="0"/>
            <a:endCxn id="530488" idx="1"/>
          </p:cNvCxnSpPr>
          <p:nvPr/>
        </p:nvCxnSpPr>
        <p:spPr bwMode="auto">
          <a:xfrm rot="5400000" flipH="1">
            <a:off x="2709069" y="2547144"/>
            <a:ext cx="735013" cy="1412875"/>
          </a:xfrm>
          <a:prstGeom prst="bentConnector2">
            <a:avLst/>
          </a:prstGeom>
          <a:noFill/>
          <a:ln w="12700">
            <a:solidFill>
              <a:schemeClr val="tx1"/>
            </a:solidFill>
            <a:miter lim="800000"/>
            <a:headEnd type="none" w="lg" len="lg"/>
            <a:tailEnd type="none" w="lg" len="lg"/>
          </a:ln>
          <a:effectLst/>
        </p:spPr>
      </p:cxnSp>
      <p:sp>
        <p:nvSpPr>
          <p:cNvPr id="530498" name="Oval 66"/>
          <p:cNvSpPr>
            <a:spLocks noChangeArrowheads="1"/>
          </p:cNvSpPr>
          <p:nvPr/>
        </p:nvSpPr>
        <p:spPr bwMode="auto">
          <a:xfrm>
            <a:off x="539750" y="361791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0499" name="AutoShape 67"/>
          <p:cNvCxnSpPr>
            <a:cxnSpLocks noChangeShapeType="1"/>
            <a:stCxn id="530463" idx="0"/>
            <a:endCxn id="530498" idx="4"/>
          </p:cNvCxnSpPr>
          <p:nvPr/>
        </p:nvCxnSpPr>
        <p:spPr bwMode="auto">
          <a:xfrm flipV="1">
            <a:off x="601663" y="3740150"/>
            <a:ext cx="4762" cy="398463"/>
          </a:xfrm>
          <a:prstGeom prst="straightConnector1">
            <a:avLst/>
          </a:prstGeom>
          <a:noFill/>
          <a:ln w="12700">
            <a:solidFill>
              <a:schemeClr val="tx1"/>
            </a:solidFill>
            <a:round/>
            <a:headEnd type="none" w="lg" len="lg"/>
            <a:tailEnd type="none" w="lg" len="lg"/>
          </a:ln>
          <a:effectLst/>
        </p:spPr>
      </p:cxnSp>
      <p:cxnSp>
        <p:nvCxnSpPr>
          <p:cNvPr id="530500" name="AutoShape 68"/>
          <p:cNvCxnSpPr>
            <a:cxnSpLocks noChangeShapeType="1"/>
            <a:stCxn id="530498" idx="0"/>
            <a:endCxn id="530486" idx="0"/>
          </p:cNvCxnSpPr>
          <p:nvPr/>
        </p:nvCxnSpPr>
        <p:spPr bwMode="auto">
          <a:xfrm rot="16200000">
            <a:off x="903287" y="2605088"/>
            <a:ext cx="715963" cy="1309688"/>
          </a:xfrm>
          <a:prstGeom prst="bentConnector2">
            <a:avLst/>
          </a:prstGeom>
          <a:noFill/>
          <a:ln w="12700">
            <a:solidFill>
              <a:schemeClr val="tx1"/>
            </a:solidFill>
            <a:miter lim="800000"/>
            <a:headEnd type="none" w="lg" len="lg"/>
            <a:tailEnd type="none" w="lg" len="lg"/>
          </a:ln>
          <a:effectLst/>
        </p:spPr>
      </p:cxnSp>
      <p:sp>
        <p:nvSpPr>
          <p:cNvPr id="530501" name="Text Box 69"/>
          <p:cNvSpPr txBox="1">
            <a:spLocks noChangeArrowheads="1"/>
          </p:cNvSpPr>
          <p:nvPr/>
        </p:nvSpPr>
        <p:spPr bwMode="auto">
          <a:xfrm>
            <a:off x="1714500" y="2444750"/>
            <a:ext cx="7651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530502" name="Text Box 70"/>
          <p:cNvSpPr txBox="1">
            <a:spLocks noChangeArrowheads="1"/>
          </p:cNvSpPr>
          <p:nvPr/>
        </p:nvSpPr>
        <p:spPr bwMode="auto">
          <a:xfrm>
            <a:off x="2770188" y="3016250"/>
            <a:ext cx="431800" cy="396875"/>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i="1" baseline="-25000"/>
              <a:t>s</a:t>
            </a:r>
            <a:endParaRPr lang="en-US" sz="2000"/>
          </a:p>
        </p:txBody>
      </p:sp>
      <p:sp>
        <p:nvSpPr>
          <p:cNvPr id="530503" name="Line 71"/>
          <p:cNvSpPr>
            <a:spLocks noChangeShapeType="1"/>
          </p:cNvSpPr>
          <p:nvPr/>
        </p:nvSpPr>
        <p:spPr bwMode="auto">
          <a:xfrm>
            <a:off x="1849438" y="3054350"/>
            <a:ext cx="620712"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30504" name="Text Box 72"/>
          <p:cNvSpPr txBox="1">
            <a:spLocks noChangeArrowheads="1"/>
          </p:cNvSpPr>
          <p:nvPr/>
        </p:nvSpPr>
        <p:spPr bwMode="auto">
          <a:xfrm>
            <a:off x="2003425" y="297815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530505" name="Line 73"/>
          <p:cNvSpPr>
            <a:spLocks noChangeShapeType="1"/>
          </p:cNvSpPr>
          <p:nvPr/>
        </p:nvSpPr>
        <p:spPr bwMode="auto">
          <a:xfrm>
            <a:off x="2478088" y="4143375"/>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530506" name="Line 74"/>
          <p:cNvSpPr>
            <a:spLocks noChangeShapeType="1"/>
          </p:cNvSpPr>
          <p:nvPr/>
        </p:nvSpPr>
        <p:spPr bwMode="auto">
          <a:xfrm>
            <a:off x="1098550" y="389255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30507" name="Text Box 75"/>
          <p:cNvSpPr txBox="1">
            <a:spLocks noChangeArrowheads="1"/>
          </p:cNvSpPr>
          <p:nvPr/>
        </p:nvSpPr>
        <p:spPr bwMode="auto">
          <a:xfrm>
            <a:off x="1252538" y="39068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530508" name="Text Box 76"/>
          <p:cNvSpPr txBox="1">
            <a:spLocks noChangeArrowheads="1"/>
          </p:cNvSpPr>
          <p:nvPr/>
        </p:nvSpPr>
        <p:spPr bwMode="auto">
          <a:xfrm>
            <a:off x="2478088" y="41989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cxnSp>
        <p:nvCxnSpPr>
          <p:cNvPr id="530509" name="AutoShape 77"/>
          <p:cNvCxnSpPr>
            <a:cxnSpLocks noChangeShapeType="1"/>
            <a:stCxn id="530513" idx="4"/>
            <a:endCxn id="530483" idx="2"/>
          </p:cNvCxnSpPr>
          <p:nvPr/>
        </p:nvCxnSpPr>
        <p:spPr bwMode="auto">
          <a:xfrm>
            <a:off x="3217863" y="3683000"/>
            <a:ext cx="498475" cy="0"/>
          </a:xfrm>
          <a:prstGeom prst="straightConnector1">
            <a:avLst/>
          </a:prstGeom>
          <a:noFill/>
          <a:ln w="12700">
            <a:solidFill>
              <a:schemeClr val="tx1"/>
            </a:solidFill>
            <a:round/>
            <a:headEnd type="none" w="lg" len="lg"/>
            <a:tailEnd type="none" w="lg" len="lg"/>
          </a:ln>
          <a:effectLst/>
        </p:spPr>
      </p:cxnSp>
      <p:sp>
        <p:nvSpPr>
          <p:cNvPr id="530510" name="Line 78"/>
          <p:cNvSpPr>
            <a:spLocks noChangeShapeType="1"/>
          </p:cNvSpPr>
          <p:nvPr/>
        </p:nvSpPr>
        <p:spPr bwMode="auto">
          <a:xfrm>
            <a:off x="3592513" y="4179888"/>
            <a:ext cx="0" cy="463550"/>
          </a:xfrm>
          <a:prstGeom prst="line">
            <a:avLst/>
          </a:prstGeom>
          <a:noFill/>
          <a:ln w="12700">
            <a:solidFill>
              <a:schemeClr val="tx1"/>
            </a:solidFill>
            <a:round/>
            <a:headEnd type="none" w="lg" len="lg"/>
            <a:tailEnd type="stealth" w="lg" len="lg"/>
          </a:ln>
          <a:effectLst/>
        </p:spPr>
        <p:txBody>
          <a:bodyPr/>
          <a:lstStyle/>
          <a:p>
            <a:endParaRPr lang="en-US"/>
          </a:p>
        </p:txBody>
      </p:sp>
      <p:sp>
        <p:nvSpPr>
          <p:cNvPr id="530511" name="Text Box 79"/>
          <p:cNvSpPr txBox="1">
            <a:spLocks noChangeArrowheads="1"/>
          </p:cNvSpPr>
          <p:nvPr/>
        </p:nvSpPr>
        <p:spPr bwMode="auto">
          <a:xfrm>
            <a:off x="3259138" y="423545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nvGrpSpPr>
          <p:cNvPr id="530512" name="Group 80"/>
          <p:cNvGrpSpPr>
            <a:grpSpLocks/>
          </p:cNvGrpSpPr>
          <p:nvPr/>
        </p:nvGrpSpPr>
        <p:grpSpPr bwMode="auto">
          <a:xfrm>
            <a:off x="2695575" y="3419475"/>
            <a:ext cx="541338" cy="527050"/>
            <a:chOff x="1698" y="2318"/>
            <a:chExt cx="341" cy="332"/>
          </a:xfrm>
        </p:grpSpPr>
        <p:sp>
          <p:nvSpPr>
            <p:cNvPr id="530513" name="Oval 8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0514" name="Text Box 82"/>
            <p:cNvSpPr txBox="1">
              <a:spLocks noChangeArrowheads="1"/>
            </p:cNvSpPr>
            <p:nvPr/>
          </p:nvSpPr>
          <p:spPr bwMode="auto">
            <a:xfrm>
              <a:off x="1698" y="2358"/>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sp>
        <p:nvSpPr>
          <p:cNvPr id="530515" name="Line 83"/>
          <p:cNvSpPr>
            <a:spLocks noChangeShapeType="1"/>
          </p:cNvSpPr>
          <p:nvPr/>
        </p:nvSpPr>
        <p:spPr bwMode="auto">
          <a:xfrm flipH="1">
            <a:off x="2667000" y="4044950"/>
            <a:ext cx="62071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530516" name="Text Box 84"/>
          <p:cNvSpPr txBox="1">
            <a:spLocks noChangeArrowheads="1"/>
          </p:cNvSpPr>
          <p:nvPr/>
        </p:nvSpPr>
        <p:spPr bwMode="auto">
          <a:xfrm>
            <a:off x="2917825" y="4059238"/>
            <a:ext cx="315913"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v</a:t>
            </a:r>
          </a:p>
        </p:txBody>
      </p:sp>
      <p:sp>
        <p:nvSpPr>
          <p:cNvPr id="530517" name="Oval 85"/>
          <p:cNvSpPr>
            <a:spLocks noChangeArrowheads="1"/>
          </p:cNvSpPr>
          <p:nvPr/>
        </p:nvSpPr>
        <p:spPr bwMode="auto">
          <a:xfrm>
            <a:off x="2028825" y="3532188"/>
            <a:ext cx="287338" cy="298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30518" name="Oval 86"/>
          <p:cNvSpPr>
            <a:spLocks noChangeArrowheads="1"/>
          </p:cNvSpPr>
          <p:nvPr/>
        </p:nvSpPr>
        <p:spPr bwMode="auto">
          <a:xfrm>
            <a:off x="3633788" y="3527425"/>
            <a:ext cx="287337" cy="29845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30519" name="Oval 87"/>
          <p:cNvSpPr>
            <a:spLocks noChangeArrowheads="1"/>
          </p:cNvSpPr>
          <p:nvPr/>
        </p:nvSpPr>
        <p:spPr bwMode="auto">
          <a:xfrm>
            <a:off x="485775" y="5130800"/>
            <a:ext cx="3436938" cy="1555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530520" name="Text Box 88"/>
          <p:cNvSpPr txBox="1">
            <a:spLocks noChangeArrowheads="1"/>
          </p:cNvSpPr>
          <p:nvPr/>
        </p:nvSpPr>
        <p:spPr bwMode="auto">
          <a:xfrm>
            <a:off x="158750" y="3216275"/>
            <a:ext cx="374650"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530521" name="Text Box 89"/>
          <p:cNvSpPr txBox="1">
            <a:spLocks noChangeArrowheads="1"/>
          </p:cNvSpPr>
          <p:nvPr/>
        </p:nvSpPr>
        <p:spPr bwMode="auto">
          <a:xfrm>
            <a:off x="1751013" y="3267075"/>
            <a:ext cx="382587"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530522" name="Text Box 90"/>
          <p:cNvSpPr txBox="1">
            <a:spLocks noChangeArrowheads="1"/>
          </p:cNvSpPr>
          <p:nvPr/>
        </p:nvSpPr>
        <p:spPr bwMode="auto">
          <a:xfrm>
            <a:off x="3883025" y="3241675"/>
            <a:ext cx="366713" cy="36671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530523" name="Text Box 91"/>
          <p:cNvSpPr txBox="1">
            <a:spLocks noChangeArrowheads="1"/>
          </p:cNvSpPr>
          <p:nvPr/>
        </p:nvSpPr>
        <p:spPr bwMode="auto">
          <a:xfrm>
            <a:off x="2476500" y="5272088"/>
            <a:ext cx="382588" cy="366712"/>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sp>
        <p:nvSpPr>
          <p:cNvPr id="530525" name="Text Box 93"/>
          <p:cNvSpPr txBox="1">
            <a:spLocks noChangeArrowheads="1"/>
          </p:cNvSpPr>
          <p:nvPr/>
        </p:nvSpPr>
        <p:spPr bwMode="auto">
          <a:xfrm>
            <a:off x="4419600" y="2514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n – 1 – m equations</a:t>
            </a:r>
            <a:endParaRPr lang="en-US" b="1"/>
          </a:p>
        </p:txBody>
      </p:sp>
      <p:graphicFrame>
        <p:nvGraphicFramePr>
          <p:cNvPr id="530533" name="Object 101"/>
          <p:cNvGraphicFramePr>
            <a:graphicFrameLocks noChangeAspect="1"/>
          </p:cNvGraphicFramePr>
          <p:nvPr/>
        </p:nvGraphicFramePr>
        <p:xfrm>
          <a:off x="5257800" y="3870325"/>
          <a:ext cx="2230438" cy="1544638"/>
        </p:xfrm>
        <a:graphic>
          <a:graphicData uri="http://schemas.openxmlformats.org/presentationml/2006/ole">
            <p:oleObj spid="_x0000_s530533" name="Equation" r:id="rId3" imgW="1485720" imgH="1028520" progId="Equation.3">
              <p:embed/>
            </p:oleObj>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dt" sz="half" idx="2"/>
          </p:nvPr>
        </p:nvSpPr>
        <p:spPr/>
        <p:txBody>
          <a:bodyPr/>
          <a:lstStyle/>
          <a:p>
            <a:r>
              <a:rPr lang="en-US"/>
              <a:t>ECEN 301</a:t>
            </a:r>
          </a:p>
        </p:txBody>
      </p:sp>
      <p:sp>
        <p:nvSpPr>
          <p:cNvPr id="5" name="Rectangle 9"/>
          <p:cNvSpPr>
            <a:spLocks noGrp="1" noChangeArrowheads="1"/>
          </p:cNvSpPr>
          <p:nvPr>
            <p:ph type="ftr" sz="quarter" idx="3"/>
          </p:nvPr>
        </p:nvSpPr>
        <p:spPr/>
        <p:txBody>
          <a:bodyPr/>
          <a:lstStyle/>
          <a:p>
            <a:r>
              <a:rPr lang="en-US"/>
              <a:t>Discussion #7 – Node and Mesh Methods</a:t>
            </a:r>
          </a:p>
        </p:txBody>
      </p:sp>
      <p:sp>
        <p:nvSpPr>
          <p:cNvPr id="6" name="Rectangle 10"/>
          <p:cNvSpPr>
            <a:spLocks noGrp="1" noChangeArrowheads="1"/>
          </p:cNvSpPr>
          <p:nvPr>
            <p:ph type="sldNum" sz="quarter" idx="4"/>
          </p:nvPr>
        </p:nvSpPr>
        <p:spPr/>
        <p:txBody>
          <a:bodyPr/>
          <a:lstStyle/>
          <a:p>
            <a:pPr lvl="1"/>
            <a:fld id="{FB644729-9CF9-450A-9048-93915C6E2F76}" type="slidenum">
              <a:rPr lang="en-US"/>
              <a:pPr lvl="1"/>
              <a:t>45</a:t>
            </a:fld>
            <a:endParaRPr lang="en-US"/>
          </a:p>
        </p:txBody>
      </p:sp>
      <p:sp>
        <p:nvSpPr>
          <p:cNvPr id="558082" name="Rectangle 2"/>
          <p:cNvSpPr>
            <a:spLocks noGrp="1" noChangeArrowheads="1"/>
          </p:cNvSpPr>
          <p:nvPr>
            <p:ph type="ctrTitle"/>
          </p:nvPr>
        </p:nvSpPr>
        <p:spPr/>
        <p:txBody>
          <a:bodyPr/>
          <a:lstStyle/>
          <a:p>
            <a:r>
              <a:rPr lang="en-US"/>
              <a:t>Mesh Current Method</a:t>
            </a:r>
          </a:p>
        </p:txBody>
      </p:sp>
      <p:sp>
        <p:nvSpPr>
          <p:cNvPr id="558083" name="Rectangle 3"/>
          <p:cNvSpPr>
            <a:spLocks noGrp="1" noChangeArrowheads="1"/>
          </p:cNvSpPr>
          <p:nvPr>
            <p:ph type="subTitle" idx="1"/>
          </p:nvPr>
        </p:nvSpPr>
        <p:spPr/>
        <p:txBody>
          <a:bodyPr/>
          <a:lstStyle/>
          <a:p>
            <a:r>
              <a:rPr lang="en-US">
                <a:solidFill>
                  <a:schemeClr val="tx1"/>
                </a:solidFill>
              </a:rPr>
              <a:t>Network Analysis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Date Placeholder 3"/>
          <p:cNvSpPr>
            <a:spLocks noGrp="1"/>
          </p:cNvSpPr>
          <p:nvPr>
            <p:ph type="dt" sz="half" idx="10"/>
          </p:nvPr>
        </p:nvSpPr>
        <p:spPr/>
        <p:txBody>
          <a:bodyPr/>
          <a:lstStyle/>
          <a:p>
            <a:r>
              <a:rPr lang="en-US"/>
              <a:t>ECEN 301</a:t>
            </a:r>
          </a:p>
        </p:txBody>
      </p:sp>
      <p:sp>
        <p:nvSpPr>
          <p:cNvPr id="46" name="Footer Placeholder 4"/>
          <p:cNvSpPr>
            <a:spLocks noGrp="1"/>
          </p:cNvSpPr>
          <p:nvPr>
            <p:ph type="ftr" sz="quarter" idx="11"/>
          </p:nvPr>
        </p:nvSpPr>
        <p:spPr/>
        <p:txBody>
          <a:bodyPr/>
          <a:lstStyle/>
          <a:p>
            <a:r>
              <a:rPr lang="en-US"/>
              <a:t>Discussion #7 – Node and Mesh Methods</a:t>
            </a:r>
          </a:p>
        </p:txBody>
      </p:sp>
      <p:sp>
        <p:nvSpPr>
          <p:cNvPr id="47" name="Slide Number Placeholder 5"/>
          <p:cNvSpPr>
            <a:spLocks noGrp="1"/>
          </p:cNvSpPr>
          <p:nvPr>
            <p:ph type="sldNum" sz="quarter" idx="12"/>
          </p:nvPr>
        </p:nvSpPr>
        <p:spPr/>
        <p:txBody>
          <a:bodyPr/>
          <a:lstStyle/>
          <a:p>
            <a:pPr lvl="1"/>
            <a:fld id="{FF6FCF10-1EA5-4F8B-BB8D-C27C3C1D9016}" type="slidenum">
              <a:rPr lang="en-US"/>
              <a:pPr lvl="1"/>
              <a:t>46</a:t>
            </a:fld>
            <a:endParaRPr lang="en-US"/>
          </a:p>
        </p:txBody>
      </p:sp>
      <p:sp>
        <p:nvSpPr>
          <p:cNvPr id="534530" name="Rectangle 2"/>
          <p:cNvSpPr>
            <a:spLocks noGrp="1" noChangeArrowheads="1"/>
          </p:cNvSpPr>
          <p:nvPr>
            <p:ph type="title"/>
          </p:nvPr>
        </p:nvSpPr>
        <p:spPr/>
        <p:txBody>
          <a:bodyPr/>
          <a:lstStyle/>
          <a:p>
            <a:r>
              <a:rPr lang="en-US"/>
              <a:t>Mesh Current Method</a:t>
            </a:r>
          </a:p>
        </p:txBody>
      </p:sp>
      <p:sp>
        <p:nvSpPr>
          <p:cNvPr id="534531" name="Rectangle 3"/>
          <p:cNvSpPr>
            <a:spLocks noGrp="1" noChangeArrowheads="1"/>
          </p:cNvSpPr>
          <p:nvPr>
            <p:ph type="body" idx="1"/>
          </p:nvPr>
        </p:nvSpPr>
        <p:spPr>
          <a:xfrm>
            <a:off x="406400" y="1333500"/>
            <a:ext cx="8356600" cy="1943100"/>
          </a:xfrm>
        </p:spPr>
        <p:txBody>
          <a:bodyPr/>
          <a:lstStyle/>
          <a:p>
            <a:r>
              <a:rPr lang="en-US" sz="2800"/>
              <a:t>Write </a:t>
            </a:r>
            <a:r>
              <a:rPr lang="en-US" sz="2800" b="1"/>
              <a:t>n</a:t>
            </a:r>
            <a:r>
              <a:rPr lang="en-US" sz="2800"/>
              <a:t> equations of </a:t>
            </a:r>
            <a:r>
              <a:rPr lang="en-US" sz="2800" b="1"/>
              <a:t>n</a:t>
            </a:r>
            <a:r>
              <a:rPr lang="en-US" sz="2800"/>
              <a:t> unknowns in terms of mesh currents (where </a:t>
            </a:r>
            <a:r>
              <a:rPr lang="en-US" sz="2800" b="1"/>
              <a:t>n</a:t>
            </a:r>
            <a:r>
              <a:rPr lang="en-US" sz="2800"/>
              <a:t> is the number of meshes)</a:t>
            </a:r>
          </a:p>
          <a:p>
            <a:pPr lvl="1"/>
            <a:r>
              <a:rPr lang="en-US" sz="2400"/>
              <a:t>Use of KVL to solve unknown currents</a:t>
            </a:r>
          </a:p>
          <a:p>
            <a:pPr lvl="1"/>
            <a:r>
              <a:rPr lang="en-US" sz="2400"/>
              <a:t>Important to be </a:t>
            </a:r>
            <a:r>
              <a:rPr lang="en-US" sz="2400" b="1"/>
              <a:t>consistent</a:t>
            </a:r>
            <a:r>
              <a:rPr lang="en-US" sz="2400"/>
              <a:t> with current direction</a:t>
            </a:r>
          </a:p>
        </p:txBody>
      </p:sp>
      <p:grpSp>
        <p:nvGrpSpPr>
          <p:cNvPr id="534532" name="Group 4"/>
          <p:cNvGrpSpPr>
            <a:grpSpLocks/>
          </p:cNvGrpSpPr>
          <p:nvPr/>
        </p:nvGrpSpPr>
        <p:grpSpPr bwMode="auto">
          <a:xfrm>
            <a:off x="1447800" y="3506788"/>
            <a:ext cx="938213" cy="1814512"/>
            <a:chOff x="1812" y="2112"/>
            <a:chExt cx="591" cy="1143"/>
          </a:xfrm>
        </p:grpSpPr>
        <p:sp>
          <p:nvSpPr>
            <p:cNvPr id="534533" name="Oval 5"/>
            <p:cNvSpPr>
              <a:spLocks noChangeArrowheads="1"/>
            </p:cNvSpPr>
            <p:nvPr/>
          </p:nvSpPr>
          <p:spPr bwMode="auto">
            <a:xfrm rot="16200000">
              <a:off x="2107" y="3190"/>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4534" name="Oval 6"/>
            <p:cNvSpPr>
              <a:spLocks noChangeArrowheads="1"/>
            </p:cNvSpPr>
            <p:nvPr/>
          </p:nvSpPr>
          <p:spPr bwMode="auto">
            <a:xfrm rot="16200000">
              <a:off x="2095" y="2110"/>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cxnSp>
          <p:nvCxnSpPr>
            <p:cNvPr id="534535" name="AutoShape 7"/>
            <p:cNvCxnSpPr>
              <a:cxnSpLocks noChangeShapeType="1"/>
              <a:endCxn id="534533" idx="6"/>
            </p:cNvCxnSpPr>
            <p:nvPr/>
          </p:nvCxnSpPr>
          <p:spPr bwMode="auto">
            <a:xfrm>
              <a:off x="2137" y="2927"/>
              <a:ext cx="3" cy="262"/>
            </a:xfrm>
            <a:prstGeom prst="straightConnector1">
              <a:avLst/>
            </a:prstGeom>
            <a:noFill/>
            <a:ln w="12700">
              <a:solidFill>
                <a:schemeClr val="tx1"/>
              </a:solidFill>
              <a:round/>
              <a:headEnd type="none" w="lg" len="lg"/>
              <a:tailEnd type="none" w="lg" len="lg"/>
            </a:ln>
            <a:effectLst/>
          </p:spPr>
        </p:cxnSp>
        <p:cxnSp>
          <p:nvCxnSpPr>
            <p:cNvPr id="534536" name="AutoShape 8"/>
            <p:cNvCxnSpPr>
              <a:cxnSpLocks noChangeShapeType="1"/>
              <a:stCxn id="534534" idx="2"/>
            </p:cNvCxnSpPr>
            <p:nvPr/>
          </p:nvCxnSpPr>
          <p:spPr bwMode="auto">
            <a:xfrm>
              <a:off x="2128" y="2178"/>
              <a:ext cx="0" cy="322"/>
            </a:xfrm>
            <a:prstGeom prst="straightConnector1">
              <a:avLst/>
            </a:prstGeom>
            <a:noFill/>
            <a:ln w="12700">
              <a:solidFill>
                <a:schemeClr val="tx1"/>
              </a:solidFill>
              <a:round/>
              <a:headEnd type="none" w="lg" len="lg"/>
              <a:tailEnd type="none" w="lg" len="lg"/>
            </a:ln>
            <a:effectLst/>
          </p:spPr>
        </p:cxnSp>
        <p:grpSp>
          <p:nvGrpSpPr>
            <p:cNvPr id="534537" name="Group 9"/>
            <p:cNvGrpSpPr>
              <a:grpSpLocks/>
            </p:cNvGrpSpPr>
            <p:nvPr/>
          </p:nvGrpSpPr>
          <p:grpSpPr bwMode="auto">
            <a:xfrm rot="-10800000">
              <a:off x="2074" y="2512"/>
              <a:ext cx="112" cy="287"/>
              <a:chOff x="3450" y="2313"/>
              <a:chExt cx="111" cy="216"/>
            </a:xfrm>
          </p:grpSpPr>
          <p:sp>
            <p:nvSpPr>
              <p:cNvPr id="534538" name="Line 1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4539" name="Line 1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4540" name="Line 1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4541" name="Line 1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4542" name="Line 1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4543" name="Line 1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4544" name="Line 1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4545" name="AutoShape 17"/>
            <p:cNvCxnSpPr>
              <a:cxnSpLocks noChangeShapeType="1"/>
              <a:stCxn id="534538" idx="0"/>
            </p:cNvCxnSpPr>
            <p:nvPr/>
          </p:nvCxnSpPr>
          <p:spPr bwMode="auto">
            <a:xfrm rot="16200000" flipH="1">
              <a:off x="2073" y="2864"/>
              <a:ext cx="129" cy="0"/>
            </a:xfrm>
            <a:prstGeom prst="straightConnector1">
              <a:avLst/>
            </a:prstGeom>
            <a:noFill/>
            <a:ln w="12700">
              <a:solidFill>
                <a:schemeClr val="tx1"/>
              </a:solidFill>
              <a:round/>
              <a:headEnd type="none" w="lg" len="lg"/>
              <a:tailEnd type="none" w="lg" len="lg"/>
            </a:ln>
            <a:effectLst/>
          </p:spPr>
        </p:cxnSp>
        <p:cxnSp>
          <p:nvCxnSpPr>
            <p:cNvPr id="534546" name="AutoShape 18"/>
            <p:cNvCxnSpPr>
              <a:cxnSpLocks noChangeShapeType="1"/>
              <a:stCxn id="534540" idx="1"/>
            </p:cNvCxnSpPr>
            <p:nvPr/>
          </p:nvCxnSpPr>
          <p:spPr bwMode="auto">
            <a:xfrm flipV="1">
              <a:off x="2128" y="2416"/>
              <a:ext cx="0" cy="96"/>
            </a:xfrm>
            <a:prstGeom prst="straightConnector1">
              <a:avLst/>
            </a:prstGeom>
            <a:noFill/>
            <a:ln w="12700">
              <a:solidFill>
                <a:schemeClr val="tx1"/>
              </a:solidFill>
              <a:round/>
              <a:headEnd type="none" w="lg" len="lg"/>
              <a:tailEnd type="none" w="lg" len="lg"/>
            </a:ln>
            <a:effectLst/>
          </p:spPr>
        </p:cxnSp>
        <p:sp>
          <p:nvSpPr>
            <p:cNvPr id="534547" name="Text Box 19"/>
            <p:cNvSpPr txBox="1">
              <a:spLocks noChangeArrowheads="1"/>
            </p:cNvSpPr>
            <p:nvPr/>
          </p:nvSpPr>
          <p:spPr bwMode="auto">
            <a:xfrm>
              <a:off x="2206" y="2352"/>
              <a:ext cx="197"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p>
            <a:p>
              <a:r>
                <a:rPr lang="en-US"/>
                <a:t>_</a:t>
              </a:r>
            </a:p>
          </p:txBody>
        </p:sp>
        <p:sp>
          <p:nvSpPr>
            <p:cNvPr id="534548" name="Text Box 20"/>
            <p:cNvSpPr txBox="1">
              <a:spLocks noChangeArrowheads="1"/>
            </p:cNvSpPr>
            <p:nvPr/>
          </p:nvSpPr>
          <p:spPr bwMode="auto">
            <a:xfrm>
              <a:off x="1844" y="2553"/>
              <a:ext cx="220" cy="231"/>
            </a:xfrm>
            <a:prstGeom prst="rect">
              <a:avLst/>
            </a:prstGeom>
            <a:noFill/>
            <a:ln w="12700">
              <a:noFill/>
              <a:miter lim="800000"/>
              <a:headEnd type="none" w="lg" len="lg"/>
              <a:tailEnd type="none" w="lg" len="lg"/>
            </a:ln>
            <a:effectLst/>
          </p:spPr>
          <p:txBody>
            <a:bodyPr wrap="none">
              <a:spAutoFit/>
            </a:bodyPr>
            <a:lstStyle/>
            <a:p>
              <a:r>
                <a:rPr lang="en-US" b="1"/>
                <a:t>R</a:t>
              </a:r>
            </a:p>
          </p:txBody>
        </p:sp>
        <p:sp>
          <p:nvSpPr>
            <p:cNvPr id="534549" name="Line 21"/>
            <p:cNvSpPr>
              <a:spLocks noChangeShapeType="1"/>
            </p:cNvSpPr>
            <p:nvPr/>
          </p:nvSpPr>
          <p:spPr bwMode="auto">
            <a:xfrm>
              <a:off x="2016" y="2178"/>
              <a:ext cx="0" cy="271"/>
            </a:xfrm>
            <a:prstGeom prst="line">
              <a:avLst/>
            </a:prstGeom>
            <a:noFill/>
            <a:ln w="12700">
              <a:solidFill>
                <a:schemeClr val="tx1"/>
              </a:solidFill>
              <a:round/>
              <a:headEnd type="none" w="lg" len="lg"/>
              <a:tailEnd type="stealth" w="lg" len="lg"/>
            </a:ln>
            <a:effectLst/>
          </p:spPr>
          <p:txBody>
            <a:bodyPr/>
            <a:lstStyle/>
            <a:p>
              <a:endParaRPr lang="en-US"/>
            </a:p>
          </p:txBody>
        </p:sp>
        <p:sp>
          <p:nvSpPr>
            <p:cNvPr id="534550" name="Text Box 22"/>
            <p:cNvSpPr txBox="1">
              <a:spLocks noChangeArrowheads="1"/>
            </p:cNvSpPr>
            <p:nvPr/>
          </p:nvSpPr>
          <p:spPr bwMode="auto">
            <a:xfrm>
              <a:off x="1812" y="2184"/>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sp>
        <p:nvSpPr>
          <p:cNvPr id="534551" name="Text Box 23"/>
          <p:cNvSpPr txBox="1">
            <a:spLocks noChangeArrowheads="1"/>
          </p:cNvSpPr>
          <p:nvPr/>
        </p:nvSpPr>
        <p:spPr bwMode="auto">
          <a:xfrm>
            <a:off x="3048000" y="3963988"/>
            <a:ext cx="2667000" cy="928687"/>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the direction of current defines the </a:t>
            </a:r>
            <a:r>
              <a:rPr lang="en-US" b="1"/>
              <a:t>polarity</a:t>
            </a:r>
            <a:r>
              <a:rPr lang="en-US"/>
              <a:t> of the voltage</a:t>
            </a:r>
          </a:p>
        </p:txBody>
      </p:sp>
      <p:sp>
        <p:nvSpPr>
          <p:cNvPr id="534552" name="Text Box 24"/>
          <p:cNvSpPr txBox="1">
            <a:spLocks noChangeArrowheads="1"/>
          </p:cNvSpPr>
          <p:nvPr/>
        </p:nvSpPr>
        <p:spPr bwMode="auto">
          <a:xfrm>
            <a:off x="1155700" y="5551488"/>
            <a:ext cx="1663700" cy="379412"/>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r>
              <a:rPr lang="en-US"/>
              <a:t>Positive voltage</a:t>
            </a:r>
          </a:p>
        </p:txBody>
      </p:sp>
      <p:grpSp>
        <p:nvGrpSpPr>
          <p:cNvPr id="534553" name="Group 25"/>
          <p:cNvGrpSpPr>
            <a:grpSpLocks/>
          </p:cNvGrpSpPr>
          <p:nvPr/>
        </p:nvGrpSpPr>
        <p:grpSpPr bwMode="auto">
          <a:xfrm>
            <a:off x="6311900" y="3506788"/>
            <a:ext cx="938213" cy="1814512"/>
            <a:chOff x="3976" y="2064"/>
            <a:chExt cx="591" cy="1143"/>
          </a:xfrm>
        </p:grpSpPr>
        <p:sp>
          <p:nvSpPr>
            <p:cNvPr id="534554" name="Oval 26"/>
            <p:cNvSpPr>
              <a:spLocks noChangeArrowheads="1"/>
            </p:cNvSpPr>
            <p:nvPr/>
          </p:nvSpPr>
          <p:spPr bwMode="auto">
            <a:xfrm rot="16200000">
              <a:off x="4271" y="3142"/>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4555" name="Oval 27"/>
            <p:cNvSpPr>
              <a:spLocks noChangeArrowheads="1"/>
            </p:cNvSpPr>
            <p:nvPr/>
          </p:nvSpPr>
          <p:spPr bwMode="auto">
            <a:xfrm rot="16200000">
              <a:off x="4259" y="2062"/>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cxnSp>
          <p:nvCxnSpPr>
            <p:cNvPr id="534556" name="AutoShape 28"/>
            <p:cNvCxnSpPr>
              <a:cxnSpLocks noChangeShapeType="1"/>
              <a:endCxn id="534554" idx="6"/>
            </p:cNvCxnSpPr>
            <p:nvPr/>
          </p:nvCxnSpPr>
          <p:spPr bwMode="auto">
            <a:xfrm>
              <a:off x="4301" y="2879"/>
              <a:ext cx="3" cy="262"/>
            </a:xfrm>
            <a:prstGeom prst="straightConnector1">
              <a:avLst/>
            </a:prstGeom>
            <a:noFill/>
            <a:ln w="12700">
              <a:solidFill>
                <a:schemeClr val="tx1"/>
              </a:solidFill>
              <a:round/>
              <a:headEnd type="none" w="lg" len="lg"/>
              <a:tailEnd type="none" w="lg" len="lg"/>
            </a:ln>
            <a:effectLst/>
          </p:spPr>
        </p:cxnSp>
        <p:cxnSp>
          <p:nvCxnSpPr>
            <p:cNvPr id="534557" name="AutoShape 29"/>
            <p:cNvCxnSpPr>
              <a:cxnSpLocks noChangeShapeType="1"/>
              <a:stCxn id="534555" idx="2"/>
            </p:cNvCxnSpPr>
            <p:nvPr/>
          </p:nvCxnSpPr>
          <p:spPr bwMode="auto">
            <a:xfrm>
              <a:off x="4292" y="2130"/>
              <a:ext cx="0" cy="322"/>
            </a:xfrm>
            <a:prstGeom prst="straightConnector1">
              <a:avLst/>
            </a:prstGeom>
            <a:noFill/>
            <a:ln w="12700">
              <a:solidFill>
                <a:schemeClr val="tx1"/>
              </a:solidFill>
              <a:round/>
              <a:headEnd type="none" w="lg" len="lg"/>
              <a:tailEnd type="none" w="lg" len="lg"/>
            </a:ln>
            <a:effectLst/>
          </p:spPr>
        </p:cxnSp>
        <p:grpSp>
          <p:nvGrpSpPr>
            <p:cNvPr id="534558" name="Group 30"/>
            <p:cNvGrpSpPr>
              <a:grpSpLocks/>
            </p:cNvGrpSpPr>
            <p:nvPr/>
          </p:nvGrpSpPr>
          <p:grpSpPr bwMode="auto">
            <a:xfrm rot="-10800000">
              <a:off x="4238" y="2464"/>
              <a:ext cx="112" cy="287"/>
              <a:chOff x="3450" y="2313"/>
              <a:chExt cx="111" cy="216"/>
            </a:xfrm>
          </p:grpSpPr>
          <p:sp>
            <p:nvSpPr>
              <p:cNvPr id="534559" name="Line 3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4560" name="Line 3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4561" name="Line 3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4562" name="Line 3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4563" name="Line 3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4564" name="Line 3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4565" name="Line 3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4566" name="AutoShape 38"/>
            <p:cNvCxnSpPr>
              <a:cxnSpLocks noChangeShapeType="1"/>
              <a:stCxn id="534559" idx="0"/>
            </p:cNvCxnSpPr>
            <p:nvPr/>
          </p:nvCxnSpPr>
          <p:spPr bwMode="auto">
            <a:xfrm rot="16200000" flipH="1">
              <a:off x="4237" y="2816"/>
              <a:ext cx="129" cy="0"/>
            </a:xfrm>
            <a:prstGeom prst="straightConnector1">
              <a:avLst/>
            </a:prstGeom>
            <a:noFill/>
            <a:ln w="12700">
              <a:solidFill>
                <a:schemeClr val="tx1"/>
              </a:solidFill>
              <a:round/>
              <a:headEnd type="none" w="lg" len="lg"/>
              <a:tailEnd type="none" w="lg" len="lg"/>
            </a:ln>
            <a:effectLst/>
          </p:spPr>
        </p:cxnSp>
        <p:cxnSp>
          <p:nvCxnSpPr>
            <p:cNvPr id="534567" name="AutoShape 39"/>
            <p:cNvCxnSpPr>
              <a:cxnSpLocks noChangeShapeType="1"/>
              <a:stCxn id="534561" idx="1"/>
            </p:cNvCxnSpPr>
            <p:nvPr/>
          </p:nvCxnSpPr>
          <p:spPr bwMode="auto">
            <a:xfrm flipV="1">
              <a:off x="4292" y="2368"/>
              <a:ext cx="0" cy="96"/>
            </a:xfrm>
            <a:prstGeom prst="straightConnector1">
              <a:avLst/>
            </a:prstGeom>
            <a:noFill/>
            <a:ln w="12700">
              <a:solidFill>
                <a:schemeClr val="tx1"/>
              </a:solidFill>
              <a:round/>
              <a:headEnd type="none" w="lg" len="lg"/>
              <a:tailEnd type="none" w="lg" len="lg"/>
            </a:ln>
            <a:effectLst/>
          </p:spPr>
        </p:cxnSp>
        <p:sp>
          <p:nvSpPr>
            <p:cNvPr id="534568" name="Text Box 40"/>
            <p:cNvSpPr txBox="1">
              <a:spLocks noChangeArrowheads="1"/>
            </p:cNvSpPr>
            <p:nvPr/>
          </p:nvSpPr>
          <p:spPr bwMode="auto">
            <a:xfrm>
              <a:off x="4370" y="2304"/>
              <a:ext cx="197"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p>
            <a:p>
              <a:r>
                <a:rPr lang="en-US"/>
                <a:t>_</a:t>
              </a:r>
            </a:p>
          </p:txBody>
        </p:sp>
        <p:sp>
          <p:nvSpPr>
            <p:cNvPr id="534569" name="Text Box 41"/>
            <p:cNvSpPr txBox="1">
              <a:spLocks noChangeArrowheads="1"/>
            </p:cNvSpPr>
            <p:nvPr/>
          </p:nvSpPr>
          <p:spPr bwMode="auto">
            <a:xfrm>
              <a:off x="4008" y="2505"/>
              <a:ext cx="220" cy="231"/>
            </a:xfrm>
            <a:prstGeom prst="rect">
              <a:avLst/>
            </a:prstGeom>
            <a:noFill/>
            <a:ln w="12700">
              <a:noFill/>
              <a:miter lim="800000"/>
              <a:headEnd type="none" w="lg" len="lg"/>
              <a:tailEnd type="none" w="lg" len="lg"/>
            </a:ln>
            <a:effectLst/>
          </p:spPr>
          <p:txBody>
            <a:bodyPr wrap="none">
              <a:spAutoFit/>
            </a:bodyPr>
            <a:lstStyle/>
            <a:p>
              <a:r>
                <a:rPr lang="en-US" b="1"/>
                <a:t>R</a:t>
              </a:r>
            </a:p>
          </p:txBody>
        </p:sp>
        <p:sp>
          <p:nvSpPr>
            <p:cNvPr id="534570" name="Line 42"/>
            <p:cNvSpPr>
              <a:spLocks noChangeShapeType="1"/>
            </p:cNvSpPr>
            <p:nvPr/>
          </p:nvSpPr>
          <p:spPr bwMode="auto">
            <a:xfrm flipV="1">
              <a:off x="4180" y="2130"/>
              <a:ext cx="0" cy="271"/>
            </a:xfrm>
            <a:prstGeom prst="line">
              <a:avLst/>
            </a:prstGeom>
            <a:noFill/>
            <a:ln w="12700">
              <a:solidFill>
                <a:schemeClr val="tx1"/>
              </a:solidFill>
              <a:round/>
              <a:headEnd type="none" w="lg" len="lg"/>
              <a:tailEnd type="stealth" w="lg" len="lg"/>
            </a:ln>
            <a:effectLst/>
          </p:spPr>
          <p:txBody>
            <a:bodyPr/>
            <a:lstStyle/>
            <a:p>
              <a:endParaRPr lang="en-US"/>
            </a:p>
          </p:txBody>
        </p:sp>
        <p:sp>
          <p:nvSpPr>
            <p:cNvPr id="534571" name="Text Box 43"/>
            <p:cNvSpPr txBox="1">
              <a:spLocks noChangeArrowheads="1"/>
            </p:cNvSpPr>
            <p:nvPr/>
          </p:nvSpPr>
          <p:spPr bwMode="auto">
            <a:xfrm>
              <a:off x="3976" y="2136"/>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sp>
        <p:nvSpPr>
          <p:cNvPr id="534572" name="Text Box 44"/>
          <p:cNvSpPr txBox="1">
            <a:spLocks noChangeArrowheads="1"/>
          </p:cNvSpPr>
          <p:nvPr/>
        </p:nvSpPr>
        <p:spPr bwMode="auto">
          <a:xfrm>
            <a:off x="5975350" y="5564188"/>
            <a:ext cx="1752600" cy="379412"/>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r>
              <a:rPr lang="en-US"/>
              <a:t>Negative voltage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Date Placeholder 3"/>
          <p:cNvSpPr>
            <a:spLocks noGrp="1"/>
          </p:cNvSpPr>
          <p:nvPr>
            <p:ph type="dt" sz="half" idx="10"/>
          </p:nvPr>
        </p:nvSpPr>
        <p:spPr/>
        <p:txBody>
          <a:bodyPr/>
          <a:lstStyle/>
          <a:p>
            <a:r>
              <a:rPr lang="en-US"/>
              <a:t>ECEN 301</a:t>
            </a:r>
          </a:p>
        </p:txBody>
      </p:sp>
      <p:sp>
        <p:nvSpPr>
          <p:cNvPr id="72" name="Footer Placeholder 4"/>
          <p:cNvSpPr>
            <a:spLocks noGrp="1"/>
          </p:cNvSpPr>
          <p:nvPr>
            <p:ph type="ftr" sz="quarter" idx="11"/>
          </p:nvPr>
        </p:nvSpPr>
        <p:spPr/>
        <p:txBody>
          <a:bodyPr/>
          <a:lstStyle/>
          <a:p>
            <a:r>
              <a:rPr lang="en-US"/>
              <a:t>Discussion #7 – Node and Mesh Methods</a:t>
            </a:r>
          </a:p>
        </p:txBody>
      </p:sp>
      <p:sp>
        <p:nvSpPr>
          <p:cNvPr id="73" name="Slide Number Placeholder 5"/>
          <p:cNvSpPr>
            <a:spLocks noGrp="1"/>
          </p:cNvSpPr>
          <p:nvPr>
            <p:ph type="sldNum" sz="quarter" idx="12"/>
          </p:nvPr>
        </p:nvSpPr>
        <p:spPr/>
        <p:txBody>
          <a:bodyPr/>
          <a:lstStyle/>
          <a:p>
            <a:pPr lvl="1"/>
            <a:fld id="{BDAD9D9F-4196-4D4A-89A5-9A6E6375D6B0}" type="slidenum">
              <a:rPr lang="en-US"/>
              <a:pPr lvl="1"/>
              <a:t>47</a:t>
            </a:fld>
            <a:endParaRPr lang="en-US"/>
          </a:p>
        </p:txBody>
      </p:sp>
      <p:sp>
        <p:nvSpPr>
          <p:cNvPr id="535554" name="Rectangle 2"/>
          <p:cNvSpPr>
            <a:spLocks noGrp="1" noChangeArrowheads="1"/>
          </p:cNvSpPr>
          <p:nvPr>
            <p:ph type="title"/>
          </p:nvPr>
        </p:nvSpPr>
        <p:spPr/>
        <p:txBody>
          <a:bodyPr/>
          <a:lstStyle/>
          <a:p>
            <a:r>
              <a:rPr lang="en-US"/>
              <a:t>Mesh Current Method</a:t>
            </a:r>
          </a:p>
        </p:txBody>
      </p:sp>
      <p:sp>
        <p:nvSpPr>
          <p:cNvPr id="535555" name="Rectangle 3"/>
          <p:cNvSpPr>
            <a:spLocks noGrp="1" noChangeArrowheads="1"/>
          </p:cNvSpPr>
          <p:nvPr>
            <p:ph type="body" idx="1"/>
          </p:nvPr>
        </p:nvSpPr>
        <p:spPr>
          <a:xfrm>
            <a:off x="406400" y="1333500"/>
            <a:ext cx="8356600" cy="1889125"/>
          </a:xfrm>
        </p:spPr>
        <p:txBody>
          <a:bodyPr/>
          <a:lstStyle/>
          <a:p>
            <a:r>
              <a:rPr lang="en-US" sz="2800"/>
              <a:t>Write </a:t>
            </a:r>
            <a:r>
              <a:rPr lang="en-US" sz="2800" b="1"/>
              <a:t>n</a:t>
            </a:r>
            <a:r>
              <a:rPr lang="en-US" sz="2800"/>
              <a:t> equations of </a:t>
            </a:r>
            <a:r>
              <a:rPr lang="en-US" sz="2800" b="1"/>
              <a:t>n</a:t>
            </a:r>
            <a:r>
              <a:rPr lang="en-US" sz="2800"/>
              <a:t> unknowns in terms of mesh currents (where </a:t>
            </a:r>
            <a:r>
              <a:rPr lang="en-US" sz="2800" b="1"/>
              <a:t>n</a:t>
            </a:r>
            <a:r>
              <a:rPr lang="en-US" sz="2800"/>
              <a:t> is the number of meshes)</a:t>
            </a:r>
          </a:p>
          <a:p>
            <a:pPr lvl="1"/>
            <a:r>
              <a:rPr lang="en-US" sz="2400"/>
              <a:t>Use of KVL to solve unknown currents</a:t>
            </a:r>
          </a:p>
          <a:p>
            <a:pPr lvl="1"/>
            <a:r>
              <a:rPr lang="en-US" sz="2400"/>
              <a:t>Important to be </a:t>
            </a:r>
            <a:r>
              <a:rPr lang="en-US" sz="2400" b="1"/>
              <a:t>consistent</a:t>
            </a:r>
            <a:r>
              <a:rPr lang="en-US" sz="2400"/>
              <a:t> with current direction</a:t>
            </a:r>
          </a:p>
        </p:txBody>
      </p:sp>
      <p:grpSp>
        <p:nvGrpSpPr>
          <p:cNvPr id="535556" name="Group 4"/>
          <p:cNvGrpSpPr>
            <a:grpSpLocks/>
          </p:cNvGrpSpPr>
          <p:nvPr/>
        </p:nvGrpSpPr>
        <p:grpSpPr bwMode="auto">
          <a:xfrm>
            <a:off x="76200" y="3527425"/>
            <a:ext cx="4587875" cy="2720975"/>
            <a:chOff x="2274" y="1968"/>
            <a:chExt cx="2890" cy="1714"/>
          </a:xfrm>
        </p:grpSpPr>
        <p:sp>
          <p:nvSpPr>
            <p:cNvPr id="535557" name="Text Box 5"/>
            <p:cNvSpPr txBox="1">
              <a:spLocks noChangeArrowheads="1"/>
            </p:cNvSpPr>
            <p:nvPr/>
          </p:nvSpPr>
          <p:spPr bwMode="auto">
            <a:xfrm>
              <a:off x="3120" y="273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a</a:t>
              </a:r>
            </a:p>
          </p:txBody>
        </p:sp>
        <p:sp>
          <p:nvSpPr>
            <p:cNvPr id="535558" name="Oval 6"/>
            <p:cNvSpPr>
              <a:spLocks noChangeArrowheads="1"/>
            </p:cNvSpPr>
            <p:nvPr/>
          </p:nvSpPr>
          <p:spPr bwMode="auto">
            <a:xfrm>
              <a:off x="3729" y="220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35559" name="Oval 7"/>
            <p:cNvSpPr>
              <a:spLocks noChangeArrowheads="1"/>
            </p:cNvSpPr>
            <p:nvPr/>
          </p:nvSpPr>
          <p:spPr bwMode="auto">
            <a:xfrm>
              <a:off x="3749" y="337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5560" name="AutoShape 8"/>
            <p:cNvCxnSpPr>
              <a:cxnSpLocks noChangeShapeType="1"/>
              <a:stCxn id="535559" idx="2"/>
              <a:endCxn id="535565" idx="4"/>
            </p:cNvCxnSpPr>
            <p:nvPr/>
          </p:nvCxnSpPr>
          <p:spPr bwMode="auto">
            <a:xfrm rot="10800000">
              <a:off x="2721" y="2978"/>
              <a:ext cx="1028" cy="431"/>
            </a:xfrm>
            <a:prstGeom prst="bentConnector2">
              <a:avLst/>
            </a:prstGeom>
            <a:noFill/>
            <a:ln w="12700">
              <a:solidFill>
                <a:schemeClr val="tx1"/>
              </a:solidFill>
              <a:miter lim="800000"/>
              <a:headEnd type="none" w="lg" len="lg"/>
              <a:tailEnd type="none" w="lg" len="lg"/>
            </a:ln>
            <a:effectLst/>
          </p:spPr>
        </p:cxnSp>
        <p:cxnSp>
          <p:nvCxnSpPr>
            <p:cNvPr id="535561" name="AutoShape 9"/>
            <p:cNvCxnSpPr>
              <a:cxnSpLocks noChangeShapeType="1"/>
              <a:stCxn id="535559" idx="0"/>
              <a:endCxn id="535571" idx="1"/>
            </p:cNvCxnSpPr>
            <p:nvPr/>
          </p:nvCxnSpPr>
          <p:spPr bwMode="auto">
            <a:xfrm flipH="1" flipV="1">
              <a:off x="3790" y="3000"/>
              <a:ext cx="1" cy="370"/>
            </a:xfrm>
            <a:prstGeom prst="straightConnector1">
              <a:avLst/>
            </a:prstGeom>
            <a:noFill/>
            <a:ln w="12700">
              <a:solidFill>
                <a:schemeClr val="tx1"/>
              </a:solidFill>
              <a:round/>
              <a:headEnd type="none" w="lg" len="lg"/>
              <a:tailEnd type="none" w="lg" len="lg"/>
            </a:ln>
            <a:effectLst/>
          </p:spPr>
        </p:cxnSp>
        <p:cxnSp>
          <p:nvCxnSpPr>
            <p:cNvPr id="535562" name="AutoShape 10"/>
            <p:cNvCxnSpPr>
              <a:cxnSpLocks noChangeShapeType="1"/>
              <a:stCxn id="535558" idx="4"/>
              <a:endCxn id="535569" idx="0"/>
            </p:cNvCxnSpPr>
            <p:nvPr/>
          </p:nvCxnSpPr>
          <p:spPr bwMode="auto">
            <a:xfrm>
              <a:off x="3771" y="2284"/>
              <a:ext cx="10" cy="500"/>
            </a:xfrm>
            <a:prstGeom prst="straightConnector1">
              <a:avLst/>
            </a:prstGeom>
            <a:noFill/>
            <a:ln w="12700">
              <a:solidFill>
                <a:schemeClr val="tx1"/>
              </a:solidFill>
              <a:round/>
              <a:headEnd type="none" w="lg" len="lg"/>
              <a:tailEnd type="none" w="lg" len="lg"/>
            </a:ln>
            <a:effectLst/>
          </p:spPr>
        </p:cxnSp>
        <p:sp>
          <p:nvSpPr>
            <p:cNvPr id="535563" name="Text Box 11"/>
            <p:cNvSpPr txBox="1">
              <a:spLocks noChangeArrowheads="1"/>
            </p:cNvSpPr>
            <p:nvPr/>
          </p:nvSpPr>
          <p:spPr bwMode="auto">
            <a:xfrm>
              <a:off x="3511" y="2592"/>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2</a:t>
              </a:r>
            </a:p>
            <a:p>
              <a:r>
                <a:rPr lang="en-US" b="1"/>
                <a:t>–</a:t>
              </a:r>
            </a:p>
          </p:txBody>
        </p:sp>
        <p:sp>
          <p:nvSpPr>
            <p:cNvPr id="535564" name="Text Box 12"/>
            <p:cNvSpPr txBox="1">
              <a:spLocks noChangeArrowheads="1"/>
            </p:cNvSpPr>
            <p:nvPr/>
          </p:nvSpPr>
          <p:spPr bwMode="auto">
            <a:xfrm>
              <a:off x="2274" y="2716"/>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535565" name="Oval 13"/>
            <p:cNvSpPr>
              <a:spLocks noChangeArrowheads="1"/>
            </p:cNvSpPr>
            <p:nvPr/>
          </p:nvSpPr>
          <p:spPr bwMode="auto">
            <a:xfrm>
              <a:off x="2555" y="266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5566" name="Text Box 14"/>
            <p:cNvSpPr txBox="1">
              <a:spLocks noChangeArrowheads="1"/>
            </p:cNvSpPr>
            <p:nvPr/>
          </p:nvSpPr>
          <p:spPr bwMode="auto">
            <a:xfrm>
              <a:off x="2624" y="265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35567" name="Text Box 15"/>
            <p:cNvSpPr txBox="1">
              <a:spLocks noChangeArrowheads="1"/>
            </p:cNvSpPr>
            <p:nvPr/>
          </p:nvSpPr>
          <p:spPr bwMode="auto">
            <a:xfrm>
              <a:off x="2625" y="271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nvGrpSpPr>
            <p:cNvPr id="535568" name="Group 16"/>
            <p:cNvGrpSpPr>
              <a:grpSpLocks/>
            </p:cNvGrpSpPr>
            <p:nvPr/>
          </p:nvGrpSpPr>
          <p:grpSpPr bwMode="auto">
            <a:xfrm>
              <a:off x="3733" y="2784"/>
              <a:ext cx="111" cy="216"/>
              <a:chOff x="1207" y="2603"/>
              <a:chExt cx="111" cy="216"/>
            </a:xfrm>
          </p:grpSpPr>
          <p:sp>
            <p:nvSpPr>
              <p:cNvPr id="535569" name="Line 1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5570" name="Line 1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5571" name="Line 1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5572" name="Line 2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5573" name="Line 2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5574" name="Line 2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5575" name="Line 2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35576" name="Group 24"/>
            <p:cNvGrpSpPr>
              <a:grpSpLocks/>
            </p:cNvGrpSpPr>
            <p:nvPr/>
          </p:nvGrpSpPr>
          <p:grpSpPr bwMode="auto">
            <a:xfrm>
              <a:off x="4833" y="2783"/>
              <a:ext cx="111" cy="216"/>
              <a:chOff x="1894" y="2603"/>
              <a:chExt cx="111" cy="216"/>
            </a:xfrm>
          </p:grpSpPr>
          <p:sp>
            <p:nvSpPr>
              <p:cNvPr id="535577" name="Line 25"/>
              <p:cNvSpPr>
                <a:spLocks noChangeShapeType="1"/>
              </p:cNvSpPr>
              <p:nvPr/>
            </p:nvSpPr>
            <p:spPr bwMode="auto">
              <a:xfrm>
                <a:off x="1942"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5578" name="Line 26"/>
              <p:cNvSpPr>
                <a:spLocks noChangeShapeType="1"/>
              </p:cNvSpPr>
              <p:nvPr/>
            </p:nvSpPr>
            <p:spPr bwMode="auto">
              <a:xfrm flipH="1">
                <a:off x="1894"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5579" name="Line 27"/>
              <p:cNvSpPr>
                <a:spLocks noChangeShapeType="1"/>
              </p:cNvSpPr>
              <p:nvPr/>
            </p:nvSpPr>
            <p:spPr bwMode="auto">
              <a:xfrm>
                <a:off x="1894"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5580" name="Line 28"/>
              <p:cNvSpPr>
                <a:spLocks noChangeShapeType="1"/>
              </p:cNvSpPr>
              <p:nvPr/>
            </p:nvSpPr>
            <p:spPr bwMode="auto">
              <a:xfrm>
                <a:off x="1897"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5581" name="Line 29"/>
              <p:cNvSpPr>
                <a:spLocks noChangeShapeType="1"/>
              </p:cNvSpPr>
              <p:nvPr/>
            </p:nvSpPr>
            <p:spPr bwMode="auto">
              <a:xfrm flipH="1">
                <a:off x="1897"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5582" name="Line 30"/>
              <p:cNvSpPr>
                <a:spLocks noChangeShapeType="1"/>
              </p:cNvSpPr>
              <p:nvPr/>
            </p:nvSpPr>
            <p:spPr bwMode="auto">
              <a:xfrm>
                <a:off x="1897"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5583" name="Line 31"/>
              <p:cNvSpPr>
                <a:spLocks noChangeShapeType="1"/>
              </p:cNvSpPr>
              <p:nvPr/>
            </p:nvSpPr>
            <p:spPr bwMode="auto">
              <a:xfrm flipH="1">
                <a:off x="1897"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5584" name="Text Box 32"/>
            <p:cNvSpPr txBox="1">
              <a:spLocks noChangeArrowheads="1"/>
            </p:cNvSpPr>
            <p:nvPr/>
          </p:nvSpPr>
          <p:spPr bwMode="auto">
            <a:xfrm>
              <a:off x="4640" y="2593"/>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4</a:t>
              </a:r>
            </a:p>
            <a:p>
              <a:r>
                <a:rPr lang="en-US" b="1"/>
                <a:t>–</a:t>
              </a:r>
            </a:p>
          </p:txBody>
        </p:sp>
        <p:grpSp>
          <p:nvGrpSpPr>
            <p:cNvPr id="535585" name="Group 33"/>
            <p:cNvGrpSpPr>
              <a:grpSpLocks/>
            </p:cNvGrpSpPr>
            <p:nvPr/>
          </p:nvGrpSpPr>
          <p:grpSpPr bwMode="auto">
            <a:xfrm>
              <a:off x="3071" y="2191"/>
              <a:ext cx="216" cy="112"/>
              <a:chOff x="3123" y="2209"/>
              <a:chExt cx="216" cy="112"/>
            </a:xfrm>
          </p:grpSpPr>
          <p:sp>
            <p:nvSpPr>
              <p:cNvPr id="535586" name="Line 34"/>
              <p:cNvSpPr>
                <a:spLocks noChangeShapeType="1"/>
              </p:cNvSpPr>
              <p:nvPr/>
            </p:nvSpPr>
            <p:spPr bwMode="auto">
              <a:xfrm rot="-5400000">
                <a:off x="3102" y="223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5587" name="Line 35"/>
              <p:cNvSpPr>
                <a:spLocks noChangeShapeType="1"/>
              </p:cNvSpPr>
              <p:nvPr/>
            </p:nvSpPr>
            <p:spPr bwMode="auto">
              <a:xfrm rot="16200000" flipH="1">
                <a:off x="3099" y="2258"/>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5588" name="Line 36"/>
              <p:cNvSpPr>
                <a:spLocks noChangeShapeType="1"/>
              </p:cNvSpPr>
              <p:nvPr/>
            </p:nvSpPr>
            <p:spPr bwMode="auto">
              <a:xfrm rot="-5400000">
                <a:off x="3298" y="228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5589" name="Line 37"/>
              <p:cNvSpPr>
                <a:spLocks noChangeShapeType="1"/>
              </p:cNvSpPr>
              <p:nvPr/>
            </p:nvSpPr>
            <p:spPr bwMode="auto">
              <a:xfrm rot="-5400000">
                <a:off x="3133" y="2244"/>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5590" name="Line 38"/>
              <p:cNvSpPr>
                <a:spLocks noChangeShapeType="1"/>
              </p:cNvSpPr>
              <p:nvPr/>
            </p:nvSpPr>
            <p:spPr bwMode="auto">
              <a:xfrm rot="16200000" flipH="1">
                <a:off x="3170" y="225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5591" name="Line 39"/>
              <p:cNvSpPr>
                <a:spLocks noChangeShapeType="1"/>
              </p:cNvSpPr>
              <p:nvPr/>
            </p:nvSpPr>
            <p:spPr bwMode="auto">
              <a:xfrm rot="-5400000">
                <a:off x="3209" y="224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5592" name="Line 40"/>
              <p:cNvSpPr>
                <a:spLocks noChangeShapeType="1"/>
              </p:cNvSpPr>
              <p:nvPr/>
            </p:nvSpPr>
            <p:spPr bwMode="auto">
              <a:xfrm rot="16200000" flipH="1">
                <a:off x="3247" y="2253"/>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5593" name="AutoShape 41"/>
            <p:cNvCxnSpPr>
              <a:cxnSpLocks noChangeShapeType="1"/>
              <a:stCxn id="535558" idx="2"/>
              <a:endCxn id="535588" idx="1"/>
            </p:cNvCxnSpPr>
            <p:nvPr/>
          </p:nvCxnSpPr>
          <p:spPr bwMode="auto">
            <a:xfrm flipH="1">
              <a:off x="3288" y="2246"/>
              <a:ext cx="441" cy="0"/>
            </a:xfrm>
            <a:prstGeom prst="straightConnector1">
              <a:avLst/>
            </a:prstGeom>
            <a:noFill/>
            <a:ln w="12700">
              <a:solidFill>
                <a:schemeClr val="tx1"/>
              </a:solidFill>
              <a:round/>
              <a:headEnd type="none" w="lg" len="lg"/>
              <a:tailEnd type="none" w="lg" len="lg"/>
            </a:ln>
            <a:effectLst/>
          </p:spPr>
        </p:cxnSp>
        <p:sp>
          <p:nvSpPr>
            <p:cNvPr id="535594" name="Text Box 42"/>
            <p:cNvSpPr txBox="1">
              <a:spLocks noChangeArrowheads="1"/>
            </p:cNvSpPr>
            <p:nvPr/>
          </p:nvSpPr>
          <p:spPr bwMode="auto">
            <a:xfrm>
              <a:off x="2958" y="1968"/>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1 </a:t>
              </a:r>
              <a:r>
                <a:rPr lang="en-US" b="1"/>
                <a:t>–</a:t>
              </a:r>
            </a:p>
          </p:txBody>
        </p:sp>
        <p:sp>
          <p:nvSpPr>
            <p:cNvPr id="535595" name="Arc 43"/>
            <p:cNvSpPr>
              <a:spLocks/>
            </p:cNvSpPr>
            <p:nvPr/>
          </p:nvSpPr>
          <p:spPr bwMode="auto">
            <a:xfrm>
              <a:off x="2922" y="2592"/>
              <a:ext cx="620" cy="617"/>
            </a:xfrm>
            <a:custGeom>
              <a:avLst/>
              <a:gdLst>
                <a:gd name="G0" fmla="+- 21600 0 0"/>
                <a:gd name="G1" fmla="+- 21600 0 0"/>
                <a:gd name="G2" fmla="+- 21600 0 0"/>
                <a:gd name="T0" fmla="*/ 8369 w 43200"/>
                <a:gd name="T1" fmla="*/ 38673 h 43200"/>
                <a:gd name="T2" fmla="*/ 18657 w 43200"/>
                <a:gd name="T3" fmla="*/ 42999 h 43200"/>
                <a:gd name="T4" fmla="*/ 21600 w 43200"/>
                <a:gd name="T5" fmla="*/ 21600 h 43200"/>
              </a:gdLst>
              <a:ahLst/>
              <a:cxnLst>
                <a:cxn ang="0">
                  <a:pos x="T0" y="T1"/>
                </a:cxn>
                <a:cxn ang="0">
                  <a:pos x="T2" y="T3"/>
                </a:cxn>
                <a:cxn ang="0">
                  <a:pos x="T4" y="T5"/>
                </a:cxn>
              </a:cxnLst>
              <a:rect l="0" t="0" r="r" b="b"/>
              <a:pathLst>
                <a:path w="43200" h="43200" fill="none"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path>
                <a:path w="43200" h="43200" stroke="0"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cxnSp>
          <p:nvCxnSpPr>
            <p:cNvPr id="535596" name="AutoShape 44"/>
            <p:cNvCxnSpPr>
              <a:cxnSpLocks noChangeShapeType="1"/>
              <a:stCxn id="535558" idx="6"/>
              <a:endCxn id="535598" idx="0"/>
            </p:cNvCxnSpPr>
            <p:nvPr/>
          </p:nvCxnSpPr>
          <p:spPr bwMode="auto">
            <a:xfrm>
              <a:off x="3812" y="2246"/>
              <a:ext cx="404" cy="2"/>
            </a:xfrm>
            <a:prstGeom prst="straightConnector1">
              <a:avLst/>
            </a:prstGeom>
            <a:noFill/>
            <a:ln w="12700">
              <a:solidFill>
                <a:schemeClr val="tx1"/>
              </a:solidFill>
              <a:round/>
              <a:headEnd type="none" w="lg" len="lg"/>
              <a:tailEnd type="none" w="lg" len="lg"/>
            </a:ln>
            <a:effectLst/>
          </p:spPr>
        </p:cxnSp>
        <p:grpSp>
          <p:nvGrpSpPr>
            <p:cNvPr id="535597" name="Group 45"/>
            <p:cNvGrpSpPr>
              <a:grpSpLocks/>
            </p:cNvGrpSpPr>
            <p:nvPr/>
          </p:nvGrpSpPr>
          <p:grpSpPr bwMode="auto">
            <a:xfrm rot="-5400000">
              <a:off x="4267" y="2131"/>
              <a:ext cx="111" cy="216"/>
              <a:chOff x="1207" y="2603"/>
              <a:chExt cx="111" cy="216"/>
            </a:xfrm>
          </p:grpSpPr>
          <p:sp>
            <p:nvSpPr>
              <p:cNvPr id="535598" name="Line 46"/>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5599" name="Line 47"/>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5600" name="Line 48"/>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5601" name="Line 49"/>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5602" name="Line 50"/>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5603" name="Line 51"/>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5604" name="Line 52"/>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5605" name="Text Box 53"/>
            <p:cNvSpPr txBox="1">
              <a:spLocks noChangeArrowheads="1"/>
            </p:cNvSpPr>
            <p:nvPr/>
          </p:nvSpPr>
          <p:spPr bwMode="auto">
            <a:xfrm>
              <a:off x="4080" y="1977"/>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3 </a:t>
              </a:r>
              <a:r>
                <a:rPr lang="en-US" b="1"/>
                <a:t>–</a:t>
              </a:r>
            </a:p>
          </p:txBody>
        </p:sp>
        <p:sp>
          <p:nvSpPr>
            <p:cNvPr id="535606" name="Text Box 54"/>
            <p:cNvSpPr txBox="1">
              <a:spLocks noChangeArrowheads="1"/>
            </p:cNvSpPr>
            <p:nvPr/>
          </p:nvSpPr>
          <p:spPr bwMode="auto">
            <a:xfrm>
              <a:off x="3804" y="2808"/>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2</a:t>
              </a:r>
            </a:p>
          </p:txBody>
        </p:sp>
        <p:sp>
          <p:nvSpPr>
            <p:cNvPr id="535607" name="Text Box 55"/>
            <p:cNvSpPr txBox="1">
              <a:spLocks noChangeArrowheads="1"/>
            </p:cNvSpPr>
            <p:nvPr/>
          </p:nvSpPr>
          <p:spPr bwMode="auto">
            <a:xfrm>
              <a:off x="3071" y="2253"/>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p>
          </p:txBody>
        </p:sp>
        <p:sp>
          <p:nvSpPr>
            <p:cNvPr id="535608" name="Text Box 56"/>
            <p:cNvSpPr txBox="1">
              <a:spLocks noChangeArrowheads="1"/>
            </p:cNvSpPr>
            <p:nvPr/>
          </p:nvSpPr>
          <p:spPr bwMode="auto">
            <a:xfrm>
              <a:off x="4195" y="2265"/>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p>
          </p:txBody>
        </p:sp>
        <p:sp>
          <p:nvSpPr>
            <p:cNvPr id="535609" name="Text Box 57"/>
            <p:cNvSpPr txBox="1">
              <a:spLocks noChangeArrowheads="1"/>
            </p:cNvSpPr>
            <p:nvPr/>
          </p:nvSpPr>
          <p:spPr bwMode="auto">
            <a:xfrm>
              <a:off x="4896" y="2765"/>
              <a:ext cx="268" cy="231"/>
            </a:xfrm>
            <a:prstGeom prst="rect">
              <a:avLst/>
            </a:prstGeom>
            <a:noFill/>
            <a:ln w="12700">
              <a:noFill/>
              <a:miter lim="800000"/>
              <a:headEnd type="none" w="lg" len="lg"/>
              <a:tailEnd type="none" w="lg" len="lg"/>
            </a:ln>
            <a:effectLst/>
          </p:spPr>
          <p:txBody>
            <a:bodyPr>
              <a:spAutoFit/>
            </a:bodyPr>
            <a:lstStyle/>
            <a:p>
              <a:r>
                <a:rPr lang="en-US" b="1"/>
                <a:t>R</a:t>
              </a:r>
              <a:r>
                <a:rPr lang="en-US" b="1" baseline="-25000"/>
                <a:t>4</a:t>
              </a:r>
            </a:p>
          </p:txBody>
        </p:sp>
        <p:cxnSp>
          <p:nvCxnSpPr>
            <p:cNvPr id="535610" name="AutoShape 58"/>
            <p:cNvCxnSpPr>
              <a:cxnSpLocks noChangeShapeType="1"/>
              <a:stCxn id="535559" idx="6"/>
              <a:endCxn id="535579" idx="1"/>
            </p:cNvCxnSpPr>
            <p:nvPr/>
          </p:nvCxnSpPr>
          <p:spPr bwMode="auto">
            <a:xfrm flipV="1">
              <a:off x="3832" y="2999"/>
              <a:ext cx="1058" cy="410"/>
            </a:xfrm>
            <a:prstGeom prst="bentConnector2">
              <a:avLst/>
            </a:prstGeom>
            <a:noFill/>
            <a:ln w="12700">
              <a:solidFill>
                <a:schemeClr val="tx1"/>
              </a:solidFill>
              <a:miter lim="800000"/>
              <a:headEnd type="none" w="lg" len="lg"/>
              <a:tailEnd type="none" w="lg" len="lg"/>
            </a:ln>
            <a:effectLst/>
          </p:spPr>
        </p:cxnSp>
        <p:sp>
          <p:nvSpPr>
            <p:cNvPr id="535611" name="Text Box 59"/>
            <p:cNvSpPr txBox="1">
              <a:spLocks noChangeArrowheads="1"/>
            </p:cNvSpPr>
            <p:nvPr/>
          </p:nvSpPr>
          <p:spPr bwMode="auto">
            <a:xfrm>
              <a:off x="4224" y="272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b</a:t>
              </a:r>
            </a:p>
          </p:txBody>
        </p:sp>
        <p:sp>
          <p:nvSpPr>
            <p:cNvPr id="535612" name="Arc 60"/>
            <p:cNvSpPr>
              <a:spLocks/>
            </p:cNvSpPr>
            <p:nvPr/>
          </p:nvSpPr>
          <p:spPr bwMode="auto">
            <a:xfrm>
              <a:off x="4032" y="2573"/>
              <a:ext cx="620" cy="616"/>
            </a:xfrm>
            <a:custGeom>
              <a:avLst/>
              <a:gdLst>
                <a:gd name="G0" fmla="+- 21600 0 0"/>
                <a:gd name="G1" fmla="+- 21600 0 0"/>
                <a:gd name="G2" fmla="+- 21600 0 0"/>
                <a:gd name="T0" fmla="*/ 13859 w 43200"/>
                <a:gd name="T1" fmla="*/ 1435 h 43200"/>
                <a:gd name="T2" fmla="*/ 4585 w 43200"/>
                <a:gd name="T3" fmla="*/ 8294 h 43200"/>
                <a:gd name="T4" fmla="*/ 21600 w 43200"/>
                <a:gd name="T5" fmla="*/ 21600 h 43200"/>
              </a:gdLst>
              <a:ahLst/>
              <a:cxnLst>
                <a:cxn ang="0">
                  <a:pos x="T0" y="T1"/>
                </a:cxn>
                <a:cxn ang="0">
                  <a:pos x="T2" y="T3"/>
                </a:cxn>
                <a:cxn ang="0">
                  <a:pos x="T4" y="T5"/>
                </a:cxn>
              </a:cxnLst>
              <a:rect l="0" t="0" r="r" b="b"/>
              <a:pathLst>
                <a:path w="43200" h="43200" fill="none"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path>
                <a:path w="43200" h="43200" stroke="0"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grpSp>
          <p:nvGrpSpPr>
            <p:cNvPr id="535613" name="Group 61"/>
            <p:cNvGrpSpPr>
              <a:grpSpLocks/>
            </p:cNvGrpSpPr>
            <p:nvPr/>
          </p:nvGrpSpPr>
          <p:grpSpPr bwMode="auto">
            <a:xfrm>
              <a:off x="3647" y="3586"/>
              <a:ext cx="288" cy="96"/>
              <a:chOff x="1392" y="3552"/>
              <a:chExt cx="288" cy="96"/>
            </a:xfrm>
          </p:grpSpPr>
          <p:sp>
            <p:nvSpPr>
              <p:cNvPr id="535614" name="Line 62"/>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35615" name="Line 63"/>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35616" name="Line 64"/>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5617" name="Line 65"/>
            <p:cNvSpPr>
              <a:spLocks noChangeShapeType="1"/>
            </p:cNvSpPr>
            <p:nvPr/>
          </p:nvSpPr>
          <p:spPr bwMode="auto">
            <a:xfrm flipV="1">
              <a:off x="3791" y="3442"/>
              <a:ext cx="0" cy="144"/>
            </a:xfrm>
            <a:prstGeom prst="line">
              <a:avLst/>
            </a:prstGeom>
            <a:noFill/>
            <a:ln w="12700">
              <a:solidFill>
                <a:schemeClr val="tx1"/>
              </a:solidFill>
              <a:round/>
              <a:headEnd type="none" w="lg" len="lg"/>
              <a:tailEnd type="none" w="lg" len="lg"/>
            </a:ln>
            <a:effectLst/>
          </p:spPr>
          <p:txBody>
            <a:bodyPr/>
            <a:lstStyle/>
            <a:p>
              <a:endParaRPr lang="en-US"/>
            </a:p>
          </p:txBody>
        </p:sp>
        <p:cxnSp>
          <p:nvCxnSpPr>
            <p:cNvPr id="535618" name="AutoShape 66"/>
            <p:cNvCxnSpPr>
              <a:cxnSpLocks noChangeShapeType="1"/>
              <a:stCxn id="535566" idx="0"/>
            </p:cNvCxnSpPr>
            <p:nvPr/>
          </p:nvCxnSpPr>
          <p:spPr bwMode="auto">
            <a:xfrm rot="16200000">
              <a:off x="2704" y="2284"/>
              <a:ext cx="385" cy="348"/>
            </a:xfrm>
            <a:prstGeom prst="bentConnector3">
              <a:avLst>
                <a:gd name="adj1" fmla="val 101815"/>
              </a:avLst>
            </a:prstGeom>
            <a:noFill/>
            <a:ln w="12700">
              <a:solidFill>
                <a:schemeClr val="tx1"/>
              </a:solidFill>
              <a:miter lim="800000"/>
              <a:headEnd type="none" w="lg" len="lg"/>
              <a:tailEnd type="none" w="lg" len="lg"/>
            </a:ln>
            <a:effectLst/>
          </p:spPr>
        </p:cxnSp>
        <p:cxnSp>
          <p:nvCxnSpPr>
            <p:cNvPr id="535619" name="AutoShape 67"/>
            <p:cNvCxnSpPr>
              <a:cxnSpLocks noChangeShapeType="1"/>
              <a:stCxn id="535577" idx="0"/>
              <a:endCxn id="535600" idx="1"/>
            </p:cNvCxnSpPr>
            <p:nvPr/>
          </p:nvCxnSpPr>
          <p:spPr bwMode="auto">
            <a:xfrm rot="5400000" flipH="1">
              <a:off x="4384" y="2286"/>
              <a:ext cx="545" cy="449"/>
            </a:xfrm>
            <a:prstGeom prst="bentConnector2">
              <a:avLst/>
            </a:prstGeom>
            <a:noFill/>
            <a:ln w="12700">
              <a:solidFill>
                <a:schemeClr val="tx1"/>
              </a:solidFill>
              <a:miter lim="800000"/>
              <a:headEnd type="none" w="lg" len="lg"/>
              <a:tailEnd type="none" w="lg" len="lg"/>
            </a:ln>
            <a:effectLst/>
          </p:spPr>
        </p:cxnSp>
      </p:grpSp>
      <p:grpSp>
        <p:nvGrpSpPr>
          <p:cNvPr id="535620" name="Group 68"/>
          <p:cNvGrpSpPr>
            <a:grpSpLocks/>
          </p:cNvGrpSpPr>
          <p:nvPr/>
        </p:nvGrpSpPr>
        <p:grpSpPr bwMode="auto">
          <a:xfrm>
            <a:off x="4545013" y="3581400"/>
            <a:ext cx="2389187" cy="379413"/>
            <a:chOff x="3014" y="2222"/>
            <a:chExt cx="1505" cy="239"/>
          </a:xfrm>
        </p:grpSpPr>
        <p:sp>
          <p:nvSpPr>
            <p:cNvPr id="535621" name="Text Box 69"/>
            <p:cNvSpPr txBox="1">
              <a:spLocks noChangeArrowheads="1"/>
            </p:cNvSpPr>
            <p:nvPr/>
          </p:nvSpPr>
          <p:spPr bwMode="auto">
            <a:xfrm>
              <a:off x="3014" y="2222"/>
              <a:ext cx="1505" cy="239"/>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pPr algn="l"/>
              <a:r>
                <a:rPr lang="en-US"/>
                <a:t>Two meshes          n = 2</a:t>
              </a:r>
            </a:p>
          </p:txBody>
        </p:sp>
        <p:sp>
          <p:nvSpPr>
            <p:cNvPr id="535622" name="Line 70"/>
            <p:cNvSpPr>
              <a:spLocks noChangeShapeType="1"/>
            </p:cNvSpPr>
            <p:nvPr/>
          </p:nvSpPr>
          <p:spPr bwMode="auto">
            <a:xfrm>
              <a:off x="3855" y="2351"/>
              <a:ext cx="238" cy="3"/>
            </a:xfrm>
            <a:prstGeom prst="line">
              <a:avLst/>
            </a:prstGeom>
            <a:noFill/>
            <a:ln w="12700">
              <a:solidFill>
                <a:schemeClr val="tx1"/>
              </a:solidFill>
              <a:round/>
              <a:headEnd type="none" w="lg" len="lg"/>
              <a:tailEnd type="stealth" w="lg" len="lg"/>
            </a:ln>
            <a:effectLst/>
          </p:spPr>
          <p:txBody>
            <a:bodyPr/>
            <a:lstStyle/>
            <a:p>
              <a:endParaRPr lang="en-US"/>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Date Placeholder 3"/>
          <p:cNvSpPr>
            <a:spLocks noGrp="1"/>
          </p:cNvSpPr>
          <p:nvPr>
            <p:ph type="dt" sz="half" idx="10"/>
          </p:nvPr>
        </p:nvSpPr>
        <p:spPr/>
        <p:txBody>
          <a:bodyPr/>
          <a:lstStyle/>
          <a:p>
            <a:r>
              <a:rPr lang="en-US"/>
              <a:t>ECEN 301</a:t>
            </a:r>
          </a:p>
        </p:txBody>
      </p:sp>
      <p:sp>
        <p:nvSpPr>
          <p:cNvPr id="75" name="Footer Placeholder 4"/>
          <p:cNvSpPr>
            <a:spLocks noGrp="1"/>
          </p:cNvSpPr>
          <p:nvPr>
            <p:ph type="ftr" sz="quarter" idx="11"/>
          </p:nvPr>
        </p:nvSpPr>
        <p:spPr/>
        <p:txBody>
          <a:bodyPr/>
          <a:lstStyle/>
          <a:p>
            <a:r>
              <a:rPr lang="en-US"/>
              <a:t>Discussion #7 – Node and Mesh Methods</a:t>
            </a:r>
          </a:p>
        </p:txBody>
      </p:sp>
      <p:sp>
        <p:nvSpPr>
          <p:cNvPr id="76" name="Slide Number Placeholder 5"/>
          <p:cNvSpPr>
            <a:spLocks noGrp="1"/>
          </p:cNvSpPr>
          <p:nvPr>
            <p:ph type="sldNum" sz="quarter" idx="12"/>
          </p:nvPr>
        </p:nvSpPr>
        <p:spPr/>
        <p:txBody>
          <a:bodyPr/>
          <a:lstStyle/>
          <a:p>
            <a:pPr lvl="1"/>
            <a:fld id="{4FE8413B-13B6-4CA2-8444-E9137FECE334}" type="slidenum">
              <a:rPr lang="en-US"/>
              <a:pPr lvl="1"/>
              <a:t>48</a:t>
            </a:fld>
            <a:endParaRPr lang="en-US"/>
          </a:p>
        </p:txBody>
      </p:sp>
      <p:sp>
        <p:nvSpPr>
          <p:cNvPr id="536578" name="Rectangle 2"/>
          <p:cNvSpPr>
            <a:spLocks noGrp="1" noChangeArrowheads="1"/>
          </p:cNvSpPr>
          <p:nvPr>
            <p:ph type="title"/>
          </p:nvPr>
        </p:nvSpPr>
        <p:spPr/>
        <p:txBody>
          <a:bodyPr/>
          <a:lstStyle/>
          <a:p>
            <a:r>
              <a:rPr lang="en-US"/>
              <a:t>Mesh Current Method</a:t>
            </a:r>
          </a:p>
        </p:txBody>
      </p:sp>
      <p:sp>
        <p:nvSpPr>
          <p:cNvPr id="536579" name="Rectangle 3"/>
          <p:cNvSpPr>
            <a:spLocks noGrp="1" noChangeArrowheads="1"/>
          </p:cNvSpPr>
          <p:nvPr>
            <p:ph type="body" idx="1"/>
          </p:nvPr>
        </p:nvSpPr>
        <p:spPr>
          <a:xfrm>
            <a:off x="406400" y="1333500"/>
            <a:ext cx="8356600" cy="1889125"/>
          </a:xfrm>
        </p:spPr>
        <p:txBody>
          <a:bodyPr/>
          <a:lstStyle/>
          <a:p>
            <a:r>
              <a:rPr lang="en-US" sz="2800"/>
              <a:t>Write </a:t>
            </a:r>
            <a:r>
              <a:rPr lang="en-US" sz="2800" b="1"/>
              <a:t>n</a:t>
            </a:r>
            <a:r>
              <a:rPr lang="en-US" sz="2800"/>
              <a:t> equations of </a:t>
            </a:r>
            <a:r>
              <a:rPr lang="en-US" sz="2800" b="1"/>
              <a:t>n</a:t>
            </a:r>
            <a:r>
              <a:rPr lang="en-US" sz="2800"/>
              <a:t> unknowns in terms of mesh currents (where </a:t>
            </a:r>
            <a:r>
              <a:rPr lang="en-US" sz="2800" b="1"/>
              <a:t>n</a:t>
            </a:r>
            <a:r>
              <a:rPr lang="en-US" sz="2800"/>
              <a:t> is the number of meshes)</a:t>
            </a:r>
          </a:p>
          <a:p>
            <a:pPr lvl="1"/>
            <a:r>
              <a:rPr lang="en-US" sz="2400"/>
              <a:t>Use of KVL to solve unknown currents</a:t>
            </a:r>
          </a:p>
          <a:p>
            <a:pPr lvl="1"/>
            <a:r>
              <a:rPr lang="en-US" sz="2400"/>
              <a:t>Important to be </a:t>
            </a:r>
            <a:r>
              <a:rPr lang="en-US" sz="2400" b="1"/>
              <a:t>consistent</a:t>
            </a:r>
            <a:r>
              <a:rPr lang="en-US" sz="2400"/>
              <a:t> with current direction</a:t>
            </a:r>
          </a:p>
        </p:txBody>
      </p:sp>
      <p:grpSp>
        <p:nvGrpSpPr>
          <p:cNvPr id="536580" name="Group 4"/>
          <p:cNvGrpSpPr>
            <a:grpSpLocks/>
          </p:cNvGrpSpPr>
          <p:nvPr/>
        </p:nvGrpSpPr>
        <p:grpSpPr bwMode="auto">
          <a:xfrm>
            <a:off x="76200" y="3527425"/>
            <a:ext cx="4587875" cy="2720975"/>
            <a:chOff x="2274" y="1968"/>
            <a:chExt cx="2890" cy="1714"/>
          </a:xfrm>
        </p:grpSpPr>
        <p:sp>
          <p:nvSpPr>
            <p:cNvPr id="536581" name="Text Box 5"/>
            <p:cNvSpPr txBox="1">
              <a:spLocks noChangeArrowheads="1"/>
            </p:cNvSpPr>
            <p:nvPr/>
          </p:nvSpPr>
          <p:spPr bwMode="auto">
            <a:xfrm>
              <a:off x="3120" y="273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a</a:t>
              </a:r>
            </a:p>
          </p:txBody>
        </p:sp>
        <p:sp>
          <p:nvSpPr>
            <p:cNvPr id="536582" name="Oval 6"/>
            <p:cNvSpPr>
              <a:spLocks noChangeArrowheads="1"/>
            </p:cNvSpPr>
            <p:nvPr/>
          </p:nvSpPr>
          <p:spPr bwMode="auto">
            <a:xfrm>
              <a:off x="3729" y="220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36583" name="Oval 7"/>
            <p:cNvSpPr>
              <a:spLocks noChangeArrowheads="1"/>
            </p:cNvSpPr>
            <p:nvPr/>
          </p:nvSpPr>
          <p:spPr bwMode="auto">
            <a:xfrm>
              <a:off x="3749" y="337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6584" name="AutoShape 8"/>
            <p:cNvCxnSpPr>
              <a:cxnSpLocks noChangeShapeType="1"/>
              <a:stCxn id="536583" idx="2"/>
              <a:endCxn id="536589" idx="4"/>
            </p:cNvCxnSpPr>
            <p:nvPr/>
          </p:nvCxnSpPr>
          <p:spPr bwMode="auto">
            <a:xfrm rot="10800000">
              <a:off x="2721" y="2978"/>
              <a:ext cx="1028" cy="431"/>
            </a:xfrm>
            <a:prstGeom prst="bentConnector2">
              <a:avLst/>
            </a:prstGeom>
            <a:noFill/>
            <a:ln w="12700">
              <a:solidFill>
                <a:schemeClr val="tx1"/>
              </a:solidFill>
              <a:miter lim="800000"/>
              <a:headEnd type="none" w="lg" len="lg"/>
              <a:tailEnd type="none" w="lg" len="lg"/>
            </a:ln>
            <a:effectLst/>
          </p:spPr>
        </p:cxnSp>
        <p:cxnSp>
          <p:nvCxnSpPr>
            <p:cNvPr id="536585" name="AutoShape 9"/>
            <p:cNvCxnSpPr>
              <a:cxnSpLocks noChangeShapeType="1"/>
              <a:stCxn id="536583" idx="0"/>
              <a:endCxn id="536595" idx="1"/>
            </p:cNvCxnSpPr>
            <p:nvPr/>
          </p:nvCxnSpPr>
          <p:spPr bwMode="auto">
            <a:xfrm flipH="1" flipV="1">
              <a:off x="3790" y="3000"/>
              <a:ext cx="1" cy="370"/>
            </a:xfrm>
            <a:prstGeom prst="straightConnector1">
              <a:avLst/>
            </a:prstGeom>
            <a:noFill/>
            <a:ln w="12700">
              <a:solidFill>
                <a:schemeClr val="tx1"/>
              </a:solidFill>
              <a:round/>
              <a:headEnd type="none" w="lg" len="lg"/>
              <a:tailEnd type="none" w="lg" len="lg"/>
            </a:ln>
            <a:effectLst/>
          </p:spPr>
        </p:cxnSp>
        <p:cxnSp>
          <p:nvCxnSpPr>
            <p:cNvPr id="536586" name="AutoShape 10"/>
            <p:cNvCxnSpPr>
              <a:cxnSpLocks noChangeShapeType="1"/>
              <a:stCxn id="536582" idx="4"/>
              <a:endCxn id="536593" idx="0"/>
            </p:cNvCxnSpPr>
            <p:nvPr/>
          </p:nvCxnSpPr>
          <p:spPr bwMode="auto">
            <a:xfrm>
              <a:off x="3771" y="2284"/>
              <a:ext cx="10" cy="500"/>
            </a:xfrm>
            <a:prstGeom prst="straightConnector1">
              <a:avLst/>
            </a:prstGeom>
            <a:noFill/>
            <a:ln w="12700">
              <a:solidFill>
                <a:schemeClr val="tx1"/>
              </a:solidFill>
              <a:round/>
              <a:headEnd type="none" w="lg" len="lg"/>
              <a:tailEnd type="none" w="lg" len="lg"/>
            </a:ln>
            <a:effectLst/>
          </p:spPr>
        </p:cxnSp>
        <p:sp>
          <p:nvSpPr>
            <p:cNvPr id="536587" name="Text Box 11"/>
            <p:cNvSpPr txBox="1">
              <a:spLocks noChangeArrowheads="1"/>
            </p:cNvSpPr>
            <p:nvPr/>
          </p:nvSpPr>
          <p:spPr bwMode="auto">
            <a:xfrm>
              <a:off x="3511" y="2592"/>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2</a:t>
              </a:r>
            </a:p>
            <a:p>
              <a:r>
                <a:rPr lang="en-US" b="1"/>
                <a:t>–</a:t>
              </a:r>
            </a:p>
          </p:txBody>
        </p:sp>
        <p:sp>
          <p:nvSpPr>
            <p:cNvPr id="536588" name="Text Box 12"/>
            <p:cNvSpPr txBox="1">
              <a:spLocks noChangeArrowheads="1"/>
            </p:cNvSpPr>
            <p:nvPr/>
          </p:nvSpPr>
          <p:spPr bwMode="auto">
            <a:xfrm>
              <a:off x="2274" y="2716"/>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536589" name="Oval 13"/>
            <p:cNvSpPr>
              <a:spLocks noChangeArrowheads="1"/>
            </p:cNvSpPr>
            <p:nvPr/>
          </p:nvSpPr>
          <p:spPr bwMode="auto">
            <a:xfrm>
              <a:off x="2555" y="266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6590" name="Text Box 14"/>
            <p:cNvSpPr txBox="1">
              <a:spLocks noChangeArrowheads="1"/>
            </p:cNvSpPr>
            <p:nvPr/>
          </p:nvSpPr>
          <p:spPr bwMode="auto">
            <a:xfrm>
              <a:off x="2624" y="265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36591" name="Text Box 15"/>
            <p:cNvSpPr txBox="1">
              <a:spLocks noChangeArrowheads="1"/>
            </p:cNvSpPr>
            <p:nvPr/>
          </p:nvSpPr>
          <p:spPr bwMode="auto">
            <a:xfrm>
              <a:off x="2625" y="271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nvGrpSpPr>
            <p:cNvPr id="536592" name="Group 16"/>
            <p:cNvGrpSpPr>
              <a:grpSpLocks/>
            </p:cNvGrpSpPr>
            <p:nvPr/>
          </p:nvGrpSpPr>
          <p:grpSpPr bwMode="auto">
            <a:xfrm>
              <a:off x="3733" y="2784"/>
              <a:ext cx="111" cy="216"/>
              <a:chOff x="1207" y="2603"/>
              <a:chExt cx="111" cy="216"/>
            </a:xfrm>
          </p:grpSpPr>
          <p:sp>
            <p:nvSpPr>
              <p:cNvPr id="536593" name="Line 1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6594" name="Line 1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6595" name="Line 1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6596" name="Line 2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6597" name="Line 2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6598" name="Line 2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6599" name="Line 2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36600" name="Group 24"/>
            <p:cNvGrpSpPr>
              <a:grpSpLocks/>
            </p:cNvGrpSpPr>
            <p:nvPr/>
          </p:nvGrpSpPr>
          <p:grpSpPr bwMode="auto">
            <a:xfrm>
              <a:off x="4833" y="2783"/>
              <a:ext cx="111" cy="216"/>
              <a:chOff x="1894" y="2603"/>
              <a:chExt cx="111" cy="216"/>
            </a:xfrm>
          </p:grpSpPr>
          <p:sp>
            <p:nvSpPr>
              <p:cNvPr id="536601" name="Line 25"/>
              <p:cNvSpPr>
                <a:spLocks noChangeShapeType="1"/>
              </p:cNvSpPr>
              <p:nvPr/>
            </p:nvSpPr>
            <p:spPr bwMode="auto">
              <a:xfrm>
                <a:off x="1942"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6602" name="Line 26"/>
              <p:cNvSpPr>
                <a:spLocks noChangeShapeType="1"/>
              </p:cNvSpPr>
              <p:nvPr/>
            </p:nvSpPr>
            <p:spPr bwMode="auto">
              <a:xfrm flipH="1">
                <a:off x="1894"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6603" name="Line 27"/>
              <p:cNvSpPr>
                <a:spLocks noChangeShapeType="1"/>
              </p:cNvSpPr>
              <p:nvPr/>
            </p:nvSpPr>
            <p:spPr bwMode="auto">
              <a:xfrm>
                <a:off x="1894"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6604" name="Line 28"/>
              <p:cNvSpPr>
                <a:spLocks noChangeShapeType="1"/>
              </p:cNvSpPr>
              <p:nvPr/>
            </p:nvSpPr>
            <p:spPr bwMode="auto">
              <a:xfrm>
                <a:off x="1897"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6605" name="Line 29"/>
              <p:cNvSpPr>
                <a:spLocks noChangeShapeType="1"/>
              </p:cNvSpPr>
              <p:nvPr/>
            </p:nvSpPr>
            <p:spPr bwMode="auto">
              <a:xfrm flipH="1">
                <a:off x="1897"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6606" name="Line 30"/>
              <p:cNvSpPr>
                <a:spLocks noChangeShapeType="1"/>
              </p:cNvSpPr>
              <p:nvPr/>
            </p:nvSpPr>
            <p:spPr bwMode="auto">
              <a:xfrm>
                <a:off x="1897"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6607" name="Line 31"/>
              <p:cNvSpPr>
                <a:spLocks noChangeShapeType="1"/>
              </p:cNvSpPr>
              <p:nvPr/>
            </p:nvSpPr>
            <p:spPr bwMode="auto">
              <a:xfrm flipH="1">
                <a:off x="1897"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6608" name="Text Box 32"/>
            <p:cNvSpPr txBox="1">
              <a:spLocks noChangeArrowheads="1"/>
            </p:cNvSpPr>
            <p:nvPr/>
          </p:nvSpPr>
          <p:spPr bwMode="auto">
            <a:xfrm>
              <a:off x="4640" y="2593"/>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4</a:t>
              </a:r>
            </a:p>
            <a:p>
              <a:r>
                <a:rPr lang="en-US" b="1"/>
                <a:t>–</a:t>
              </a:r>
            </a:p>
          </p:txBody>
        </p:sp>
        <p:grpSp>
          <p:nvGrpSpPr>
            <p:cNvPr id="536609" name="Group 33"/>
            <p:cNvGrpSpPr>
              <a:grpSpLocks/>
            </p:cNvGrpSpPr>
            <p:nvPr/>
          </p:nvGrpSpPr>
          <p:grpSpPr bwMode="auto">
            <a:xfrm>
              <a:off x="3071" y="2191"/>
              <a:ext cx="216" cy="112"/>
              <a:chOff x="3123" y="2209"/>
              <a:chExt cx="216" cy="112"/>
            </a:xfrm>
          </p:grpSpPr>
          <p:sp>
            <p:nvSpPr>
              <p:cNvPr id="536610" name="Line 34"/>
              <p:cNvSpPr>
                <a:spLocks noChangeShapeType="1"/>
              </p:cNvSpPr>
              <p:nvPr/>
            </p:nvSpPr>
            <p:spPr bwMode="auto">
              <a:xfrm rot="-5400000">
                <a:off x="3102" y="223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6611" name="Line 35"/>
              <p:cNvSpPr>
                <a:spLocks noChangeShapeType="1"/>
              </p:cNvSpPr>
              <p:nvPr/>
            </p:nvSpPr>
            <p:spPr bwMode="auto">
              <a:xfrm rot="16200000" flipH="1">
                <a:off x="3099" y="2258"/>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6612" name="Line 36"/>
              <p:cNvSpPr>
                <a:spLocks noChangeShapeType="1"/>
              </p:cNvSpPr>
              <p:nvPr/>
            </p:nvSpPr>
            <p:spPr bwMode="auto">
              <a:xfrm rot="-5400000">
                <a:off x="3298" y="228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6613" name="Line 37"/>
              <p:cNvSpPr>
                <a:spLocks noChangeShapeType="1"/>
              </p:cNvSpPr>
              <p:nvPr/>
            </p:nvSpPr>
            <p:spPr bwMode="auto">
              <a:xfrm rot="-5400000">
                <a:off x="3133" y="2244"/>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6614" name="Line 38"/>
              <p:cNvSpPr>
                <a:spLocks noChangeShapeType="1"/>
              </p:cNvSpPr>
              <p:nvPr/>
            </p:nvSpPr>
            <p:spPr bwMode="auto">
              <a:xfrm rot="16200000" flipH="1">
                <a:off x="3170" y="225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6615" name="Line 39"/>
              <p:cNvSpPr>
                <a:spLocks noChangeShapeType="1"/>
              </p:cNvSpPr>
              <p:nvPr/>
            </p:nvSpPr>
            <p:spPr bwMode="auto">
              <a:xfrm rot="-5400000">
                <a:off x="3209" y="224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6616" name="Line 40"/>
              <p:cNvSpPr>
                <a:spLocks noChangeShapeType="1"/>
              </p:cNvSpPr>
              <p:nvPr/>
            </p:nvSpPr>
            <p:spPr bwMode="auto">
              <a:xfrm rot="16200000" flipH="1">
                <a:off x="3247" y="2253"/>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6617" name="AutoShape 41"/>
            <p:cNvCxnSpPr>
              <a:cxnSpLocks noChangeShapeType="1"/>
              <a:stCxn id="536582" idx="2"/>
              <a:endCxn id="536612" idx="1"/>
            </p:cNvCxnSpPr>
            <p:nvPr/>
          </p:nvCxnSpPr>
          <p:spPr bwMode="auto">
            <a:xfrm flipH="1">
              <a:off x="3288" y="2246"/>
              <a:ext cx="441" cy="0"/>
            </a:xfrm>
            <a:prstGeom prst="straightConnector1">
              <a:avLst/>
            </a:prstGeom>
            <a:noFill/>
            <a:ln w="12700">
              <a:solidFill>
                <a:schemeClr val="tx1"/>
              </a:solidFill>
              <a:round/>
              <a:headEnd type="none" w="lg" len="lg"/>
              <a:tailEnd type="none" w="lg" len="lg"/>
            </a:ln>
            <a:effectLst/>
          </p:spPr>
        </p:cxnSp>
        <p:sp>
          <p:nvSpPr>
            <p:cNvPr id="536618" name="Text Box 42"/>
            <p:cNvSpPr txBox="1">
              <a:spLocks noChangeArrowheads="1"/>
            </p:cNvSpPr>
            <p:nvPr/>
          </p:nvSpPr>
          <p:spPr bwMode="auto">
            <a:xfrm>
              <a:off x="2958" y="1968"/>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1 </a:t>
              </a:r>
              <a:r>
                <a:rPr lang="en-US" b="1"/>
                <a:t>–</a:t>
              </a:r>
            </a:p>
          </p:txBody>
        </p:sp>
        <p:sp>
          <p:nvSpPr>
            <p:cNvPr id="536619" name="Arc 43"/>
            <p:cNvSpPr>
              <a:spLocks/>
            </p:cNvSpPr>
            <p:nvPr/>
          </p:nvSpPr>
          <p:spPr bwMode="auto">
            <a:xfrm>
              <a:off x="2922" y="2592"/>
              <a:ext cx="620" cy="617"/>
            </a:xfrm>
            <a:custGeom>
              <a:avLst/>
              <a:gdLst>
                <a:gd name="G0" fmla="+- 21600 0 0"/>
                <a:gd name="G1" fmla="+- 21600 0 0"/>
                <a:gd name="G2" fmla="+- 21600 0 0"/>
                <a:gd name="T0" fmla="*/ 8369 w 43200"/>
                <a:gd name="T1" fmla="*/ 38673 h 43200"/>
                <a:gd name="T2" fmla="*/ 18657 w 43200"/>
                <a:gd name="T3" fmla="*/ 42999 h 43200"/>
                <a:gd name="T4" fmla="*/ 21600 w 43200"/>
                <a:gd name="T5" fmla="*/ 21600 h 43200"/>
              </a:gdLst>
              <a:ahLst/>
              <a:cxnLst>
                <a:cxn ang="0">
                  <a:pos x="T0" y="T1"/>
                </a:cxn>
                <a:cxn ang="0">
                  <a:pos x="T2" y="T3"/>
                </a:cxn>
                <a:cxn ang="0">
                  <a:pos x="T4" y="T5"/>
                </a:cxn>
              </a:cxnLst>
              <a:rect l="0" t="0" r="r" b="b"/>
              <a:pathLst>
                <a:path w="43200" h="43200" fill="none"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path>
                <a:path w="43200" h="43200" stroke="0"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cxnSp>
          <p:nvCxnSpPr>
            <p:cNvPr id="536620" name="AutoShape 44"/>
            <p:cNvCxnSpPr>
              <a:cxnSpLocks noChangeShapeType="1"/>
              <a:stCxn id="536582" idx="6"/>
              <a:endCxn id="536622" idx="0"/>
            </p:cNvCxnSpPr>
            <p:nvPr/>
          </p:nvCxnSpPr>
          <p:spPr bwMode="auto">
            <a:xfrm>
              <a:off x="3812" y="2246"/>
              <a:ext cx="404" cy="2"/>
            </a:xfrm>
            <a:prstGeom prst="straightConnector1">
              <a:avLst/>
            </a:prstGeom>
            <a:noFill/>
            <a:ln w="12700">
              <a:solidFill>
                <a:schemeClr val="tx1"/>
              </a:solidFill>
              <a:round/>
              <a:headEnd type="none" w="lg" len="lg"/>
              <a:tailEnd type="none" w="lg" len="lg"/>
            </a:ln>
            <a:effectLst/>
          </p:spPr>
        </p:cxnSp>
        <p:grpSp>
          <p:nvGrpSpPr>
            <p:cNvPr id="536621" name="Group 45"/>
            <p:cNvGrpSpPr>
              <a:grpSpLocks/>
            </p:cNvGrpSpPr>
            <p:nvPr/>
          </p:nvGrpSpPr>
          <p:grpSpPr bwMode="auto">
            <a:xfrm rot="-5400000">
              <a:off x="4267" y="2131"/>
              <a:ext cx="111" cy="216"/>
              <a:chOff x="1207" y="2603"/>
              <a:chExt cx="111" cy="216"/>
            </a:xfrm>
          </p:grpSpPr>
          <p:sp>
            <p:nvSpPr>
              <p:cNvPr id="536622" name="Line 46"/>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6623" name="Line 47"/>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6624" name="Line 48"/>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6625" name="Line 49"/>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6626" name="Line 50"/>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6627" name="Line 51"/>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6628" name="Line 52"/>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6629" name="Text Box 53"/>
            <p:cNvSpPr txBox="1">
              <a:spLocks noChangeArrowheads="1"/>
            </p:cNvSpPr>
            <p:nvPr/>
          </p:nvSpPr>
          <p:spPr bwMode="auto">
            <a:xfrm>
              <a:off x="4080" y="1977"/>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3 </a:t>
              </a:r>
              <a:r>
                <a:rPr lang="en-US" b="1"/>
                <a:t>–</a:t>
              </a:r>
            </a:p>
          </p:txBody>
        </p:sp>
        <p:sp>
          <p:nvSpPr>
            <p:cNvPr id="536630" name="Text Box 54"/>
            <p:cNvSpPr txBox="1">
              <a:spLocks noChangeArrowheads="1"/>
            </p:cNvSpPr>
            <p:nvPr/>
          </p:nvSpPr>
          <p:spPr bwMode="auto">
            <a:xfrm>
              <a:off x="3804" y="2808"/>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2</a:t>
              </a:r>
            </a:p>
          </p:txBody>
        </p:sp>
        <p:sp>
          <p:nvSpPr>
            <p:cNvPr id="536631" name="Text Box 55"/>
            <p:cNvSpPr txBox="1">
              <a:spLocks noChangeArrowheads="1"/>
            </p:cNvSpPr>
            <p:nvPr/>
          </p:nvSpPr>
          <p:spPr bwMode="auto">
            <a:xfrm>
              <a:off x="3071" y="2253"/>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p>
          </p:txBody>
        </p:sp>
        <p:sp>
          <p:nvSpPr>
            <p:cNvPr id="536632" name="Text Box 56"/>
            <p:cNvSpPr txBox="1">
              <a:spLocks noChangeArrowheads="1"/>
            </p:cNvSpPr>
            <p:nvPr/>
          </p:nvSpPr>
          <p:spPr bwMode="auto">
            <a:xfrm>
              <a:off x="4195" y="2265"/>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p>
          </p:txBody>
        </p:sp>
        <p:sp>
          <p:nvSpPr>
            <p:cNvPr id="536633" name="Text Box 57"/>
            <p:cNvSpPr txBox="1">
              <a:spLocks noChangeArrowheads="1"/>
            </p:cNvSpPr>
            <p:nvPr/>
          </p:nvSpPr>
          <p:spPr bwMode="auto">
            <a:xfrm>
              <a:off x="4896" y="2765"/>
              <a:ext cx="268" cy="231"/>
            </a:xfrm>
            <a:prstGeom prst="rect">
              <a:avLst/>
            </a:prstGeom>
            <a:noFill/>
            <a:ln w="12700">
              <a:noFill/>
              <a:miter lim="800000"/>
              <a:headEnd type="none" w="lg" len="lg"/>
              <a:tailEnd type="none" w="lg" len="lg"/>
            </a:ln>
            <a:effectLst/>
          </p:spPr>
          <p:txBody>
            <a:bodyPr>
              <a:spAutoFit/>
            </a:bodyPr>
            <a:lstStyle/>
            <a:p>
              <a:r>
                <a:rPr lang="en-US" b="1"/>
                <a:t>R</a:t>
              </a:r>
              <a:r>
                <a:rPr lang="en-US" b="1" baseline="-25000"/>
                <a:t>4</a:t>
              </a:r>
            </a:p>
          </p:txBody>
        </p:sp>
        <p:cxnSp>
          <p:nvCxnSpPr>
            <p:cNvPr id="536634" name="AutoShape 58"/>
            <p:cNvCxnSpPr>
              <a:cxnSpLocks noChangeShapeType="1"/>
              <a:stCxn id="536583" idx="6"/>
              <a:endCxn id="536603" idx="1"/>
            </p:cNvCxnSpPr>
            <p:nvPr/>
          </p:nvCxnSpPr>
          <p:spPr bwMode="auto">
            <a:xfrm flipV="1">
              <a:off x="3832" y="2999"/>
              <a:ext cx="1058" cy="410"/>
            </a:xfrm>
            <a:prstGeom prst="bentConnector2">
              <a:avLst/>
            </a:prstGeom>
            <a:noFill/>
            <a:ln w="12700">
              <a:solidFill>
                <a:schemeClr val="tx1"/>
              </a:solidFill>
              <a:miter lim="800000"/>
              <a:headEnd type="none" w="lg" len="lg"/>
              <a:tailEnd type="none" w="lg" len="lg"/>
            </a:ln>
            <a:effectLst/>
          </p:spPr>
        </p:cxnSp>
        <p:sp>
          <p:nvSpPr>
            <p:cNvPr id="536635" name="Text Box 59"/>
            <p:cNvSpPr txBox="1">
              <a:spLocks noChangeArrowheads="1"/>
            </p:cNvSpPr>
            <p:nvPr/>
          </p:nvSpPr>
          <p:spPr bwMode="auto">
            <a:xfrm>
              <a:off x="4224" y="272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b</a:t>
              </a:r>
            </a:p>
          </p:txBody>
        </p:sp>
        <p:sp>
          <p:nvSpPr>
            <p:cNvPr id="536636" name="Arc 60"/>
            <p:cNvSpPr>
              <a:spLocks/>
            </p:cNvSpPr>
            <p:nvPr/>
          </p:nvSpPr>
          <p:spPr bwMode="auto">
            <a:xfrm>
              <a:off x="4032" y="2573"/>
              <a:ext cx="620" cy="616"/>
            </a:xfrm>
            <a:custGeom>
              <a:avLst/>
              <a:gdLst>
                <a:gd name="G0" fmla="+- 21600 0 0"/>
                <a:gd name="G1" fmla="+- 21600 0 0"/>
                <a:gd name="G2" fmla="+- 21600 0 0"/>
                <a:gd name="T0" fmla="*/ 13859 w 43200"/>
                <a:gd name="T1" fmla="*/ 1435 h 43200"/>
                <a:gd name="T2" fmla="*/ 4585 w 43200"/>
                <a:gd name="T3" fmla="*/ 8294 h 43200"/>
                <a:gd name="T4" fmla="*/ 21600 w 43200"/>
                <a:gd name="T5" fmla="*/ 21600 h 43200"/>
              </a:gdLst>
              <a:ahLst/>
              <a:cxnLst>
                <a:cxn ang="0">
                  <a:pos x="T0" y="T1"/>
                </a:cxn>
                <a:cxn ang="0">
                  <a:pos x="T2" y="T3"/>
                </a:cxn>
                <a:cxn ang="0">
                  <a:pos x="T4" y="T5"/>
                </a:cxn>
              </a:cxnLst>
              <a:rect l="0" t="0" r="r" b="b"/>
              <a:pathLst>
                <a:path w="43200" h="43200" fill="none"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path>
                <a:path w="43200" h="43200" stroke="0"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grpSp>
          <p:nvGrpSpPr>
            <p:cNvPr id="536637" name="Group 61"/>
            <p:cNvGrpSpPr>
              <a:grpSpLocks/>
            </p:cNvGrpSpPr>
            <p:nvPr/>
          </p:nvGrpSpPr>
          <p:grpSpPr bwMode="auto">
            <a:xfrm>
              <a:off x="3647" y="3586"/>
              <a:ext cx="288" cy="96"/>
              <a:chOff x="1392" y="3552"/>
              <a:chExt cx="288" cy="96"/>
            </a:xfrm>
          </p:grpSpPr>
          <p:sp>
            <p:nvSpPr>
              <p:cNvPr id="536638" name="Line 62"/>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36639" name="Line 63"/>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36640" name="Line 64"/>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6641" name="Line 65"/>
            <p:cNvSpPr>
              <a:spLocks noChangeShapeType="1"/>
            </p:cNvSpPr>
            <p:nvPr/>
          </p:nvSpPr>
          <p:spPr bwMode="auto">
            <a:xfrm flipV="1">
              <a:off x="3791" y="3442"/>
              <a:ext cx="0" cy="144"/>
            </a:xfrm>
            <a:prstGeom prst="line">
              <a:avLst/>
            </a:prstGeom>
            <a:noFill/>
            <a:ln w="12700">
              <a:solidFill>
                <a:schemeClr val="tx1"/>
              </a:solidFill>
              <a:round/>
              <a:headEnd type="none" w="lg" len="lg"/>
              <a:tailEnd type="none" w="lg" len="lg"/>
            </a:ln>
            <a:effectLst/>
          </p:spPr>
          <p:txBody>
            <a:bodyPr/>
            <a:lstStyle/>
            <a:p>
              <a:endParaRPr lang="en-US"/>
            </a:p>
          </p:txBody>
        </p:sp>
        <p:cxnSp>
          <p:nvCxnSpPr>
            <p:cNvPr id="536642" name="AutoShape 66"/>
            <p:cNvCxnSpPr>
              <a:cxnSpLocks noChangeShapeType="1"/>
              <a:stCxn id="536590" idx="0"/>
            </p:cNvCxnSpPr>
            <p:nvPr/>
          </p:nvCxnSpPr>
          <p:spPr bwMode="auto">
            <a:xfrm rot="16200000">
              <a:off x="2704" y="2284"/>
              <a:ext cx="385" cy="348"/>
            </a:xfrm>
            <a:prstGeom prst="bentConnector3">
              <a:avLst>
                <a:gd name="adj1" fmla="val 101815"/>
              </a:avLst>
            </a:prstGeom>
            <a:noFill/>
            <a:ln w="12700">
              <a:solidFill>
                <a:schemeClr val="tx1"/>
              </a:solidFill>
              <a:miter lim="800000"/>
              <a:headEnd type="none" w="lg" len="lg"/>
              <a:tailEnd type="none" w="lg" len="lg"/>
            </a:ln>
            <a:effectLst/>
          </p:spPr>
        </p:cxnSp>
        <p:cxnSp>
          <p:nvCxnSpPr>
            <p:cNvPr id="536643" name="AutoShape 67"/>
            <p:cNvCxnSpPr>
              <a:cxnSpLocks noChangeShapeType="1"/>
              <a:stCxn id="536601" idx="0"/>
              <a:endCxn id="536624" idx="1"/>
            </p:cNvCxnSpPr>
            <p:nvPr/>
          </p:nvCxnSpPr>
          <p:spPr bwMode="auto">
            <a:xfrm rot="5400000" flipH="1">
              <a:off x="4384" y="2286"/>
              <a:ext cx="545" cy="449"/>
            </a:xfrm>
            <a:prstGeom prst="bentConnector2">
              <a:avLst/>
            </a:prstGeom>
            <a:noFill/>
            <a:ln w="12700">
              <a:solidFill>
                <a:schemeClr val="tx1"/>
              </a:solidFill>
              <a:miter lim="800000"/>
              <a:headEnd type="none" w="lg" len="lg"/>
              <a:tailEnd type="none" w="lg" len="lg"/>
            </a:ln>
            <a:effectLst/>
          </p:spPr>
        </p:cxnSp>
      </p:grpSp>
      <p:grpSp>
        <p:nvGrpSpPr>
          <p:cNvPr id="536644" name="Group 68"/>
          <p:cNvGrpSpPr>
            <a:grpSpLocks/>
          </p:cNvGrpSpPr>
          <p:nvPr/>
        </p:nvGrpSpPr>
        <p:grpSpPr bwMode="auto">
          <a:xfrm>
            <a:off x="4545013" y="3581400"/>
            <a:ext cx="2389187" cy="379413"/>
            <a:chOff x="3014" y="2222"/>
            <a:chExt cx="1505" cy="239"/>
          </a:xfrm>
        </p:grpSpPr>
        <p:sp>
          <p:nvSpPr>
            <p:cNvPr id="536645" name="Text Box 69"/>
            <p:cNvSpPr txBox="1">
              <a:spLocks noChangeArrowheads="1"/>
            </p:cNvSpPr>
            <p:nvPr/>
          </p:nvSpPr>
          <p:spPr bwMode="auto">
            <a:xfrm>
              <a:off x="3014" y="2222"/>
              <a:ext cx="1505" cy="239"/>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pPr algn="l"/>
              <a:r>
                <a:rPr lang="en-US"/>
                <a:t>Two meshes          n = 2</a:t>
              </a:r>
            </a:p>
          </p:txBody>
        </p:sp>
        <p:sp>
          <p:nvSpPr>
            <p:cNvPr id="536646" name="Line 70"/>
            <p:cNvSpPr>
              <a:spLocks noChangeShapeType="1"/>
            </p:cNvSpPr>
            <p:nvPr/>
          </p:nvSpPr>
          <p:spPr bwMode="auto">
            <a:xfrm>
              <a:off x="3855" y="2351"/>
              <a:ext cx="238" cy="3"/>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36647" name="Oval 71"/>
          <p:cNvSpPr>
            <a:spLocks noChangeArrowheads="1"/>
          </p:cNvSpPr>
          <p:nvPr/>
        </p:nvSpPr>
        <p:spPr bwMode="auto">
          <a:xfrm>
            <a:off x="2122488" y="4430713"/>
            <a:ext cx="747712" cy="1131887"/>
          </a:xfrm>
          <a:prstGeom prst="ellipse">
            <a:avLst/>
          </a:prstGeom>
          <a:noFill/>
          <a:ln w="25400">
            <a:solidFill>
              <a:srgbClr val="003300"/>
            </a:solidFill>
            <a:round/>
            <a:headEnd type="none" w="lg" len="lg"/>
            <a:tailEnd type="none" w="lg" len="lg"/>
          </a:ln>
          <a:effectLst/>
        </p:spPr>
        <p:txBody>
          <a:bodyPr wrap="none" anchor="ctr"/>
          <a:lstStyle/>
          <a:p>
            <a:endParaRPr lang="en-US"/>
          </a:p>
        </p:txBody>
      </p:sp>
      <p:cxnSp>
        <p:nvCxnSpPr>
          <p:cNvPr id="536648" name="AutoShape 72"/>
          <p:cNvCxnSpPr>
            <a:cxnSpLocks noChangeShapeType="1"/>
            <a:stCxn id="536647" idx="7"/>
            <a:endCxn id="536649" idx="1"/>
          </p:cNvCxnSpPr>
          <p:nvPr/>
        </p:nvCxnSpPr>
        <p:spPr bwMode="auto">
          <a:xfrm rot="5400000" flipV="1">
            <a:off x="3706813" y="3636963"/>
            <a:ext cx="500062" cy="2392362"/>
          </a:xfrm>
          <a:prstGeom prst="curvedConnector4">
            <a:avLst>
              <a:gd name="adj1" fmla="val -40000"/>
              <a:gd name="adj2" fmla="val 75977"/>
            </a:avLst>
          </a:prstGeom>
          <a:noFill/>
          <a:ln w="25400">
            <a:solidFill>
              <a:srgbClr val="003300"/>
            </a:solidFill>
            <a:round/>
            <a:headEnd type="none" w="lg" len="lg"/>
            <a:tailEnd type="stealth" w="lg" len="lg"/>
          </a:ln>
          <a:effectLst/>
        </p:spPr>
      </p:cxnSp>
      <p:sp>
        <p:nvSpPr>
          <p:cNvPr id="536649" name="Text Box 73"/>
          <p:cNvSpPr txBox="1">
            <a:spLocks noChangeArrowheads="1"/>
          </p:cNvSpPr>
          <p:nvPr/>
        </p:nvSpPr>
        <p:spPr bwMode="auto">
          <a:xfrm>
            <a:off x="5153025" y="4343400"/>
            <a:ext cx="3533775" cy="1477963"/>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i="1"/>
              <a:t>i</a:t>
            </a:r>
            <a:r>
              <a:rPr lang="en-US" b="1" i="1" baseline="-25000"/>
              <a:t>1</a:t>
            </a:r>
            <a:r>
              <a:rPr lang="en-US"/>
              <a:t> (current through </a:t>
            </a:r>
            <a:r>
              <a:rPr lang="en-US" b="1"/>
              <a:t>R</a:t>
            </a:r>
            <a:r>
              <a:rPr lang="en-US" b="1" baseline="-25000"/>
              <a:t>1</a:t>
            </a:r>
            <a:r>
              <a:rPr lang="en-US"/>
              <a:t>) = </a:t>
            </a:r>
            <a:r>
              <a:rPr lang="en-US" b="1" i="1"/>
              <a:t>i</a:t>
            </a:r>
            <a:r>
              <a:rPr lang="en-US" b="1" i="1" baseline="-25000"/>
              <a:t>a  </a:t>
            </a:r>
            <a:r>
              <a:rPr lang="en-US"/>
              <a:t>but what about </a:t>
            </a:r>
            <a:r>
              <a:rPr lang="en-US" b="1" i="1"/>
              <a:t>i</a:t>
            </a:r>
            <a:r>
              <a:rPr lang="en-US" b="1" i="1" baseline="-25000"/>
              <a:t>2</a:t>
            </a:r>
            <a:r>
              <a:rPr lang="en-US"/>
              <a:t>?</a:t>
            </a:r>
          </a:p>
          <a:p>
            <a:pPr algn="l"/>
            <a:r>
              <a:rPr lang="en-US"/>
              <a:t>According to the current directions of </a:t>
            </a:r>
            <a:r>
              <a:rPr lang="en-US" b="1" i="1"/>
              <a:t>i</a:t>
            </a:r>
            <a:r>
              <a:rPr lang="en-US" b="1" i="1" baseline="-25000"/>
              <a:t>a</a:t>
            </a:r>
            <a:r>
              <a:rPr lang="en-US"/>
              <a:t> and </a:t>
            </a:r>
            <a:r>
              <a:rPr lang="en-US" b="1" i="1"/>
              <a:t>i</a:t>
            </a:r>
            <a:r>
              <a:rPr lang="en-US" b="1" i="1" baseline="-25000"/>
              <a:t>b</a:t>
            </a:r>
            <a:r>
              <a:rPr lang="en-US"/>
              <a:t>, and the polarity of </a:t>
            </a:r>
            <a:r>
              <a:rPr lang="en-US" b="1"/>
              <a:t>v</a:t>
            </a:r>
            <a:r>
              <a:rPr lang="en-US" b="1" baseline="-25000"/>
              <a:t>2</a:t>
            </a:r>
            <a:r>
              <a:rPr lang="en-US"/>
              <a:t>:</a:t>
            </a:r>
          </a:p>
          <a:p>
            <a:pPr algn="l"/>
            <a:r>
              <a:rPr lang="en-US" b="1" i="1"/>
              <a:t>i</a:t>
            </a:r>
            <a:r>
              <a:rPr lang="en-US" b="1" i="1" baseline="-25000"/>
              <a:t>2</a:t>
            </a:r>
            <a:r>
              <a:rPr lang="en-US" b="1" i="1"/>
              <a:t> </a:t>
            </a:r>
            <a:r>
              <a:rPr lang="en-US"/>
              <a:t>(current through </a:t>
            </a:r>
            <a:r>
              <a:rPr lang="en-US" b="1"/>
              <a:t>R</a:t>
            </a:r>
            <a:r>
              <a:rPr lang="en-US" b="1" baseline="-25000"/>
              <a:t>2</a:t>
            </a:r>
            <a:r>
              <a:rPr lang="en-US"/>
              <a:t>) = </a:t>
            </a:r>
            <a:r>
              <a:rPr lang="en-US" b="1" i="1"/>
              <a:t>i</a:t>
            </a:r>
            <a:r>
              <a:rPr lang="en-US" b="1" i="1" baseline="-25000"/>
              <a:t>a</a:t>
            </a:r>
            <a:r>
              <a:rPr lang="en-US"/>
              <a:t> – </a:t>
            </a:r>
            <a:r>
              <a:rPr lang="en-US" b="1" i="1"/>
              <a:t>i</a:t>
            </a:r>
            <a:r>
              <a:rPr lang="en-US" b="1" i="1" baseline="-25000"/>
              <a:t>b</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Date Placeholder 5"/>
          <p:cNvSpPr>
            <a:spLocks noGrp="1"/>
          </p:cNvSpPr>
          <p:nvPr>
            <p:ph type="dt" sz="half" idx="10"/>
          </p:nvPr>
        </p:nvSpPr>
        <p:spPr/>
        <p:txBody>
          <a:bodyPr/>
          <a:lstStyle/>
          <a:p>
            <a:r>
              <a:rPr lang="en-US"/>
              <a:t>ECEN 301</a:t>
            </a:r>
          </a:p>
        </p:txBody>
      </p:sp>
      <p:sp>
        <p:nvSpPr>
          <p:cNvPr id="71" name="Footer Placeholder 6"/>
          <p:cNvSpPr>
            <a:spLocks noGrp="1"/>
          </p:cNvSpPr>
          <p:nvPr>
            <p:ph type="ftr" sz="quarter" idx="11"/>
          </p:nvPr>
        </p:nvSpPr>
        <p:spPr/>
        <p:txBody>
          <a:bodyPr/>
          <a:lstStyle/>
          <a:p>
            <a:r>
              <a:rPr lang="en-US"/>
              <a:t>Discussion #7 – Node and Mesh Methods</a:t>
            </a:r>
          </a:p>
        </p:txBody>
      </p:sp>
      <p:sp>
        <p:nvSpPr>
          <p:cNvPr id="72" name="Slide Number Placeholder 7"/>
          <p:cNvSpPr>
            <a:spLocks noGrp="1"/>
          </p:cNvSpPr>
          <p:nvPr>
            <p:ph type="sldNum" sz="quarter" idx="12"/>
          </p:nvPr>
        </p:nvSpPr>
        <p:spPr/>
        <p:txBody>
          <a:bodyPr/>
          <a:lstStyle/>
          <a:p>
            <a:pPr lvl="1"/>
            <a:fld id="{00437E10-88C2-4B52-926A-783A44CC2CAA}" type="slidenum">
              <a:rPr lang="en-US"/>
              <a:pPr lvl="1"/>
              <a:t>49</a:t>
            </a:fld>
            <a:endParaRPr lang="en-US"/>
          </a:p>
        </p:txBody>
      </p:sp>
      <p:sp>
        <p:nvSpPr>
          <p:cNvPr id="537602" name="Rectangle 2"/>
          <p:cNvSpPr>
            <a:spLocks noGrp="1" noChangeArrowheads="1"/>
          </p:cNvSpPr>
          <p:nvPr>
            <p:ph type="title"/>
          </p:nvPr>
        </p:nvSpPr>
        <p:spPr/>
        <p:txBody>
          <a:bodyPr/>
          <a:lstStyle/>
          <a:p>
            <a:r>
              <a:rPr lang="en-US"/>
              <a:t>Mesh Current Method</a:t>
            </a:r>
          </a:p>
        </p:txBody>
      </p:sp>
      <p:sp>
        <p:nvSpPr>
          <p:cNvPr id="537603" name="Rectangle 3"/>
          <p:cNvSpPr>
            <a:spLocks noGrp="1" noChangeArrowheads="1"/>
          </p:cNvSpPr>
          <p:nvPr>
            <p:ph type="body" sz="half" idx="1"/>
          </p:nvPr>
        </p:nvSpPr>
        <p:spPr>
          <a:xfrm>
            <a:off x="406400" y="1333500"/>
            <a:ext cx="7915275" cy="2073275"/>
          </a:xfrm>
        </p:spPr>
        <p:txBody>
          <a:bodyPr/>
          <a:lstStyle/>
          <a:p>
            <a:r>
              <a:rPr lang="en-US" sz="2800"/>
              <a:t>Write </a:t>
            </a:r>
            <a:r>
              <a:rPr lang="en-US" sz="2800" b="1"/>
              <a:t>n</a:t>
            </a:r>
            <a:r>
              <a:rPr lang="en-US" sz="2800"/>
              <a:t> equations of </a:t>
            </a:r>
            <a:r>
              <a:rPr lang="en-US" sz="2800" b="1"/>
              <a:t>n</a:t>
            </a:r>
            <a:r>
              <a:rPr lang="en-US" sz="2800"/>
              <a:t> unknowns in terms of mesh currents (where </a:t>
            </a:r>
            <a:r>
              <a:rPr lang="en-US" sz="2800" b="1"/>
              <a:t>n</a:t>
            </a:r>
            <a:r>
              <a:rPr lang="en-US" sz="2800"/>
              <a:t> is the number of meshes)</a:t>
            </a:r>
          </a:p>
          <a:p>
            <a:pPr lvl="1"/>
            <a:r>
              <a:rPr lang="en-US" sz="2400"/>
              <a:t>Use of KVL to solve unknown currents</a:t>
            </a:r>
          </a:p>
          <a:p>
            <a:pPr lvl="1"/>
            <a:r>
              <a:rPr lang="en-US" sz="2400"/>
              <a:t>Important to be </a:t>
            </a:r>
            <a:r>
              <a:rPr lang="en-US" sz="2400" b="1"/>
              <a:t>consistent</a:t>
            </a:r>
            <a:r>
              <a:rPr lang="en-US" sz="2400"/>
              <a:t> with current direction</a:t>
            </a:r>
          </a:p>
        </p:txBody>
      </p:sp>
      <p:graphicFrame>
        <p:nvGraphicFramePr>
          <p:cNvPr id="537604" name="Object 4"/>
          <p:cNvGraphicFramePr>
            <a:graphicFrameLocks noChangeAspect="1"/>
          </p:cNvGraphicFramePr>
          <p:nvPr>
            <p:ph sz="quarter" idx="2"/>
          </p:nvPr>
        </p:nvGraphicFramePr>
        <p:xfrm>
          <a:off x="4957763" y="4821238"/>
          <a:ext cx="2967037" cy="1147762"/>
        </p:xfrm>
        <a:graphic>
          <a:graphicData uri="http://schemas.openxmlformats.org/presentationml/2006/ole">
            <p:oleObj spid="_x0000_s537604" name="Equation" r:id="rId3" imgW="1739880" imgH="672840" progId="Equation.3">
              <p:embed/>
            </p:oleObj>
          </a:graphicData>
        </a:graphic>
      </p:graphicFrame>
      <p:grpSp>
        <p:nvGrpSpPr>
          <p:cNvPr id="537605" name="Group 5"/>
          <p:cNvGrpSpPr>
            <a:grpSpLocks/>
          </p:cNvGrpSpPr>
          <p:nvPr/>
        </p:nvGrpSpPr>
        <p:grpSpPr bwMode="auto">
          <a:xfrm>
            <a:off x="76200" y="3527425"/>
            <a:ext cx="4587875" cy="2720975"/>
            <a:chOff x="2274" y="1968"/>
            <a:chExt cx="2890" cy="1714"/>
          </a:xfrm>
        </p:grpSpPr>
        <p:sp>
          <p:nvSpPr>
            <p:cNvPr id="537606" name="Text Box 6"/>
            <p:cNvSpPr txBox="1">
              <a:spLocks noChangeArrowheads="1"/>
            </p:cNvSpPr>
            <p:nvPr/>
          </p:nvSpPr>
          <p:spPr bwMode="auto">
            <a:xfrm>
              <a:off x="3120" y="273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a</a:t>
              </a:r>
            </a:p>
          </p:txBody>
        </p:sp>
        <p:sp>
          <p:nvSpPr>
            <p:cNvPr id="537607" name="Oval 7"/>
            <p:cNvSpPr>
              <a:spLocks noChangeArrowheads="1"/>
            </p:cNvSpPr>
            <p:nvPr/>
          </p:nvSpPr>
          <p:spPr bwMode="auto">
            <a:xfrm>
              <a:off x="3729" y="220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37608" name="Oval 8"/>
            <p:cNvSpPr>
              <a:spLocks noChangeArrowheads="1"/>
            </p:cNvSpPr>
            <p:nvPr/>
          </p:nvSpPr>
          <p:spPr bwMode="auto">
            <a:xfrm>
              <a:off x="3749" y="337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7609" name="AutoShape 9"/>
            <p:cNvCxnSpPr>
              <a:cxnSpLocks noChangeShapeType="1"/>
              <a:stCxn id="537608" idx="2"/>
              <a:endCxn id="537614" idx="4"/>
            </p:cNvCxnSpPr>
            <p:nvPr/>
          </p:nvCxnSpPr>
          <p:spPr bwMode="auto">
            <a:xfrm rot="10800000">
              <a:off x="2721" y="2978"/>
              <a:ext cx="1028" cy="431"/>
            </a:xfrm>
            <a:prstGeom prst="bentConnector2">
              <a:avLst/>
            </a:prstGeom>
            <a:noFill/>
            <a:ln w="12700">
              <a:solidFill>
                <a:schemeClr val="tx1"/>
              </a:solidFill>
              <a:miter lim="800000"/>
              <a:headEnd type="none" w="lg" len="lg"/>
              <a:tailEnd type="none" w="lg" len="lg"/>
            </a:ln>
            <a:effectLst/>
          </p:spPr>
        </p:cxnSp>
        <p:cxnSp>
          <p:nvCxnSpPr>
            <p:cNvPr id="537610" name="AutoShape 10"/>
            <p:cNvCxnSpPr>
              <a:cxnSpLocks noChangeShapeType="1"/>
              <a:stCxn id="537608" idx="0"/>
              <a:endCxn id="537620" idx="1"/>
            </p:cNvCxnSpPr>
            <p:nvPr/>
          </p:nvCxnSpPr>
          <p:spPr bwMode="auto">
            <a:xfrm flipH="1" flipV="1">
              <a:off x="3790" y="3000"/>
              <a:ext cx="1" cy="370"/>
            </a:xfrm>
            <a:prstGeom prst="straightConnector1">
              <a:avLst/>
            </a:prstGeom>
            <a:noFill/>
            <a:ln w="12700">
              <a:solidFill>
                <a:schemeClr val="tx1"/>
              </a:solidFill>
              <a:round/>
              <a:headEnd type="none" w="lg" len="lg"/>
              <a:tailEnd type="none" w="lg" len="lg"/>
            </a:ln>
            <a:effectLst/>
          </p:spPr>
        </p:cxnSp>
        <p:cxnSp>
          <p:nvCxnSpPr>
            <p:cNvPr id="537611" name="AutoShape 11"/>
            <p:cNvCxnSpPr>
              <a:cxnSpLocks noChangeShapeType="1"/>
              <a:stCxn id="537607" idx="4"/>
              <a:endCxn id="537618" idx="0"/>
            </p:cNvCxnSpPr>
            <p:nvPr/>
          </p:nvCxnSpPr>
          <p:spPr bwMode="auto">
            <a:xfrm>
              <a:off x="3771" y="2284"/>
              <a:ext cx="10" cy="500"/>
            </a:xfrm>
            <a:prstGeom prst="straightConnector1">
              <a:avLst/>
            </a:prstGeom>
            <a:noFill/>
            <a:ln w="12700">
              <a:solidFill>
                <a:schemeClr val="tx1"/>
              </a:solidFill>
              <a:round/>
              <a:headEnd type="none" w="lg" len="lg"/>
              <a:tailEnd type="none" w="lg" len="lg"/>
            </a:ln>
            <a:effectLst/>
          </p:spPr>
        </p:cxnSp>
        <p:sp>
          <p:nvSpPr>
            <p:cNvPr id="537612" name="Text Box 12"/>
            <p:cNvSpPr txBox="1">
              <a:spLocks noChangeArrowheads="1"/>
            </p:cNvSpPr>
            <p:nvPr/>
          </p:nvSpPr>
          <p:spPr bwMode="auto">
            <a:xfrm>
              <a:off x="3511" y="2592"/>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2</a:t>
              </a:r>
            </a:p>
            <a:p>
              <a:r>
                <a:rPr lang="en-US" b="1"/>
                <a:t>–</a:t>
              </a:r>
            </a:p>
          </p:txBody>
        </p:sp>
        <p:sp>
          <p:nvSpPr>
            <p:cNvPr id="537613" name="Text Box 13"/>
            <p:cNvSpPr txBox="1">
              <a:spLocks noChangeArrowheads="1"/>
            </p:cNvSpPr>
            <p:nvPr/>
          </p:nvSpPr>
          <p:spPr bwMode="auto">
            <a:xfrm>
              <a:off x="2274" y="2716"/>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537614" name="Oval 14"/>
            <p:cNvSpPr>
              <a:spLocks noChangeArrowheads="1"/>
            </p:cNvSpPr>
            <p:nvPr/>
          </p:nvSpPr>
          <p:spPr bwMode="auto">
            <a:xfrm>
              <a:off x="2555" y="266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7615" name="Text Box 15"/>
            <p:cNvSpPr txBox="1">
              <a:spLocks noChangeArrowheads="1"/>
            </p:cNvSpPr>
            <p:nvPr/>
          </p:nvSpPr>
          <p:spPr bwMode="auto">
            <a:xfrm>
              <a:off x="2624" y="265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37616" name="Text Box 16"/>
            <p:cNvSpPr txBox="1">
              <a:spLocks noChangeArrowheads="1"/>
            </p:cNvSpPr>
            <p:nvPr/>
          </p:nvSpPr>
          <p:spPr bwMode="auto">
            <a:xfrm>
              <a:off x="2625" y="271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nvGrpSpPr>
            <p:cNvPr id="537617" name="Group 17"/>
            <p:cNvGrpSpPr>
              <a:grpSpLocks/>
            </p:cNvGrpSpPr>
            <p:nvPr/>
          </p:nvGrpSpPr>
          <p:grpSpPr bwMode="auto">
            <a:xfrm>
              <a:off x="3733" y="2784"/>
              <a:ext cx="111" cy="216"/>
              <a:chOff x="1207" y="2603"/>
              <a:chExt cx="111" cy="216"/>
            </a:xfrm>
          </p:grpSpPr>
          <p:sp>
            <p:nvSpPr>
              <p:cNvPr id="537618" name="Line 18"/>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7619" name="Line 19"/>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7620" name="Line 20"/>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7621" name="Line 21"/>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7622" name="Line 22"/>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7623" name="Line 23"/>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7624" name="Line 24"/>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37625" name="Group 25"/>
            <p:cNvGrpSpPr>
              <a:grpSpLocks/>
            </p:cNvGrpSpPr>
            <p:nvPr/>
          </p:nvGrpSpPr>
          <p:grpSpPr bwMode="auto">
            <a:xfrm>
              <a:off x="4833" y="2783"/>
              <a:ext cx="111" cy="216"/>
              <a:chOff x="1894" y="2603"/>
              <a:chExt cx="111" cy="216"/>
            </a:xfrm>
          </p:grpSpPr>
          <p:sp>
            <p:nvSpPr>
              <p:cNvPr id="537626" name="Line 26"/>
              <p:cNvSpPr>
                <a:spLocks noChangeShapeType="1"/>
              </p:cNvSpPr>
              <p:nvPr/>
            </p:nvSpPr>
            <p:spPr bwMode="auto">
              <a:xfrm>
                <a:off x="1942"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7627" name="Line 27"/>
              <p:cNvSpPr>
                <a:spLocks noChangeShapeType="1"/>
              </p:cNvSpPr>
              <p:nvPr/>
            </p:nvSpPr>
            <p:spPr bwMode="auto">
              <a:xfrm flipH="1">
                <a:off x="1894"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7628" name="Line 28"/>
              <p:cNvSpPr>
                <a:spLocks noChangeShapeType="1"/>
              </p:cNvSpPr>
              <p:nvPr/>
            </p:nvSpPr>
            <p:spPr bwMode="auto">
              <a:xfrm>
                <a:off x="1894"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7629" name="Line 29"/>
              <p:cNvSpPr>
                <a:spLocks noChangeShapeType="1"/>
              </p:cNvSpPr>
              <p:nvPr/>
            </p:nvSpPr>
            <p:spPr bwMode="auto">
              <a:xfrm>
                <a:off x="1897"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7630" name="Line 30"/>
              <p:cNvSpPr>
                <a:spLocks noChangeShapeType="1"/>
              </p:cNvSpPr>
              <p:nvPr/>
            </p:nvSpPr>
            <p:spPr bwMode="auto">
              <a:xfrm flipH="1">
                <a:off x="1897"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7631" name="Line 31"/>
              <p:cNvSpPr>
                <a:spLocks noChangeShapeType="1"/>
              </p:cNvSpPr>
              <p:nvPr/>
            </p:nvSpPr>
            <p:spPr bwMode="auto">
              <a:xfrm>
                <a:off x="1897"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7632" name="Line 32"/>
              <p:cNvSpPr>
                <a:spLocks noChangeShapeType="1"/>
              </p:cNvSpPr>
              <p:nvPr/>
            </p:nvSpPr>
            <p:spPr bwMode="auto">
              <a:xfrm flipH="1">
                <a:off x="1897"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7633" name="Text Box 33"/>
            <p:cNvSpPr txBox="1">
              <a:spLocks noChangeArrowheads="1"/>
            </p:cNvSpPr>
            <p:nvPr/>
          </p:nvSpPr>
          <p:spPr bwMode="auto">
            <a:xfrm>
              <a:off x="4640" y="2593"/>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4</a:t>
              </a:r>
            </a:p>
            <a:p>
              <a:r>
                <a:rPr lang="en-US" b="1"/>
                <a:t>–</a:t>
              </a:r>
            </a:p>
          </p:txBody>
        </p:sp>
        <p:grpSp>
          <p:nvGrpSpPr>
            <p:cNvPr id="537634" name="Group 34"/>
            <p:cNvGrpSpPr>
              <a:grpSpLocks/>
            </p:cNvGrpSpPr>
            <p:nvPr/>
          </p:nvGrpSpPr>
          <p:grpSpPr bwMode="auto">
            <a:xfrm>
              <a:off x="3071" y="2191"/>
              <a:ext cx="216" cy="112"/>
              <a:chOff x="3123" y="2209"/>
              <a:chExt cx="216" cy="112"/>
            </a:xfrm>
          </p:grpSpPr>
          <p:sp>
            <p:nvSpPr>
              <p:cNvPr id="537635" name="Line 35"/>
              <p:cNvSpPr>
                <a:spLocks noChangeShapeType="1"/>
              </p:cNvSpPr>
              <p:nvPr/>
            </p:nvSpPr>
            <p:spPr bwMode="auto">
              <a:xfrm rot="-5400000">
                <a:off x="3102" y="223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7636" name="Line 36"/>
              <p:cNvSpPr>
                <a:spLocks noChangeShapeType="1"/>
              </p:cNvSpPr>
              <p:nvPr/>
            </p:nvSpPr>
            <p:spPr bwMode="auto">
              <a:xfrm rot="16200000" flipH="1">
                <a:off x="3099" y="2258"/>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7637" name="Line 37"/>
              <p:cNvSpPr>
                <a:spLocks noChangeShapeType="1"/>
              </p:cNvSpPr>
              <p:nvPr/>
            </p:nvSpPr>
            <p:spPr bwMode="auto">
              <a:xfrm rot="-5400000">
                <a:off x="3298" y="228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7638" name="Line 38"/>
              <p:cNvSpPr>
                <a:spLocks noChangeShapeType="1"/>
              </p:cNvSpPr>
              <p:nvPr/>
            </p:nvSpPr>
            <p:spPr bwMode="auto">
              <a:xfrm rot="-5400000">
                <a:off x="3133" y="2244"/>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7639" name="Line 39"/>
              <p:cNvSpPr>
                <a:spLocks noChangeShapeType="1"/>
              </p:cNvSpPr>
              <p:nvPr/>
            </p:nvSpPr>
            <p:spPr bwMode="auto">
              <a:xfrm rot="16200000" flipH="1">
                <a:off x="3170" y="225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7640" name="Line 40"/>
              <p:cNvSpPr>
                <a:spLocks noChangeShapeType="1"/>
              </p:cNvSpPr>
              <p:nvPr/>
            </p:nvSpPr>
            <p:spPr bwMode="auto">
              <a:xfrm rot="-5400000">
                <a:off x="3209" y="224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7641" name="Line 41"/>
              <p:cNvSpPr>
                <a:spLocks noChangeShapeType="1"/>
              </p:cNvSpPr>
              <p:nvPr/>
            </p:nvSpPr>
            <p:spPr bwMode="auto">
              <a:xfrm rot="16200000" flipH="1">
                <a:off x="3247" y="2253"/>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7642" name="AutoShape 42"/>
            <p:cNvCxnSpPr>
              <a:cxnSpLocks noChangeShapeType="1"/>
              <a:stCxn id="537607" idx="2"/>
              <a:endCxn id="537637" idx="1"/>
            </p:cNvCxnSpPr>
            <p:nvPr/>
          </p:nvCxnSpPr>
          <p:spPr bwMode="auto">
            <a:xfrm flipH="1">
              <a:off x="3288" y="2246"/>
              <a:ext cx="441" cy="0"/>
            </a:xfrm>
            <a:prstGeom prst="straightConnector1">
              <a:avLst/>
            </a:prstGeom>
            <a:noFill/>
            <a:ln w="12700">
              <a:solidFill>
                <a:schemeClr val="tx1"/>
              </a:solidFill>
              <a:round/>
              <a:headEnd type="none" w="lg" len="lg"/>
              <a:tailEnd type="none" w="lg" len="lg"/>
            </a:ln>
            <a:effectLst/>
          </p:spPr>
        </p:cxnSp>
        <p:sp>
          <p:nvSpPr>
            <p:cNvPr id="537643" name="Text Box 43"/>
            <p:cNvSpPr txBox="1">
              <a:spLocks noChangeArrowheads="1"/>
            </p:cNvSpPr>
            <p:nvPr/>
          </p:nvSpPr>
          <p:spPr bwMode="auto">
            <a:xfrm>
              <a:off x="2958" y="1968"/>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1 </a:t>
              </a:r>
              <a:r>
                <a:rPr lang="en-US" b="1"/>
                <a:t>–</a:t>
              </a:r>
            </a:p>
          </p:txBody>
        </p:sp>
        <p:sp>
          <p:nvSpPr>
            <p:cNvPr id="537644" name="Arc 44"/>
            <p:cNvSpPr>
              <a:spLocks/>
            </p:cNvSpPr>
            <p:nvPr/>
          </p:nvSpPr>
          <p:spPr bwMode="auto">
            <a:xfrm>
              <a:off x="2922" y="2592"/>
              <a:ext cx="620" cy="617"/>
            </a:xfrm>
            <a:custGeom>
              <a:avLst/>
              <a:gdLst>
                <a:gd name="G0" fmla="+- 21600 0 0"/>
                <a:gd name="G1" fmla="+- 21600 0 0"/>
                <a:gd name="G2" fmla="+- 21600 0 0"/>
                <a:gd name="T0" fmla="*/ 8369 w 43200"/>
                <a:gd name="T1" fmla="*/ 38673 h 43200"/>
                <a:gd name="T2" fmla="*/ 18657 w 43200"/>
                <a:gd name="T3" fmla="*/ 42999 h 43200"/>
                <a:gd name="T4" fmla="*/ 21600 w 43200"/>
                <a:gd name="T5" fmla="*/ 21600 h 43200"/>
              </a:gdLst>
              <a:ahLst/>
              <a:cxnLst>
                <a:cxn ang="0">
                  <a:pos x="T0" y="T1"/>
                </a:cxn>
                <a:cxn ang="0">
                  <a:pos x="T2" y="T3"/>
                </a:cxn>
                <a:cxn ang="0">
                  <a:pos x="T4" y="T5"/>
                </a:cxn>
              </a:cxnLst>
              <a:rect l="0" t="0" r="r" b="b"/>
              <a:pathLst>
                <a:path w="43200" h="43200" fill="none"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path>
                <a:path w="43200" h="43200" stroke="0"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cxnSp>
          <p:nvCxnSpPr>
            <p:cNvPr id="537645" name="AutoShape 45"/>
            <p:cNvCxnSpPr>
              <a:cxnSpLocks noChangeShapeType="1"/>
              <a:stCxn id="537607" idx="6"/>
              <a:endCxn id="537647" idx="0"/>
            </p:cNvCxnSpPr>
            <p:nvPr/>
          </p:nvCxnSpPr>
          <p:spPr bwMode="auto">
            <a:xfrm>
              <a:off x="3812" y="2246"/>
              <a:ext cx="404" cy="2"/>
            </a:xfrm>
            <a:prstGeom prst="straightConnector1">
              <a:avLst/>
            </a:prstGeom>
            <a:noFill/>
            <a:ln w="12700">
              <a:solidFill>
                <a:schemeClr val="tx1"/>
              </a:solidFill>
              <a:round/>
              <a:headEnd type="none" w="lg" len="lg"/>
              <a:tailEnd type="none" w="lg" len="lg"/>
            </a:ln>
            <a:effectLst/>
          </p:spPr>
        </p:cxnSp>
        <p:grpSp>
          <p:nvGrpSpPr>
            <p:cNvPr id="537646" name="Group 46"/>
            <p:cNvGrpSpPr>
              <a:grpSpLocks/>
            </p:cNvGrpSpPr>
            <p:nvPr/>
          </p:nvGrpSpPr>
          <p:grpSpPr bwMode="auto">
            <a:xfrm rot="-5400000">
              <a:off x="4267" y="2131"/>
              <a:ext cx="111" cy="216"/>
              <a:chOff x="1207" y="2603"/>
              <a:chExt cx="111" cy="216"/>
            </a:xfrm>
          </p:grpSpPr>
          <p:sp>
            <p:nvSpPr>
              <p:cNvPr id="537647" name="Line 4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7648" name="Line 4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7649" name="Line 4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7650" name="Line 5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7651" name="Line 5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7652" name="Line 5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7653" name="Line 5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7654" name="Text Box 54"/>
            <p:cNvSpPr txBox="1">
              <a:spLocks noChangeArrowheads="1"/>
            </p:cNvSpPr>
            <p:nvPr/>
          </p:nvSpPr>
          <p:spPr bwMode="auto">
            <a:xfrm>
              <a:off x="4080" y="1977"/>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3 </a:t>
              </a:r>
              <a:r>
                <a:rPr lang="en-US" b="1"/>
                <a:t>–</a:t>
              </a:r>
            </a:p>
          </p:txBody>
        </p:sp>
        <p:sp>
          <p:nvSpPr>
            <p:cNvPr id="537655" name="Text Box 55"/>
            <p:cNvSpPr txBox="1">
              <a:spLocks noChangeArrowheads="1"/>
            </p:cNvSpPr>
            <p:nvPr/>
          </p:nvSpPr>
          <p:spPr bwMode="auto">
            <a:xfrm>
              <a:off x="3804" y="2808"/>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2</a:t>
              </a:r>
            </a:p>
          </p:txBody>
        </p:sp>
        <p:sp>
          <p:nvSpPr>
            <p:cNvPr id="537656" name="Text Box 56"/>
            <p:cNvSpPr txBox="1">
              <a:spLocks noChangeArrowheads="1"/>
            </p:cNvSpPr>
            <p:nvPr/>
          </p:nvSpPr>
          <p:spPr bwMode="auto">
            <a:xfrm>
              <a:off x="3071" y="2253"/>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p>
          </p:txBody>
        </p:sp>
        <p:sp>
          <p:nvSpPr>
            <p:cNvPr id="537657" name="Text Box 57"/>
            <p:cNvSpPr txBox="1">
              <a:spLocks noChangeArrowheads="1"/>
            </p:cNvSpPr>
            <p:nvPr/>
          </p:nvSpPr>
          <p:spPr bwMode="auto">
            <a:xfrm>
              <a:off x="4195" y="2265"/>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p>
          </p:txBody>
        </p:sp>
        <p:sp>
          <p:nvSpPr>
            <p:cNvPr id="537658" name="Text Box 58"/>
            <p:cNvSpPr txBox="1">
              <a:spLocks noChangeArrowheads="1"/>
            </p:cNvSpPr>
            <p:nvPr/>
          </p:nvSpPr>
          <p:spPr bwMode="auto">
            <a:xfrm>
              <a:off x="4896" y="2765"/>
              <a:ext cx="268" cy="231"/>
            </a:xfrm>
            <a:prstGeom prst="rect">
              <a:avLst/>
            </a:prstGeom>
            <a:noFill/>
            <a:ln w="12700">
              <a:noFill/>
              <a:miter lim="800000"/>
              <a:headEnd type="none" w="lg" len="lg"/>
              <a:tailEnd type="none" w="lg" len="lg"/>
            </a:ln>
            <a:effectLst/>
          </p:spPr>
          <p:txBody>
            <a:bodyPr>
              <a:spAutoFit/>
            </a:bodyPr>
            <a:lstStyle/>
            <a:p>
              <a:r>
                <a:rPr lang="en-US" b="1"/>
                <a:t>R</a:t>
              </a:r>
              <a:r>
                <a:rPr lang="en-US" b="1" baseline="-25000"/>
                <a:t>4</a:t>
              </a:r>
            </a:p>
          </p:txBody>
        </p:sp>
        <p:cxnSp>
          <p:nvCxnSpPr>
            <p:cNvPr id="537659" name="AutoShape 59"/>
            <p:cNvCxnSpPr>
              <a:cxnSpLocks noChangeShapeType="1"/>
              <a:stCxn id="537608" idx="6"/>
              <a:endCxn id="537628" idx="1"/>
            </p:cNvCxnSpPr>
            <p:nvPr/>
          </p:nvCxnSpPr>
          <p:spPr bwMode="auto">
            <a:xfrm flipV="1">
              <a:off x="3832" y="2999"/>
              <a:ext cx="1058" cy="410"/>
            </a:xfrm>
            <a:prstGeom prst="bentConnector2">
              <a:avLst/>
            </a:prstGeom>
            <a:noFill/>
            <a:ln w="12700">
              <a:solidFill>
                <a:schemeClr val="tx1"/>
              </a:solidFill>
              <a:miter lim="800000"/>
              <a:headEnd type="none" w="lg" len="lg"/>
              <a:tailEnd type="none" w="lg" len="lg"/>
            </a:ln>
            <a:effectLst/>
          </p:spPr>
        </p:cxnSp>
        <p:sp>
          <p:nvSpPr>
            <p:cNvPr id="537660" name="Text Box 60"/>
            <p:cNvSpPr txBox="1">
              <a:spLocks noChangeArrowheads="1"/>
            </p:cNvSpPr>
            <p:nvPr/>
          </p:nvSpPr>
          <p:spPr bwMode="auto">
            <a:xfrm>
              <a:off x="4224" y="272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b</a:t>
              </a:r>
            </a:p>
          </p:txBody>
        </p:sp>
        <p:sp>
          <p:nvSpPr>
            <p:cNvPr id="537661" name="Arc 61"/>
            <p:cNvSpPr>
              <a:spLocks/>
            </p:cNvSpPr>
            <p:nvPr/>
          </p:nvSpPr>
          <p:spPr bwMode="auto">
            <a:xfrm>
              <a:off x="4032" y="2573"/>
              <a:ext cx="620" cy="616"/>
            </a:xfrm>
            <a:custGeom>
              <a:avLst/>
              <a:gdLst>
                <a:gd name="G0" fmla="+- 21600 0 0"/>
                <a:gd name="G1" fmla="+- 21600 0 0"/>
                <a:gd name="G2" fmla="+- 21600 0 0"/>
                <a:gd name="T0" fmla="*/ 13859 w 43200"/>
                <a:gd name="T1" fmla="*/ 1435 h 43200"/>
                <a:gd name="T2" fmla="*/ 4585 w 43200"/>
                <a:gd name="T3" fmla="*/ 8294 h 43200"/>
                <a:gd name="T4" fmla="*/ 21600 w 43200"/>
                <a:gd name="T5" fmla="*/ 21600 h 43200"/>
              </a:gdLst>
              <a:ahLst/>
              <a:cxnLst>
                <a:cxn ang="0">
                  <a:pos x="T0" y="T1"/>
                </a:cxn>
                <a:cxn ang="0">
                  <a:pos x="T2" y="T3"/>
                </a:cxn>
                <a:cxn ang="0">
                  <a:pos x="T4" y="T5"/>
                </a:cxn>
              </a:cxnLst>
              <a:rect l="0" t="0" r="r" b="b"/>
              <a:pathLst>
                <a:path w="43200" h="43200" fill="none"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path>
                <a:path w="43200" h="43200" stroke="0"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grpSp>
          <p:nvGrpSpPr>
            <p:cNvPr id="537662" name="Group 62"/>
            <p:cNvGrpSpPr>
              <a:grpSpLocks/>
            </p:cNvGrpSpPr>
            <p:nvPr/>
          </p:nvGrpSpPr>
          <p:grpSpPr bwMode="auto">
            <a:xfrm>
              <a:off x="3647" y="3586"/>
              <a:ext cx="288" cy="96"/>
              <a:chOff x="1392" y="3552"/>
              <a:chExt cx="288" cy="96"/>
            </a:xfrm>
          </p:grpSpPr>
          <p:sp>
            <p:nvSpPr>
              <p:cNvPr id="537663" name="Line 63"/>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37664" name="Line 64"/>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37665" name="Line 65"/>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7666" name="Line 66"/>
            <p:cNvSpPr>
              <a:spLocks noChangeShapeType="1"/>
            </p:cNvSpPr>
            <p:nvPr/>
          </p:nvSpPr>
          <p:spPr bwMode="auto">
            <a:xfrm flipV="1">
              <a:off x="3791" y="3442"/>
              <a:ext cx="0" cy="144"/>
            </a:xfrm>
            <a:prstGeom prst="line">
              <a:avLst/>
            </a:prstGeom>
            <a:noFill/>
            <a:ln w="12700">
              <a:solidFill>
                <a:schemeClr val="tx1"/>
              </a:solidFill>
              <a:round/>
              <a:headEnd type="none" w="lg" len="lg"/>
              <a:tailEnd type="none" w="lg" len="lg"/>
            </a:ln>
            <a:effectLst/>
          </p:spPr>
          <p:txBody>
            <a:bodyPr/>
            <a:lstStyle/>
            <a:p>
              <a:endParaRPr lang="en-US"/>
            </a:p>
          </p:txBody>
        </p:sp>
        <p:cxnSp>
          <p:nvCxnSpPr>
            <p:cNvPr id="537667" name="AutoShape 67"/>
            <p:cNvCxnSpPr>
              <a:cxnSpLocks noChangeShapeType="1"/>
              <a:stCxn id="537615" idx="0"/>
            </p:cNvCxnSpPr>
            <p:nvPr/>
          </p:nvCxnSpPr>
          <p:spPr bwMode="auto">
            <a:xfrm rot="16200000">
              <a:off x="2704" y="2284"/>
              <a:ext cx="385" cy="348"/>
            </a:xfrm>
            <a:prstGeom prst="bentConnector3">
              <a:avLst>
                <a:gd name="adj1" fmla="val 101815"/>
              </a:avLst>
            </a:prstGeom>
            <a:noFill/>
            <a:ln w="12700">
              <a:solidFill>
                <a:schemeClr val="tx1"/>
              </a:solidFill>
              <a:miter lim="800000"/>
              <a:headEnd type="none" w="lg" len="lg"/>
              <a:tailEnd type="none" w="lg" len="lg"/>
            </a:ln>
            <a:effectLst/>
          </p:spPr>
        </p:cxnSp>
        <p:cxnSp>
          <p:nvCxnSpPr>
            <p:cNvPr id="537668" name="AutoShape 68"/>
            <p:cNvCxnSpPr>
              <a:cxnSpLocks noChangeShapeType="1"/>
              <a:stCxn id="537626" idx="0"/>
              <a:endCxn id="537649" idx="1"/>
            </p:cNvCxnSpPr>
            <p:nvPr/>
          </p:nvCxnSpPr>
          <p:spPr bwMode="auto">
            <a:xfrm rot="5400000" flipH="1">
              <a:off x="4384" y="2286"/>
              <a:ext cx="545" cy="449"/>
            </a:xfrm>
            <a:prstGeom prst="bentConnector2">
              <a:avLst/>
            </a:prstGeom>
            <a:noFill/>
            <a:ln w="12700">
              <a:solidFill>
                <a:schemeClr val="tx1"/>
              </a:solidFill>
              <a:miter lim="800000"/>
              <a:headEnd type="none" w="lg" len="lg"/>
              <a:tailEnd type="none" w="lg" len="lg"/>
            </a:ln>
            <a:effectLst/>
          </p:spPr>
        </p:cxnSp>
      </p:grpSp>
      <p:graphicFrame>
        <p:nvGraphicFramePr>
          <p:cNvPr id="537669" name="Object 69"/>
          <p:cNvGraphicFramePr>
            <a:graphicFrameLocks noChangeAspect="1"/>
          </p:cNvGraphicFramePr>
          <p:nvPr>
            <p:ph sz="quarter" idx="3"/>
          </p:nvPr>
        </p:nvGraphicFramePr>
        <p:xfrm>
          <a:off x="5334000" y="3471863"/>
          <a:ext cx="2590800" cy="1174750"/>
        </p:xfrm>
        <a:graphic>
          <a:graphicData uri="http://schemas.openxmlformats.org/presentationml/2006/ole">
            <p:oleObj spid="_x0000_s537669" name="Equation" r:id="rId4" imgW="1485720" imgH="67284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6F2E7CAB-4131-41F6-9398-6669E811966C}" type="slidenum">
              <a:rPr lang="en-US"/>
              <a:pPr lvl="1"/>
              <a:t>5</a:t>
            </a:fld>
            <a:endParaRPr lang="en-US"/>
          </a:p>
        </p:txBody>
      </p:sp>
      <p:sp>
        <p:nvSpPr>
          <p:cNvPr id="559106" name="Rectangle 2"/>
          <p:cNvSpPr>
            <a:spLocks noGrp="1" noChangeArrowheads="1"/>
          </p:cNvSpPr>
          <p:nvPr>
            <p:ph type="title"/>
          </p:nvPr>
        </p:nvSpPr>
        <p:spPr/>
        <p:txBody>
          <a:bodyPr/>
          <a:lstStyle/>
          <a:p>
            <a:r>
              <a:rPr lang="en-US"/>
              <a:t>Network Analysis</a:t>
            </a:r>
          </a:p>
        </p:txBody>
      </p:sp>
      <p:sp>
        <p:nvSpPr>
          <p:cNvPr id="559107" name="Rectangle 3"/>
          <p:cNvSpPr>
            <a:spLocks noGrp="1" noChangeArrowheads="1"/>
          </p:cNvSpPr>
          <p:nvPr>
            <p:ph type="body" idx="1"/>
          </p:nvPr>
        </p:nvSpPr>
        <p:spPr>
          <a:xfrm>
            <a:off x="406400" y="1333500"/>
            <a:ext cx="8356600" cy="4381500"/>
          </a:xfrm>
        </p:spPr>
        <p:txBody>
          <a:bodyPr/>
          <a:lstStyle/>
          <a:p>
            <a:pPr>
              <a:buClr>
                <a:schemeClr val="tx1"/>
              </a:buClr>
            </a:pPr>
            <a:r>
              <a:rPr lang="en-US"/>
              <a:t>Network Analysis Methods:</a:t>
            </a:r>
          </a:p>
          <a:p>
            <a:pPr lvl="1">
              <a:buClr>
                <a:srgbClr val="800000"/>
              </a:buClr>
              <a:buFont typeface="Monotype Sorts" pitchFamily="2" charset="2"/>
              <a:buChar char="Ü"/>
            </a:pPr>
            <a:r>
              <a:rPr lang="en-US"/>
              <a:t>Node voltage method</a:t>
            </a:r>
          </a:p>
          <a:p>
            <a:pPr lvl="1">
              <a:buClr>
                <a:srgbClr val="800000"/>
              </a:buClr>
              <a:buFont typeface="Monotype Sorts" pitchFamily="2" charset="2"/>
              <a:buChar char="Ü"/>
            </a:pPr>
            <a:r>
              <a:rPr lang="en-US"/>
              <a:t>Mesh current method</a:t>
            </a:r>
          </a:p>
          <a:p>
            <a:pPr lvl="1">
              <a:buClr>
                <a:schemeClr val="tx1"/>
              </a:buClr>
            </a:pPr>
            <a:r>
              <a:rPr lang="en-US"/>
              <a:t>Superposition</a:t>
            </a:r>
          </a:p>
          <a:p>
            <a:pPr lvl="1">
              <a:buClr>
                <a:schemeClr val="tx1"/>
              </a:buClr>
            </a:pPr>
            <a:r>
              <a:rPr lang="en-US"/>
              <a:t>Equivalent circuits</a:t>
            </a:r>
          </a:p>
          <a:p>
            <a:pPr lvl="2">
              <a:buClr>
                <a:schemeClr val="tx1"/>
              </a:buClr>
            </a:pPr>
            <a:r>
              <a:rPr lang="en-US"/>
              <a:t>Source transformation</a:t>
            </a:r>
          </a:p>
          <a:p>
            <a:pPr lvl="2">
              <a:buClr>
                <a:schemeClr val="tx1"/>
              </a:buClr>
            </a:pPr>
            <a:r>
              <a:rPr lang="en-US"/>
              <a:t>Th</a:t>
            </a:r>
            <a:r>
              <a:rPr lang="en-US">
                <a:cs typeface="Times New Roman" pitchFamily="18" charset="0"/>
              </a:rPr>
              <a:t>évenin equivalent</a:t>
            </a:r>
          </a:p>
          <a:p>
            <a:pPr lvl="2">
              <a:buClr>
                <a:schemeClr val="tx1"/>
              </a:buClr>
            </a:pPr>
            <a:r>
              <a:rPr lang="en-US">
                <a:cs typeface="Times New Roman" pitchFamily="18" charset="0"/>
              </a:rPr>
              <a:t>Norton equivalent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Date Placeholder 5"/>
          <p:cNvSpPr>
            <a:spLocks noGrp="1"/>
          </p:cNvSpPr>
          <p:nvPr>
            <p:ph type="dt" sz="half" idx="10"/>
          </p:nvPr>
        </p:nvSpPr>
        <p:spPr/>
        <p:txBody>
          <a:bodyPr/>
          <a:lstStyle/>
          <a:p>
            <a:r>
              <a:rPr lang="en-US"/>
              <a:t>ECEN 301</a:t>
            </a:r>
          </a:p>
        </p:txBody>
      </p:sp>
      <p:sp>
        <p:nvSpPr>
          <p:cNvPr id="70" name="Footer Placeholder 6"/>
          <p:cNvSpPr>
            <a:spLocks noGrp="1"/>
          </p:cNvSpPr>
          <p:nvPr>
            <p:ph type="ftr" sz="quarter" idx="11"/>
          </p:nvPr>
        </p:nvSpPr>
        <p:spPr/>
        <p:txBody>
          <a:bodyPr/>
          <a:lstStyle/>
          <a:p>
            <a:r>
              <a:rPr lang="en-US"/>
              <a:t>Discussion #7 – Node and Mesh Methods</a:t>
            </a:r>
          </a:p>
        </p:txBody>
      </p:sp>
      <p:sp>
        <p:nvSpPr>
          <p:cNvPr id="71" name="Slide Number Placeholder 7"/>
          <p:cNvSpPr>
            <a:spLocks noGrp="1"/>
          </p:cNvSpPr>
          <p:nvPr>
            <p:ph type="sldNum" sz="quarter" idx="12"/>
          </p:nvPr>
        </p:nvSpPr>
        <p:spPr/>
        <p:txBody>
          <a:bodyPr/>
          <a:lstStyle/>
          <a:p>
            <a:pPr lvl="1"/>
            <a:fld id="{2A60F178-67C3-4DE2-83F2-B231F246DB7C}" type="slidenum">
              <a:rPr lang="en-US"/>
              <a:pPr lvl="1"/>
              <a:t>50</a:t>
            </a:fld>
            <a:endParaRPr lang="en-US"/>
          </a:p>
        </p:txBody>
      </p:sp>
      <p:sp>
        <p:nvSpPr>
          <p:cNvPr id="538626" name="Rectangle 2"/>
          <p:cNvSpPr>
            <a:spLocks noGrp="1" noChangeArrowheads="1"/>
          </p:cNvSpPr>
          <p:nvPr>
            <p:ph type="title"/>
          </p:nvPr>
        </p:nvSpPr>
        <p:spPr/>
        <p:txBody>
          <a:bodyPr/>
          <a:lstStyle/>
          <a:p>
            <a:r>
              <a:rPr lang="en-US"/>
              <a:t>Mesh Current Method</a:t>
            </a:r>
          </a:p>
        </p:txBody>
      </p:sp>
      <p:sp>
        <p:nvSpPr>
          <p:cNvPr id="538627" name="Rectangle 3"/>
          <p:cNvSpPr>
            <a:spLocks noGrp="1" noChangeArrowheads="1"/>
          </p:cNvSpPr>
          <p:nvPr>
            <p:ph type="body" sz="half" idx="1"/>
          </p:nvPr>
        </p:nvSpPr>
        <p:spPr>
          <a:xfrm>
            <a:off x="406400" y="1333500"/>
            <a:ext cx="7915275" cy="2073275"/>
          </a:xfrm>
        </p:spPr>
        <p:txBody>
          <a:bodyPr/>
          <a:lstStyle/>
          <a:p>
            <a:r>
              <a:rPr lang="en-US" sz="2800"/>
              <a:t>Write </a:t>
            </a:r>
            <a:r>
              <a:rPr lang="en-US" sz="2800" b="1"/>
              <a:t>n</a:t>
            </a:r>
            <a:r>
              <a:rPr lang="en-US" sz="2800"/>
              <a:t> equations of </a:t>
            </a:r>
            <a:r>
              <a:rPr lang="en-US" sz="2800" b="1"/>
              <a:t>n</a:t>
            </a:r>
            <a:r>
              <a:rPr lang="en-US" sz="2800"/>
              <a:t> unknowns in terms of mesh currents (where </a:t>
            </a:r>
            <a:r>
              <a:rPr lang="en-US" sz="2800" b="1"/>
              <a:t>n</a:t>
            </a:r>
            <a:r>
              <a:rPr lang="en-US" sz="2800"/>
              <a:t> is the number of meshes)</a:t>
            </a:r>
          </a:p>
          <a:p>
            <a:pPr lvl="1"/>
            <a:r>
              <a:rPr lang="en-US" sz="2400"/>
              <a:t>Use of KVL to solve unknown currents</a:t>
            </a:r>
          </a:p>
          <a:p>
            <a:pPr lvl="1"/>
            <a:r>
              <a:rPr lang="en-US" sz="2400"/>
              <a:t>Important to be </a:t>
            </a:r>
            <a:r>
              <a:rPr lang="en-US" sz="2400" b="1"/>
              <a:t>consistent</a:t>
            </a:r>
            <a:r>
              <a:rPr lang="en-US" sz="2400"/>
              <a:t> with current direction</a:t>
            </a:r>
          </a:p>
        </p:txBody>
      </p:sp>
      <p:sp>
        <p:nvSpPr>
          <p:cNvPr id="538628" name="Text Box 4"/>
          <p:cNvSpPr txBox="1">
            <a:spLocks noChangeArrowheads="1"/>
          </p:cNvSpPr>
          <p:nvPr/>
        </p:nvSpPr>
        <p:spPr bwMode="auto">
          <a:xfrm>
            <a:off x="1419225" y="4746625"/>
            <a:ext cx="336550" cy="396875"/>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a</a:t>
            </a:r>
          </a:p>
        </p:txBody>
      </p:sp>
      <p:sp>
        <p:nvSpPr>
          <p:cNvPr id="538629" name="Oval 5"/>
          <p:cNvSpPr>
            <a:spLocks noChangeArrowheads="1"/>
          </p:cNvSpPr>
          <p:nvPr/>
        </p:nvSpPr>
        <p:spPr bwMode="auto">
          <a:xfrm>
            <a:off x="2386013" y="3906838"/>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38630" name="Oval 6"/>
          <p:cNvSpPr>
            <a:spLocks noChangeArrowheads="1"/>
          </p:cNvSpPr>
          <p:nvPr/>
        </p:nvSpPr>
        <p:spPr bwMode="auto">
          <a:xfrm>
            <a:off x="2417763" y="5753100"/>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38631" name="AutoShape 7"/>
          <p:cNvCxnSpPr>
            <a:cxnSpLocks noChangeShapeType="1"/>
            <a:stCxn id="538630" idx="2"/>
            <a:endCxn id="538637" idx="4"/>
          </p:cNvCxnSpPr>
          <p:nvPr/>
        </p:nvCxnSpPr>
        <p:spPr bwMode="auto">
          <a:xfrm rot="10800000">
            <a:off x="785813" y="5130800"/>
            <a:ext cx="1631950" cy="684213"/>
          </a:xfrm>
          <a:prstGeom prst="bentConnector2">
            <a:avLst/>
          </a:prstGeom>
          <a:noFill/>
          <a:ln w="12700">
            <a:solidFill>
              <a:schemeClr val="tx1"/>
            </a:solidFill>
            <a:miter lim="800000"/>
            <a:headEnd type="none" w="lg" len="lg"/>
            <a:tailEnd type="none" w="lg" len="lg"/>
          </a:ln>
          <a:effectLst/>
        </p:spPr>
      </p:cxnSp>
      <p:cxnSp>
        <p:nvCxnSpPr>
          <p:cNvPr id="538632" name="AutoShape 8"/>
          <p:cNvCxnSpPr>
            <a:cxnSpLocks noChangeShapeType="1"/>
            <a:stCxn id="538630" idx="0"/>
            <a:endCxn id="538643" idx="1"/>
          </p:cNvCxnSpPr>
          <p:nvPr/>
        </p:nvCxnSpPr>
        <p:spPr bwMode="auto">
          <a:xfrm flipH="1" flipV="1">
            <a:off x="2482850" y="5165725"/>
            <a:ext cx="1588" cy="587375"/>
          </a:xfrm>
          <a:prstGeom prst="straightConnector1">
            <a:avLst/>
          </a:prstGeom>
          <a:noFill/>
          <a:ln w="12700">
            <a:solidFill>
              <a:schemeClr val="tx1"/>
            </a:solidFill>
            <a:round/>
            <a:headEnd type="none" w="lg" len="lg"/>
            <a:tailEnd type="none" w="lg" len="lg"/>
          </a:ln>
          <a:effectLst/>
        </p:spPr>
      </p:cxnSp>
      <p:cxnSp>
        <p:nvCxnSpPr>
          <p:cNvPr id="538633" name="AutoShape 9"/>
          <p:cNvCxnSpPr>
            <a:cxnSpLocks noChangeShapeType="1"/>
            <a:stCxn id="538629" idx="4"/>
            <a:endCxn id="538641" idx="0"/>
          </p:cNvCxnSpPr>
          <p:nvPr/>
        </p:nvCxnSpPr>
        <p:spPr bwMode="auto">
          <a:xfrm>
            <a:off x="2452688" y="4029075"/>
            <a:ext cx="15875" cy="793750"/>
          </a:xfrm>
          <a:prstGeom prst="straightConnector1">
            <a:avLst/>
          </a:prstGeom>
          <a:noFill/>
          <a:ln w="12700">
            <a:solidFill>
              <a:schemeClr val="tx1"/>
            </a:solidFill>
            <a:round/>
            <a:headEnd type="none" w="lg" len="lg"/>
            <a:tailEnd type="none" w="lg" len="lg"/>
          </a:ln>
          <a:effectLst/>
        </p:spPr>
      </p:cxnSp>
      <p:sp>
        <p:nvSpPr>
          <p:cNvPr id="538634" name="Text Box 10"/>
          <p:cNvSpPr txBox="1">
            <a:spLocks noChangeArrowheads="1"/>
          </p:cNvSpPr>
          <p:nvPr/>
        </p:nvSpPr>
        <p:spPr bwMode="auto">
          <a:xfrm>
            <a:off x="2039938" y="4518025"/>
            <a:ext cx="3746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2</a:t>
            </a:r>
          </a:p>
          <a:p>
            <a:r>
              <a:rPr lang="en-US" b="1"/>
              <a:t>–</a:t>
            </a:r>
          </a:p>
        </p:txBody>
      </p:sp>
      <p:grpSp>
        <p:nvGrpSpPr>
          <p:cNvPr id="538635" name="Group 11"/>
          <p:cNvGrpSpPr>
            <a:grpSpLocks/>
          </p:cNvGrpSpPr>
          <p:nvPr/>
        </p:nvGrpSpPr>
        <p:grpSpPr bwMode="auto">
          <a:xfrm>
            <a:off x="76200" y="4610100"/>
            <a:ext cx="973138" cy="520700"/>
            <a:chOff x="48" y="2904"/>
            <a:chExt cx="613" cy="328"/>
          </a:xfrm>
        </p:grpSpPr>
        <p:sp>
          <p:nvSpPr>
            <p:cNvPr id="538636" name="Text Box 12"/>
            <p:cNvSpPr txBox="1">
              <a:spLocks noChangeArrowheads="1"/>
            </p:cNvSpPr>
            <p:nvPr/>
          </p:nvSpPr>
          <p:spPr bwMode="auto">
            <a:xfrm>
              <a:off x="48" y="2970"/>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538637" name="Oval 13"/>
            <p:cNvSpPr>
              <a:spLocks noChangeArrowheads="1"/>
            </p:cNvSpPr>
            <p:nvPr/>
          </p:nvSpPr>
          <p:spPr bwMode="auto">
            <a:xfrm>
              <a:off x="329" y="292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38638" name="Text Box 14"/>
            <p:cNvSpPr txBox="1">
              <a:spLocks noChangeArrowheads="1"/>
            </p:cNvSpPr>
            <p:nvPr/>
          </p:nvSpPr>
          <p:spPr bwMode="auto">
            <a:xfrm>
              <a:off x="398" y="2904"/>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38639" name="Text Box 15"/>
            <p:cNvSpPr txBox="1">
              <a:spLocks noChangeArrowheads="1"/>
            </p:cNvSpPr>
            <p:nvPr/>
          </p:nvSpPr>
          <p:spPr bwMode="auto">
            <a:xfrm>
              <a:off x="399" y="2966"/>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nvGrpSpPr>
          <p:cNvPr id="538640" name="Group 16"/>
          <p:cNvGrpSpPr>
            <a:grpSpLocks/>
          </p:cNvGrpSpPr>
          <p:nvPr/>
        </p:nvGrpSpPr>
        <p:grpSpPr bwMode="auto">
          <a:xfrm>
            <a:off x="2392363" y="4822825"/>
            <a:ext cx="176212" cy="342900"/>
            <a:chOff x="1207" y="2603"/>
            <a:chExt cx="111" cy="216"/>
          </a:xfrm>
        </p:grpSpPr>
        <p:sp>
          <p:nvSpPr>
            <p:cNvPr id="538641" name="Line 1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8642" name="Line 1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8643" name="Line 1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8644" name="Line 2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8645" name="Line 2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8646" name="Line 2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8647" name="Line 2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38648" name="Group 24"/>
          <p:cNvGrpSpPr>
            <a:grpSpLocks/>
          </p:cNvGrpSpPr>
          <p:nvPr/>
        </p:nvGrpSpPr>
        <p:grpSpPr bwMode="auto">
          <a:xfrm>
            <a:off x="4138613" y="4821238"/>
            <a:ext cx="176212" cy="342900"/>
            <a:chOff x="1894" y="2603"/>
            <a:chExt cx="111" cy="216"/>
          </a:xfrm>
        </p:grpSpPr>
        <p:sp>
          <p:nvSpPr>
            <p:cNvPr id="538649" name="Line 25"/>
            <p:cNvSpPr>
              <a:spLocks noChangeShapeType="1"/>
            </p:cNvSpPr>
            <p:nvPr/>
          </p:nvSpPr>
          <p:spPr bwMode="auto">
            <a:xfrm>
              <a:off x="1942"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8650" name="Line 26"/>
            <p:cNvSpPr>
              <a:spLocks noChangeShapeType="1"/>
            </p:cNvSpPr>
            <p:nvPr/>
          </p:nvSpPr>
          <p:spPr bwMode="auto">
            <a:xfrm flipH="1">
              <a:off x="1894"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8651" name="Line 27"/>
            <p:cNvSpPr>
              <a:spLocks noChangeShapeType="1"/>
            </p:cNvSpPr>
            <p:nvPr/>
          </p:nvSpPr>
          <p:spPr bwMode="auto">
            <a:xfrm>
              <a:off x="1894"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8652" name="Line 28"/>
            <p:cNvSpPr>
              <a:spLocks noChangeShapeType="1"/>
            </p:cNvSpPr>
            <p:nvPr/>
          </p:nvSpPr>
          <p:spPr bwMode="auto">
            <a:xfrm>
              <a:off x="1897"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8653" name="Line 29"/>
            <p:cNvSpPr>
              <a:spLocks noChangeShapeType="1"/>
            </p:cNvSpPr>
            <p:nvPr/>
          </p:nvSpPr>
          <p:spPr bwMode="auto">
            <a:xfrm flipH="1">
              <a:off x="1897"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8654" name="Line 30"/>
            <p:cNvSpPr>
              <a:spLocks noChangeShapeType="1"/>
            </p:cNvSpPr>
            <p:nvPr/>
          </p:nvSpPr>
          <p:spPr bwMode="auto">
            <a:xfrm>
              <a:off x="1897"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8655" name="Line 31"/>
            <p:cNvSpPr>
              <a:spLocks noChangeShapeType="1"/>
            </p:cNvSpPr>
            <p:nvPr/>
          </p:nvSpPr>
          <p:spPr bwMode="auto">
            <a:xfrm flipH="1">
              <a:off x="1897"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8656" name="Text Box 32"/>
          <p:cNvSpPr txBox="1">
            <a:spLocks noChangeArrowheads="1"/>
          </p:cNvSpPr>
          <p:nvPr/>
        </p:nvSpPr>
        <p:spPr bwMode="auto">
          <a:xfrm>
            <a:off x="3832225" y="4519613"/>
            <a:ext cx="374650" cy="91598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4</a:t>
            </a:r>
          </a:p>
          <a:p>
            <a:r>
              <a:rPr lang="en-US" b="1"/>
              <a:t>–</a:t>
            </a:r>
          </a:p>
        </p:txBody>
      </p:sp>
      <p:grpSp>
        <p:nvGrpSpPr>
          <p:cNvPr id="538657" name="Group 33"/>
          <p:cNvGrpSpPr>
            <a:grpSpLocks/>
          </p:cNvGrpSpPr>
          <p:nvPr/>
        </p:nvGrpSpPr>
        <p:grpSpPr bwMode="auto">
          <a:xfrm>
            <a:off x="1341438" y="3881438"/>
            <a:ext cx="342900" cy="177800"/>
            <a:chOff x="3123" y="2209"/>
            <a:chExt cx="216" cy="112"/>
          </a:xfrm>
        </p:grpSpPr>
        <p:sp>
          <p:nvSpPr>
            <p:cNvPr id="538658" name="Line 34"/>
            <p:cNvSpPr>
              <a:spLocks noChangeShapeType="1"/>
            </p:cNvSpPr>
            <p:nvPr/>
          </p:nvSpPr>
          <p:spPr bwMode="auto">
            <a:xfrm rot="-5400000">
              <a:off x="3102" y="2230"/>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8659" name="Line 35"/>
            <p:cNvSpPr>
              <a:spLocks noChangeShapeType="1"/>
            </p:cNvSpPr>
            <p:nvPr/>
          </p:nvSpPr>
          <p:spPr bwMode="auto">
            <a:xfrm rot="16200000" flipH="1">
              <a:off x="3099" y="2258"/>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8660" name="Line 36"/>
            <p:cNvSpPr>
              <a:spLocks noChangeShapeType="1"/>
            </p:cNvSpPr>
            <p:nvPr/>
          </p:nvSpPr>
          <p:spPr bwMode="auto">
            <a:xfrm rot="-5400000">
              <a:off x="3298" y="228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8661" name="Line 37"/>
            <p:cNvSpPr>
              <a:spLocks noChangeShapeType="1"/>
            </p:cNvSpPr>
            <p:nvPr/>
          </p:nvSpPr>
          <p:spPr bwMode="auto">
            <a:xfrm rot="-5400000">
              <a:off x="3133" y="2244"/>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8662" name="Line 38"/>
            <p:cNvSpPr>
              <a:spLocks noChangeShapeType="1"/>
            </p:cNvSpPr>
            <p:nvPr/>
          </p:nvSpPr>
          <p:spPr bwMode="auto">
            <a:xfrm rot="16200000" flipH="1">
              <a:off x="3170" y="225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8663" name="Line 39"/>
            <p:cNvSpPr>
              <a:spLocks noChangeShapeType="1"/>
            </p:cNvSpPr>
            <p:nvPr/>
          </p:nvSpPr>
          <p:spPr bwMode="auto">
            <a:xfrm rot="-5400000">
              <a:off x="3209" y="2244"/>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8664" name="Line 40"/>
            <p:cNvSpPr>
              <a:spLocks noChangeShapeType="1"/>
            </p:cNvSpPr>
            <p:nvPr/>
          </p:nvSpPr>
          <p:spPr bwMode="auto">
            <a:xfrm rot="16200000" flipH="1">
              <a:off x="3247" y="2253"/>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38665" name="AutoShape 41"/>
          <p:cNvCxnSpPr>
            <a:cxnSpLocks noChangeShapeType="1"/>
            <a:stCxn id="538629" idx="2"/>
            <a:endCxn id="538660" idx="1"/>
          </p:cNvCxnSpPr>
          <p:nvPr/>
        </p:nvCxnSpPr>
        <p:spPr bwMode="auto">
          <a:xfrm flipH="1">
            <a:off x="1685925" y="3968750"/>
            <a:ext cx="700088" cy="0"/>
          </a:xfrm>
          <a:prstGeom prst="straightConnector1">
            <a:avLst/>
          </a:prstGeom>
          <a:noFill/>
          <a:ln w="12700">
            <a:solidFill>
              <a:schemeClr val="tx1"/>
            </a:solidFill>
            <a:round/>
            <a:headEnd type="none" w="lg" len="lg"/>
            <a:tailEnd type="none" w="lg" len="lg"/>
          </a:ln>
          <a:effectLst/>
        </p:spPr>
      </p:cxnSp>
      <p:sp>
        <p:nvSpPr>
          <p:cNvPr id="538666" name="Text Box 42"/>
          <p:cNvSpPr txBox="1">
            <a:spLocks noChangeArrowheads="1"/>
          </p:cNvSpPr>
          <p:nvPr/>
        </p:nvSpPr>
        <p:spPr bwMode="auto">
          <a:xfrm>
            <a:off x="1162050" y="3527425"/>
            <a:ext cx="714375" cy="366713"/>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1 </a:t>
            </a:r>
            <a:r>
              <a:rPr lang="en-US" b="1"/>
              <a:t>–</a:t>
            </a:r>
          </a:p>
        </p:txBody>
      </p:sp>
      <p:sp>
        <p:nvSpPr>
          <p:cNvPr id="538667" name="Arc 43"/>
          <p:cNvSpPr>
            <a:spLocks/>
          </p:cNvSpPr>
          <p:nvPr/>
        </p:nvSpPr>
        <p:spPr bwMode="auto">
          <a:xfrm>
            <a:off x="1104900" y="4518025"/>
            <a:ext cx="984250" cy="979488"/>
          </a:xfrm>
          <a:custGeom>
            <a:avLst/>
            <a:gdLst>
              <a:gd name="G0" fmla="+- 21600 0 0"/>
              <a:gd name="G1" fmla="+- 21600 0 0"/>
              <a:gd name="G2" fmla="+- 21600 0 0"/>
              <a:gd name="T0" fmla="*/ 8369 w 43200"/>
              <a:gd name="T1" fmla="*/ 38673 h 43200"/>
              <a:gd name="T2" fmla="*/ 18657 w 43200"/>
              <a:gd name="T3" fmla="*/ 42999 h 43200"/>
              <a:gd name="T4" fmla="*/ 21600 w 43200"/>
              <a:gd name="T5" fmla="*/ 21600 h 43200"/>
            </a:gdLst>
            <a:ahLst/>
            <a:cxnLst>
              <a:cxn ang="0">
                <a:pos x="T0" y="T1"/>
              </a:cxn>
              <a:cxn ang="0">
                <a:pos x="T2" y="T3"/>
              </a:cxn>
              <a:cxn ang="0">
                <a:pos x="T4" y="T5"/>
              </a:cxn>
            </a:cxnLst>
            <a:rect l="0" t="0" r="r" b="b"/>
            <a:pathLst>
              <a:path w="43200" h="43200" fill="none"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path>
              <a:path w="43200" h="43200" stroke="0" extrusionOk="0">
                <a:moveTo>
                  <a:pt x="8368" y="38673"/>
                </a:moveTo>
                <a:cubicBezTo>
                  <a:pt x="3089" y="34582"/>
                  <a:pt x="0" y="28278"/>
                  <a:pt x="0" y="21600"/>
                </a:cubicBezTo>
                <a:cubicBezTo>
                  <a:pt x="0" y="9670"/>
                  <a:pt x="9670" y="0"/>
                  <a:pt x="21600" y="0"/>
                </a:cubicBezTo>
                <a:cubicBezTo>
                  <a:pt x="33529" y="0"/>
                  <a:pt x="43200" y="9670"/>
                  <a:pt x="43200" y="21600"/>
                </a:cubicBezTo>
                <a:cubicBezTo>
                  <a:pt x="43200" y="33529"/>
                  <a:pt x="33529" y="43200"/>
                  <a:pt x="21600" y="43200"/>
                </a:cubicBezTo>
                <a:cubicBezTo>
                  <a:pt x="20615" y="43200"/>
                  <a:pt x="19632" y="43132"/>
                  <a:pt x="18657" y="4299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cxnSp>
        <p:nvCxnSpPr>
          <p:cNvPr id="538668" name="AutoShape 44"/>
          <p:cNvCxnSpPr>
            <a:cxnSpLocks noChangeShapeType="1"/>
            <a:stCxn id="538629" idx="6"/>
            <a:endCxn id="538670" idx="0"/>
          </p:cNvCxnSpPr>
          <p:nvPr/>
        </p:nvCxnSpPr>
        <p:spPr bwMode="auto">
          <a:xfrm>
            <a:off x="2517775" y="3968750"/>
            <a:ext cx="641350" cy="3175"/>
          </a:xfrm>
          <a:prstGeom prst="straightConnector1">
            <a:avLst/>
          </a:prstGeom>
          <a:noFill/>
          <a:ln w="12700">
            <a:solidFill>
              <a:schemeClr val="tx1"/>
            </a:solidFill>
            <a:round/>
            <a:headEnd type="none" w="lg" len="lg"/>
            <a:tailEnd type="none" w="lg" len="lg"/>
          </a:ln>
          <a:effectLst/>
        </p:spPr>
      </p:cxnSp>
      <p:grpSp>
        <p:nvGrpSpPr>
          <p:cNvPr id="538669" name="Group 45"/>
          <p:cNvGrpSpPr>
            <a:grpSpLocks/>
          </p:cNvGrpSpPr>
          <p:nvPr/>
        </p:nvGrpSpPr>
        <p:grpSpPr bwMode="auto">
          <a:xfrm rot="-5400000">
            <a:off x="3240882" y="3785394"/>
            <a:ext cx="176212" cy="342900"/>
            <a:chOff x="1207" y="2603"/>
            <a:chExt cx="111" cy="216"/>
          </a:xfrm>
        </p:grpSpPr>
        <p:sp>
          <p:nvSpPr>
            <p:cNvPr id="538670" name="Line 46"/>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38671" name="Line 47"/>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38672" name="Line 48"/>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38673" name="Line 49"/>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38674" name="Line 50"/>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38675" name="Line 51"/>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38676" name="Line 52"/>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8677" name="Text Box 53"/>
          <p:cNvSpPr txBox="1">
            <a:spLocks noChangeArrowheads="1"/>
          </p:cNvSpPr>
          <p:nvPr/>
        </p:nvSpPr>
        <p:spPr bwMode="auto">
          <a:xfrm>
            <a:off x="2943225" y="3541713"/>
            <a:ext cx="714375" cy="366712"/>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3 </a:t>
            </a:r>
            <a:r>
              <a:rPr lang="en-US" b="1"/>
              <a:t>–</a:t>
            </a:r>
          </a:p>
        </p:txBody>
      </p:sp>
      <p:sp>
        <p:nvSpPr>
          <p:cNvPr id="538678" name="Text Box 54"/>
          <p:cNvSpPr txBox="1">
            <a:spLocks noChangeArrowheads="1"/>
          </p:cNvSpPr>
          <p:nvPr/>
        </p:nvSpPr>
        <p:spPr bwMode="auto">
          <a:xfrm>
            <a:off x="2505075" y="4860925"/>
            <a:ext cx="425450" cy="366713"/>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2</a:t>
            </a:r>
          </a:p>
        </p:txBody>
      </p:sp>
      <p:sp>
        <p:nvSpPr>
          <p:cNvPr id="538679" name="Text Box 55"/>
          <p:cNvSpPr txBox="1">
            <a:spLocks noChangeArrowheads="1"/>
          </p:cNvSpPr>
          <p:nvPr/>
        </p:nvSpPr>
        <p:spPr bwMode="auto">
          <a:xfrm>
            <a:off x="1341438" y="3979863"/>
            <a:ext cx="425450" cy="366712"/>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p>
        </p:txBody>
      </p:sp>
      <p:sp>
        <p:nvSpPr>
          <p:cNvPr id="538680" name="Text Box 56"/>
          <p:cNvSpPr txBox="1">
            <a:spLocks noChangeArrowheads="1"/>
          </p:cNvSpPr>
          <p:nvPr/>
        </p:nvSpPr>
        <p:spPr bwMode="auto">
          <a:xfrm>
            <a:off x="3125788" y="3998913"/>
            <a:ext cx="425450" cy="366712"/>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p>
        </p:txBody>
      </p:sp>
      <p:sp>
        <p:nvSpPr>
          <p:cNvPr id="538681" name="Text Box 57"/>
          <p:cNvSpPr txBox="1">
            <a:spLocks noChangeArrowheads="1"/>
          </p:cNvSpPr>
          <p:nvPr/>
        </p:nvSpPr>
        <p:spPr bwMode="auto">
          <a:xfrm>
            <a:off x="4238625" y="4792663"/>
            <a:ext cx="425450" cy="366712"/>
          </a:xfrm>
          <a:prstGeom prst="rect">
            <a:avLst/>
          </a:prstGeom>
          <a:noFill/>
          <a:ln w="12700">
            <a:noFill/>
            <a:miter lim="800000"/>
            <a:headEnd type="none" w="lg" len="lg"/>
            <a:tailEnd type="none" w="lg" len="lg"/>
          </a:ln>
          <a:effectLst/>
        </p:spPr>
        <p:txBody>
          <a:bodyPr>
            <a:spAutoFit/>
          </a:bodyPr>
          <a:lstStyle/>
          <a:p>
            <a:r>
              <a:rPr lang="en-US" b="1"/>
              <a:t>R</a:t>
            </a:r>
            <a:r>
              <a:rPr lang="en-US" b="1" baseline="-25000"/>
              <a:t>4</a:t>
            </a:r>
          </a:p>
        </p:txBody>
      </p:sp>
      <p:cxnSp>
        <p:nvCxnSpPr>
          <p:cNvPr id="538682" name="AutoShape 58"/>
          <p:cNvCxnSpPr>
            <a:cxnSpLocks noChangeShapeType="1"/>
            <a:stCxn id="538630" idx="6"/>
            <a:endCxn id="538651" idx="1"/>
          </p:cNvCxnSpPr>
          <p:nvPr/>
        </p:nvCxnSpPr>
        <p:spPr bwMode="auto">
          <a:xfrm flipV="1">
            <a:off x="2549525" y="5164138"/>
            <a:ext cx="1679575" cy="650875"/>
          </a:xfrm>
          <a:prstGeom prst="bentConnector2">
            <a:avLst/>
          </a:prstGeom>
          <a:noFill/>
          <a:ln w="12700">
            <a:solidFill>
              <a:schemeClr val="tx1"/>
            </a:solidFill>
            <a:miter lim="800000"/>
            <a:headEnd type="none" w="lg" len="lg"/>
            <a:tailEnd type="none" w="lg" len="lg"/>
          </a:ln>
          <a:effectLst/>
        </p:spPr>
      </p:cxnSp>
      <p:sp>
        <p:nvSpPr>
          <p:cNvPr id="538683" name="Text Box 59"/>
          <p:cNvSpPr txBox="1">
            <a:spLocks noChangeArrowheads="1"/>
          </p:cNvSpPr>
          <p:nvPr/>
        </p:nvSpPr>
        <p:spPr bwMode="auto">
          <a:xfrm>
            <a:off x="3171825" y="4730750"/>
            <a:ext cx="336550" cy="396875"/>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b</a:t>
            </a:r>
          </a:p>
        </p:txBody>
      </p:sp>
      <p:sp>
        <p:nvSpPr>
          <p:cNvPr id="538684" name="Arc 60"/>
          <p:cNvSpPr>
            <a:spLocks/>
          </p:cNvSpPr>
          <p:nvPr/>
        </p:nvSpPr>
        <p:spPr bwMode="auto">
          <a:xfrm>
            <a:off x="2867025" y="4487863"/>
            <a:ext cx="984250" cy="977900"/>
          </a:xfrm>
          <a:custGeom>
            <a:avLst/>
            <a:gdLst>
              <a:gd name="G0" fmla="+- 21600 0 0"/>
              <a:gd name="G1" fmla="+- 21600 0 0"/>
              <a:gd name="G2" fmla="+- 21600 0 0"/>
              <a:gd name="T0" fmla="*/ 13859 w 43200"/>
              <a:gd name="T1" fmla="*/ 1435 h 43200"/>
              <a:gd name="T2" fmla="*/ 4585 w 43200"/>
              <a:gd name="T3" fmla="*/ 8294 h 43200"/>
              <a:gd name="T4" fmla="*/ 21600 w 43200"/>
              <a:gd name="T5" fmla="*/ 21600 h 43200"/>
            </a:gdLst>
            <a:ahLst/>
            <a:cxnLst>
              <a:cxn ang="0">
                <a:pos x="T0" y="T1"/>
              </a:cxn>
              <a:cxn ang="0">
                <a:pos x="T2" y="T3"/>
              </a:cxn>
              <a:cxn ang="0">
                <a:pos x="T4" y="T5"/>
              </a:cxn>
            </a:cxnLst>
            <a:rect l="0" t="0" r="r" b="b"/>
            <a:pathLst>
              <a:path w="43200" h="43200" fill="none"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path>
              <a:path w="43200" h="43200" stroke="0" extrusionOk="0">
                <a:moveTo>
                  <a:pt x="13858" y="1434"/>
                </a:moveTo>
                <a:cubicBezTo>
                  <a:pt x="16329" y="486"/>
                  <a:pt x="18953" y="-1"/>
                  <a:pt x="21600" y="0"/>
                </a:cubicBezTo>
                <a:cubicBezTo>
                  <a:pt x="33529" y="0"/>
                  <a:pt x="43200" y="9670"/>
                  <a:pt x="43200" y="21600"/>
                </a:cubicBezTo>
                <a:cubicBezTo>
                  <a:pt x="43200" y="33529"/>
                  <a:pt x="33529" y="43200"/>
                  <a:pt x="21600" y="43200"/>
                </a:cubicBezTo>
                <a:cubicBezTo>
                  <a:pt x="9670" y="43200"/>
                  <a:pt x="0" y="33529"/>
                  <a:pt x="0" y="21600"/>
                </a:cubicBezTo>
                <a:cubicBezTo>
                  <a:pt x="-1" y="16777"/>
                  <a:pt x="1614" y="12093"/>
                  <a:pt x="4584" y="8293"/>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grpSp>
        <p:nvGrpSpPr>
          <p:cNvPr id="538685" name="Group 61"/>
          <p:cNvGrpSpPr>
            <a:grpSpLocks/>
          </p:cNvGrpSpPr>
          <p:nvPr/>
        </p:nvGrpSpPr>
        <p:grpSpPr bwMode="auto">
          <a:xfrm>
            <a:off x="2255838" y="6096000"/>
            <a:ext cx="457200" cy="152400"/>
            <a:chOff x="1392" y="3552"/>
            <a:chExt cx="288" cy="96"/>
          </a:xfrm>
        </p:grpSpPr>
        <p:sp>
          <p:nvSpPr>
            <p:cNvPr id="538686" name="Line 62"/>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38687" name="Line 63"/>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38688" name="Line 64"/>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38689" name="Line 65"/>
          <p:cNvSpPr>
            <a:spLocks noChangeShapeType="1"/>
          </p:cNvSpPr>
          <p:nvPr/>
        </p:nvSpPr>
        <p:spPr bwMode="auto">
          <a:xfrm flipV="1">
            <a:off x="2484438" y="5867400"/>
            <a:ext cx="0" cy="228600"/>
          </a:xfrm>
          <a:prstGeom prst="line">
            <a:avLst/>
          </a:prstGeom>
          <a:noFill/>
          <a:ln w="12700">
            <a:solidFill>
              <a:schemeClr val="tx1"/>
            </a:solidFill>
            <a:round/>
            <a:headEnd type="none" w="lg" len="lg"/>
            <a:tailEnd type="none" w="lg" len="lg"/>
          </a:ln>
          <a:effectLst/>
        </p:spPr>
        <p:txBody>
          <a:bodyPr/>
          <a:lstStyle/>
          <a:p>
            <a:endParaRPr lang="en-US"/>
          </a:p>
        </p:txBody>
      </p:sp>
      <p:cxnSp>
        <p:nvCxnSpPr>
          <p:cNvPr id="538690" name="AutoShape 66"/>
          <p:cNvCxnSpPr>
            <a:cxnSpLocks noChangeShapeType="1"/>
            <a:stCxn id="538638" idx="0"/>
          </p:cNvCxnSpPr>
          <p:nvPr/>
        </p:nvCxnSpPr>
        <p:spPr bwMode="auto">
          <a:xfrm rot="16200000">
            <a:off x="759619" y="4028282"/>
            <a:ext cx="611187" cy="552450"/>
          </a:xfrm>
          <a:prstGeom prst="bentConnector3">
            <a:avLst>
              <a:gd name="adj1" fmla="val 101815"/>
            </a:avLst>
          </a:prstGeom>
          <a:noFill/>
          <a:ln w="12700">
            <a:solidFill>
              <a:schemeClr val="tx1"/>
            </a:solidFill>
            <a:miter lim="800000"/>
            <a:headEnd type="none" w="lg" len="lg"/>
            <a:tailEnd type="none" w="lg" len="lg"/>
          </a:ln>
          <a:effectLst/>
        </p:spPr>
      </p:cxnSp>
      <p:cxnSp>
        <p:nvCxnSpPr>
          <p:cNvPr id="538691" name="AutoShape 67"/>
          <p:cNvCxnSpPr>
            <a:cxnSpLocks noChangeShapeType="1"/>
            <a:stCxn id="538649" idx="0"/>
            <a:endCxn id="538672" idx="1"/>
          </p:cNvCxnSpPr>
          <p:nvPr/>
        </p:nvCxnSpPr>
        <p:spPr bwMode="auto">
          <a:xfrm rot="5400000" flipH="1">
            <a:off x="3425825" y="4032250"/>
            <a:ext cx="865188" cy="712788"/>
          </a:xfrm>
          <a:prstGeom prst="bentConnector2">
            <a:avLst/>
          </a:prstGeom>
          <a:noFill/>
          <a:ln w="12700">
            <a:solidFill>
              <a:schemeClr val="tx1"/>
            </a:solidFill>
            <a:miter lim="800000"/>
            <a:headEnd type="none" w="lg" len="lg"/>
            <a:tailEnd type="none" w="lg" len="lg"/>
          </a:ln>
          <a:effectLst/>
        </p:spPr>
      </p:cxnSp>
      <p:graphicFrame>
        <p:nvGraphicFramePr>
          <p:cNvPr id="538692" name="Object 68"/>
          <p:cNvGraphicFramePr>
            <a:graphicFrameLocks noChangeAspect="1"/>
          </p:cNvGraphicFramePr>
          <p:nvPr>
            <p:ph sz="quarter" idx="3"/>
          </p:nvPr>
        </p:nvGraphicFramePr>
        <p:xfrm>
          <a:off x="4800600" y="4081463"/>
          <a:ext cx="4114800" cy="1557337"/>
        </p:xfrm>
        <a:graphic>
          <a:graphicData uri="http://schemas.openxmlformats.org/presentationml/2006/ole">
            <p:oleObj spid="_x0000_s538692" name="Equation" r:id="rId3" imgW="1777680" imgH="672840" progId="Equation.3">
              <p:embed/>
            </p:oleObj>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D51E3936-57D1-405E-A0ED-168ED1AD8FF8}" type="slidenum">
              <a:rPr lang="en-US"/>
              <a:pPr lvl="1"/>
              <a:t>51</a:t>
            </a:fld>
            <a:endParaRPr lang="en-US"/>
          </a:p>
        </p:txBody>
      </p:sp>
      <p:sp>
        <p:nvSpPr>
          <p:cNvPr id="539650" name="Rectangle 2"/>
          <p:cNvSpPr>
            <a:spLocks noGrp="1" noChangeArrowheads="1"/>
          </p:cNvSpPr>
          <p:nvPr>
            <p:ph type="title"/>
          </p:nvPr>
        </p:nvSpPr>
        <p:spPr/>
        <p:txBody>
          <a:bodyPr/>
          <a:lstStyle/>
          <a:p>
            <a:r>
              <a:rPr lang="en-US"/>
              <a:t>Mesh Current Method</a:t>
            </a:r>
          </a:p>
        </p:txBody>
      </p:sp>
      <p:sp>
        <p:nvSpPr>
          <p:cNvPr id="539651" name="Rectangle 3"/>
          <p:cNvSpPr>
            <a:spLocks noGrp="1" noChangeArrowheads="1"/>
          </p:cNvSpPr>
          <p:nvPr>
            <p:ph type="body" idx="1"/>
          </p:nvPr>
        </p:nvSpPr>
        <p:spPr>
          <a:xfrm>
            <a:off x="406400" y="1333500"/>
            <a:ext cx="8585200" cy="4533900"/>
          </a:xfrm>
          <a:solidFill>
            <a:srgbClr val="8495A9"/>
          </a:solidFill>
          <a:ln>
            <a:solidFill>
              <a:schemeClr val="tx1"/>
            </a:solidFill>
          </a:ln>
        </p:spPr>
        <p:txBody>
          <a:bodyPr/>
          <a:lstStyle/>
          <a:p>
            <a:pPr marL="609600" indent="-609600">
              <a:lnSpc>
                <a:spcPct val="80000"/>
              </a:lnSpc>
              <a:buClr>
                <a:schemeClr val="tx1"/>
              </a:buClr>
              <a:buFont typeface="Monotype Sorts" pitchFamily="2" charset="2"/>
              <a:buAutoNum type="arabicPeriod"/>
            </a:pPr>
            <a:r>
              <a:rPr lang="en-US" sz="2400" dirty="0"/>
              <a:t>Label each mesh current consistently</a:t>
            </a:r>
          </a:p>
          <a:p>
            <a:pPr marL="990600" lvl="1" indent="-533400">
              <a:lnSpc>
                <a:spcPct val="80000"/>
              </a:lnSpc>
              <a:buClr>
                <a:schemeClr val="tx1"/>
              </a:buClr>
              <a:buFont typeface="Wingdings" pitchFamily="2" charset="2"/>
              <a:buChar char="Ø"/>
            </a:pPr>
            <a:r>
              <a:rPr lang="en-US" sz="2000" dirty="0"/>
              <a:t>Current directions are chosen </a:t>
            </a:r>
            <a:r>
              <a:rPr lang="en-US" sz="2000" b="1" dirty="0"/>
              <a:t>arbitrarily</a:t>
            </a:r>
            <a:r>
              <a:rPr lang="en-US" sz="2000" dirty="0"/>
              <a:t> unless given</a:t>
            </a:r>
          </a:p>
          <a:p>
            <a:pPr marL="609600" indent="-609600">
              <a:lnSpc>
                <a:spcPct val="80000"/>
              </a:lnSpc>
              <a:buClr>
                <a:schemeClr val="tx1"/>
              </a:buClr>
              <a:buFont typeface="Wingdings" pitchFamily="2" charset="2"/>
              <a:buAutoNum type="arabicPeriod"/>
            </a:pPr>
            <a:r>
              <a:rPr lang="en-US" sz="2400" dirty="0"/>
              <a:t>Label the voltage polarity of each circuit element</a:t>
            </a:r>
          </a:p>
          <a:p>
            <a:pPr marL="990600" lvl="1" indent="-533400">
              <a:lnSpc>
                <a:spcPct val="80000"/>
              </a:lnSpc>
              <a:buClr>
                <a:schemeClr val="tx1"/>
              </a:buClr>
              <a:buFont typeface="Wingdings" pitchFamily="2" charset="2"/>
              <a:buChar char="Ø"/>
            </a:pPr>
            <a:r>
              <a:rPr lang="en-US" sz="2000" dirty="0"/>
              <a:t>Strategically (based on current direction) choose polarity unless already given</a:t>
            </a:r>
          </a:p>
          <a:p>
            <a:pPr marL="609600" indent="-609600">
              <a:lnSpc>
                <a:spcPct val="80000"/>
              </a:lnSpc>
              <a:buClr>
                <a:schemeClr val="tx1"/>
              </a:buClr>
              <a:buFont typeface="Monotype Sorts" pitchFamily="2" charset="2"/>
              <a:buAutoNum type="arabicPeriod"/>
            </a:pPr>
            <a:r>
              <a:rPr lang="en-US" sz="2400" dirty="0"/>
              <a:t>In a circuit with </a:t>
            </a:r>
            <a:r>
              <a:rPr lang="en-US" sz="2400" b="1" dirty="0"/>
              <a:t>n</a:t>
            </a:r>
            <a:r>
              <a:rPr lang="en-US" sz="2400" dirty="0"/>
              <a:t> meshes and </a:t>
            </a:r>
            <a:r>
              <a:rPr lang="en-US" sz="2400" b="1" dirty="0"/>
              <a:t>m</a:t>
            </a:r>
            <a:r>
              <a:rPr lang="en-US" sz="2400" dirty="0"/>
              <a:t> current sources </a:t>
            </a:r>
            <a:r>
              <a:rPr lang="en-US" sz="2400" b="1" dirty="0"/>
              <a:t>n – m </a:t>
            </a:r>
            <a:r>
              <a:rPr lang="en-US" sz="2400" dirty="0"/>
              <a:t>independent equations result</a:t>
            </a:r>
            <a:endParaRPr lang="en-US" sz="2400" b="1" dirty="0"/>
          </a:p>
          <a:p>
            <a:pPr marL="990600" lvl="1" indent="-533400">
              <a:lnSpc>
                <a:spcPct val="80000"/>
              </a:lnSpc>
              <a:buClr>
                <a:schemeClr val="tx1"/>
              </a:buClr>
              <a:buFont typeface="Wingdings" pitchFamily="2" charset="2"/>
              <a:buChar char="Ø"/>
            </a:pPr>
            <a:r>
              <a:rPr lang="en-US" sz="2000" dirty="0"/>
              <a:t>Each of the </a:t>
            </a:r>
            <a:r>
              <a:rPr lang="en-US" sz="2000" b="1" dirty="0"/>
              <a:t>m</a:t>
            </a:r>
            <a:r>
              <a:rPr lang="en-US" sz="2000" dirty="0"/>
              <a:t> </a:t>
            </a:r>
            <a:r>
              <a:rPr lang="en-US" sz="2000" b="1" dirty="0"/>
              <a:t>current</a:t>
            </a:r>
            <a:r>
              <a:rPr lang="en-US" sz="2000" dirty="0"/>
              <a:t> sources is associated with a </a:t>
            </a:r>
            <a:r>
              <a:rPr lang="en-US" sz="2000" b="1" dirty="0"/>
              <a:t>dependent</a:t>
            </a:r>
            <a:r>
              <a:rPr lang="en-US" sz="2000" dirty="0"/>
              <a:t> variable</a:t>
            </a:r>
          </a:p>
          <a:p>
            <a:pPr marL="990600" lvl="1" indent="-533400">
              <a:lnSpc>
                <a:spcPct val="80000"/>
              </a:lnSpc>
              <a:buClr>
                <a:schemeClr val="tx1"/>
              </a:buClr>
              <a:buFont typeface="Wingdings" pitchFamily="2" charset="2"/>
              <a:buChar char="Ø"/>
            </a:pPr>
            <a:r>
              <a:rPr lang="en-US" sz="2000" dirty="0"/>
              <a:t>If a mesh is not connected to a </a:t>
            </a:r>
            <a:r>
              <a:rPr lang="en-US" sz="2000" b="1" dirty="0" smtClean="0"/>
              <a:t>current</a:t>
            </a:r>
            <a:r>
              <a:rPr lang="en-US" sz="2000" dirty="0" smtClean="0"/>
              <a:t> source </a:t>
            </a:r>
            <a:r>
              <a:rPr lang="en-US" sz="2000" dirty="0"/>
              <a:t>then its voltage is treated as an </a:t>
            </a:r>
            <a:r>
              <a:rPr lang="en-US" sz="2000" b="1" dirty="0"/>
              <a:t>independent</a:t>
            </a:r>
            <a:r>
              <a:rPr lang="en-US" sz="2000" dirty="0"/>
              <a:t> variable</a:t>
            </a:r>
          </a:p>
          <a:p>
            <a:pPr marL="609600" indent="-609600">
              <a:lnSpc>
                <a:spcPct val="80000"/>
              </a:lnSpc>
              <a:buClr>
                <a:schemeClr val="tx1"/>
              </a:buClr>
              <a:buFont typeface="Monotype Sorts" pitchFamily="2" charset="2"/>
              <a:buAutoNum type="arabicPeriod"/>
            </a:pPr>
            <a:r>
              <a:rPr lang="en-US" sz="2400" dirty="0"/>
              <a:t>Apply KVL at each mesh associated with </a:t>
            </a:r>
            <a:r>
              <a:rPr lang="en-US" sz="2400" b="1" dirty="0"/>
              <a:t>independent</a:t>
            </a:r>
            <a:r>
              <a:rPr lang="en-US" sz="2400" dirty="0"/>
              <a:t> variables</a:t>
            </a:r>
          </a:p>
          <a:p>
            <a:pPr marL="990600" lvl="1" indent="-533400">
              <a:lnSpc>
                <a:spcPct val="80000"/>
              </a:lnSpc>
              <a:buClr>
                <a:schemeClr val="tx1"/>
              </a:buClr>
              <a:buFont typeface="Wingdings" pitchFamily="2" charset="2"/>
              <a:buChar char="Ø"/>
            </a:pPr>
            <a:r>
              <a:rPr lang="en-US" sz="2000" dirty="0"/>
              <a:t>Express voltages in terms of mesh currents</a:t>
            </a:r>
          </a:p>
          <a:p>
            <a:pPr marL="609600" indent="-609600">
              <a:lnSpc>
                <a:spcPct val="80000"/>
              </a:lnSpc>
              <a:buClr>
                <a:schemeClr val="tx1"/>
              </a:buClr>
              <a:buFont typeface="Monotype Sorts" pitchFamily="2" charset="2"/>
              <a:buAutoNum type="arabicPeriod"/>
            </a:pPr>
            <a:r>
              <a:rPr lang="en-US" sz="2400" dirty="0"/>
              <a:t>Solve the linear system of </a:t>
            </a:r>
            <a:r>
              <a:rPr lang="en-US" sz="2400" b="1" dirty="0"/>
              <a:t>n – m</a:t>
            </a:r>
            <a:r>
              <a:rPr lang="en-US" sz="2400" dirty="0"/>
              <a:t> unknowns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 name="Date Placeholder 3"/>
          <p:cNvSpPr>
            <a:spLocks noGrp="1"/>
          </p:cNvSpPr>
          <p:nvPr>
            <p:ph type="dt" sz="half" idx="10"/>
          </p:nvPr>
        </p:nvSpPr>
        <p:spPr/>
        <p:txBody>
          <a:bodyPr/>
          <a:lstStyle/>
          <a:p>
            <a:r>
              <a:rPr lang="en-US"/>
              <a:t>ECEN 301</a:t>
            </a:r>
          </a:p>
        </p:txBody>
      </p:sp>
      <p:sp>
        <p:nvSpPr>
          <p:cNvPr id="78" name="Footer Placeholder 4"/>
          <p:cNvSpPr>
            <a:spLocks noGrp="1"/>
          </p:cNvSpPr>
          <p:nvPr>
            <p:ph type="ftr" sz="quarter" idx="11"/>
          </p:nvPr>
        </p:nvSpPr>
        <p:spPr/>
        <p:txBody>
          <a:bodyPr/>
          <a:lstStyle/>
          <a:p>
            <a:r>
              <a:rPr lang="en-US"/>
              <a:t>Discussion #7 – Node and Mesh Methods</a:t>
            </a:r>
          </a:p>
        </p:txBody>
      </p:sp>
      <p:sp>
        <p:nvSpPr>
          <p:cNvPr id="79" name="Slide Number Placeholder 5"/>
          <p:cNvSpPr>
            <a:spLocks noGrp="1"/>
          </p:cNvSpPr>
          <p:nvPr>
            <p:ph type="sldNum" sz="quarter" idx="12"/>
          </p:nvPr>
        </p:nvSpPr>
        <p:spPr/>
        <p:txBody>
          <a:bodyPr/>
          <a:lstStyle/>
          <a:p>
            <a:pPr lvl="1"/>
            <a:fld id="{B208EEAB-3A9D-4603-855A-83C4F0189366}" type="slidenum">
              <a:rPr lang="en-US"/>
              <a:pPr lvl="1"/>
              <a:t>52</a:t>
            </a:fld>
            <a:endParaRPr lang="en-US"/>
          </a:p>
        </p:txBody>
      </p:sp>
      <p:sp>
        <p:nvSpPr>
          <p:cNvPr id="540674" name="Rectangle 2"/>
          <p:cNvSpPr>
            <a:spLocks noGrp="1" noChangeArrowheads="1"/>
          </p:cNvSpPr>
          <p:nvPr>
            <p:ph type="title"/>
          </p:nvPr>
        </p:nvSpPr>
        <p:spPr/>
        <p:txBody>
          <a:bodyPr/>
          <a:lstStyle/>
          <a:p>
            <a:r>
              <a:rPr lang="en-US"/>
              <a:t>Mesh Current Method</a:t>
            </a:r>
          </a:p>
        </p:txBody>
      </p:sp>
      <p:sp>
        <p:nvSpPr>
          <p:cNvPr id="540675" name="Rectangle 3"/>
          <p:cNvSpPr>
            <a:spLocks noGrp="1" noChangeArrowheads="1"/>
          </p:cNvSpPr>
          <p:nvPr>
            <p:ph type="body" idx="1"/>
          </p:nvPr>
        </p:nvSpPr>
        <p:spPr>
          <a:xfrm>
            <a:off x="406400" y="1333500"/>
            <a:ext cx="8356600" cy="1181100"/>
          </a:xfrm>
        </p:spPr>
        <p:txBody>
          <a:bodyPr/>
          <a:lstStyle/>
          <a:p>
            <a:r>
              <a:rPr lang="en-US" sz="2800" b="1" u="sng"/>
              <a:t>Example7</a:t>
            </a:r>
            <a:r>
              <a:rPr lang="en-US" sz="2800"/>
              <a:t>: find the values of the mesh currents</a:t>
            </a:r>
          </a:p>
          <a:p>
            <a:pPr lvl="1"/>
            <a:r>
              <a:rPr lang="en-US" sz="2400" b="1"/>
              <a:t>V</a:t>
            </a:r>
            <a:r>
              <a:rPr lang="en-US" sz="2400" b="1" baseline="-25000"/>
              <a:t>s1</a:t>
            </a:r>
            <a:r>
              <a:rPr lang="en-US" sz="2400"/>
              <a:t> = 12V, </a:t>
            </a:r>
            <a:r>
              <a:rPr lang="en-US" sz="2400" b="1"/>
              <a:t>V</a:t>
            </a:r>
            <a:r>
              <a:rPr lang="en-US" sz="2400" b="1" baseline="-25000"/>
              <a:t>s2</a:t>
            </a:r>
            <a:r>
              <a:rPr lang="en-US" sz="2400"/>
              <a:t> = 6V,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p:txBody>
      </p:sp>
      <p:grpSp>
        <p:nvGrpSpPr>
          <p:cNvPr id="540676" name="Group 4"/>
          <p:cNvGrpSpPr>
            <a:grpSpLocks/>
          </p:cNvGrpSpPr>
          <p:nvPr/>
        </p:nvGrpSpPr>
        <p:grpSpPr bwMode="auto">
          <a:xfrm>
            <a:off x="76200" y="2438400"/>
            <a:ext cx="4062413" cy="3162300"/>
            <a:chOff x="48" y="1904"/>
            <a:chExt cx="2559" cy="1992"/>
          </a:xfrm>
        </p:grpSpPr>
        <p:sp>
          <p:nvSpPr>
            <p:cNvPr id="540677" name="Oval 5"/>
            <p:cNvSpPr>
              <a:spLocks noChangeArrowheads="1"/>
            </p:cNvSpPr>
            <p:nvPr/>
          </p:nvSpPr>
          <p:spPr bwMode="auto">
            <a:xfrm>
              <a:off x="1392" y="263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0678" name="AutoShape 6"/>
            <p:cNvCxnSpPr>
              <a:cxnSpLocks noChangeShapeType="1"/>
              <a:stCxn id="540706" idx="2"/>
              <a:endCxn id="540736" idx="4"/>
            </p:cNvCxnSpPr>
            <p:nvPr/>
          </p:nvCxnSpPr>
          <p:spPr bwMode="auto">
            <a:xfrm rot="10800000">
              <a:off x="439" y="3304"/>
              <a:ext cx="959" cy="343"/>
            </a:xfrm>
            <a:prstGeom prst="bentConnector2">
              <a:avLst/>
            </a:prstGeom>
            <a:noFill/>
            <a:ln w="12700">
              <a:solidFill>
                <a:schemeClr val="tx1"/>
              </a:solidFill>
              <a:miter lim="800000"/>
              <a:headEnd type="none" w="lg" len="lg"/>
              <a:tailEnd type="none" w="lg" len="lg"/>
            </a:ln>
            <a:effectLst/>
          </p:spPr>
        </p:cxnSp>
        <p:cxnSp>
          <p:nvCxnSpPr>
            <p:cNvPr id="540679" name="AutoShape 7"/>
            <p:cNvCxnSpPr>
              <a:cxnSpLocks noChangeShapeType="1"/>
              <a:stCxn id="540705" idx="4"/>
              <a:endCxn id="540742" idx="0"/>
            </p:cNvCxnSpPr>
            <p:nvPr/>
          </p:nvCxnSpPr>
          <p:spPr bwMode="auto">
            <a:xfrm flipH="1">
              <a:off x="2443" y="2702"/>
              <a:ext cx="1" cy="226"/>
            </a:xfrm>
            <a:prstGeom prst="straightConnector1">
              <a:avLst/>
            </a:prstGeom>
            <a:noFill/>
            <a:ln w="12700">
              <a:solidFill>
                <a:schemeClr val="tx1"/>
              </a:solidFill>
              <a:round/>
              <a:headEnd type="none" w="lg" len="lg"/>
              <a:tailEnd type="none" w="lg" len="lg"/>
            </a:ln>
            <a:effectLst/>
          </p:spPr>
        </p:cxnSp>
        <p:cxnSp>
          <p:nvCxnSpPr>
            <p:cNvPr id="540680" name="AutoShape 8"/>
            <p:cNvCxnSpPr>
              <a:cxnSpLocks noChangeShapeType="1"/>
              <a:stCxn id="540677" idx="4"/>
              <a:endCxn id="540682" idx="0"/>
            </p:cNvCxnSpPr>
            <p:nvPr/>
          </p:nvCxnSpPr>
          <p:spPr bwMode="auto">
            <a:xfrm>
              <a:off x="1434" y="2714"/>
              <a:ext cx="0" cy="318"/>
            </a:xfrm>
            <a:prstGeom prst="straightConnector1">
              <a:avLst/>
            </a:prstGeom>
            <a:noFill/>
            <a:ln w="12700">
              <a:solidFill>
                <a:schemeClr val="tx1"/>
              </a:solidFill>
              <a:round/>
              <a:headEnd type="none" w="lg" len="lg"/>
              <a:tailEnd type="none" w="lg" len="lg"/>
            </a:ln>
            <a:effectLst/>
          </p:spPr>
        </p:cxnSp>
        <p:grpSp>
          <p:nvGrpSpPr>
            <p:cNvPr id="540681" name="Group 9"/>
            <p:cNvGrpSpPr>
              <a:grpSpLocks/>
            </p:cNvGrpSpPr>
            <p:nvPr/>
          </p:nvGrpSpPr>
          <p:grpSpPr bwMode="auto">
            <a:xfrm>
              <a:off x="1386" y="3032"/>
              <a:ext cx="111" cy="216"/>
              <a:chOff x="2009" y="2933"/>
              <a:chExt cx="111" cy="216"/>
            </a:xfrm>
          </p:grpSpPr>
          <p:sp>
            <p:nvSpPr>
              <p:cNvPr id="540682"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0683"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0684"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0685"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0686"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0687"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0688"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0689" name="Text Box 17"/>
            <p:cNvSpPr txBox="1">
              <a:spLocks noChangeArrowheads="1"/>
            </p:cNvSpPr>
            <p:nvPr/>
          </p:nvSpPr>
          <p:spPr bwMode="auto">
            <a:xfrm>
              <a:off x="1162" y="2840"/>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2</a:t>
              </a:r>
            </a:p>
            <a:p>
              <a:endParaRPr lang="en-US" b="1"/>
            </a:p>
          </p:txBody>
        </p:sp>
        <p:grpSp>
          <p:nvGrpSpPr>
            <p:cNvPr id="540690" name="Group 18"/>
            <p:cNvGrpSpPr>
              <a:grpSpLocks/>
            </p:cNvGrpSpPr>
            <p:nvPr/>
          </p:nvGrpSpPr>
          <p:grpSpPr bwMode="auto">
            <a:xfrm rot="-16200000" flipH="1" flipV="1">
              <a:off x="885" y="2532"/>
              <a:ext cx="112" cy="287"/>
              <a:chOff x="3450" y="2313"/>
              <a:chExt cx="111" cy="216"/>
            </a:xfrm>
          </p:grpSpPr>
          <p:sp>
            <p:nvSpPr>
              <p:cNvPr id="540691"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0692"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0693"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0694"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0695"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0696"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0697"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0698" name="AutoShape 26"/>
            <p:cNvCxnSpPr>
              <a:cxnSpLocks noChangeShapeType="1"/>
              <a:stCxn id="540720" idx="6"/>
              <a:endCxn id="540691" idx="0"/>
            </p:cNvCxnSpPr>
            <p:nvPr/>
          </p:nvCxnSpPr>
          <p:spPr bwMode="auto">
            <a:xfrm>
              <a:off x="484" y="2682"/>
              <a:ext cx="313" cy="2"/>
            </a:xfrm>
            <a:prstGeom prst="straightConnector1">
              <a:avLst/>
            </a:prstGeom>
            <a:noFill/>
            <a:ln w="12700">
              <a:solidFill>
                <a:schemeClr val="tx1"/>
              </a:solidFill>
              <a:round/>
              <a:headEnd type="none" w="lg" len="lg"/>
              <a:tailEnd type="none" w="lg" len="lg"/>
            </a:ln>
            <a:effectLst/>
          </p:spPr>
        </p:cxnSp>
        <p:cxnSp>
          <p:nvCxnSpPr>
            <p:cNvPr id="540699" name="AutoShape 27"/>
            <p:cNvCxnSpPr>
              <a:cxnSpLocks noChangeShapeType="1"/>
              <a:stCxn id="540677" idx="2"/>
              <a:endCxn id="540693" idx="1"/>
            </p:cNvCxnSpPr>
            <p:nvPr/>
          </p:nvCxnSpPr>
          <p:spPr bwMode="auto">
            <a:xfrm flipH="1" flipV="1">
              <a:off x="1084" y="2674"/>
              <a:ext cx="308" cy="2"/>
            </a:xfrm>
            <a:prstGeom prst="straightConnector1">
              <a:avLst/>
            </a:prstGeom>
            <a:noFill/>
            <a:ln w="12700">
              <a:solidFill>
                <a:schemeClr val="tx1"/>
              </a:solidFill>
              <a:round/>
              <a:headEnd type="none" w="lg" len="lg"/>
              <a:tailEnd type="none" w="lg" len="lg"/>
            </a:ln>
            <a:effectLst/>
          </p:spPr>
        </p:cxnSp>
        <p:grpSp>
          <p:nvGrpSpPr>
            <p:cNvPr id="540700" name="Group 28"/>
            <p:cNvGrpSpPr>
              <a:grpSpLocks/>
            </p:cNvGrpSpPr>
            <p:nvPr/>
          </p:nvGrpSpPr>
          <p:grpSpPr bwMode="auto">
            <a:xfrm>
              <a:off x="1294" y="3800"/>
              <a:ext cx="288" cy="96"/>
              <a:chOff x="1392" y="3552"/>
              <a:chExt cx="288" cy="96"/>
            </a:xfrm>
          </p:grpSpPr>
          <p:sp>
            <p:nvSpPr>
              <p:cNvPr id="540701"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0702"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0703"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0704" name="Line 32"/>
            <p:cNvSpPr>
              <a:spLocks noChangeShapeType="1"/>
            </p:cNvSpPr>
            <p:nvPr/>
          </p:nvSpPr>
          <p:spPr bwMode="auto">
            <a:xfrm flipV="1">
              <a:off x="1441" y="36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40705" name="Oval 33"/>
            <p:cNvSpPr>
              <a:spLocks noChangeArrowheads="1"/>
            </p:cNvSpPr>
            <p:nvPr/>
          </p:nvSpPr>
          <p:spPr bwMode="auto">
            <a:xfrm>
              <a:off x="2402" y="262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0706" name="Oval 34"/>
            <p:cNvSpPr>
              <a:spLocks noChangeArrowheads="1"/>
            </p:cNvSpPr>
            <p:nvPr/>
          </p:nvSpPr>
          <p:spPr bwMode="auto">
            <a:xfrm>
              <a:off x="1398" y="36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0707" name="Group 35"/>
            <p:cNvGrpSpPr>
              <a:grpSpLocks/>
            </p:cNvGrpSpPr>
            <p:nvPr/>
          </p:nvGrpSpPr>
          <p:grpSpPr bwMode="auto">
            <a:xfrm rot="-16200000" flipH="1" flipV="1">
              <a:off x="1355" y="2040"/>
              <a:ext cx="112" cy="287"/>
              <a:chOff x="3450" y="2313"/>
              <a:chExt cx="111" cy="216"/>
            </a:xfrm>
          </p:grpSpPr>
          <p:sp>
            <p:nvSpPr>
              <p:cNvPr id="540708"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0709"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0710"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0711"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0712"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0713"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0714"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0715" name="Text Box 43"/>
            <p:cNvSpPr txBox="1">
              <a:spLocks noChangeArrowheads="1"/>
            </p:cNvSpPr>
            <p:nvPr/>
          </p:nvSpPr>
          <p:spPr bwMode="auto">
            <a:xfrm>
              <a:off x="749" y="2422"/>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endParaRPr lang="en-US" b="1"/>
            </a:p>
          </p:txBody>
        </p:sp>
        <p:cxnSp>
          <p:nvCxnSpPr>
            <p:cNvPr id="540716" name="AutoShape 44"/>
            <p:cNvCxnSpPr>
              <a:cxnSpLocks noChangeShapeType="1"/>
              <a:stCxn id="540706" idx="0"/>
              <a:endCxn id="540684" idx="1"/>
            </p:cNvCxnSpPr>
            <p:nvPr/>
          </p:nvCxnSpPr>
          <p:spPr bwMode="auto">
            <a:xfrm flipV="1">
              <a:off x="1440" y="3248"/>
              <a:ext cx="3" cy="360"/>
            </a:xfrm>
            <a:prstGeom prst="straightConnector1">
              <a:avLst/>
            </a:prstGeom>
            <a:noFill/>
            <a:ln w="12700">
              <a:solidFill>
                <a:schemeClr val="tx1"/>
              </a:solidFill>
              <a:round/>
              <a:headEnd type="none" w="lg" len="lg"/>
              <a:tailEnd type="none" w="lg" len="lg"/>
            </a:ln>
            <a:effectLst/>
          </p:spPr>
        </p:cxnSp>
        <p:cxnSp>
          <p:nvCxnSpPr>
            <p:cNvPr id="540717" name="AutoShape 45"/>
            <p:cNvCxnSpPr>
              <a:cxnSpLocks noChangeShapeType="1"/>
              <a:stCxn id="540677" idx="6"/>
              <a:endCxn id="540726" idx="0"/>
            </p:cNvCxnSpPr>
            <p:nvPr/>
          </p:nvCxnSpPr>
          <p:spPr bwMode="auto">
            <a:xfrm>
              <a:off x="1475" y="2676"/>
              <a:ext cx="349" cy="0"/>
            </a:xfrm>
            <a:prstGeom prst="straightConnector1">
              <a:avLst/>
            </a:prstGeom>
            <a:noFill/>
            <a:ln w="12700">
              <a:solidFill>
                <a:schemeClr val="tx1"/>
              </a:solidFill>
              <a:round/>
              <a:headEnd type="none" w="lg" len="lg"/>
              <a:tailEnd type="none" w="lg" len="lg"/>
            </a:ln>
            <a:effectLst/>
          </p:spPr>
        </p:cxnSp>
        <p:cxnSp>
          <p:nvCxnSpPr>
            <p:cNvPr id="540718" name="AutoShape 46"/>
            <p:cNvCxnSpPr>
              <a:cxnSpLocks noChangeShapeType="1"/>
              <a:stCxn id="540706" idx="6"/>
              <a:endCxn id="540742" idx="2"/>
            </p:cNvCxnSpPr>
            <p:nvPr/>
          </p:nvCxnSpPr>
          <p:spPr bwMode="auto">
            <a:xfrm flipV="1">
              <a:off x="1481" y="3332"/>
              <a:ext cx="962" cy="315"/>
            </a:xfrm>
            <a:prstGeom prst="bentConnector2">
              <a:avLst/>
            </a:prstGeom>
            <a:noFill/>
            <a:ln w="12700">
              <a:solidFill>
                <a:schemeClr val="tx1"/>
              </a:solidFill>
              <a:miter lim="800000"/>
              <a:headEnd type="none" w="lg" len="lg"/>
              <a:tailEnd type="none" w="lg" len="lg"/>
            </a:ln>
            <a:effectLst/>
          </p:spPr>
        </p:cxnSp>
        <p:cxnSp>
          <p:nvCxnSpPr>
            <p:cNvPr id="540719" name="AutoShape 47"/>
            <p:cNvCxnSpPr>
              <a:cxnSpLocks noChangeShapeType="1"/>
              <a:stCxn id="540705" idx="0"/>
              <a:endCxn id="540710" idx="1"/>
            </p:cNvCxnSpPr>
            <p:nvPr/>
          </p:nvCxnSpPr>
          <p:spPr bwMode="auto">
            <a:xfrm rot="5400000" flipH="1">
              <a:off x="1778" y="1959"/>
              <a:ext cx="443" cy="889"/>
            </a:xfrm>
            <a:prstGeom prst="bentConnector2">
              <a:avLst/>
            </a:prstGeom>
            <a:noFill/>
            <a:ln w="12700">
              <a:solidFill>
                <a:schemeClr val="tx1"/>
              </a:solidFill>
              <a:miter lim="800000"/>
              <a:headEnd type="none" w="lg" len="lg"/>
              <a:tailEnd type="none" w="lg" len="lg"/>
            </a:ln>
            <a:effectLst/>
          </p:spPr>
        </p:cxnSp>
        <p:sp>
          <p:nvSpPr>
            <p:cNvPr id="540720" name="Oval 48"/>
            <p:cNvSpPr>
              <a:spLocks noChangeArrowheads="1"/>
            </p:cNvSpPr>
            <p:nvPr/>
          </p:nvSpPr>
          <p:spPr bwMode="auto">
            <a:xfrm>
              <a:off x="401" y="26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0721" name="AutoShape 49"/>
            <p:cNvCxnSpPr>
              <a:cxnSpLocks noChangeShapeType="1"/>
              <a:stCxn id="540737" idx="0"/>
              <a:endCxn id="540720" idx="4"/>
            </p:cNvCxnSpPr>
            <p:nvPr/>
          </p:nvCxnSpPr>
          <p:spPr bwMode="auto">
            <a:xfrm flipV="1">
              <a:off x="441" y="2720"/>
              <a:ext cx="2" cy="256"/>
            </a:xfrm>
            <a:prstGeom prst="straightConnector1">
              <a:avLst/>
            </a:prstGeom>
            <a:noFill/>
            <a:ln w="12700">
              <a:solidFill>
                <a:schemeClr val="tx1"/>
              </a:solidFill>
              <a:round/>
              <a:headEnd type="none" w="lg" len="lg"/>
              <a:tailEnd type="none" w="lg" len="lg"/>
            </a:ln>
            <a:effectLst/>
          </p:spPr>
        </p:cxnSp>
        <p:cxnSp>
          <p:nvCxnSpPr>
            <p:cNvPr id="540722" name="AutoShape 50"/>
            <p:cNvCxnSpPr>
              <a:cxnSpLocks noChangeShapeType="1"/>
              <a:stCxn id="540720" idx="0"/>
              <a:endCxn id="540708" idx="0"/>
            </p:cNvCxnSpPr>
            <p:nvPr/>
          </p:nvCxnSpPr>
          <p:spPr bwMode="auto">
            <a:xfrm rot="16200000">
              <a:off x="630" y="2005"/>
              <a:ext cx="451" cy="825"/>
            </a:xfrm>
            <a:prstGeom prst="bentConnector2">
              <a:avLst/>
            </a:prstGeom>
            <a:noFill/>
            <a:ln w="12700">
              <a:solidFill>
                <a:schemeClr val="tx1"/>
              </a:solidFill>
              <a:miter lim="800000"/>
              <a:headEnd type="none" w="lg" len="lg"/>
              <a:tailEnd type="none" w="lg" len="lg"/>
            </a:ln>
            <a:effectLst/>
          </p:spPr>
        </p:cxnSp>
        <p:sp>
          <p:nvSpPr>
            <p:cNvPr id="540723" name="Text Box 51"/>
            <p:cNvSpPr txBox="1">
              <a:spLocks noChangeArrowheads="1"/>
            </p:cNvSpPr>
            <p:nvPr/>
          </p:nvSpPr>
          <p:spPr bwMode="auto">
            <a:xfrm>
              <a:off x="1218" y="1904"/>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endParaRPr lang="en-US" b="1"/>
            </a:p>
          </p:txBody>
        </p:sp>
        <p:cxnSp>
          <p:nvCxnSpPr>
            <p:cNvPr id="540724" name="AutoShape 52"/>
            <p:cNvCxnSpPr>
              <a:cxnSpLocks noChangeShapeType="1"/>
              <a:stCxn id="540728" idx="1"/>
              <a:endCxn id="540705" idx="2"/>
            </p:cNvCxnSpPr>
            <p:nvPr/>
          </p:nvCxnSpPr>
          <p:spPr bwMode="auto">
            <a:xfrm flipV="1">
              <a:off x="2111" y="2664"/>
              <a:ext cx="291" cy="2"/>
            </a:xfrm>
            <a:prstGeom prst="straightConnector1">
              <a:avLst/>
            </a:prstGeom>
            <a:noFill/>
            <a:ln w="12700">
              <a:solidFill>
                <a:schemeClr val="tx1"/>
              </a:solidFill>
              <a:round/>
              <a:headEnd type="none" w="lg" len="lg"/>
              <a:tailEnd type="none" w="lg" len="lg"/>
            </a:ln>
            <a:effectLst/>
          </p:spPr>
        </p:cxnSp>
        <p:grpSp>
          <p:nvGrpSpPr>
            <p:cNvPr id="540725" name="Group 53"/>
            <p:cNvGrpSpPr>
              <a:grpSpLocks/>
            </p:cNvGrpSpPr>
            <p:nvPr/>
          </p:nvGrpSpPr>
          <p:grpSpPr bwMode="auto">
            <a:xfrm rot="-16200000" flipH="1" flipV="1">
              <a:off x="1912" y="2524"/>
              <a:ext cx="112" cy="287"/>
              <a:chOff x="3450" y="2313"/>
              <a:chExt cx="111" cy="216"/>
            </a:xfrm>
          </p:grpSpPr>
          <p:sp>
            <p:nvSpPr>
              <p:cNvPr id="540726"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0727"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0728"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0729"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0730"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0731"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0732"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0733" name="Text Box 61"/>
            <p:cNvSpPr txBox="1">
              <a:spLocks noChangeArrowheads="1"/>
            </p:cNvSpPr>
            <p:nvPr/>
          </p:nvSpPr>
          <p:spPr bwMode="auto">
            <a:xfrm>
              <a:off x="1783" y="2412"/>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endParaRPr lang="en-US" b="1"/>
            </a:p>
          </p:txBody>
        </p:sp>
        <p:sp>
          <p:nvSpPr>
            <p:cNvPr id="540734" name="Text Box 62"/>
            <p:cNvSpPr txBox="1">
              <a:spLocks noChangeArrowheads="1"/>
            </p:cNvSpPr>
            <p:nvPr/>
          </p:nvSpPr>
          <p:spPr bwMode="auto">
            <a:xfrm>
              <a:off x="48" y="297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0735" name="Group 63"/>
            <p:cNvGrpSpPr>
              <a:grpSpLocks/>
            </p:cNvGrpSpPr>
            <p:nvPr/>
          </p:nvGrpSpPr>
          <p:grpSpPr bwMode="auto">
            <a:xfrm>
              <a:off x="273" y="2976"/>
              <a:ext cx="332" cy="328"/>
              <a:chOff x="203" y="2976"/>
              <a:chExt cx="332" cy="328"/>
            </a:xfrm>
          </p:grpSpPr>
          <p:sp>
            <p:nvSpPr>
              <p:cNvPr id="540736" name="Oval 6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0737" name="Text Box 6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0738" name="Text Box 6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0739" name="Text Box 67"/>
            <p:cNvSpPr txBox="1">
              <a:spLocks noChangeArrowheads="1"/>
            </p:cNvSpPr>
            <p:nvPr/>
          </p:nvSpPr>
          <p:spPr bwMode="auto">
            <a:xfrm>
              <a:off x="2020" y="296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0740" name="Group 68"/>
            <p:cNvGrpSpPr>
              <a:grpSpLocks/>
            </p:cNvGrpSpPr>
            <p:nvPr/>
          </p:nvGrpSpPr>
          <p:grpSpPr bwMode="auto">
            <a:xfrm>
              <a:off x="2275" y="2928"/>
              <a:ext cx="332" cy="404"/>
              <a:chOff x="2873" y="2928"/>
              <a:chExt cx="332" cy="404"/>
            </a:xfrm>
          </p:grpSpPr>
          <p:sp>
            <p:nvSpPr>
              <p:cNvPr id="540741" name="Oval 69"/>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0742" name="Text Box 70"/>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40743" name="Arc 71"/>
            <p:cNvSpPr>
              <a:spLocks/>
            </p:cNvSpPr>
            <p:nvPr/>
          </p:nvSpPr>
          <p:spPr bwMode="auto">
            <a:xfrm>
              <a:off x="642" y="2967"/>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0744" name="Arc 72"/>
            <p:cNvSpPr>
              <a:spLocks/>
            </p:cNvSpPr>
            <p:nvPr/>
          </p:nvSpPr>
          <p:spPr bwMode="auto">
            <a:xfrm>
              <a:off x="1696" y="2928"/>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0745" name="Arc 73"/>
            <p:cNvSpPr>
              <a:spLocks/>
            </p:cNvSpPr>
            <p:nvPr/>
          </p:nvSpPr>
          <p:spPr bwMode="auto">
            <a:xfrm>
              <a:off x="894" y="2254"/>
              <a:ext cx="1010" cy="344"/>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0746" name="Text Box 74"/>
            <p:cNvSpPr txBox="1">
              <a:spLocks noChangeArrowheads="1"/>
            </p:cNvSpPr>
            <p:nvPr/>
          </p:nvSpPr>
          <p:spPr bwMode="auto">
            <a:xfrm>
              <a:off x="792" y="303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0747" name="Text Box 75"/>
            <p:cNvSpPr txBox="1">
              <a:spLocks noChangeArrowheads="1"/>
            </p:cNvSpPr>
            <p:nvPr/>
          </p:nvSpPr>
          <p:spPr bwMode="auto">
            <a:xfrm>
              <a:off x="1837" y="309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0748" name="Text Box 76"/>
            <p:cNvSpPr txBox="1">
              <a:spLocks noChangeArrowheads="1"/>
            </p:cNvSpPr>
            <p:nvPr/>
          </p:nvSpPr>
          <p:spPr bwMode="auto">
            <a:xfrm>
              <a:off x="1284" y="2306"/>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8" name="Date Placeholder 3"/>
          <p:cNvSpPr>
            <a:spLocks noGrp="1"/>
          </p:cNvSpPr>
          <p:nvPr>
            <p:ph type="dt" sz="half" idx="10"/>
          </p:nvPr>
        </p:nvSpPr>
        <p:spPr/>
        <p:txBody>
          <a:bodyPr/>
          <a:lstStyle/>
          <a:p>
            <a:r>
              <a:rPr lang="en-US"/>
              <a:t>ECEN 301</a:t>
            </a:r>
          </a:p>
        </p:txBody>
      </p:sp>
      <p:sp>
        <p:nvSpPr>
          <p:cNvPr id="79" name="Footer Placeholder 4"/>
          <p:cNvSpPr>
            <a:spLocks noGrp="1"/>
          </p:cNvSpPr>
          <p:nvPr>
            <p:ph type="ftr" sz="quarter" idx="11"/>
          </p:nvPr>
        </p:nvSpPr>
        <p:spPr/>
        <p:txBody>
          <a:bodyPr/>
          <a:lstStyle/>
          <a:p>
            <a:r>
              <a:rPr lang="en-US"/>
              <a:t>Discussion #7 – Node and Mesh Methods</a:t>
            </a:r>
          </a:p>
        </p:txBody>
      </p:sp>
      <p:sp>
        <p:nvSpPr>
          <p:cNvPr id="80" name="Slide Number Placeholder 5"/>
          <p:cNvSpPr>
            <a:spLocks noGrp="1"/>
          </p:cNvSpPr>
          <p:nvPr>
            <p:ph type="sldNum" sz="quarter" idx="12"/>
          </p:nvPr>
        </p:nvSpPr>
        <p:spPr/>
        <p:txBody>
          <a:bodyPr/>
          <a:lstStyle/>
          <a:p>
            <a:pPr lvl="1"/>
            <a:fld id="{CAEC1781-FAB4-4175-B1E8-4D5D985A61AA}" type="slidenum">
              <a:rPr lang="en-US"/>
              <a:pPr lvl="1"/>
              <a:t>53</a:t>
            </a:fld>
            <a:endParaRPr lang="en-US"/>
          </a:p>
        </p:txBody>
      </p:sp>
      <p:sp>
        <p:nvSpPr>
          <p:cNvPr id="541698" name="Rectangle 2"/>
          <p:cNvSpPr>
            <a:spLocks noGrp="1" noChangeArrowheads="1"/>
          </p:cNvSpPr>
          <p:nvPr>
            <p:ph type="title"/>
          </p:nvPr>
        </p:nvSpPr>
        <p:spPr/>
        <p:txBody>
          <a:bodyPr/>
          <a:lstStyle/>
          <a:p>
            <a:r>
              <a:rPr lang="en-US"/>
              <a:t>Mesh Current Method</a:t>
            </a:r>
          </a:p>
        </p:txBody>
      </p:sp>
      <p:sp>
        <p:nvSpPr>
          <p:cNvPr id="541699" name="Rectangle 3"/>
          <p:cNvSpPr>
            <a:spLocks noGrp="1" noChangeArrowheads="1"/>
          </p:cNvSpPr>
          <p:nvPr>
            <p:ph type="body" idx="1"/>
          </p:nvPr>
        </p:nvSpPr>
        <p:spPr>
          <a:xfrm>
            <a:off x="406400" y="1333500"/>
            <a:ext cx="8356600" cy="1181100"/>
          </a:xfrm>
        </p:spPr>
        <p:txBody>
          <a:bodyPr/>
          <a:lstStyle/>
          <a:p>
            <a:r>
              <a:rPr lang="en-US" sz="2800" b="1" u="sng"/>
              <a:t>Example7</a:t>
            </a:r>
            <a:r>
              <a:rPr lang="en-US" sz="2800"/>
              <a:t>: find the values of the mesh currents</a:t>
            </a:r>
          </a:p>
          <a:p>
            <a:pPr lvl="1"/>
            <a:r>
              <a:rPr lang="en-US" sz="2400" b="1"/>
              <a:t>V</a:t>
            </a:r>
            <a:r>
              <a:rPr lang="en-US" sz="2400" b="1" baseline="-25000"/>
              <a:t>s1</a:t>
            </a:r>
            <a:r>
              <a:rPr lang="en-US" sz="2400"/>
              <a:t> = 12V, </a:t>
            </a:r>
            <a:r>
              <a:rPr lang="en-US" sz="2400" b="1"/>
              <a:t>V</a:t>
            </a:r>
            <a:r>
              <a:rPr lang="en-US" sz="2400" b="1" baseline="-25000"/>
              <a:t>s2</a:t>
            </a:r>
            <a:r>
              <a:rPr lang="en-US" sz="2400"/>
              <a:t> = 6V,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p:txBody>
      </p:sp>
      <p:grpSp>
        <p:nvGrpSpPr>
          <p:cNvPr id="541700" name="Group 4"/>
          <p:cNvGrpSpPr>
            <a:grpSpLocks/>
          </p:cNvGrpSpPr>
          <p:nvPr/>
        </p:nvGrpSpPr>
        <p:grpSpPr bwMode="auto">
          <a:xfrm>
            <a:off x="76200" y="2438400"/>
            <a:ext cx="4062413" cy="3162300"/>
            <a:chOff x="48" y="1904"/>
            <a:chExt cx="2559" cy="1992"/>
          </a:xfrm>
        </p:grpSpPr>
        <p:sp>
          <p:nvSpPr>
            <p:cNvPr id="541701" name="Oval 5"/>
            <p:cNvSpPr>
              <a:spLocks noChangeArrowheads="1"/>
            </p:cNvSpPr>
            <p:nvPr/>
          </p:nvSpPr>
          <p:spPr bwMode="auto">
            <a:xfrm>
              <a:off x="1392" y="263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1702" name="AutoShape 6"/>
            <p:cNvCxnSpPr>
              <a:cxnSpLocks noChangeShapeType="1"/>
              <a:stCxn id="541730" idx="2"/>
              <a:endCxn id="541760" idx="4"/>
            </p:cNvCxnSpPr>
            <p:nvPr/>
          </p:nvCxnSpPr>
          <p:spPr bwMode="auto">
            <a:xfrm rot="10800000">
              <a:off x="439" y="3304"/>
              <a:ext cx="959" cy="343"/>
            </a:xfrm>
            <a:prstGeom prst="bentConnector2">
              <a:avLst/>
            </a:prstGeom>
            <a:noFill/>
            <a:ln w="12700">
              <a:solidFill>
                <a:schemeClr val="tx1"/>
              </a:solidFill>
              <a:miter lim="800000"/>
              <a:headEnd type="none" w="lg" len="lg"/>
              <a:tailEnd type="none" w="lg" len="lg"/>
            </a:ln>
            <a:effectLst/>
          </p:spPr>
        </p:cxnSp>
        <p:cxnSp>
          <p:nvCxnSpPr>
            <p:cNvPr id="541703" name="AutoShape 7"/>
            <p:cNvCxnSpPr>
              <a:cxnSpLocks noChangeShapeType="1"/>
              <a:stCxn id="541729" idx="4"/>
              <a:endCxn id="541766" idx="0"/>
            </p:cNvCxnSpPr>
            <p:nvPr/>
          </p:nvCxnSpPr>
          <p:spPr bwMode="auto">
            <a:xfrm flipH="1">
              <a:off x="2443" y="2702"/>
              <a:ext cx="1" cy="226"/>
            </a:xfrm>
            <a:prstGeom prst="straightConnector1">
              <a:avLst/>
            </a:prstGeom>
            <a:noFill/>
            <a:ln w="12700">
              <a:solidFill>
                <a:schemeClr val="tx1"/>
              </a:solidFill>
              <a:round/>
              <a:headEnd type="none" w="lg" len="lg"/>
              <a:tailEnd type="none" w="lg" len="lg"/>
            </a:ln>
            <a:effectLst/>
          </p:spPr>
        </p:cxnSp>
        <p:cxnSp>
          <p:nvCxnSpPr>
            <p:cNvPr id="541704" name="AutoShape 8"/>
            <p:cNvCxnSpPr>
              <a:cxnSpLocks noChangeShapeType="1"/>
              <a:stCxn id="541701" idx="4"/>
              <a:endCxn id="541706" idx="0"/>
            </p:cNvCxnSpPr>
            <p:nvPr/>
          </p:nvCxnSpPr>
          <p:spPr bwMode="auto">
            <a:xfrm>
              <a:off x="1434" y="2714"/>
              <a:ext cx="0" cy="318"/>
            </a:xfrm>
            <a:prstGeom prst="straightConnector1">
              <a:avLst/>
            </a:prstGeom>
            <a:noFill/>
            <a:ln w="12700">
              <a:solidFill>
                <a:schemeClr val="tx1"/>
              </a:solidFill>
              <a:round/>
              <a:headEnd type="none" w="lg" len="lg"/>
              <a:tailEnd type="none" w="lg" len="lg"/>
            </a:ln>
            <a:effectLst/>
          </p:spPr>
        </p:cxnSp>
        <p:grpSp>
          <p:nvGrpSpPr>
            <p:cNvPr id="541705" name="Group 9"/>
            <p:cNvGrpSpPr>
              <a:grpSpLocks/>
            </p:cNvGrpSpPr>
            <p:nvPr/>
          </p:nvGrpSpPr>
          <p:grpSpPr bwMode="auto">
            <a:xfrm>
              <a:off x="1386" y="3032"/>
              <a:ext cx="111" cy="216"/>
              <a:chOff x="2009" y="2933"/>
              <a:chExt cx="111" cy="216"/>
            </a:xfrm>
          </p:grpSpPr>
          <p:sp>
            <p:nvSpPr>
              <p:cNvPr id="541706"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1707"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1708"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1709"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1710"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1711"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1712"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1713" name="Text Box 17"/>
            <p:cNvSpPr txBox="1">
              <a:spLocks noChangeArrowheads="1"/>
            </p:cNvSpPr>
            <p:nvPr/>
          </p:nvSpPr>
          <p:spPr bwMode="auto">
            <a:xfrm>
              <a:off x="1162" y="28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41714" name="Group 18"/>
            <p:cNvGrpSpPr>
              <a:grpSpLocks/>
            </p:cNvGrpSpPr>
            <p:nvPr/>
          </p:nvGrpSpPr>
          <p:grpSpPr bwMode="auto">
            <a:xfrm rot="-16200000" flipH="1" flipV="1">
              <a:off x="885" y="2532"/>
              <a:ext cx="112" cy="287"/>
              <a:chOff x="3450" y="2313"/>
              <a:chExt cx="111" cy="216"/>
            </a:xfrm>
          </p:grpSpPr>
          <p:sp>
            <p:nvSpPr>
              <p:cNvPr id="541715"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1716"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1717"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1718"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1719"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1720"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1721"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1722" name="AutoShape 26"/>
            <p:cNvCxnSpPr>
              <a:cxnSpLocks noChangeShapeType="1"/>
              <a:stCxn id="541744" idx="6"/>
              <a:endCxn id="541715" idx="0"/>
            </p:cNvCxnSpPr>
            <p:nvPr/>
          </p:nvCxnSpPr>
          <p:spPr bwMode="auto">
            <a:xfrm>
              <a:off x="484" y="2682"/>
              <a:ext cx="313" cy="2"/>
            </a:xfrm>
            <a:prstGeom prst="straightConnector1">
              <a:avLst/>
            </a:prstGeom>
            <a:noFill/>
            <a:ln w="12700">
              <a:solidFill>
                <a:schemeClr val="tx1"/>
              </a:solidFill>
              <a:round/>
              <a:headEnd type="none" w="lg" len="lg"/>
              <a:tailEnd type="none" w="lg" len="lg"/>
            </a:ln>
            <a:effectLst/>
          </p:spPr>
        </p:cxnSp>
        <p:cxnSp>
          <p:nvCxnSpPr>
            <p:cNvPr id="541723" name="AutoShape 27"/>
            <p:cNvCxnSpPr>
              <a:cxnSpLocks noChangeShapeType="1"/>
              <a:stCxn id="541701" idx="2"/>
              <a:endCxn id="541717" idx="1"/>
            </p:cNvCxnSpPr>
            <p:nvPr/>
          </p:nvCxnSpPr>
          <p:spPr bwMode="auto">
            <a:xfrm flipH="1" flipV="1">
              <a:off x="1084" y="2674"/>
              <a:ext cx="308" cy="2"/>
            </a:xfrm>
            <a:prstGeom prst="straightConnector1">
              <a:avLst/>
            </a:prstGeom>
            <a:noFill/>
            <a:ln w="12700">
              <a:solidFill>
                <a:schemeClr val="tx1"/>
              </a:solidFill>
              <a:round/>
              <a:headEnd type="none" w="lg" len="lg"/>
              <a:tailEnd type="none" w="lg" len="lg"/>
            </a:ln>
            <a:effectLst/>
          </p:spPr>
        </p:cxnSp>
        <p:grpSp>
          <p:nvGrpSpPr>
            <p:cNvPr id="541724" name="Group 28"/>
            <p:cNvGrpSpPr>
              <a:grpSpLocks/>
            </p:cNvGrpSpPr>
            <p:nvPr/>
          </p:nvGrpSpPr>
          <p:grpSpPr bwMode="auto">
            <a:xfrm>
              <a:off x="1294" y="3800"/>
              <a:ext cx="288" cy="96"/>
              <a:chOff x="1392" y="3552"/>
              <a:chExt cx="288" cy="96"/>
            </a:xfrm>
          </p:grpSpPr>
          <p:sp>
            <p:nvSpPr>
              <p:cNvPr id="541725"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1726"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1727"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1728" name="Line 32"/>
            <p:cNvSpPr>
              <a:spLocks noChangeShapeType="1"/>
            </p:cNvSpPr>
            <p:nvPr/>
          </p:nvSpPr>
          <p:spPr bwMode="auto">
            <a:xfrm flipV="1">
              <a:off x="1441" y="36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41729" name="Oval 33"/>
            <p:cNvSpPr>
              <a:spLocks noChangeArrowheads="1"/>
            </p:cNvSpPr>
            <p:nvPr/>
          </p:nvSpPr>
          <p:spPr bwMode="auto">
            <a:xfrm>
              <a:off x="2402" y="262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1730" name="Oval 34"/>
            <p:cNvSpPr>
              <a:spLocks noChangeArrowheads="1"/>
            </p:cNvSpPr>
            <p:nvPr/>
          </p:nvSpPr>
          <p:spPr bwMode="auto">
            <a:xfrm>
              <a:off x="1398" y="36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1731" name="Group 35"/>
            <p:cNvGrpSpPr>
              <a:grpSpLocks/>
            </p:cNvGrpSpPr>
            <p:nvPr/>
          </p:nvGrpSpPr>
          <p:grpSpPr bwMode="auto">
            <a:xfrm rot="-16200000" flipH="1" flipV="1">
              <a:off x="1355" y="2040"/>
              <a:ext cx="112" cy="287"/>
              <a:chOff x="3450" y="2313"/>
              <a:chExt cx="111" cy="216"/>
            </a:xfrm>
          </p:grpSpPr>
          <p:sp>
            <p:nvSpPr>
              <p:cNvPr id="541732"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1733"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1734"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1735"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1736"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1737"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1738"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1739" name="Text Box 43"/>
            <p:cNvSpPr txBox="1">
              <a:spLocks noChangeArrowheads="1"/>
            </p:cNvSpPr>
            <p:nvPr/>
          </p:nvSpPr>
          <p:spPr bwMode="auto">
            <a:xfrm>
              <a:off x="684" y="2422"/>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41740" name="AutoShape 44"/>
            <p:cNvCxnSpPr>
              <a:cxnSpLocks noChangeShapeType="1"/>
              <a:stCxn id="541730" idx="0"/>
              <a:endCxn id="541708" idx="1"/>
            </p:cNvCxnSpPr>
            <p:nvPr/>
          </p:nvCxnSpPr>
          <p:spPr bwMode="auto">
            <a:xfrm flipV="1">
              <a:off x="1440" y="3248"/>
              <a:ext cx="3" cy="360"/>
            </a:xfrm>
            <a:prstGeom prst="straightConnector1">
              <a:avLst/>
            </a:prstGeom>
            <a:noFill/>
            <a:ln w="12700">
              <a:solidFill>
                <a:schemeClr val="tx1"/>
              </a:solidFill>
              <a:round/>
              <a:headEnd type="none" w="lg" len="lg"/>
              <a:tailEnd type="none" w="lg" len="lg"/>
            </a:ln>
            <a:effectLst/>
          </p:spPr>
        </p:cxnSp>
        <p:cxnSp>
          <p:nvCxnSpPr>
            <p:cNvPr id="541741" name="AutoShape 45"/>
            <p:cNvCxnSpPr>
              <a:cxnSpLocks noChangeShapeType="1"/>
              <a:stCxn id="541701" idx="6"/>
              <a:endCxn id="541750" idx="0"/>
            </p:cNvCxnSpPr>
            <p:nvPr/>
          </p:nvCxnSpPr>
          <p:spPr bwMode="auto">
            <a:xfrm>
              <a:off x="1475" y="2676"/>
              <a:ext cx="349" cy="0"/>
            </a:xfrm>
            <a:prstGeom prst="straightConnector1">
              <a:avLst/>
            </a:prstGeom>
            <a:noFill/>
            <a:ln w="12700">
              <a:solidFill>
                <a:schemeClr val="tx1"/>
              </a:solidFill>
              <a:round/>
              <a:headEnd type="none" w="lg" len="lg"/>
              <a:tailEnd type="none" w="lg" len="lg"/>
            </a:ln>
            <a:effectLst/>
          </p:spPr>
        </p:cxnSp>
        <p:cxnSp>
          <p:nvCxnSpPr>
            <p:cNvPr id="541742" name="AutoShape 46"/>
            <p:cNvCxnSpPr>
              <a:cxnSpLocks noChangeShapeType="1"/>
              <a:stCxn id="541730" idx="6"/>
              <a:endCxn id="541766" idx="2"/>
            </p:cNvCxnSpPr>
            <p:nvPr/>
          </p:nvCxnSpPr>
          <p:spPr bwMode="auto">
            <a:xfrm flipV="1">
              <a:off x="1481" y="3332"/>
              <a:ext cx="962" cy="315"/>
            </a:xfrm>
            <a:prstGeom prst="bentConnector2">
              <a:avLst/>
            </a:prstGeom>
            <a:noFill/>
            <a:ln w="12700">
              <a:solidFill>
                <a:schemeClr val="tx1"/>
              </a:solidFill>
              <a:miter lim="800000"/>
              <a:headEnd type="none" w="lg" len="lg"/>
              <a:tailEnd type="none" w="lg" len="lg"/>
            </a:ln>
            <a:effectLst/>
          </p:spPr>
        </p:cxnSp>
        <p:cxnSp>
          <p:nvCxnSpPr>
            <p:cNvPr id="541743" name="AutoShape 47"/>
            <p:cNvCxnSpPr>
              <a:cxnSpLocks noChangeShapeType="1"/>
              <a:stCxn id="541729" idx="0"/>
              <a:endCxn id="541734" idx="1"/>
            </p:cNvCxnSpPr>
            <p:nvPr/>
          </p:nvCxnSpPr>
          <p:spPr bwMode="auto">
            <a:xfrm rot="5400000" flipH="1">
              <a:off x="1778" y="1959"/>
              <a:ext cx="443" cy="889"/>
            </a:xfrm>
            <a:prstGeom prst="bentConnector2">
              <a:avLst/>
            </a:prstGeom>
            <a:noFill/>
            <a:ln w="12700">
              <a:solidFill>
                <a:schemeClr val="tx1"/>
              </a:solidFill>
              <a:miter lim="800000"/>
              <a:headEnd type="none" w="lg" len="lg"/>
              <a:tailEnd type="none" w="lg" len="lg"/>
            </a:ln>
            <a:effectLst/>
          </p:spPr>
        </p:cxnSp>
        <p:sp>
          <p:nvSpPr>
            <p:cNvPr id="541744" name="Oval 48"/>
            <p:cNvSpPr>
              <a:spLocks noChangeArrowheads="1"/>
            </p:cNvSpPr>
            <p:nvPr/>
          </p:nvSpPr>
          <p:spPr bwMode="auto">
            <a:xfrm>
              <a:off x="401" y="26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1745" name="AutoShape 49"/>
            <p:cNvCxnSpPr>
              <a:cxnSpLocks noChangeShapeType="1"/>
              <a:stCxn id="541761" idx="0"/>
              <a:endCxn id="541744" idx="4"/>
            </p:cNvCxnSpPr>
            <p:nvPr/>
          </p:nvCxnSpPr>
          <p:spPr bwMode="auto">
            <a:xfrm flipV="1">
              <a:off x="441" y="2720"/>
              <a:ext cx="2" cy="256"/>
            </a:xfrm>
            <a:prstGeom prst="straightConnector1">
              <a:avLst/>
            </a:prstGeom>
            <a:noFill/>
            <a:ln w="12700">
              <a:solidFill>
                <a:schemeClr val="tx1"/>
              </a:solidFill>
              <a:round/>
              <a:headEnd type="none" w="lg" len="lg"/>
              <a:tailEnd type="none" w="lg" len="lg"/>
            </a:ln>
            <a:effectLst/>
          </p:spPr>
        </p:cxnSp>
        <p:cxnSp>
          <p:nvCxnSpPr>
            <p:cNvPr id="541746" name="AutoShape 50"/>
            <p:cNvCxnSpPr>
              <a:cxnSpLocks noChangeShapeType="1"/>
              <a:stCxn id="541744" idx="0"/>
              <a:endCxn id="541732" idx="0"/>
            </p:cNvCxnSpPr>
            <p:nvPr/>
          </p:nvCxnSpPr>
          <p:spPr bwMode="auto">
            <a:xfrm rot="16200000">
              <a:off x="630" y="2005"/>
              <a:ext cx="451" cy="825"/>
            </a:xfrm>
            <a:prstGeom prst="bentConnector2">
              <a:avLst/>
            </a:prstGeom>
            <a:noFill/>
            <a:ln w="12700">
              <a:solidFill>
                <a:schemeClr val="tx1"/>
              </a:solidFill>
              <a:miter lim="800000"/>
              <a:headEnd type="none" w="lg" len="lg"/>
              <a:tailEnd type="none" w="lg" len="lg"/>
            </a:ln>
            <a:effectLst/>
          </p:spPr>
        </p:cxnSp>
        <p:sp>
          <p:nvSpPr>
            <p:cNvPr id="541747" name="Text Box 51"/>
            <p:cNvSpPr txBox="1">
              <a:spLocks noChangeArrowheads="1"/>
            </p:cNvSpPr>
            <p:nvPr/>
          </p:nvSpPr>
          <p:spPr bwMode="auto">
            <a:xfrm>
              <a:off x="1153" y="190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41748" name="AutoShape 52"/>
            <p:cNvCxnSpPr>
              <a:cxnSpLocks noChangeShapeType="1"/>
              <a:stCxn id="541752" idx="1"/>
              <a:endCxn id="541729" idx="2"/>
            </p:cNvCxnSpPr>
            <p:nvPr/>
          </p:nvCxnSpPr>
          <p:spPr bwMode="auto">
            <a:xfrm flipV="1">
              <a:off x="2111" y="2664"/>
              <a:ext cx="291" cy="2"/>
            </a:xfrm>
            <a:prstGeom prst="straightConnector1">
              <a:avLst/>
            </a:prstGeom>
            <a:noFill/>
            <a:ln w="12700">
              <a:solidFill>
                <a:schemeClr val="tx1"/>
              </a:solidFill>
              <a:round/>
              <a:headEnd type="none" w="lg" len="lg"/>
              <a:tailEnd type="none" w="lg" len="lg"/>
            </a:ln>
            <a:effectLst/>
          </p:spPr>
        </p:cxnSp>
        <p:grpSp>
          <p:nvGrpSpPr>
            <p:cNvPr id="541749" name="Group 53"/>
            <p:cNvGrpSpPr>
              <a:grpSpLocks/>
            </p:cNvGrpSpPr>
            <p:nvPr/>
          </p:nvGrpSpPr>
          <p:grpSpPr bwMode="auto">
            <a:xfrm rot="-16200000" flipH="1" flipV="1">
              <a:off x="1912" y="2524"/>
              <a:ext cx="112" cy="287"/>
              <a:chOff x="3450" y="2313"/>
              <a:chExt cx="111" cy="216"/>
            </a:xfrm>
          </p:grpSpPr>
          <p:sp>
            <p:nvSpPr>
              <p:cNvPr id="541750"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1751"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1752"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1753"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1754"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1755"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1756"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1757" name="Text Box 61"/>
            <p:cNvSpPr txBox="1">
              <a:spLocks noChangeArrowheads="1"/>
            </p:cNvSpPr>
            <p:nvPr/>
          </p:nvSpPr>
          <p:spPr bwMode="auto">
            <a:xfrm>
              <a:off x="1694" y="2412"/>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41758" name="Text Box 62"/>
            <p:cNvSpPr txBox="1">
              <a:spLocks noChangeArrowheads="1"/>
            </p:cNvSpPr>
            <p:nvPr/>
          </p:nvSpPr>
          <p:spPr bwMode="auto">
            <a:xfrm>
              <a:off x="48" y="297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1759" name="Group 63"/>
            <p:cNvGrpSpPr>
              <a:grpSpLocks/>
            </p:cNvGrpSpPr>
            <p:nvPr/>
          </p:nvGrpSpPr>
          <p:grpSpPr bwMode="auto">
            <a:xfrm>
              <a:off x="273" y="2976"/>
              <a:ext cx="332" cy="328"/>
              <a:chOff x="203" y="2976"/>
              <a:chExt cx="332" cy="328"/>
            </a:xfrm>
          </p:grpSpPr>
          <p:sp>
            <p:nvSpPr>
              <p:cNvPr id="541760" name="Oval 6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1761" name="Text Box 6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1762" name="Text Box 6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1763" name="Text Box 67"/>
            <p:cNvSpPr txBox="1">
              <a:spLocks noChangeArrowheads="1"/>
            </p:cNvSpPr>
            <p:nvPr/>
          </p:nvSpPr>
          <p:spPr bwMode="auto">
            <a:xfrm>
              <a:off x="2020" y="296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1764" name="Group 68"/>
            <p:cNvGrpSpPr>
              <a:grpSpLocks/>
            </p:cNvGrpSpPr>
            <p:nvPr/>
          </p:nvGrpSpPr>
          <p:grpSpPr bwMode="auto">
            <a:xfrm>
              <a:off x="2275" y="2928"/>
              <a:ext cx="332" cy="404"/>
              <a:chOff x="2873" y="2928"/>
              <a:chExt cx="332" cy="404"/>
            </a:xfrm>
          </p:grpSpPr>
          <p:sp>
            <p:nvSpPr>
              <p:cNvPr id="541765" name="Oval 69"/>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1766" name="Text Box 70"/>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41767" name="Arc 71"/>
            <p:cNvSpPr>
              <a:spLocks/>
            </p:cNvSpPr>
            <p:nvPr/>
          </p:nvSpPr>
          <p:spPr bwMode="auto">
            <a:xfrm>
              <a:off x="642" y="2967"/>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1768" name="Arc 72"/>
            <p:cNvSpPr>
              <a:spLocks/>
            </p:cNvSpPr>
            <p:nvPr/>
          </p:nvSpPr>
          <p:spPr bwMode="auto">
            <a:xfrm>
              <a:off x="1696" y="2928"/>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1769" name="Arc 73"/>
            <p:cNvSpPr>
              <a:spLocks/>
            </p:cNvSpPr>
            <p:nvPr/>
          </p:nvSpPr>
          <p:spPr bwMode="auto">
            <a:xfrm>
              <a:off x="894" y="2254"/>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1770" name="Text Box 74"/>
            <p:cNvSpPr txBox="1">
              <a:spLocks noChangeArrowheads="1"/>
            </p:cNvSpPr>
            <p:nvPr/>
          </p:nvSpPr>
          <p:spPr bwMode="auto">
            <a:xfrm>
              <a:off x="792" y="303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1771" name="Text Box 75"/>
            <p:cNvSpPr txBox="1">
              <a:spLocks noChangeArrowheads="1"/>
            </p:cNvSpPr>
            <p:nvPr/>
          </p:nvSpPr>
          <p:spPr bwMode="auto">
            <a:xfrm>
              <a:off x="1837" y="309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1772" name="Text Box 76"/>
            <p:cNvSpPr txBox="1">
              <a:spLocks noChangeArrowheads="1"/>
            </p:cNvSpPr>
            <p:nvPr/>
          </p:nvSpPr>
          <p:spPr bwMode="auto">
            <a:xfrm>
              <a:off x="1284" y="2306"/>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sp>
        <p:nvSpPr>
          <p:cNvPr id="541773" name="Text Box 77"/>
          <p:cNvSpPr txBox="1">
            <a:spLocks noChangeArrowheads="1"/>
          </p:cNvSpPr>
          <p:nvPr/>
        </p:nvSpPr>
        <p:spPr bwMode="auto">
          <a:xfrm>
            <a:off x="4419600" y="2819400"/>
            <a:ext cx="4648200" cy="2027238"/>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Mesh current directions given</a:t>
            </a:r>
          </a:p>
          <a:p>
            <a:pPr marL="457200" indent="-457200" algn="l">
              <a:buFontTx/>
              <a:buAutoNum type="arabicPeriod"/>
            </a:pPr>
            <a:r>
              <a:rPr lang="en-US"/>
              <a:t>Voltage polarities chosen and labeled</a:t>
            </a:r>
          </a:p>
          <a:p>
            <a:pPr marL="457200" indent="-457200" algn="l">
              <a:buFontTx/>
              <a:buAutoNum type="arabicPeriod"/>
            </a:pPr>
            <a:r>
              <a:rPr lang="en-US"/>
              <a:t>Identify n – m (3) mesh currents </a:t>
            </a:r>
          </a:p>
          <a:p>
            <a:pPr marL="914400" lvl="1" indent="-457200" algn="l">
              <a:buFont typeface="Wingdings" pitchFamily="2" charset="2"/>
              <a:buChar char="Ø"/>
            </a:pPr>
            <a:r>
              <a:rPr lang="en-US" b="1" i="1"/>
              <a:t>i</a:t>
            </a:r>
            <a:r>
              <a:rPr lang="en-US" b="1" baseline="-25000"/>
              <a:t>a</a:t>
            </a:r>
            <a:r>
              <a:rPr lang="en-US"/>
              <a:t> is </a:t>
            </a:r>
            <a:r>
              <a:rPr lang="en-US" b="1"/>
              <a:t>independent</a:t>
            </a:r>
          </a:p>
          <a:p>
            <a:pPr marL="914400" lvl="1" indent="-457200" algn="l">
              <a:buFont typeface="Wingdings" pitchFamily="2" charset="2"/>
              <a:buChar char="Ø"/>
            </a:pPr>
            <a:r>
              <a:rPr lang="en-US" b="1" i="1"/>
              <a:t>i</a:t>
            </a:r>
            <a:r>
              <a:rPr lang="en-US" b="1" baseline="-25000"/>
              <a:t>a</a:t>
            </a:r>
            <a:r>
              <a:rPr lang="en-US"/>
              <a:t> is </a:t>
            </a:r>
            <a:r>
              <a:rPr lang="en-US" b="1"/>
              <a:t>independent </a:t>
            </a:r>
          </a:p>
          <a:p>
            <a:pPr marL="914400" lvl="1" indent="-457200" algn="l">
              <a:buFont typeface="Wingdings" pitchFamily="2" charset="2"/>
              <a:buChar char="Ø"/>
            </a:pPr>
            <a:r>
              <a:rPr lang="en-US" b="1" i="1"/>
              <a:t>i</a:t>
            </a:r>
            <a:r>
              <a:rPr lang="en-US" b="1" baseline="-25000"/>
              <a:t>c</a:t>
            </a:r>
            <a:r>
              <a:rPr lang="en-US"/>
              <a:t> is </a:t>
            </a:r>
            <a:r>
              <a:rPr lang="en-US" b="1"/>
              <a:t>independent</a:t>
            </a:r>
          </a:p>
          <a:p>
            <a:pPr marL="457200" indent="-457200" algn="l">
              <a:buFontTx/>
              <a:buAutoNum type="arabicPeriod"/>
            </a:pPr>
            <a:r>
              <a:rPr lang="en-US"/>
              <a:t>Apply KVL around meshes </a:t>
            </a:r>
            <a:r>
              <a:rPr lang="en-US" b="1"/>
              <a:t>a</a:t>
            </a:r>
            <a:r>
              <a:rPr lang="en-US"/>
              <a:t>, </a:t>
            </a:r>
            <a:r>
              <a:rPr lang="en-US" b="1"/>
              <a:t>b</a:t>
            </a:r>
            <a:r>
              <a:rPr lang="en-US"/>
              <a:t>, and </a:t>
            </a:r>
            <a:r>
              <a:rPr lang="en-US" b="1"/>
              <a:t>c</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 name="Date Placeholder 5"/>
          <p:cNvSpPr>
            <a:spLocks noGrp="1"/>
          </p:cNvSpPr>
          <p:nvPr>
            <p:ph type="dt" sz="half" idx="10"/>
          </p:nvPr>
        </p:nvSpPr>
        <p:spPr/>
        <p:txBody>
          <a:bodyPr/>
          <a:lstStyle/>
          <a:p>
            <a:r>
              <a:rPr lang="en-US"/>
              <a:t>ECEN 301</a:t>
            </a:r>
          </a:p>
        </p:txBody>
      </p:sp>
      <p:sp>
        <p:nvSpPr>
          <p:cNvPr id="82" name="Footer Placeholder 6"/>
          <p:cNvSpPr>
            <a:spLocks noGrp="1"/>
          </p:cNvSpPr>
          <p:nvPr>
            <p:ph type="ftr" sz="quarter" idx="11"/>
          </p:nvPr>
        </p:nvSpPr>
        <p:spPr/>
        <p:txBody>
          <a:bodyPr/>
          <a:lstStyle/>
          <a:p>
            <a:r>
              <a:rPr lang="en-US"/>
              <a:t>Discussion #7 – Node and Mesh Methods</a:t>
            </a:r>
          </a:p>
        </p:txBody>
      </p:sp>
      <p:sp>
        <p:nvSpPr>
          <p:cNvPr id="83" name="Slide Number Placeholder 7"/>
          <p:cNvSpPr>
            <a:spLocks noGrp="1"/>
          </p:cNvSpPr>
          <p:nvPr>
            <p:ph type="sldNum" sz="quarter" idx="12"/>
          </p:nvPr>
        </p:nvSpPr>
        <p:spPr/>
        <p:txBody>
          <a:bodyPr/>
          <a:lstStyle/>
          <a:p>
            <a:pPr lvl="1"/>
            <a:fld id="{6F730B34-A7B6-4B16-93A3-A62E322A0403}" type="slidenum">
              <a:rPr lang="en-US"/>
              <a:pPr lvl="1"/>
              <a:t>54</a:t>
            </a:fld>
            <a:endParaRPr lang="en-US"/>
          </a:p>
        </p:txBody>
      </p:sp>
      <p:sp>
        <p:nvSpPr>
          <p:cNvPr id="542722" name="Rectangle 2"/>
          <p:cNvSpPr>
            <a:spLocks noGrp="1" noChangeArrowheads="1"/>
          </p:cNvSpPr>
          <p:nvPr>
            <p:ph type="title"/>
          </p:nvPr>
        </p:nvSpPr>
        <p:spPr/>
        <p:txBody>
          <a:bodyPr/>
          <a:lstStyle/>
          <a:p>
            <a:r>
              <a:rPr lang="en-US"/>
              <a:t>Mesh Current Method</a:t>
            </a:r>
          </a:p>
        </p:txBody>
      </p:sp>
      <p:sp>
        <p:nvSpPr>
          <p:cNvPr id="542723" name="Rectangle 3"/>
          <p:cNvSpPr>
            <a:spLocks noGrp="1" noChangeArrowheads="1"/>
          </p:cNvSpPr>
          <p:nvPr>
            <p:ph type="body" sz="half" idx="1"/>
          </p:nvPr>
        </p:nvSpPr>
        <p:spPr>
          <a:xfrm>
            <a:off x="406400" y="1333500"/>
            <a:ext cx="8356600" cy="1409700"/>
          </a:xfrm>
        </p:spPr>
        <p:txBody>
          <a:bodyPr/>
          <a:lstStyle/>
          <a:p>
            <a:r>
              <a:rPr lang="en-US" sz="2800" b="1" u="sng"/>
              <a:t>Example7</a:t>
            </a:r>
            <a:r>
              <a:rPr lang="en-US" sz="2800"/>
              <a:t>: find the values of the mesh currents</a:t>
            </a:r>
          </a:p>
          <a:p>
            <a:pPr lvl="1"/>
            <a:r>
              <a:rPr lang="en-US" sz="2400" b="1"/>
              <a:t>V</a:t>
            </a:r>
            <a:r>
              <a:rPr lang="en-US" sz="2400" b="1" baseline="-25000"/>
              <a:t>s1</a:t>
            </a:r>
            <a:r>
              <a:rPr lang="en-US" sz="2400"/>
              <a:t> = 12V, </a:t>
            </a:r>
            <a:r>
              <a:rPr lang="en-US" sz="2400" b="1"/>
              <a:t>V</a:t>
            </a:r>
            <a:r>
              <a:rPr lang="en-US" sz="2400" b="1" baseline="-25000"/>
              <a:t>s2</a:t>
            </a:r>
            <a:r>
              <a:rPr lang="en-US" sz="2400"/>
              <a:t> = 6V,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p:txBody>
      </p:sp>
      <p:grpSp>
        <p:nvGrpSpPr>
          <p:cNvPr id="542724" name="Group 4"/>
          <p:cNvGrpSpPr>
            <a:grpSpLocks/>
          </p:cNvGrpSpPr>
          <p:nvPr/>
        </p:nvGrpSpPr>
        <p:grpSpPr bwMode="auto">
          <a:xfrm>
            <a:off x="76200" y="2438400"/>
            <a:ext cx="4062413" cy="3162300"/>
            <a:chOff x="48" y="1904"/>
            <a:chExt cx="2559" cy="1992"/>
          </a:xfrm>
        </p:grpSpPr>
        <p:sp>
          <p:nvSpPr>
            <p:cNvPr id="542725" name="Oval 5"/>
            <p:cNvSpPr>
              <a:spLocks noChangeArrowheads="1"/>
            </p:cNvSpPr>
            <p:nvPr/>
          </p:nvSpPr>
          <p:spPr bwMode="auto">
            <a:xfrm>
              <a:off x="1392" y="263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2726" name="AutoShape 6"/>
            <p:cNvCxnSpPr>
              <a:cxnSpLocks noChangeShapeType="1"/>
              <a:stCxn id="542754" idx="2"/>
              <a:endCxn id="542784" idx="4"/>
            </p:cNvCxnSpPr>
            <p:nvPr/>
          </p:nvCxnSpPr>
          <p:spPr bwMode="auto">
            <a:xfrm rot="10800000">
              <a:off x="439" y="3304"/>
              <a:ext cx="959" cy="343"/>
            </a:xfrm>
            <a:prstGeom prst="bentConnector2">
              <a:avLst/>
            </a:prstGeom>
            <a:noFill/>
            <a:ln w="12700">
              <a:solidFill>
                <a:schemeClr val="tx1"/>
              </a:solidFill>
              <a:miter lim="800000"/>
              <a:headEnd type="none" w="lg" len="lg"/>
              <a:tailEnd type="none" w="lg" len="lg"/>
            </a:ln>
            <a:effectLst/>
          </p:spPr>
        </p:cxnSp>
        <p:cxnSp>
          <p:nvCxnSpPr>
            <p:cNvPr id="542727" name="AutoShape 7"/>
            <p:cNvCxnSpPr>
              <a:cxnSpLocks noChangeShapeType="1"/>
              <a:stCxn id="542753" idx="4"/>
              <a:endCxn id="542790" idx="0"/>
            </p:cNvCxnSpPr>
            <p:nvPr/>
          </p:nvCxnSpPr>
          <p:spPr bwMode="auto">
            <a:xfrm flipH="1">
              <a:off x="2443" y="2702"/>
              <a:ext cx="1" cy="226"/>
            </a:xfrm>
            <a:prstGeom prst="straightConnector1">
              <a:avLst/>
            </a:prstGeom>
            <a:noFill/>
            <a:ln w="12700">
              <a:solidFill>
                <a:schemeClr val="tx1"/>
              </a:solidFill>
              <a:round/>
              <a:headEnd type="none" w="lg" len="lg"/>
              <a:tailEnd type="none" w="lg" len="lg"/>
            </a:ln>
            <a:effectLst/>
          </p:spPr>
        </p:cxnSp>
        <p:cxnSp>
          <p:nvCxnSpPr>
            <p:cNvPr id="542728" name="AutoShape 8"/>
            <p:cNvCxnSpPr>
              <a:cxnSpLocks noChangeShapeType="1"/>
              <a:stCxn id="542725" idx="4"/>
              <a:endCxn id="542730" idx="0"/>
            </p:cNvCxnSpPr>
            <p:nvPr/>
          </p:nvCxnSpPr>
          <p:spPr bwMode="auto">
            <a:xfrm>
              <a:off x="1434" y="2714"/>
              <a:ext cx="0" cy="318"/>
            </a:xfrm>
            <a:prstGeom prst="straightConnector1">
              <a:avLst/>
            </a:prstGeom>
            <a:noFill/>
            <a:ln w="12700">
              <a:solidFill>
                <a:schemeClr val="tx1"/>
              </a:solidFill>
              <a:round/>
              <a:headEnd type="none" w="lg" len="lg"/>
              <a:tailEnd type="none" w="lg" len="lg"/>
            </a:ln>
            <a:effectLst/>
          </p:spPr>
        </p:cxnSp>
        <p:grpSp>
          <p:nvGrpSpPr>
            <p:cNvPr id="542729" name="Group 9"/>
            <p:cNvGrpSpPr>
              <a:grpSpLocks/>
            </p:cNvGrpSpPr>
            <p:nvPr/>
          </p:nvGrpSpPr>
          <p:grpSpPr bwMode="auto">
            <a:xfrm>
              <a:off x="1386" y="3032"/>
              <a:ext cx="111" cy="216"/>
              <a:chOff x="2009" y="2933"/>
              <a:chExt cx="111" cy="216"/>
            </a:xfrm>
          </p:grpSpPr>
          <p:sp>
            <p:nvSpPr>
              <p:cNvPr id="542730"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2731"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2732"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2733"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2734"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2735"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2736"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2737" name="Text Box 17"/>
            <p:cNvSpPr txBox="1">
              <a:spLocks noChangeArrowheads="1"/>
            </p:cNvSpPr>
            <p:nvPr/>
          </p:nvSpPr>
          <p:spPr bwMode="auto">
            <a:xfrm>
              <a:off x="1162" y="28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42738" name="Group 18"/>
            <p:cNvGrpSpPr>
              <a:grpSpLocks/>
            </p:cNvGrpSpPr>
            <p:nvPr/>
          </p:nvGrpSpPr>
          <p:grpSpPr bwMode="auto">
            <a:xfrm rot="-16200000" flipH="1" flipV="1">
              <a:off x="885" y="2532"/>
              <a:ext cx="112" cy="287"/>
              <a:chOff x="3450" y="2313"/>
              <a:chExt cx="111" cy="216"/>
            </a:xfrm>
          </p:grpSpPr>
          <p:sp>
            <p:nvSpPr>
              <p:cNvPr id="542739"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2740"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2741"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2742"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2743"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2744"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2745"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2746" name="AutoShape 26"/>
            <p:cNvCxnSpPr>
              <a:cxnSpLocks noChangeShapeType="1"/>
              <a:stCxn id="542768" idx="6"/>
              <a:endCxn id="542739" idx="0"/>
            </p:cNvCxnSpPr>
            <p:nvPr/>
          </p:nvCxnSpPr>
          <p:spPr bwMode="auto">
            <a:xfrm>
              <a:off x="484" y="2682"/>
              <a:ext cx="313" cy="2"/>
            </a:xfrm>
            <a:prstGeom prst="straightConnector1">
              <a:avLst/>
            </a:prstGeom>
            <a:noFill/>
            <a:ln w="12700">
              <a:solidFill>
                <a:schemeClr val="tx1"/>
              </a:solidFill>
              <a:round/>
              <a:headEnd type="none" w="lg" len="lg"/>
              <a:tailEnd type="none" w="lg" len="lg"/>
            </a:ln>
            <a:effectLst/>
          </p:spPr>
        </p:cxnSp>
        <p:cxnSp>
          <p:nvCxnSpPr>
            <p:cNvPr id="542747" name="AutoShape 27"/>
            <p:cNvCxnSpPr>
              <a:cxnSpLocks noChangeShapeType="1"/>
              <a:stCxn id="542725" idx="2"/>
              <a:endCxn id="542741" idx="1"/>
            </p:cNvCxnSpPr>
            <p:nvPr/>
          </p:nvCxnSpPr>
          <p:spPr bwMode="auto">
            <a:xfrm flipH="1" flipV="1">
              <a:off x="1084" y="2674"/>
              <a:ext cx="308" cy="2"/>
            </a:xfrm>
            <a:prstGeom prst="straightConnector1">
              <a:avLst/>
            </a:prstGeom>
            <a:noFill/>
            <a:ln w="12700">
              <a:solidFill>
                <a:schemeClr val="tx1"/>
              </a:solidFill>
              <a:round/>
              <a:headEnd type="none" w="lg" len="lg"/>
              <a:tailEnd type="none" w="lg" len="lg"/>
            </a:ln>
            <a:effectLst/>
          </p:spPr>
        </p:cxnSp>
        <p:grpSp>
          <p:nvGrpSpPr>
            <p:cNvPr id="542748" name="Group 28"/>
            <p:cNvGrpSpPr>
              <a:grpSpLocks/>
            </p:cNvGrpSpPr>
            <p:nvPr/>
          </p:nvGrpSpPr>
          <p:grpSpPr bwMode="auto">
            <a:xfrm>
              <a:off x="1294" y="3800"/>
              <a:ext cx="288" cy="96"/>
              <a:chOff x="1392" y="3552"/>
              <a:chExt cx="288" cy="96"/>
            </a:xfrm>
          </p:grpSpPr>
          <p:sp>
            <p:nvSpPr>
              <p:cNvPr id="542749"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2750"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2751"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2752" name="Line 32"/>
            <p:cNvSpPr>
              <a:spLocks noChangeShapeType="1"/>
            </p:cNvSpPr>
            <p:nvPr/>
          </p:nvSpPr>
          <p:spPr bwMode="auto">
            <a:xfrm flipV="1">
              <a:off x="1441" y="36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42753" name="Oval 33"/>
            <p:cNvSpPr>
              <a:spLocks noChangeArrowheads="1"/>
            </p:cNvSpPr>
            <p:nvPr/>
          </p:nvSpPr>
          <p:spPr bwMode="auto">
            <a:xfrm>
              <a:off x="2402" y="262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2754" name="Oval 34"/>
            <p:cNvSpPr>
              <a:spLocks noChangeArrowheads="1"/>
            </p:cNvSpPr>
            <p:nvPr/>
          </p:nvSpPr>
          <p:spPr bwMode="auto">
            <a:xfrm>
              <a:off x="1398" y="36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2755" name="Group 35"/>
            <p:cNvGrpSpPr>
              <a:grpSpLocks/>
            </p:cNvGrpSpPr>
            <p:nvPr/>
          </p:nvGrpSpPr>
          <p:grpSpPr bwMode="auto">
            <a:xfrm rot="-16200000" flipH="1" flipV="1">
              <a:off x="1355" y="2040"/>
              <a:ext cx="112" cy="287"/>
              <a:chOff x="3450" y="2313"/>
              <a:chExt cx="111" cy="216"/>
            </a:xfrm>
          </p:grpSpPr>
          <p:sp>
            <p:nvSpPr>
              <p:cNvPr id="542756"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2757"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2758"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2759"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2760"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2761"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2762"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2763" name="Text Box 43"/>
            <p:cNvSpPr txBox="1">
              <a:spLocks noChangeArrowheads="1"/>
            </p:cNvSpPr>
            <p:nvPr/>
          </p:nvSpPr>
          <p:spPr bwMode="auto">
            <a:xfrm>
              <a:off x="684" y="2422"/>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42764" name="AutoShape 44"/>
            <p:cNvCxnSpPr>
              <a:cxnSpLocks noChangeShapeType="1"/>
              <a:stCxn id="542754" idx="0"/>
              <a:endCxn id="542732" idx="1"/>
            </p:cNvCxnSpPr>
            <p:nvPr/>
          </p:nvCxnSpPr>
          <p:spPr bwMode="auto">
            <a:xfrm flipV="1">
              <a:off x="1440" y="3248"/>
              <a:ext cx="3" cy="360"/>
            </a:xfrm>
            <a:prstGeom prst="straightConnector1">
              <a:avLst/>
            </a:prstGeom>
            <a:noFill/>
            <a:ln w="12700">
              <a:solidFill>
                <a:schemeClr val="tx1"/>
              </a:solidFill>
              <a:round/>
              <a:headEnd type="none" w="lg" len="lg"/>
              <a:tailEnd type="none" w="lg" len="lg"/>
            </a:ln>
            <a:effectLst/>
          </p:spPr>
        </p:cxnSp>
        <p:cxnSp>
          <p:nvCxnSpPr>
            <p:cNvPr id="542765" name="AutoShape 45"/>
            <p:cNvCxnSpPr>
              <a:cxnSpLocks noChangeShapeType="1"/>
              <a:stCxn id="542725" idx="6"/>
              <a:endCxn id="542774" idx="0"/>
            </p:cNvCxnSpPr>
            <p:nvPr/>
          </p:nvCxnSpPr>
          <p:spPr bwMode="auto">
            <a:xfrm>
              <a:off x="1475" y="2676"/>
              <a:ext cx="349" cy="0"/>
            </a:xfrm>
            <a:prstGeom prst="straightConnector1">
              <a:avLst/>
            </a:prstGeom>
            <a:noFill/>
            <a:ln w="12700">
              <a:solidFill>
                <a:schemeClr val="tx1"/>
              </a:solidFill>
              <a:round/>
              <a:headEnd type="none" w="lg" len="lg"/>
              <a:tailEnd type="none" w="lg" len="lg"/>
            </a:ln>
            <a:effectLst/>
          </p:spPr>
        </p:cxnSp>
        <p:cxnSp>
          <p:nvCxnSpPr>
            <p:cNvPr id="542766" name="AutoShape 46"/>
            <p:cNvCxnSpPr>
              <a:cxnSpLocks noChangeShapeType="1"/>
              <a:stCxn id="542754" idx="6"/>
              <a:endCxn id="542790" idx="2"/>
            </p:cNvCxnSpPr>
            <p:nvPr/>
          </p:nvCxnSpPr>
          <p:spPr bwMode="auto">
            <a:xfrm flipV="1">
              <a:off x="1481" y="3332"/>
              <a:ext cx="962" cy="315"/>
            </a:xfrm>
            <a:prstGeom prst="bentConnector2">
              <a:avLst/>
            </a:prstGeom>
            <a:noFill/>
            <a:ln w="12700">
              <a:solidFill>
                <a:schemeClr val="tx1"/>
              </a:solidFill>
              <a:miter lim="800000"/>
              <a:headEnd type="none" w="lg" len="lg"/>
              <a:tailEnd type="none" w="lg" len="lg"/>
            </a:ln>
            <a:effectLst/>
          </p:spPr>
        </p:cxnSp>
        <p:cxnSp>
          <p:nvCxnSpPr>
            <p:cNvPr id="542767" name="AutoShape 47"/>
            <p:cNvCxnSpPr>
              <a:cxnSpLocks noChangeShapeType="1"/>
              <a:stCxn id="542753" idx="0"/>
              <a:endCxn id="542758" idx="1"/>
            </p:cNvCxnSpPr>
            <p:nvPr/>
          </p:nvCxnSpPr>
          <p:spPr bwMode="auto">
            <a:xfrm rot="5400000" flipH="1">
              <a:off x="1778" y="1959"/>
              <a:ext cx="443" cy="889"/>
            </a:xfrm>
            <a:prstGeom prst="bentConnector2">
              <a:avLst/>
            </a:prstGeom>
            <a:noFill/>
            <a:ln w="12700">
              <a:solidFill>
                <a:schemeClr val="tx1"/>
              </a:solidFill>
              <a:miter lim="800000"/>
              <a:headEnd type="none" w="lg" len="lg"/>
              <a:tailEnd type="none" w="lg" len="lg"/>
            </a:ln>
            <a:effectLst/>
          </p:spPr>
        </p:cxnSp>
        <p:sp>
          <p:nvSpPr>
            <p:cNvPr id="542768" name="Oval 48"/>
            <p:cNvSpPr>
              <a:spLocks noChangeArrowheads="1"/>
            </p:cNvSpPr>
            <p:nvPr/>
          </p:nvSpPr>
          <p:spPr bwMode="auto">
            <a:xfrm>
              <a:off x="401" y="26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2769" name="AutoShape 49"/>
            <p:cNvCxnSpPr>
              <a:cxnSpLocks noChangeShapeType="1"/>
              <a:stCxn id="542785" idx="0"/>
              <a:endCxn id="542768" idx="4"/>
            </p:cNvCxnSpPr>
            <p:nvPr/>
          </p:nvCxnSpPr>
          <p:spPr bwMode="auto">
            <a:xfrm flipV="1">
              <a:off x="441" y="2720"/>
              <a:ext cx="2" cy="256"/>
            </a:xfrm>
            <a:prstGeom prst="straightConnector1">
              <a:avLst/>
            </a:prstGeom>
            <a:noFill/>
            <a:ln w="12700">
              <a:solidFill>
                <a:schemeClr val="tx1"/>
              </a:solidFill>
              <a:round/>
              <a:headEnd type="none" w="lg" len="lg"/>
              <a:tailEnd type="none" w="lg" len="lg"/>
            </a:ln>
            <a:effectLst/>
          </p:spPr>
        </p:cxnSp>
        <p:cxnSp>
          <p:nvCxnSpPr>
            <p:cNvPr id="542770" name="AutoShape 50"/>
            <p:cNvCxnSpPr>
              <a:cxnSpLocks noChangeShapeType="1"/>
              <a:stCxn id="542768" idx="0"/>
              <a:endCxn id="542756" idx="0"/>
            </p:cNvCxnSpPr>
            <p:nvPr/>
          </p:nvCxnSpPr>
          <p:spPr bwMode="auto">
            <a:xfrm rot="16200000">
              <a:off x="630" y="2005"/>
              <a:ext cx="451" cy="825"/>
            </a:xfrm>
            <a:prstGeom prst="bentConnector2">
              <a:avLst/>
            </a:prstGeom>
            <a:noFill/>
            <a:ln w="12700">
              <a:solidFill>
                <a:schemeClr val="tx1"/>
              </a:solidFill>
              <a:miter lim="800000"/>
              <a:headEnd type="none" w="lg" len="lg"/>
              <a:tailEnd type="none" w="lg" len="lg"/>
            </a:ln>
            <a:effectLst/>
          </p:spPr>
        </p:cxnSp>
        <p:sp>
          <p:nvSpPr>
            <p:cNvPr id="542771" name="Text Box 51"/>
            <p:cNvSpPr txBox="1">
              <a:spLocks noChangeArrowheads="1"/>
            </p:cNvSpPr>
            <p:nvPr/>
          </p:nvSpPr>
          <p:spPr bwMode="auto">
            <a:xfrm>
              <a:off x="1153" y="190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42772" name="AutoShape 52"/>
            <p:cNvCxnSpPr>
              <a:cxnSpLocks noChangeShapeType="1"/>
              <a:stCxn id="542776" idx="1"/>
              <a:endCxn id="542753" idx="2"/>
            </p:cNvCxnSpPr>
            <p:nvPr/>
          </p:nvCxnSpPr>
          <p:spPr bwMode="auto">
            <a:xfrm flipV="1">
              <a:off x="2111" y="2664"/>
              <a:ext cx="291" cy="2"/>
            </a:xfrm>
            <a:prstGeom prst="straightConnector1">
              <a:avLst/>
            </a:prstGeom>
            <a:noFill/>
            <a:ln w="12700">
              <a:solidFill>
                <a:schemeClr val="tx1"/>
              </a:solidFill>
              <a:round/>
              <a:headEnd type="none" w="lg" len="lg"/>
              <a:tailEnd type="none" w="lg" len="lg"/>
            </a:ln>
            <a:effectLst/>
          </p:spPr>
        </p:cxnSp>
        <p:grpSp>
          <p:nvGrpSpPr>
            <p:cNvPr id="542773" name="Group 53"/>
            <p:cNvGrpSpPr>
              <a:grpSpLocks/>
            </p:cNvGrpSpPr>
            <p:nvPr/>
          </p:nvGrpSpPr>
          <p:grpSpPr bwMode="auto">
            <a:xfrm rot="-16200000" flipH="1" flipV="1">
              <a:off x="1912" y="2524"/>
              <a:ext cx="112" cy="287"/>
              <a:chOff x="3450" y="2313"/>
              <a:chExt cx="111" cy="216"/>
            </a:xfrm>
          </p:grpSpPr>
          <p:sp>
            <p:nvSpPr>
              <p:cNvPr id="542774"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2775"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2776"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2777"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2778"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2779"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2780"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2781" name="Text Box 61"/>
            <p:cNvSpPr txBox="1">
              <a:spLocks noChangeArrowheads="1"/>
            </p:cNvSpPr>
            <p:nvPr/>
          </p:nvSpPr>
          <p:spPr bwMode="auto">
            <a:xfrm>
              <a:off x="1694" y="2412"/>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42782" name="Text Box 62"/>
            <p:cNvSpPr txBox="1">
              <a:spLocks noChangeArrowheads="1"/>
            </p:cNvSpPr>
            <p:nvPr/>
          </p:nvSpPr>
          <p:spPr bwMode="auto">
            <a:xfrm>
              <a:off x="48" y="297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2783" name="Group 63"/>
            <p:cNvGrpSpPr>
              <a:grpSpLocks/>
            </p:cNvGrpSpPr>
            <p:nvPr/>
          </p:nvGrpSpPr>
          <p:grpSpPr bwMode="auto">
            <a:xfrm>
              <a:off x="273" y="2976"/>
              <a:ext cx="332" cy="328"/>
              <a:chOff x="203" y="2976"/>
              <a:chExt cx="332" cy="328"/>
            </a:xfrm>
          </p:grpSpPr>
          <p:sp>
            <p:nvSpPr>
              <p:cNvPr id="542784" name="Oval 6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2785" name="Text Box 6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2786" name="Text Box 6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2787" name="Text Box 67"/>
            <p:cNvSpPr txBox="1">
              <a:spLocks noChangeArrowheads="1"/>
            </p:cNvSpPr>
            <p:nvPr/>
          </p:nvSpPr>
          <p:spPr bwMode="auto">
            <a:xfrm>
              <a:off x="2020" y="296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2788" name="Group 68"/>
            <p:cNvGrpSpPr>
              <a:grpSpLocks/>
            </p:cNvGrpSpPr>
            <p:nvPr/>
          </p:nvGrpSpPr>
          <p:grpSpPr bwMode="auto">
            <a:xfrm>
              <a:off x="2275" y="2928"/>
              <a:ext cx="332" cy="404"/>
              <a:chOff x="2873" y="2928"/>
              <a:chExt cx="332" cy="404"/>
            </a:xfrm>
          </p:grpSpPr>
          <p:sp>
            <p:nvSpPr>
              <p:cNvPr id="542789" name="Oval 69"/>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2790" name="Text Box 70"/>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42791" name="Arc 71"/>
            <p:cNvSpPr>
              <a:spLocks/>
            </p:cNvSpPr>
            <p:nvPr/>
          </p:nvSpPr>
          <p:spPr bwMode="auto">
            <a:xfrm>
              <a:off x="642" y="2967"/>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2792" name="Arc 72"/>
            <p:cNvSpPr>
              <a:spLocks/>
            </p:cNvSpPr>
            <p:nvPr/>
          </p:nvSpPr>
          <p:spPr bwMode="auto">
            <a:xfrm>
              <a:off x="1696" y="2928"/>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2793" name="Arc 73"/>
            <p:cNvSpPr>
              <a:spLocks/>
            </p:cNvSpPr>
            <p:nvPr/>
          </p:nvSpPr>
          <p:spPr bwMode="auto">
            <a:xfrm>
              <a:off x="894" y="2254"/>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2794" name="Text Box 74"/>
            <p:cNvSpPr txBox="1">
              <a:spLocks noChangeArrowheads="1"/>
            </p:cNvSpPr>
            <p:nvPr/>
          </p:nvSpPr>
          <p:spPr bwMode="auto">
            <a:xfrm>
              <a:off x="792" y="303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2795" name="Text Box 75"/>
            <p:cNvSpPr txBox="1">
              <a:spLocks noChangeArrowheads="1"/>
            </p:cNvSpPr>
            <p:nvPr/>
          </p:nvSpPr>
          <p:spPr bwMode="auto">
            <a:xfrm>
              <a:off x="1837" y="309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2796" name="Text Box 76"/>
            <p:cNvSpPr txBox="1">
              <a:spLocks noChangeArrowheads="1"/>
            </p:cNvSpPr>
            <p:nvPr/>
          </p:nvSpPr>
          <p:spPr bwMode="auto">
            <a:xfrm>
              <a:off x="1284" y="2306"/>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sp>
        <p:nvSpPr>
          <p:cNvPr id="542797" name="Text Box 77"/>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KVL at nodes </a:t>
            </a:r>
            <a:r>
              <a:rPr lang="en-US" b="1"/>
              <a:t>a,</a:t>
            </a:r>
            <a:r>
              <a:rPr lang="en-US"/>
              <a:t> </a:t>
            </a:r>
            <a:r>
              <a:rPr lang="en-US" b="1"/>
              <a:t>b</a:t>
            </a:r>
            <a:r>
              <a:rPr lang="en-US"/>
              <a:t>, and </a:t>
            </a:r>
            <a:r>
              <a:rPr lang="en-US" b="1"/>
              <a:t>c</a:t>
            </a:r>
          </a:p>
        </p:txBody>
      </p:sp>
      <p:graphicFrame>
        <p:nvGraphicFramePr>
          <p:cNvPr id="542798" name="Object 78"/>
          <p:cNvGraphicFramePr>
            <a:graphicFrameLocks noChangeAspect="1"/>
          </p:cNvGraphicFramePr>
          <p:nvPr/>
        </p:nvGraphicFramePr>
        <p:xfrm>
          <a:off x="6096000" y="5218113"/>
          <a:ext cx="2971800" cy="1030287"/>
        </p:xfrm>
        <a:graphic>
          <a:graphicData uri="http://schemas.openxmlformats.org/presentationml/2006/ole">
            <p:oleObj spid="_x0000_s542798" name="Equation" r:id="rId3" imgW="1942920" imgH="672840" progId="Equation.3">
              <p:embed/>
            </p:oleObj>
          </a:graphicData>
        </a:graphic>
      </p:graphicFrame>
      <p:graphicFrame>
        <p:nvGraphicFramePr>
          <p:cNvPr id="542799" name="Object 79"/>
          <p:cNvGraphicFramePr>
            <a:graphicFrameLocks noChangeAspect="1"/>
          </p:cNvGraphicFramePr>
          <p:nvPr/>
        </p:nvGraphicFramePr>
        <p:xfrm>
          <a:off x="4841875" y="3771900"/>
          <a:ext cx="2871788" cy="1036638"/>
        </p:xfrm>
        <a:graphic>
          <a:graphicData uri="http://schemas.openxmlformats.org/presentationml/2006/ole">
            <p:oleObj spid="_x0000_s542799" name="Equation" r:id="rId4" imgW="1866600" imgH="672840" progId="Equation.3">
              <p:embed/>
            </p:oleObj>
          </a:graphicData>
        </a:graphic>
      </p:graphicFrame>
      <p:graphicFrame>
        <p:nvGraphicFramePr>
          <p:cNvPr id="542800" name="Object 80"/>
          <p:cNvGraphicFramePr>
            <a:graphicFrameLocks noChangeAspect="1"/>
          </p:cNvGraphicFramePr>
          <p:nvPr/>
        </p:nvGraphicFramePr>
        <p:xfrm>
          <a:off x="3133725" y="5218113"/>
          <a:ext cx="2897188" cy="1030287"/>
        </p:xfrm>
        <a:graphic>
          <a:graphicData uri="http://schemas.openxmlformats.org/presentationml/2006/ole">
            <p:oleObj spid="_x0000_s542800" name="Equation" r:id="rId5" imgW="1892160" imgH="672840" progId="Equation.3">
              <p:embed/>
            </p:oleObj>
          </a:graphicData>
        </a:graphic>
      </p:graphicFrame>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 name="Date Placeholder 5"/>
          <p:cNvSpPr>
            <a:spLocks noGrp="1"/>
          </p:cNvSpPr>
          <p:nvPr>
            <p:ph type="dt" sz="half" idx="10"/>
          </p:nvPr>
        </p:nvSpPr>
        <p:spPr/>
        <p:txBody>
          <a:bodyPr/>
          <a:lstStyle/>
          <a:p>
            <a:r>
              <a:rPr lang="en-US"/>
              <a:t>ECEN 301</a:t>
            </a:r>
          </a:p>
        </p:txBody>
      </p:sp>
      <p:sp>
        <p:nvSpPr>
          <p:cNvPr id="82" name="Footer Placeholder 6"/>
          <p:cNvSpPr>
            <a:spLocks noGrp="1"/>
          </p:cNvSpPr>
          <p:nvPr>
            <p:ph type="ftr" sz="quarter" idx="11"/>
          </p:nvPr>
        </p:nvSpPr>
        <p:spPr/>
        <p:txBody>
          <a:bodyPr/>
          <a:lstStyle/>
          <a:p>
            <a:r>
              <a:rPr lang="en-US"/>
              <a:t>Discussion #7 – Node and Mesh Methods</a:t>
            </a:r>
          </a:p>
        </p:txBody>
      </p:sp>
      <p:sp>
        <p:nvSpPr>
          <p:cNvPr id="83" name="Slide Number Placeholder 7"/>
          <p:cNvSpPr>
            <a:spLocks noGrp="1"/>
          </p:cNvSpPr>
          <p:nvPr>
            <p:ph type="sldNum" sz="quarter" idx="12"/>
          </p:nvPr>
        </p:nvSpPr>
        <p:spPr/>
        <p:txBody>
          <a:bodyPr/>
          <a:lstStyle/>
          <a:p>
            <a:pPr lvl="1"/>
            <a:fld id="{3C26DE7B-07BA-4ED5-A734-932412AA512B}" type="slidenum">
              <a:rPr lang="en-US"/>
              <a:pPr lvl="1"/>
              <a:t>55</a:t>
            </a:fld>
            <a:endParaRPr lang="en-US"/>
          </a:p>
        </p:txBody>
      </p:sp>
      <p:sp>
        <p:nvSpPr>
          <p:cNvPr id="543746" name="Rectangle 2"/>
          <p:cNvSpPr>
            <a:spLocks noGrp="1" noChangeArrowheads="1"/>
          </p:cNvSpPr>
          <p:nvPr>
            <p:ph type="title"/>
          </p:nvPr>
        </p:nvSpPr>
        <p:spPr/>
        <p:txBody>
          <a:bodyPr/>
          <a:lstStyle/>
          <a:p>
            <a:r>
              <a:rPr lang="en-US"/>
              <a:t>Mesh Current Method</a:t>
            </a:r>
          </a:p>
        </p:txBody>
      </p:sp>
      <p:sp>
        <p:nvSpPr>
          <p:cNvPr id="543747" name="Rectangle 3"/>
          <p:cNvSpPr>
            <a:spLocks noGrp="1" noChangeArrowheads="1"/>
          </p:cNvSpPr>
          <p:nvPr>
            <p:ph type="body" sz="half" idx="1"/>
          </p:nvPr>
        </p:nvSpPr>
        <p:spPr>
          <a:xfrm>
            <a:off x="406400" y="1333500"/>
            <a:ext cx="8356600" cy="1409700"/>
          </a:xfrm>
        </p:spPr>
        <p:txBody>
          <a:bodyPr/>
          <a:lstStyle/>
          <a:p>
            <a:r>
              <a:rPr lang="en-US" sz="2800" b="1" u="sng"/>
              <a:t>Example7</a:t>
            </a:r>
            <a:r>
              <a:rPr lang="en-US" sz="2800"/>
              <a:t>: find the values of the mesh currents</a:t>
            </a:r>
          </a:p>
          <a:p>
            <a:pPr lvl="1"/>
            <a:r>
              <a:rPr lang="en-US" sz="2400" b="1"/>
              <a:t>V</a:t>
            </a:r>
            <a:r>
              <a:rPr lang="en-US" sz="2400" b="1" baseline="-25000"/>
              <a:t>s1</a:t>
            </a:r>
            <a:r>
              <a:rPr lang="en-US" sz="2400"/>
              <a:t> = 12V, </a:t>
            </a:r>
            <a:r>
              <a:rPr lang="en-US" sz="2400" b="1"/>
              <a:t>V</a:t>
            </a:r>
            <a:r>
              <a:rPr lang="en-US" sz="2400" b="1" baseline="-25000"/>
              <a:t>s2</a:t>
            </a:r>
            <a:r>
              <a:rPr lang="en-US" sz="2400"/>
              <a:t> = 6V,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p:txBody>
      </p:sp>
      <p:grpSp>
        <p:nvGrpSpPr>
          <p:cNvPr id="543748" name="Group 4"/>
          <p:cNvGrpSpPr>
            <a:grpSpLocks/>
          </p:cNvGrpSpPr>
          <p:nvPr/>
        </p:nvGrpSpPr>
        <p:grpSpPr bwMode="auto">
          <a:xfrm>
            <a:off x="76200" y="2438400"/>
            <a:ext cx="4062413" cy="3162300"/>
            <a:chOff x="48" y="1904"/>
            <a:chExt cx="2559" cy="1992"/>
          </a:xfrm>
        </p:grpSpPr>
        <p:sp>
          <p:nvSpPr>
            <p:cNvPr id="543749" name="Oval 5"/>
            <p:cNvSpPr>
              <a:spLocks noChangeArrowheads="1"/>
            </p:cNvSpPr>
            <p:nvPr/>
          </p:nvSpPr>
          <p:spPr bwMode="auto">
            <a:xfrm>
              <a:off x="1392" y="263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3750" name="AutoShape 6"/>
            <p:cNvCxnSpPr>
              <a:cxnSpLocks noChangeShapeType="1"/>
              <a:stCxn id="543778" idx="2"/>
              <a:endCxn id="543808" idx="4"/>
            </p:cNvCxnSpPr>
            <p:nvPr/>
          </p:nvCxnSpPr>
          <p:spPr bwMode="auto">
            <a:xfrm rot="10800000">
              <a:off x="439" y="3304"/>
              <a:ext cx="959" cy="343"/>
            </a:xfrm>
            <a:prstGeom prst="bentConnector2">
              <a:avLst/>
            </a:prstGeom>
            <a:noFill/>
            <a:ln w="12700">
              <a:solidFill>
                <a:schemeClr val="tx1"/>
              </a:solidFill>
              <a:miter lim="800000"/>
              <a:headEnd type="none" w="lg" len="lg"/>
              <a:tailEnd type="none" w="lg" len="lg"/>
            </a:ln>
            <a:effectLst/>
          </p:spPr>
        </p:cxnSp>
        <p:cxnSp>
          <p:nvCxnSpPr>
            <p:cNvPr id="543751" name="AutoShape 7"/>
            <p:cNvCxnSpPr>
              <a:cxnSpLocks noChangeShapeType="1"/>
              <a:stCxn id="543777" idx="4"/>
              <a:endCxn id="543814" idx="0"/>
            </p:cNvCxnSpPr>
            <p:nvPr/>
          </p:nvCxnSpPr>
          <p:spPr bwMode="auto">
            <a:xfrm flipH="1">
              <a:off x="2443" y="2702"/>
              <a:ext cx="1" cy="226"/>
            </a:xfrm>
            <a:prstGeom prst="straightConnector1">
              <a:avLst/>
            </a:prstGeom>
            <a:noFill/>
            <a:ln w="12700">
              <a:solidFill>
                <a:schemeClr val="tx1"/>
              </a:solidFill>
              <a:round/>
              <a:headEnd type="none" w="lg" len="lg"/>
              <a:tailEnd type="none" w="lg" len="lg"/>
            </a:ln>
            <a:effectLst/>
          </p:spPr>
        </p:cxnSp>
        <p:cxnSp>
          <p:nvCxnSpPr>
            <p:cNvPr id="543752" name="AutoShape 8"/>
            <p:cNvCxnSpPr>
              <a:cxnSpLocks noChangeShapeType="1"/>
              <a:stCxn id="543749" idx="4"/>
              <a:endCxn id="543754" idx="0"/>
            </p:cNvCxnSpPr>
            <p:nvPr/>
          </p:nvCxnSpPr>
          <p:spPr bwMode="auto">
            <a:xfrm>
              <a:off x="1434" y="2714"/>
              <a:ext cx="0" cy="318"/>
            </a:xfrm>
            <a:prstGeom prst="straightConnector1">
              <a:avLst/>
            </a:prstGeom>
            <a:noFill/>
            <a:ln w="12700">
              <a:solidFill>
                <a:schemeClr val="tx1"/>
              </a:solidFill>
              <a:round/>
              <a:headEnd type="none" w="lg" len="lg"/>
              <a:tailEnd type="none" w="lg" len="lg"/>
            </a:ln>
            <a:effectLst/>
          </p:spPr>
        </p:cxnSp>
        <p:grpSp>
          <p:nvGrpSpPr>
            <p:cNvPr id="543753" name="Group 9"/>
            <p:cNvGrpSpPr>
              <a:grpSpLocks/>
            </p:cNvGrpSpPr>
            <p:nvPr/>
          </p:nvGrpSpPr>
          <p:grpSpPr bwMode="auto">
            <a:xfrm>
              <a:off x="1386" y="3032"/>
              <a:ext cx="111" cy="216"/>
              <a:chOff x="2009" y="2933"/>
              <a:chExt cx="111" cy="216"/>
            </a:xfrm>
          </p:grpSpPr>
          <p:sp>
            <p:nvSpPr>
              <p:cNvPr id="543754"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3755"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3756"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3757"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3758"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3759"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3760"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3761" name="Text Box 17"/>
            <p:cNvSpPr txBox="1">
              <a:spLocks noChangeArrowheads="1"/>
            </p:cNvSpPr>
            <p:nvPr/>
          </p:nvSpPr>
          <p:spPr bwMode="auto">
            <a:xfrm>
              <a:off x="1162" y="28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43762" name="Group 18"/>
            <p:cNvGrpSpPr>
              <a:grpSpLocks/>
            </p:cNvGrpSpPr>
            <p:nvPr/>
          </p:nvGrpSpPr>
          <p:grpSpPr bwMode="auto">
            <a:xfrm rot="-16200000" flipH="1" flipV="1">
              <a:off x="885" y="2532"/>
              <a:ext cx="112" cy="287"/>
              <a:chOff x="3450" y="2313"/>
              <a:chExt cx="111" cy="216"/>
            </a:xfrm>
          </p:grpSpPr>
          <p:sp>
            <p:nvSpPr>
              <p:cNvPr id="543763"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3764"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3765"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3766"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3767"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3768"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3769"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3770" name="AutoShape 26"/>
            <p:cNvCxnSpPr>
              <a:cxnSpLocks noChangeShapeType="1"/>
              <a:stCxn id="543792" idx="6"/>
              <a:endCxn id="543763" idx="0"/>
            </p:cNvCxnSpPr>
            <p:nvPr/>
          </p:nvCxnSpPr>
          <p:spPr bwMode="auto">
            <a:xfrm>
              <a:off x="484" y="2682"/>
              <a:ext cx="313" cy="2"/>
            </a:xfrm>
            <a:prstGeom prst="straightConnector1">
              <a:avLst/>
            </a:prstGeom>
            <a:noFill/>
            <a:ln w="12700">
              <a:solidFill>
                <a:schemeClr val="tx1"/>
              </a:solidFill>
              <a:round/>
              <a:headEnd type="none" w="lg" len="lg"/>
              <a:tailEnd type="none" w="lg" len="lg"/>
            </a:ln>
            <a:effectLst/>
          </p:spPr>
        </p:cxnSp>
        <p:cxnSp>
          <p:nvCxnSpPr>
            <p:cNvPr id="543771" name="AutoShape 27"/>
            <p:cNvCxnSpPr>
              <a:cxnSpLocks noChangeShapeType="1"/>
              <a:stCxn id="543749" idx="2"/>
              <a:endCxn id="543765" idx="1"/>
            </p:cNvCxnSpPr>
            <p:nvPr/>
          </p:nvCxnSpPr>
          <p:spPr bwMode="auto">
            <a:xfrm flipH="1" flipV="1">
              <a:off x="1084" y="2674"/>
              <a:ext cx="308" cy="2"/>
            </a:xfrm>
            <a:prstGeom prst="straightConnector1">
              <a:avLst/>
            </a:prstGeom>
            <a:noFill/>
            <a:ln w="12700">
              <a:solidFill>
                <a:schemeClr val="tx1"/>
              </a:solidFill>
              <a:round/>
              <a:headEnd type="none" w="lg" len="lg"/>
              <a:tailEnd type="none" w="lg" len="lg"/>
            </a:ln>
            <a:effectLst/>
          </p:spPr>
        </p:cxnSp>
        <p:grpSp>
          <p:nvGrpSpPr>
            <p:cNvPr id="543772" name="Group 28"/>
            <p:cNvGrpSpPr>
              <a:grpSpLocks/>
            </p:cNvGrpSpPr>
            <p:nvPr/>
          </p:nvGrpSpPr>
          <p:grpSpPr bwMode="auto">
            <a:xfrm>
              <a:off x="1294" y="3800"/>
              <a:ext cx="288" cy="96"/>
              <a:chOff x="1392" y="3552"/>
              <a:chExt cx="288" cy="96"/>
            </a:xfrm>
          </p:grpSpPr>
          <p:sp>
            <p:nvSpPr>
              <p:cNvPr id="543773"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3774"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3775"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3776" name="Line 32"/>
            <p:cNvSpPr>
              <a:spLocks noChangeShapeType="1"/>
            </p:cNvSpPr>
            <p:nvPr/>
          </p:nvSpPr>
          <p:spPr bwMode="auto">
            <a:xfrm flipV="1">
              <a:off x="1441" y="36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43777" name="Oval 33"/>
            <p:cNvSpPr>
              <a:spLocks noChangeArrowheads="1"/>
            </p:cNvSpPr>
            <p:nvPr/>
          </p:nvSpPr>
          <p:spPr bwMode="auto">
            <a:xfrm>
              <a:off x="2402" y="262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3778" name="Oval 34"/>
            <p:cNvSpPr>
              <a:spLocks noChangeArrowheads="1"/>
            </p:cNvSpPr>
            <p:nvPr/>
          </p:nvSpPr>
          <p:spPr bwMode="auto">
            <a:xfrm>
              <a:off x="1398" y="36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3779" name="Group 35"/>
            <p:cNvGrpSpPr>
              <a:grpSpLocks/>
            </p:cNvGrpSpPr>
            <p:nvPr/>
          </p:nvGrpSpPr>
          <p:grpSpPr bwMode="auto">
            <a:xfrm rot="-16200000" flipH="1" flipV="1">
              <a:off x="1355" y="2040"/>
              <a:ext cx="112" cy="287"/>
              <a:chOff x="3450" y="2313"/>
              <a:chExt cx="111" cy="216"/>
            </a:xfrm>
          </p:grpSpPr>
          <p:sp>
            <p:nvSpPr>
              <p:cNvPr id="543780"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3781"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3782"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3783"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3784"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3785"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3786"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3787" name="Text Box 43"/>
            <p:cNvSpPr txBox="1">
              <a:spLocks noChangeArrowheads="1"/>
            </p:cNvSpPr>
            <p:nvPr/>
          </p:nvSpPr>
          <p:spPr bwMode="auto">
            <a:xfrm>
              <a:off x="684" y="2422"/>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43788" name="AutoShape 44"/>
            <p:cNvCxnSpPr>
              <a:cxnSpLocks noChangeShapeType="1"/>
              <a:stCxn id="543778" idx="0"/>
              <a:endCxn id="543756" idx="1"/>
            </p:cNvCxnSpPr>
            <p:nvPr/>
          </p:nvCxnSpPr>
          <p:spPr bwMode="auto">
            <a:xfrm flipV="1">
              <a:off x="1440" y="3248"/>
              <a:ext cx="3" cy="360"/>
            </a:xfrm>
            <a:prstGeom prst="straightConnector1">
              <a:avLst/>
            </a:prstGeom>
            <a:noFill/>
            <a:ln w="12700">
              <a:solidFill>
                <a:schemeClr val="tx1"/>
              </a:solidFill>
              <a:round/>
              <a:headEnd type="none" w="lg" len="lg"/>
              <a:tailEnd type="none" w="lg" len="lg"/>
            </a:ln>
            <a:effectLst/>
          </p:spPr>
        </p:cxnSp>
        <p:cxnSp>
          <p:nvCxnSpPr>
            <p:cNvPr id="543789" name="AutoShape 45"/>
            <p:cNvCxnSpPr>
              <a:cxnSpLocks noChangeShapeType="1"/>
              <a:stCxn id="543749" idx="6"/>
              <a:endCxn id="543798" idx="0"/>
            </p:cNvCxnSpPr>
            <p:nvPr/>
          </p:nvCxnSpPr>
          <p:spPr bwMode="auto">
            <a:xfrm>
              <a:off x="1475" y="2676"/>
              <a:ext cx="349" cy="0"/>
            </a:xfrm>
            <a:prstGeom prst="straightConnector1">
              <a:avLst/>
            </a:prstGeom>
            <a:noFill/>
            <a:ln w="12700">
              <a:solidFill>
                <a:schemeClr val="tx1"/>
              </a:solidFill>
              <a:round/>
              <a:headEnd type="none" w="lg" len="lg"/>
              <a:tailEnd type="none" w="lg" len="lg"/>
            </a:ln>
            <a:effectLst/>
          </p:spPr>
        </p:cxnSp>
        <p:cxnSp>
          <p:nvCxnSpPr>
            <p:cNvPr id="543790" name="AutoShape 46"/>
            <p:cNvCxnSpPr>
              <a:cxnSpLocks noChangeShapeType="1"/>
              <a:stCxn id="543778" idx="6"/>
              <a:endCxn id="543814" idx="2"/>
            </p:cNvCxnSpPr>
            <p:nvPr/>
          </p:nvCxnSpPr>
          <p:spPr bwMode="auto">
            <a:xfrm flipV="1">
              <a:off x="1481" y="3332"/>
              <a:ext cx="962" cy="315"/>
            </a:xfrm>
            <a:prstGeom prst="bentConnector2">
              <a:avLst/>
            </a:prstGeom>
            <a:noFill/>
            <a:ln w="12700">
              <a:solidFill>
                <a:schemeClr val="tx1"/>
              </a:solidFill>
              <a:miter lim="800000"/>
              <a:headEnd type="none" w="lg" len="lg"/>
              <a:tailEnd type="none" w="lg" len="lg"/>
            </a:ln>
            <a:effectLst/>
          </p:spPr>
        </p:cxnSp>
        <p:cxnSp>
          <p:nvCxnSpPr>
            <p:cNvPr id="543791" name="AutoShape 47"/>
            <p:cNvCxnSpPr>
              <a:cxnSpLocks noChangeShapeType="1"/>
              <a:stCxn id="543777" idx="0"/>
              <a:endCxn id="543782" idx="1"/>
            </p:cNvCxnSpPr>
            <p:nvPr/>
          </p:nvCxnSpPr>
          <p:spPr bwMode="auto">
            <a:xfrm rot="5400000" flipH="1">
              <a:off x="1778" y="1959"/>
              <a:ext cx="443" cy="889"/>
            </a:xfrm>
            <a:prstGeom prst="bentConnector2">
              <a:avLst/>
            </a:prstGeom>
            <a:noFill/>
            <a:ln w="12700">
              <a:solidFill>
                <a:schemeClr val="tx1"/>
              </a:solidFill>
              <a:miter lim="800000"/>
              <a:headEnd type="none" w="lg" len="lg"/>
              <a:tailEnd type="none" w="lg" len="lg"/>
            </a:ln>
            <a:effectLst/>
          </p:spPr>
        </p:cxnSp>
        <p:sp>
          <p:nvSpPr>
            <p:cNvPr id="543792" name="Oval 48"/>
            <p:cNvSpPr>
              <a:spLocks noChangeArrowheads="1"/>
            </p:cNvSpPr>
            <p:nvPr/>
          </p:nvSpPr>
          <p:spPr bwMode="auto">
            <a:xfrm>
              <a:off x="401" y="26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3793" name="AutoShape 49"/>
            <p:cNvCxnSpPr>
              <a:cxnSpLocks noChangeShapeType="1"/>
              <a:stCxn id="543809" idx="0"/>
              <a:endCxn id="543792" idx="4"/>
            </p:cNvCxnSpPr>
            <p:nvPr/>
          </p:nvCxnSpPr>
          <p:spPr bwMode="auto">
            <a:xfrm flipV="1">
              <a:off x="441" y="2720"/>
              <a:ext cx="2" cy="256"/>
            </a:xfrm>
            <a:prstGeom prst="straightConnector1">
              <a:avLst/>
            </a:prstGeom>
            <a:noFill/>
            <a:ln w="12700">
              <a:solidFill>
                <a:schemeClr val="tx1"/>
              </a:solidFill>
              <a:round/>
              <a:headEnd type="none" w="lg" len="lg"/>
              <a:tailEnd type="none" w="lg" len="lg"/>
            </a:ln>
            <a:effectLst/>
          </p:spPr>
        </p:cxnSp>
        <p:cxnSp>
          <p:nvCxnSpPr>
            <p:cNvPr id="543794" name="AutoShape 50"/>
            <p:cNvCxnSpPr>
              <a:cxnSpLocks noChangeShapeType="1"/>
              <a:stCxn id="543792" idx="0"/>
              <a:endCxn id="543780" idx="0"/>
            </p:cNvCxnSpPr>
            <p:nvPr/>
          </p:nvCxnSpPr>
          <p:spPr bwMode="auto">
            <a:xfrm rot="16200000">
              <a:off x="630" y="2005"/>
              <a:ext cx="451" cy="825"/>
            </a:xfrm>
            <a:prstGeom prst="bentConnector2">
              <a:avLst/>
            </a:prstGeom>
            <a:noFill/>
            <a:ln w="12700">
              <a:solidFill>
                <a:schemeClr val="tx1"/>
              </a:solidFill>
              <a:miter lim="800000"/>
              <a:headEnd type="none" w="lg" len="lg"/>
              <a:tailEnd type="none" w="lg" len="lg"/>
            </a:ln>
            <a:effectLst/>
          </p:spPr>
        </p:cxnSp>
        <p:sp>
          <p:nvSpPr>
            <p:cNvPr id="543795" name="Text Box 51"/>
            <p:cNvSpPr txBox="1">
              <a:spLocks noChangeArrowheads="1"/>
            </p:cNvSpPr>
            <p:nvPr/>
          </p:nvSpPr>
          <p:spPr bwMode="auto">
            <a:xfrm>
              <a:off x="1153" y="190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43796" name="AutoShape 52"/>
            <p:cNvCxnSpPr>
              <a:cxnSpLocks noChangeShapeType="1"/>
              <a:stCxn id="543800" idx="1"/>
              <a:endCxn id="543777" idx="2"/>
            </p:cNvCxnSpPr>
            <p:nvPr/>
          </p:nvCxnSpPr>
          <p:spPr bwMode="auto">
            <a:xfrm flipV="1">
              <a:off x="2111" y="2664"/>
              <a:ext cx="291" cy="2"/>
            </a:xfrm>
            <a:prstGeom prst="straightConnector1">
              <a:avLst/>
            </a:prstGeom>
            <a:noFill/>
            <a:ln w="12700">
              <a:solidFill>
                <a:schemeClr val="tx1"/>
              </a:solidFill>
              <a:round/>
              <a:headEnd type="none" w="lg" len="lg"/>
              <a:tailEnd type="none" w="lg" len="lg"/>
            </a:ln>
            <a:effectLst/>
          </p:spPr>
        </p:cxnSp>
        <p:grpSp>
          <p:nvGrpSpPr>
            <p:cNvPr id="543797" name="Group 53"/>
            <p:cNvGrpSpPr>
              <a:grpSpLocks/>
            </p:cNvGrpSpPr>
            <p:nvPr/>
          </p:nvGrpSpPr>
          <p:grpSpPr bwMode="auto">
            <a:xfrm rot="-16200000" flipH="1" flipV="1">
              <a:off x="1912" y="2524"/>
              <a:ext cx="112" cy="287"/>
              <a:chOff x="3450" y="2313"/>
              <a:chExt cx="111" cy="216"/>
            </a:xfrm>
          </p:grpSpPr>
          <p:sp>
            <p:nvSpPr>
              <p:cNvPr id="543798"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3799"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3800"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3801"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3802"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3803"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3804"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3805" name="Text Box 61"/>
            <p:cNvSpPr txBox="1">
              <a:spLocks noChangeArrowheads="1"/>
            </p:cNvSpPr>
            <p:nvPr/>
          </p:nvSpPr>
          <p:spPr bwMode="auto">
            <a:xfrm>
              <a:off x="1694" y="2412"/>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43806" name="Text Box 62"/>
            <p:cNvSpPr txBox="1">
              <a:spLocks noChangeArrowheads="1"/>
            </p:cNvSpPr>
            <p:nvPr/>
          </p:nvSpPr>
          <p:spPr bwMode="auto">
            <a:xfrm>
              <a:off x="48" y="297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3807" name="Group 63"/>
            <p:cNvGrpSpPr>
              <a:grpSpLocks/>
            </p:cNvGrpSpPr>
            <p:nvPr/>
          </p:nvGrpSpPr>
          <p:grpSpPr bwMode="auto">
            <a:xfrm>
              <a:off x="273" y="2976"/>
              <a:ext cx="332" cy="328"/>
              <a:chOff x="203" y="2976"/>
              <a:chExt cx="332" cy="328"/>
            </a:xfrm>
          </p:grpSpPr>
          <p:sp>
            <p:nvSpPr>
              <p:cNvPr id="543808" name="Oval 6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3809" name="Text Box 6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3810" name="Text Box 6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3811" name="Text Box 67"/>
            <p:cNvSpPr txBox="1">
              <a:spLocks noChangeArrowheads="1"/>
            </p:cNvSpPr>
            <p:nvPr/>
          </p:nvSpPr>
          <p:spPr bwMode="auto">
            <a:xfrm>
              <a:off x="2020" y="296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3812" name="Group 68"/>
            <p:cNvGrpSpPr>
              <a:grpSpLocks/>
            </p:cNvGrpSpPr>
            <p:nvPr/>
          </p:nvGrpSpPr>
          <p:grpSpPr bwMode="auto">
            <a:xfrm>
              <a:off x="2275" y="2928"/>
              <a:ext cx="332" cy="404"/>
              <a:chOff x="2873" y="2928"/>
              <a:chExt cx="332" cy="404"/>
            </a:xfrm>
          </p:grpSpPr>
          <p:sp>
            <p:nvSpPr>
              <p:cNvPr id="543813" name="Oval 69"/>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3814" name="Text Box 70"/>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43815" name="Arc 71"/>
            <p:cNvSpPr>
              <a:spLocks/>
            </p:cNvSpPr>
            <p:nvPr/>
          </p:nvSpPr>
          <p:spPr bwMode="auto">
            <a:xfrm>
              <a:off x="642" y="2967"/>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3816" name="Arc 72"/>
            <p:cNvSpPr>
              <a:spLocks/>
            </p:cNvSpPr>
            <p:nvPr/>
          </p:nvSpPr>
          <p:spPr bwMode="auto">
            <a:xfrm>
              <a:off x="1696" y="2928"/>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3817" name="Arc 73"/>
            <p:cNvSpPr>
              <a:spLocks/>
            </p:cNvSpPr>
            <p:nvPr/>
          </p:nvSpPr>
          <p:spPr bwMode="auto">
            <a:xfrm>
              <a:off x="894" y="2254"/>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3818" name="Text Box 74"/>
            <p:cNvSpPr txBox="1">
              <a:spLocks noChangeArrowheads="1"/>
            </p:cNvSpPr>
            <p:nvPr/>
          </p:nvSpPr>
          <p:spPr bwMode="auto">
            <a:xfrm>
              <a:off x="792" y="303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3819" name="Text Box 75"/>
            <p:cNvSpPr txBox="1">
              <a:spLocks noChangeArrowheads="1"/>
            </p:cNvSpPr>
            <p:nvPr/>
          </p:nvSpPr>
          <p:spPr bwMode="auto">
            <a:xfrm>
              <a:off x="1837" y="309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3820" name="Text Box 76"/>
            <p:cNvSpPr txBox="1">
              <a:spLocks noChangeArrowheads="1"/>
            </p:cNvSpPr>
            <p:nvPr/>
          </p:nvSpPr>
          <p:spPr bwMode="auto">
            <a:xfrm>
              <a:off x="1284" y="2306"/>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graphicFrame>
        <p:nvGraphicFramePr>
          <p:cNvPr id="543821" name="Object 77"/>
          <p:cNvGraphicFramePr>
            <a:graphicFrameLocks noChangeAspect="1"/>
          </p:cNvGraphicFramePr>
          <p:nvPr/>
        </p:nvGraphicFramePr>
        <p:xfrm>
          <a:off x="3998913" y="4840288"/>
          <a:ext cx="4611687" cy="515937"/>
        </p:xfrm>
        <a:graphic>
          <a:graphicData uri="http://schemas.openxmlformats.org/presentationml/2006/ole">
            <p:oleObj spid="_x0000_s543821" name="Equation" r:id="rId3" imgW="2044440" imgH="228600" progId="Equation.3">
              <p:embed/>
            </p:oleObj>
          </a:graphicData>
        </a:graphic>
      </p:graphicFrame>
      <p:graphicFrame>
        <p:nvGraphicFramePr>
          <p:cNvPr id="543822" name="Object 78"/>
          <p:cNvGraphicFramePr>
            <a:graphicFrameLocks noChangeAspect="1"/>
          </p:cNvGraphicFramePr>
          <p:nvPr/>
        </p:nvGraphicFramePr>
        <p:xfrm>
          <a:off x="4926013" y="3589338"/>
          <a:ext cx="3836987" cy="512762"/>
        </p:xfrm>
        <a:graphic>
          <a:graphicData uri="http://schemas.openxmlformats.org/presentationml/2006/ole">
            <p:oleObj spid="_x0000_s543822" name="Equation" r:id="rId4" imgW="1714320" imgH="228600" progId="Equation.3">
              <p:embed/>
            </p:oleObj>
          </a:graphicData>
        </a:graphic>
      </p:graphicFrame>
      <p:graphicFrame>
        <p:nvGraphicFramePr>
          <p:cNvPr id="543823" name="Object 79"/>
          <p:cNvGraphicFramePr>
            <a:graphicFrameLocks noChangeAspect="1"/>
          </p:cNvGraphicFramePr>
          <p:nvPr/>
        </p:nvGraphicFramePr>
        <p:xfrm>
          <a:off x="4648200" y="4229100"/>
          <a:ext cx="4132263" cy="504825"/>
        </p:xfrm>
        <a:graphic>
          <a:graphicData uri="http://schemas.openxmlformats.org/presentationml/2006/ole">
            <p:oleObj spid="_x0000_s543823" name="Equation" r:id="rId5" imgW="1866600" imgH="228600" progId="Equation.3">
              <p:embed/>
            </p:oleObj>
          </a:graphicData>
        </a:graphic>
      </p:graphicFrame>
      <p:sp>
        <p:nvSpPr>
          <p:cNvPr id="543824" name="Text Box 80"/>
          <p:cNvSpPr txBox="1">
            <a:spLocks noChangeArrowheads="1"/>
          </p:cNvSpPr>
          <p:nvPr/>
        </p:nvSpPr>
        <p:spPr bwMode="auto">
          <a:xfrm>
            <a:off x="4343400" y="2897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voltages in terms of currents</a:t>
            </a:r>
            <a:endParaRPr lang="en-US" b="1"/>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 name="Date Placeholder 5"/>
          <p:cNvSpPr>
            <a:spLocks noGrp="1"/>
          </p:cNvSpPr>
          <p:nvPr>
            <p:ph type="dt" sz="half" idx="10"/>
          </p:nvPr>
        </p:nvSpPr>
        <p:spPr/>
        <p:txBody>
          <a:bodyPr/>
          <a:lstStyle/>
          <a:p>
            <a:r>
              <a:rPr lang="en-US"/>
              <a:t>ECEN 301</a:t>
            </a:r>
          </a:p>
        </p:txBody>
      </p:sp>
      <p:sp>
        <p:nvSpPr>
          <p:cNvPr id="82" name="Footer Placeholder 6"/>
          <p:cNvSpPr>
            <a:spLocks noGrp="1"/>
          </p:cNvSpPr>
          <p:nvPr>
            <p:ph type="ftr" sz="quarter" idx="11"/>
          </p:nvPr>
        </p:nvSpPr>
        <p:spPr/>
        <p:txBody>
          <a:bodyPr/>
          <a:lstStyle/>
          <a:p>
            <a:r>
              <a:rPr lang="en-US"/>
              <a:t>Discussion #7 – Node and Mesh Methods</a:t>
            </a:r>
          </a:p>
        </p:txBody>
      </p:sp>
      <p:sp>
        <p:nvSpPr>
          <p:cNvPr id="83" name="Slide Number Placeholder 7"/>
          <p:cNvSpPr>
            <a:spLocks noGrp="1"/>
          </p:cNvSpPr>
          <p:nvPr>
            <p:ph type="sldNum" sz="quarter" idx="12"/>
          </p:nvPr>
        </p:nvSpPr>
        <p:spPr/>
        <p:txBody>
          <a:bodyPr/>
          <a:lstStyle/>
          <a:p>
            <a:pPr lvl="1"/>
            <a:fld id="{50207A52-E108-4ECB-8F77-07FE72DCC16F}" type="slidenum">
              <a:rPr lang="en-US"/>
              <a:pPr lvl="1"/>
              <a:t>56</a:t>
            </a:fld>
            <a:endParaRPr lang="en-US"/>
          </a:p>
        </p:txBody>
      </p:sp>
      <p:sp>
        <p:nvSpPr>
          <p:cNvPr id="544770" name="Rectangle 2"/>
          <p:cNvSpPr>
            <a:spLocks noGrp="1" noChangeArrowheads="1"/>
          </p:cNvSpPr>
          <p:nvPr>
            <p:ph type="title"/>
          </p:nvPr>
        </p:nvSpPr>
        <p:spPr/>
        <p:txBody>
          <a:bodyPr/>
          <a:lstStyle/>
          <a:p>
            <a:r>
              <a:rPr lang="en-US"/>
              <a:t>Mesh Current Method</a:t>
            </a:r>
          </a:p>
        </p:txBody>
      </p:sp>
      <p:sp>
        <p:nvSpPr>
          <p:cNvPr id="544771" name="Rectangle 3"/>
          <p:cNvSpPr>
            <a:spLocks noGrp="1" noChangeArrowheads="1"/>
          </p:cNvSpPr>
          <p:nvPr>
            <p:ph type="body" sz="half" idx="1"/>
          </p:nvPr>
        </p:nvSpPr>
        <p:spPr>
          <a:xfrm>
            <a:off x="406400" y="1333500"/>
            <a:ext cx="8356600" cy="1409700"/>
          </a:xfrm>
        </p:spPr>
        <p:txBody>
          <a:bodyPr/>
          <a:lstStyle/>
          <a:p>
            <a:r>
              <a:rPr lang="en-US" sz="2800" b="1" u="sng"/>
              <a:t>Example7</a:t>
            </a:r>
            <a:r>
              <a:rPr lang="en-US" sz="2800"/>
              <a:t>: find the values of the mesh currents</a:t>
            </a:r>
          </a:p>
          <a:p>
            <a:pPr lvl="1"/>
            <a:r>
              <a:rPr lang="en-US" sz="2400" b="1"/>
              <a:t>V</a:t>
            </a:r>
            <a:r>
              <a:rPr lang="en-US" sz="2400" b="1" baseline="-25000"/>
              <a:t>s1</a:t>
            </a:r>
            <a:r>
              <a:rPr lang="en-US" sz="2400"/>
              <a:t> = 12V, </a:t>
            </a:r>
            <a:r>
              <a:rPr lang="en-US" sz="2400" b="1"/>
              <a:t>V</a:t>
            </a:r>
            <a:r>
              <a:rPr lang="en-US" sz="2400" b="1" baseline="-25000"/>
              <a:t>s2</a:t>
            </a:r>
            <a:r>
              <a:rPr lang="en-US" sz="2400"/>
              <a:t> = 6V,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p:txBody>
      </p:sp>
      <p:grpSp>
        <p:nvGrpSpPr>
          <p:cNvPr id="544772" name="Group 4"/>
          <p:cNvGrpSpPr>
            <a:grpSpLocks/>
          </p:cNvGrpSpPr>
          <p:nvPr/>
        </p:nvGrpSpPr>
        <p:grpSpPr bwMode="auto">
          <a:xfrm>
            <a:off x="76200" y="2438400"/>
            <a:ext cx="4062413" cy="3162300"/>
            <a:chOff x="48" y="1904"/>
            <a:chExt cx="2559" cy="1992"/>
          </a:xfrm>
        </p:grpSpPr>
        <p:sp>
          <p:nvSpPr>
            <p:cNvPr id="544773" name="Oval 5"/>
            <p:cNvSpPr>
              <a:spLocks noChangeArrowheads="1"/>
            </p:cNvSpPr>
            <p:nvPr/>
          </p:nvSpPr>
          <p:spPr bwMode="auto">
            <a:xfrm>
              <a:off x="1392" y="263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4774" name="AutoShape 6"/>
            <p:cNvCxnSpPr>
              <a:cxnSpLocks noChangeShapeType="1"/>
              <a:stCxn id="544802" idx="2"/>
              <a:endCxn id="544832" idx="4"/>
            </p:cNvCxnSpPr>
            <p:nvPr/>
          </p:nvCxnSpPr>
          <p:spPr bwMode="auto">
            <a:xfrm rot="10800000">
              <a:off x="439" y="3304"/>
              <a:ext cx="959" cy="343"/>
            </a:xfrm>
            <a:prstGeom prst="bentConnector2">
              <a:avLst/>
            </a:prstGeom>
            <a:noFill/>
            <a:ln w="12700">
              <a:solidFill>
                <a:schemeClr val="tx1"/>
              </a:solidFill>
              <a:miter lim="800000"/>
              <a:headEnd type="none" w="lg" len="lg"/>
              <a:tailEnd type="none" w="lg" len="lg"/>
            </a:ln>
            <a:effectLst/>
          </p:spPr>
        </p:cxnSp>
        <p:cxnSp>
          <p:nvCxnSpPr>
            <p:cNvPr id="544775" name="AutoShape 7"/>
            <p:cNvCxnSpPr>
              <a:cxnSpLocks noChangeShapeType="1"/>
              <a:stCxn id="544801" idx="4"/>
              <a:endCxn id="544838" idx="0"/>
            </p:cNvCxnSpPr>
            <p:nvPr/>
          </p:nvCxnSpPr>
          <p:spPr bwMode="auto">
            <a:xfrm flipH="1">
              <a:off x="2443" y="2702"/>
              <a:ext cx="1" cy="226"/>
            </a:xfrm>
            <a:prstGeom prst="straightConnector1">
              <a:avLst/>
            </a:prstGeom>
            <a:noFill/>
            <a:ln w="12700">
              <a:solidFill>
                <a:schemeClr val="tx1"/>
              </a:solidFill>
              <a:round/>
              <a:headEnd type="none" w="lg" len="lg"/>
              <a:tailEnd type="none" w="lg" len="lg"/>
            </a:ln>
            <a:effectLst/>
          </p:spPr>
        </p:cxnSp>
        <p:cxnSp>
          <p:nvCxnSpPr>
            <p:cNvPr id="544776" name="AutoShape 8"/>
            <p:cNvCxnSpPr>
              <a:cxnSpLocks noChangeShapeType="1"/>
              <a:stCxn id="544773" idx="4"/>
              <a:endCxn id="544778" idx="0"/>
            </p:cNvCxnSpPr>
            <p:nvPr/>
          </p:nvCxnSpPr>
          <p:spPr bwMode="auto">
            <a:xfrm>
              <a:off x="1434" y="2714"/>
              <a:ext cx="0" cy="318"/>
            </a:xfrm>
            <a:prstGeom prst="straightConnector1">
              <a:avLst/>
            </a:prstGeom>
            <a:noFill/>
            <a:ln w="12700">
              <a:solidFill>
                <a:schemeClr val="tx1"/>
              </a:solidFill>
              <a:round/>
              <a:headEnd type="none" w="lg" len="lg"/>
              <a:tailEnd type="none" w="lg" len="lg"/>
            </a:ln>
            <a:effectLst/>
          </p:spPr>
        </p:cxnSp>
        <p:grpSp>
          <p:nvGrpSpPr>
            <p:cNvPr id="544777" name="Group 9"/>
            <p:cNvGrpSpPr>
              <a:grpSpLocks/>
            </p:cNvGrpSpPr>
            <p:nvPr/>
          </p:nvGrpSpPr>
          <p:grpSpPr bwMode="auto">
            <a:xfrm>
              <a:off x="1386" y="3032"/>
              <a:ext cx="111" cy="216"/>
              <a:chOff x="2009" y="2933"/>
              <a:chExt cx="111" cy="216"/>
            </a:xfrm>
          </p:grpSpPr>
          <p:sp>
            <p:nvSpPr>
              <p:cNvPr id="544778"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4779"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4780"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4781"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4782"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4783"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4784"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4785" name="Text Box 17"/>
            <p:cNvSpPr txBox="1">
              <a:spLocks noChangeArrowheads="1"/>
            </p:cNvSpPr>
            <p:nvPr/>
          </p:nvSpPr>
          <p:spPr bwMode="auto">
            <a:xfrm>
              <a:off x="1162" y="2840"/>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44786" name="Group 18"/>
            <p:cNvGrpSpPr>
              <a:grpSpLocks/>
            </p:cNvGrpSpPr>
            <p:nvPr/>
          </p:nvGrpSpPr>
          <p:grpSpPr bwMode="auto">
            <a:xfrm rot="-16200000" flipH="1" flipV="1">
              <a:off x="885" y="2532"/>
              <a:ext cx="112" cy="287"/>
              <a:chOff x="3450" y="2313"/>
              <a:chExt cx="111" cy="216"/>
            </a:xfrm>
          </p:grpSpPr>
          <p:sp>
            <p:nvSpPr>
              <p:cNvPr id="544787"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4788"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4789"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4790"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4791"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4792"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4793"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4794" name="AutoShape 26"/>
            <p:cNvCxnSpPr>
              <a:cxnSpLocks noChangeShapeType="1"/>
              <a:stCxn id="544816" idx="6"/>
              <a:endCxn id="544787" idx="0"/>
            </p:cNvCxnSpPr>
            <p:nvPr/>
          </p:nvCxnSpPr>
          <p:spPr bwMode="auto">
            <a:xfrm>
              <a:off x="484" y="2682"/>
              <a:ext cx="313" cy="2"/>
            </a:xfrm>
            <a:prstGeom prst="straightConnector1">
              <a:avLst/>
            </a:prstGeom>
            <a:noFill/>
            <a:ln w="12700">
              <a:solidFill>
                <a:schemeClr val="tx1"/>
              </a:solidFill>
              <a:round/>
              <a:headEnd type="none" w="lg" len="lg"/>
              <a:tailEnd type="none" w="lg" len="lg"/>
            </a:ln>
            <a:effectLst/>
          </p:spPr>
        </p:cxnSp>
        <p:cxnSp>
          <p:nvCxnSpPr>
            <p:cNvPr id="544795" name="AutoShape 27"/>
            <p:cNvCxnSpPr>
              <a:cxnSpLocks noChangeShapeType="1"/>
              <a:stCxn id="544773" idx="2"/>
              <a:endCxn id="544789" idx="1"/>
            </p:cNvCxnSpPr>
            <p:nvPr/>
          </p:nvCxnSpPr>
          <p:spPr bwMode="auto">
            <a:xfrm flipH="1" flipV="1">
              <a:off x="1084" y="2674"/>
              <a:ext cx="308" cy="2"/>
            </a:xfrm>
            <a:prstGeom prst="straightConnector1">
              <a:avLst/>
            </a:prstGeom>
            <a:noFill/>
            <a:ln w="12700">
              <a:solidFill>
                <a:schemeClr val="tx1"/>
              </a:solidFill>
              <a:round/>
              <a:headEnd type="none" w="lg" len="lg"/>
              <a:tailEnd type="none" w="lg" len="lg"/>
            </a:ln>
            <a:effectLst/>
          </p:spPr>
        </p:cxnSp>
        <p:grpSp>
          <p:nvGrpSpPr>
            <p:cNvPr id="544796" name="Group 28"/>
            <p:cNvGrpSpPr>
              <a:grpSpLocks/>
            </p:cNvGrpSpPr>
            <p:nvPr/>
          </p:nvGrpSpPr>
          <p:grpSpPr bwMode="auto">
            <a:xfrm>
              <a:off x="1294" y="3800"/>
              <a:ext cx="288" cy="96"/>
              <a:chOff x="1392" y="3552"/>
              <a:chExt cx="288" cy="96"/>
            </a:xfrm>
          </p:grpSpPr>
          <p:sp>
            <p:nvSpPr>
              <p:cNvPr id="544797"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4798"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4799"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4800" name="Line 32"/>
            <p:cNvSpPr>
              <a:spLocks noChangeShapeType="1"/>
            </p:cNvSpPr>
            <p:nvPr/>
          </p:nvSpPr>
          <p:spPr bwMode="auto">
            <a:xfrm flipV="1">
              <a:off x="1441" y="364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44801" name="Oval 33"/>
            <p:cNvSpPr>
              <a:spLocks noChangeArrowheads="1"/>
            </p:cNvSpPr>
            <p:nvPr/>
          </p:nvSpPr>
          <p:spPr bwMode="auto">
            <a:xfrm>
              <a:off x="2402" y="262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4802" name="Oval 34"/>
            <p:cNvSpPr>
              <a:spLocks noChangeArrowheads="1"/>
            </p:cNvSpPr>
            <p:nvPr/>
          </p:nvSpPr>
          <p:spPr bwMode="auto">
            <a:xfrm>
              <a:off x="1398" y="360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4803" name="Group 35"/>
            <p:cNvGrpSpPr>
              <a:grpSpLocks/>
            </p:cNvGrpSpPr>
            <p:nvPr/>
          </p:nvGrpSpPr>
          <p:grpSpPr bwMode="auto">
            <a:xfrm rot="-16200000" flipH="1" flipV="1">
              <a:off x="1355" y="2040"/>
              <a:ext cx="112" cy="287"/>
              <a:chOff x="3450" y="2313"/>
              <a:chExt cx="111" cy="216"/>
            </a:xfrm>
          </p:grpSpPr>
          <p:sp>
            <p:nvSpPr>
              <p:cNvPr id="544804"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4805"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4806"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4807"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4808"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4809"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4810"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4811" name="Text Box 43"/>
            <p:cNvSpPr txBox="1">
              <a:spLocks noChangeArrowheads="1"/>
            </p:cNvSpPr>
            <p:nvPr/>
          </p:nvSpPr>
          <p:spPr bwMode="auto">
            <a:xfrm>
              <a:off x="684" y="2422"/>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44812" name="AutoShape 44"/>
            <p:cNvCxnSpPr>
              <a:cxnSpLocks noChangeShapeType="1"/>
              <a:stCxn id="544802" idx="0"/>
              <a:endCxn id="544780" idx="1"/>
            </p:cNvCxnSpPr>
            <p:nvPr/>
          </p:nvCxnSpPr>
          <p:spPr bwMode="auto">
            <a:xfrm flipV="1">
              <a:off x="1440" y="3248"/>
              <a:ext cx="3" cy="360"/>
            </a:xfrm>
            <a:prstGeom prst="straightConnector1">
              <a:avLst/>
            </a:prstGeom>
            <a:noFill/>
            <a:ln w="12700">
              <a:solidFill>
                <a:schemeClr val="tx1"/>
              </a:solidFill>
              <a:round/>
              <a:headEnd type="none" w="lg" len="lg"/>
              <a:tailEnd type="none" w="lg" len="lg"/>
            </a:ln>
            <a:effectLst/>
          </p:spPr>
        </p:cxnSp>
        <p:cxnSp>
          <p:nvCxnSpPr>
            <p:cNvPr id="544813" name="AutoShape 45"/>
            <p:cNvCxnSpPr>
              <a:cxnSpLocks noChangeShapeType="1"/>
              <a:stCxn id="544773" idx="6"/>
              <a:endCxn id="544822" idx="0"/>
            </p:cNvCxnSpPr>
            <p:nvPr/>
          </p:nvCxnSpPr>
          <p:spPr bwMode="auto">
            <a:xfrm>
              <a:off x="1475" y="2676"/>
              <a:ext cx="349" cy="0"/>
            </a:xfrm>
            <a:prstGeom prst="straightConnector1">
              <a:avLst/>
            </a:prstGeom>
            <a:noFill/>
            <a:ln w="12700">
              <a:solidFill>
                <a:schemeClr val="tx1"/>
              </a:solidFill>
              <a:round/>
              <a:headEnd type="none" w="lg" len="lg"/>
              <a:tailEnd type="none" w="lg" len="lg"/>
            </a:ln>
            <a:effectLst/>
          </p:spPr>
        </p:cxnSp>
        <p:cxnSp>
          <p:nvCxnSpPr>
            <p:cNvPr id="544814" name="AutoShape 46"/>
            <p:cNvCxnSpPr>
              <a:cxnSpLocks noChangeShapeType="1"/>
              <a:stCxn id="544802" idx="6"/>
              <a:endCxn id="544838" idx="2"/>
            </p:cNvCxnSpPr>
            <p:nvPr/>
          </p:nvCxnSpPr>
          <p:spPr bwMode="auto">
            <a:xfrm flipV="1">
              <a:off x="1481" y="3332"/>
              <a:ext cx="962" cy="315"/>
            </a:xfrm>
            <a:prstGeom prst="bentConnector2">
              <a:avLst/>
            </a:prstGeom>
            <a:noFill/>
            <a:ln w="12700">
              <a:solidFill>
                <a:schemeClr val="tx1"/>
              </a:solidFill>
              <a:miter lim="800000"/>
              <a:headEnd type="none" w="lg" len="lg"/>
              <a:tailEnd type="none" w="lg" len="lg"/>
            </a:ln>
            <a:effectLst/>
          </p:spPr>
        </p:cxnSp>
        <p:cxnSp>
          <p:nvCxnSpPr>
            <p:cNvPr id="544815" name="AutoShape 47"/>
            <p:cNvCxnSpPr>
              <a:cxnSpLocks noChangeShapeType="1"/>
              <a:stCxn id="544801" idx="0"/>
              <a:endCxn id="544806" idx="1"/>
            </p:cNvCxnSpPr>
            <p:nvPr/>
          </p:nvCxnSpPr>
          <p:spPr bwMode="auto">
            <a:xfrm rot="5400000" flipH="1">
              <a:off x="1778" y="1959"/>
              <a:ext cx="443" cy="889"/>
            </a:xfrm>
            <a:prstGeom prst="bentConnector2">
              <a:avLst/>
            </a:prstGeom>
            <a:noFill/>
            <a:ln w="12700">
              <a:solidFill>
                <a:schemeClr val="tx1"/>
              </a:solidFill>
              <a:miter lim="800000"/>
              <a:headEnd type="none" w="lg" len="lg"/>
              <a:tailEnd type="none" w="lg" len="lg"/>
            </a:ln>
            <a:effectLst/>
          </p:spPr>
        </p:cxnSp>
        <p:sp>
          <p:nvSpPr>
            <p:cNvPr id="544816" name="Oval 48"/>
            <p:cNvSpPr>
              <a:spLocks noChangeArrowheads="1"/>
            </p:cNvSpPr>
            <p:nvPr/>
          </p:nvSpPr>
          <p:spPr bwMode="auto">
            <a:xfrm>
              <a:off x="401" y="26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4817" name="AutoShape 49"/>
            <p:cNvCxnSpPr>
              <a:cxnSpLocks noChangeShapeType="1"/>
              <a:stCxn id="544833" idx="0"/>
              <a:endCxn id="544816" idx="4"/>
            </p:cNvCxnSpPr>
            <p:nvPr/>
          </p:nvCxnSpPr>
          <p:spPr bwMode="auto">
            <a:xfrm flipV="1">
              <a:off x="441" y="2720"/>
              <a:ext cx="2" cy="256"/>
            </a:xfrm>
            <a:prstGeom prst="straightConnector1">
              <a:avLst/>
            </a:prstGeom>
            <a:noFill/>
            <a:ln w="12700">
              <a:solidFill>
                <a:schemeClr val="tx1"/>
              </a:solidFill>
              <a:round/>
              <a:headEnd type="none" w="lg" len="lg"/>
              <a:tailEnd type="none" w="lg" len="lg"/>
            </a:ln>
            <a:effectLst/>
          </p:spPr>
        </p:cxnSp>
        <p:cxnSp>
          <p:nvCxnSpPr>
            <p:cNvPr id="544818" name="AutoShape 50"/>
            <p:cNvCxnSpPr>
              <a:cxnSpLocks noChangeShapeType="1"/>
              <a:stCxn id="544816" idx="0"/>
              <a:endCxn id="544804" idx="0"/>
            </p:cNvCxnSpPr>
            <p:nvPr/>
          </p:nvCxnSpPr>
          <p:spPr bwMode="auto">
            <a:xfrm rot="16200000">
              <a:off x="630" y="2005"/>
              <a:ext cx="451" cy="825"/>
            </a:xfrm>
            <a:prstGeom prst="bentConnector2">
              <a:avLst/>
            </a:prstGeom>
            <a:noFill/>
            <a:ln w="12700">
              <a:solidFill>
                <a:schemeClr val="tx1"/>
              </a:solidFill>
              <a:miter lim="800000"/>
              <a:headEnd type="none" w="lg" len="lg"/>
              <a:tailEnd type="none" w="lg" len="lg"/>
            </a:ln>
            <a:effectLst/>
          </p:spPr>
        </p:cxnSp>
        <p:sp>
          <p:nvSpPr>
            <p:cNvPr id="544819" name="Text Box 51"/>
            <p:cNvSpPr txBox="1">
              <a:spLocks noChangeArrowheads="1"/>
            </p:cNvSpPr>
            <p:nvPr/>
          </p:nvSpPr>
          <p:spPr bwMode="auto">
            <a:xfrm>
              <a:off x="1153" y="190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44820" name="AutoShape 52"/>
            <p:cNvCxnSpPr>
              <a:cxnSpLocks noChangeShapeType="1"/>
              <a:stCxn id="544824" idx="1"/>
              <a:endCxn id="544801" idx="2"/>
            </p:cNvCxnSpPr>
            <p:nvPr/>
          </p:nvCxnSpPr>
          <p:spPr bwMode="auto">
            <a:xfrm flipV="1">
              <a:off x="2111" y="2664"/>
              <a:ext cx="291" cy="2"/>
            </a:xfrm>
            <a:prstGeom prst="straightConnector1">
              <a:avLst/>
            </a:prstGeom>
            <a:noFill/>
            <a:ln w="12700">
              <a:solidFill>
                <a:schemeClr val="tx1"/>
              </a:solidFill>
              <a:round/>
              <a:headEnd type="none" w="lg" len="lg"/>
              <a:tailEnd type="none" w="lg" len="lg"/>
            </a:ln>
            <a:effectLst/>
          </p:spPr>
        </p:cxnSp>
        <p:grpSp>
          <p:nvGrpSpPr>
            <p:cNvPr id="544821" name="Group 53"/>
            <p:cNvGrpSpPr>
              <a:grpSpLocks/>
            </p:cNvGrpSpPr>
            <p:nvPr/>
          </p:nvGrpSpPr>
          <p:grpSpPr bwMode="auto">
            <a:xfrm rot="-16200000" flipH="1" flipV="1">
              <a:off x="1912" y="2524"/>
              <a:ext cx="112" cy="287"/>
              <a:chOff x="3450" y="2313"/>
              <a:chExt cx="111" cy="216"/>
            </a:xfrm>
          </p:grpSpPr>
          <p:sp>
            <p:nvSpPr>
              <p:cNvPr id="544822"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4823"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4824"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4825"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4826"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4827"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4828"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4829" name="Text Box 61"/>
            <p:cNvSpPr txBox="1">
              <a:spLocks noChangeArrowheads="1"/>
            </p:cNvSpPr>
            <p:nvPr/>
          </p:nvSpPr>
          <p:spPr bwMode="auto">
            <a:xfrm>
              <a:off x="1694" y="2412"/>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44830" name="Text Box 62"/>
            <p:cNvSpPr txBox="1">
              <a:spLocks noChangeArrowheads="1"/>
            </p:cNvSpPr>
            <p:nvPr/>
          </p:nvSpPr>
          <p:spPr bwMode="auto">
            <a:xfrm>
              <a:off x="48" y="297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4831" name="Group 63"/>
            <p:cNvGrpSpPr>
              <a:grpSpLocks/>
            </p:cNvGrpSpPr>
            <p:nvPr/>
          </p:nvGrpSpPr>
          <p:grpSpPr bwMode="auto">
            <a:xfrm>
              <a:off x="273" y="2976"/>
              <a:ext cx="332" cy="328"/>
              <a:chOff x="203" y="2976"/>
              <a:chExt cx="332" cy="328"/>
            </a:xfrm>
          </p:grpSpPr>
          <p:sp>
            <p:nvSpPr>
              <p:cNvPr id="544832" name="Oval 6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4833" name="Text Box 6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4834" name="Text Box 6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4835" name="Text Box 67"/>
            <p:cNvSpPr txBox="1">
              <a:spLocks noChangeArrowheads="1"/>
            </p:cNvSpPr>
            <p:nvPr/>
          </p:nvSpPr>
          <p:spPr bwMode="auto">
            <a:xfrm>
              <a:off x="2020" y="2966"/>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4836" name="Group 68"/>
            <p:cNvGrpSpPr>
              <a:grpSpLocks/>
            </p:cNvGrpSpPr>
            <p:nvPr/>
          </p:nvGrpSpPr>
          <p:grpSpPr bwMode="auto">
            <a:xfrm>
              <a:off x="2275" y="2928"/>
              <a:ext cx="332" cy="404"/>
              <a:chOff x="2873" y="2928"/>
              <a:chExt cx="332" cy="404"/>
            </a:xfrm>
          </p:grpSpPr>
          <p:sp>
            <p:nvSpPr>
              <p:cNvPr id="544837" name="Oval 69"/>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4838" name="Text Box 70"/>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44839" name="Arc 71"/>
            <p:cNvSpPr>
              <a:spLocks/>
            </p:cNvSpPr>
            <p:nvPr/>
          </p:nvSpPr>
          <p:spPr bwMode="auto">
            <a:xfrm>
              <a:off x="642" y="2967"/>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4840" name="Arc 72"/>
            <p:cNvSpPr>
              <a:spLocks/>
            </p:cNvSpPr>
            <p:nvPr/>
          </p:nvSpPr>
          <p:spPr bwMode="auto">
            <a:xfrm>
              <a:off x="1696" y="2928"/>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4841" name="Arc 73"/>
            <p:cNvSpPr>
              <a:spLocks/>
            </p:cNvSpPr>
            <p:nvPr/>
          </p:nvSpPr>
          <p:spPr bwMode="auto">
            <a:xfrm>
              <a:off x="894" y="2254"/>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4842" name="Text Box 74"/>
            <p:cNvSpPr txBox="1">
              <a:spLocks noChangeArrowheads="1"/>
            </p:cNvSpPr>
            <p:nvPr/>
          </p:nvSpPr>
          <p:spPr bwMode="auto">
            <a:xfrm>
              <a:off x="792" y="303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4843" name="Text Box 75"/>
            <p:cNvSpPr txBox="1">
              <a:spLocks noChangeArrowheads="1"/>
            </p:cNvSpPr>
            <p:nvPr/>
          </p:nvSpPr>
          <p:spPr bwMode="auto">
            <a:xfrm>
              <a:off x="1837" y="309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4844" name="Text Box 76"/>
            <p:cNvSpPr txBox="1">
              <a:spLocks noChangeArrowheads="1"/>
            </p:cNvSpPr>
            <p:nvPr/>
          </p:nvSpPr>
          <p:spPr bwMode="auto">
            <a:xfrm>
              <a:off x="1284" y="2306"/>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graphicFrame>
        <p:nvGraphicFramePr>
          <p:cNvPr id="544845" name="Object 77"/>
          <p:cNvGraphicFramePr>
            <a:graphicFrameLocks noChangeAspect="1"/>
          </p:cNvGraphicFramePr>
          <p:nvPr/>
        </p:nvGraphicFramePr>
        <p:xfrm>
          <a:off x="7858125" y="3963988"/>
          <a:ext cx="1127125" cy="1293812"/>
        </p:xfrm>
        <a:graphic>
          <a:graphicData uri="http://schemas.openxmlformats.org/presentationml/2006/ole">
            <p:oleObj spid="_x0000_s544845" name="Equation" r:id="rId3" imgW="596880" imgH="685800" progId="Equation.3">
              <p:embed/>
            </p:oleObj>
          </a:graphicData>
        </a:graphic>
      </p:graphicFrame>
      <p:graphicFrame>
        <p:nvGraphicFramePr>
          <p:cNvPr id="544846" name="Object 78"/>
          <p:cNvGraphicFramePr>
            <a:graphicFrameLocks noChangeAspect="1"/>
          </p:cNvGraphicFramePr>
          <p:nvPr/>
        </p:nvGraphicFramePr>
        <p:xfrm>
          <a:off x="4343400" y="3962400"/>
          <a:ext cx="2436813" cy="1293813"/>
        </p:xfrm>
        <a:graphic>
          <a:graphicData uri="http://schemas.openxmlformats.org/presentationml/2006/ole">
            <p:oleObj spid="_x0000_s544846" name="Equation" r:id="rId4" imgW="1295280" imgH="685800" progId="Equation.3">
              <p:embed/>
            </p:oleObj>
          </a:graphicData>
        </a:graphic>
      </p:graphicFrame>
      <p:sp>
        <p:nvSpPr>
          <p:cNvPr id="544847" name="Text Box 79"/>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a:t>
            </a:r>
            <a:r>
              <a:rPr lang="en-US" b="1"/>
              <a:t>n – m</a:t>
            </a:r>
            <a:r>
              <a:rPr lang="en-US"/>
              <a:t> equations</a:t>
            </a:r>
            <a:endParaRPr lang="en-US" b="1"/>
          </a:p>
        </p:txBody>
      </p:sp>
      <p:sp>
        <p:nvSpPr>
          <p:cNvPr id="544848" name="AutoShape 80"/>
          <p:cNvSpPr>
            <a:spLocks noChangeArrowheads="1"/>
          </p:cNvSpPr>
          <p:nvPr/>
        </p:nvSpPr>
        <p:spPr bwMode="auto">
          <a:xfrm>
            <a:off x="7010400" y="4410075"/>
            <a:ext cx="609600" cy="430213"/>
          </a:xfrm>
          <a:prstGeom prst="rightArrow">
            <a:avLst>
              <a:gd name="adj1" fmla="val 50000"/>
              <a:gd name="adj2" fmla="val 35424"/>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Date Placeholder 3"/>
          <p:cNvSpPr>
            <a:spLocks noGrp="1"/>
          </p:cNvSpPr>
          <p:nvPr>
            <p:ph type="dt" sz="half" idx="10"/>
          </p:nvPr>
        </p:nvSpPr>
        <p:spPr/>
        <p:txBody>
          <a:bodyPr/>
          <a:lstStyle/>
          <a:p>
            <a:r>
              <a:rPr lang="en-US"/>
              <a:t>ECEN 301</a:t>
            </a:r>
          </a:p>
        </p:txBody>
      </p:sp>
      <p:sp>
        <p:nvSpPr>
          <p:cNvPr id="83" name="Footer Placeholder 4"/>
          <p:cNvSpPr>
            <a:spLocks noGrp="1"/>
          </p:cNvSpPr>
          <p:nvPr>
            <p:ph type="ftr" sz="quarter" idx="11"/>
          </p:nvPr>
        </p:nvSpPr>
        <p:spPr/>
        <p:txBody>
          <a:bodyPr/>
          <a:lstStyle/>
          <a:p>
            <a:r>
              <a:rPr lang="en-US"/>
              <a:t>Discussion #7 – Node and Mesh Methods</a:t>
            </a:r>
          </a:p>
        </p:txBody>
      </p:sp>
      <p:sp>
        <p:nvSpPr>
          <p:cNvPr id="84" name="Slide Number Placeholder 5"/>
          <p:cNvSpPr>
            <a:spLocks noGrp="1"/>
          </p:cNvSpPr>
          <p:nvPr>
            <p:ph type="sldNum" sz="quarter" idx="12"/>
          </p:nvPr>
        </p:nvSpPr>
        <p:spPr/>
        <p:txBody>
          <a:bodyPr/>
          <a:lstStyle/>
          <a:p>
            <a:pPr lvl="1"/>
            <a:fld id="{A39D23F4-DE50-43A1-9888-5BEF43B5375A}" type="slidenum">
              <a:rPr lang="en-US"/>
              <a:pPr lvl="1"/>
              <a:t>57</a:t>
            </a:fld>
            <a:endParaRPr lang="en-US"/>
          </a:p>
        </p:txBody>
      </p:sp>
      <p:sp>
        <p:nvSpPr>
          <p:cNvPr id="545794" name="Rectangle 2"/>
          <p:cNvSpPr>
            <a:spLocks noGrp="1" noChangeArrowheads="1"/>
          </p:cNvSpPr>
          <p:nvPr>
            <p:ph type="title"/>
          </p:nvPr>
        </p:nvSpPr>
        <p:spPr/>
        <p:txBody>
          <a:bodyPr/>
          <a:lstStyle/>
          <a:p>
            <a:r>
              <a:rPr lang="en-US"/>
              <a:t>Mesh Current Method</a:t>
            </a:r>
          </a:p>
        </p:txBody>
      </p:sp>
      <p:sp>
        <p:nvSpPr>
          <p:cNvPr id="545795"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dirty="0"/>
              <a:t>Example8</a:t>
            </a:r>
            <a:r>
              <a:rPr lang="en-US" sz="2400" dirty="0"/>
              <a:t>: find the voltages across </a:t>
            </a:r>
            <a:r>
              <a:rPr lang="en-US" sz="2400" dirty="0" smtClean="0"/>
              <a:t>the resistors</a:t>
            </a:r>
            <a:endParaRPr lang="en-US" sz="2400" dirty="0"/>
          </a:p>
          <a:p>
            <a:pPr lvl="1">
              <a:lnSpc>
                <a:spcPct val="90000"/>
              </a:lnSpc>
            </a:pPr>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grpSp>
        <p:nvGrpSpPr>
          <p:cNvPr id="545880" name="Group 88"/>
          <p:cNvGrpSpPr>
            <a:grpSpLocks/>
          </p:cNvGrpSpPr>
          <p:nvPr/>
        </p:nvGrpSpPr>
        <p:grpSpPr bwMode="auto">
          <a:xfrm>
            <a:off x="152400" y="2286000"/>
            <a:ext cx="3959225" cy="3575050"/>
            <a:chOff x="96" y="1440"/>
            <a:chExt cx="2494" cy="2252"/>
          </a:xfrm>
        </p:grpSpPr>
        <p:sp>
          <p:nvSpPr>
            <p:cNvPr id="545797" name="Oval 5"/>
            <p:cNvSpPr>
              <a:spLocks noChangeArrowheads="1"/>
            </p:cNvSpPr>
            <p:nvPr/>
          </p:nvSpPr>
          <p:spPr bwMode="auto">
            <a:xfrm>
              <a:off x="1491" y="24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5798" name="AutoShape 6"/>
            <p:cNvCxnSpPr>
              <a:cxnSpLocks noChangeShapeType="1"/>
              <a:endCxn id="545832" idx="4"/>
            </p:cNvCxnSpPr>
            <p:nvPr/>
          </p:nvCxnSpPr>
          <p:spPr bwMode="auto">
            <a:xfrm rot="10800000">
              <a:off x="538" y="3118"/>
              <a:ext cx="378" cy="343"/>
            </a:xfrm>
            <a:prstGeom prst="bentConnector2">
              <a:avLst/>
            </a:prstGeom>
            <a:noFill/>
            <a:ln w="12700">
              <a:solidFill>
                <a:schemeClr val="tx1"/>
              </a:solidFill>
              <a:miter lim="800000"/>
              <a:headEnd type="none" w="lg" len="lg"/>
              <a:tailEnd type="none" w="lg" len="lg"/>
            </a:ln>
            <a:effectLst/>
          </p:spPr>
        </p:cxnSp>
        <p:cxnSp>
          <p:nvCxnSpPr>
            <p:cNvPr id="545799" name="AutoShape 7"/>
            <p:cNvCxnSpPr>
              <a:cxnSpLocks noChangeShapeType="1"/>
              <a:stCxn id="545797" idx="4"/>
              <a:endCxn id="545801" idx="0"/>
            </p:cNvCxnSpPr>
            <p:nvPr/>
          </p:nvCxnSpPr>
          <p:spPr bwMode="auto">
            <a:xfrm>
              <a:off x="1533" y="2528"/>
              <a:ext cx="0" cy="318"/>
            </a:xfrm>
            <a:prstGeom prst="straightConnector1">
              <a:avLst/>
            </a:prstGeom>
            <a:noFill/>
            <a:ln w="12700">
              <a:solidFill>
                <a:schemeClr val="tx1"/>
              </a:solidFill>
              <a:round/>
              <a:headEnd type="none" w="lg" len="lg"/>
              <a:tailEnd type="none" w="lg" len="lg"/>
            </a:ln>
            <a:effectLst/>
          </p:spPr>
        </p:cxnSp>
        <p:grpSp>
          <p:nvGrpSpPr>
            <p:cNvPr id="545800" name="Group 8"/>
            <p:cNvGrpSpPr>
              <a:grpSpLocks/>
            </p:cNvGrpSpPr>
            <p:nvPr/>
          </p:nvGrpSpPr>
          <p:grpSpPr bwMode="auto">
            <a:xfrm>
              <a:off x="1485" y="2846"/>
              <a:ext cx="111" cy="216"/>
              <a:chOff x="2009" y="2933"/>
              <a:chExt cx="111" cy="216"/>
            </a:xfrm>
          </p:grpSpPr>
          <p:sp>
            <p:nvSpPr>
              <p:cNvPr id="545801"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5802"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5803"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5804"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5805"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5806"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5807"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5808" name="Text Box 16"/>
            <p:cNvSpPr txBox="1">
              <a:spLocks noChangeArrowheads="1"/>
            </p:cNvSpPr>
            <p:nvPr/>
          </p:nvSpPr>
          <p:spPr bwMode="auto">
            <a:xfrm>
              <a:off x="1261" y="2654"/>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2</a:t>
              </a:r>
            </a:p>
            <a:p>
              <a:endParaRPr lang="en-US" b="1"/>
            </a:p>
          </p:txBody>
        </p:sp>
        <p:cxnSp>
          <p:nvCxnSpPr>
            <p:cNvPr id="545809" name="AutoShape 17"/>
            <p:cNvCxnSpPr>
              <a:cxnSpLocks noChangeShapeType="1"/>
              <a:stCxn id="545826" idx="6"/>
              <a:endCxn id="545797" idx="2"/>
            </p:cNvCxnSpPr>
            <p:nvPr/>
          </p:nvCxnSpPr>
          <p:spPr bwMode="auto">
            <a:xfrm flipV="1">
              <a:off x="583" y="2490"/>
              <a:ext cx="908" cy="6"/>
            </a:xfrm>
            <a:prstGeom prst="straightConnector1">
              <a:avLst/>
            </a:prstGeom>
            <a:noFill/>
            <a:ln w="12700">
              <a:solidFill>
                <a:schemeClr val="tx1"/>
              </a:solidFill>
              <a:round/>
              <a:headEnd type="none" w="lg" len="lg"/>
              <a:tailEnd type="none" w="lg" len="lg"/>
            </a:ln>
            <a:effectLst/>
          </p:spPr>
        </p:cxnSp>
        <p:grpSp>
          <p:nvGrpSpPr>
            <p:cNvPr id="545810" name="Group 18"/>
            <p:cNvGrpSpPr>
              <a:grpSpLocks/>
            </p:cNvGrpSpPr>
            <p:nvPr/>
          </p:nvGrpSpPr>
          <p:grpSpPr bwMode="auto">
            <a:xfrm>
              <a:off x="96" y="2632"/>
              <a:ext cx="288" cy="96"/>
              <a:chOff x="1392" y="3552"/>
              <a:chExt cx="288" cy="96"/>
            </a:xfrm>
          </p:grpSpPr>
          <p:sp>
            <p:nvSpPr>
              <p:cNvPr id="545811" name="Line 1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5812" name="Line 2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5813" name="Line 2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5814" name="Oval 22"/>
            <p:cNvSpPr>
              <a:spLocks noChangeArrowheads="1"/>
            </p:cNvSpPr>
            <p:nvPr/>
          </p:nvSpPr>
          <p:spPr bwMode="auto">
            <a:xfrm>
              <a:off x="1484" y="167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5815" name="Oval 23"/>
            <p:cNvSpPr>
              <a:spLocks noChangeArrowheads="1"/>
            </p:cNvSpPr>
            <p:nvPr/>
          </p:nvSpPr>
          <p:spPr bwMode="auto">
            <a:xfrm>
              <a:off x="1497" y="34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5816" name="Group 24"/>
            <p:cNvGrpSpPr>
              <a:grpSpLocks/>
            </p:cNvGrpSpPr>
            <p:nvPr/>
          </p:nvGrpSpPr>
          <p:grpSpPr bwMode="auto">
            <a:xfrm rot="-16200000" flipH="1" flipV="1">
              <a:off x="962" y="1574"/>
              <a:ext cx="112" cy="287"/>
              <a:chOff x="3450" y="2313"/>
              <a:chExt cx="111" cy="216"/>
            </a:xfrm>
          </p:grpSpPr>
          <p:sp>
            <p:nvSpPr>
              <p:cNvPr id="545817"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5818"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5819"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5820"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5821"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5822"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5823"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5824" name="AutoShape 32"/>
            <p:cNvCxnSpPr>
              <a:cxnSpLocks noChangeShapeType="1"/>
              <a:stCxn id="545815" idx="0"/>
              <a:endCxn id="545803" idx="1"/>
            </p:cNvCxnSpPr>
            <p:nvPr/>
          </p:nvCxnSpPr>
          <p:spPr bwMode="auto">
            <a:xfrm flipV="1">
              <a:off x="1539" y="3062"/>
              <a:ext cx="3" cy="360"/>
            </a:xfrm>
            <a:prstGeom prst="straightConnector1">
              <a:avLst/>
            </a:prstGeom>
            <a:noFill/>
            <a:ln w="12700">
              <a:solidFill>
                <a:schemeClr val="tx1"/>
              </a:solidFill>
              <a:round/>
              <a:headEnd type="none" w="lg" len="lg"/>
              <a:tailEnd type="none" w="lg" len="lg"/>
            </a:ln>
            <a:effectLst/>
          </p:spPr>
        </p:cxnSp>
        <p:cxnSp>
          <p:nvCxnSpPr>
            <p:cNvPr id="545825" name="AutoShape 33"/>
            <p:cNvCxnSpPr>
              <a:cxnSpLocks noChangeShapeType="1"/>
              <a:stCxn id="545815" idx="6"/>
              <a:endCxn id="545851" idx="1"/>
            </p:cNvCxnSpPr>
            <p:nvPr/>
          </p:nvCxnSpPr>
          <p:spPr bwMode="auto">
            <a:xfrm flipV="1">
              <a:off x="1580" y="2650"/>
              <a:ext cx="688" cy="811"/>
            </a:xfrm>
            <a:prstGeom prst="bentConnector2">
              <a:avLst/>
            </a:prstGeom>
            <a:noFill/>
            <a:ln w="12700">
              <a:solidFill>
                <a:schemeClr val="tx1"/>
              </a:solidFill>
              <a:miter lim="800000"/>
              <a:headEnd type="none" w="lg" len="lg"/>
              <a:tailEnd type="none" w="lg" len="lg"/>
            </a:ln>
            <a:effectLst/>
          </p:spPr>
        </p:cxnSp>
        <p:sp>
          <p:nvSpPr>
            <p:cNvPr id="545826" name="Oval 34"/>
            <p:cNvSpPr>
              <a:spLocks noChangeArrowheads="1"/>
            </p:cNvSpPr>
            <p:nvPr/>
          </p:nvSpPr>
          <p:spPr bwMode="auto">
            <a:xfrm>
              <a:off x="500" y="245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5827" name="AutoShape 35"/>
            <p:cNvCxnSpPr>
              <a:cxnSpLocks noChangeShapeType="1"/>
              <a:stCxn id="545833" idx="0"/>
              <a:endCxn id="545826" idx="4"/>
            </p:cNvCxnSpPr>
            <p:nvPr/>
          </p:nvCxnSpPr>
          <p:spPr bwMode="auto">
            <a:xfrm flipV="1">
              <a:off x="540" y="2534"/>
              <a:ext cx="2" cy="256"/>
            </a:xfrm>
            <a:prstGeom prst="straightConnector1">
              <a:avLst/>
            </a:prstGeom>
            <a:noFill/>
            <a:ln w="12700">
              <a:solidFill>
                <a:schemeClr val="tx1"/>
              </a:solidFill>
              <a:round/>
              <a:headEnd type="none" w="lg" len="lg"/>
              <a:tailEnd type="none" w="lg" len="lg"/>
            </a:ln>
            <a:effectLst/>
          </p:spPr>
        </p:cxnSp>
        <p:cxnSp>
          <p:nvCxnSpPr>
            <p:cNvPr id="545828" name="AutoShape 36"/>
            <p:cNvCxnSpPr>
              <a:cxnSpLocks noChangeShapeType="1"/>
              <a:stCxn id="545867" idx="0"/>
              <a:endCxn id="545817" idx="0"/>
            </p:cNvCxnSpPr>
            <p:nvPr/>
          </p:nvCxnSpPr>
          <p:spPr bwMode="auto">
            <a:xfrm rot="16200000">
              <a:off x="617" y="1651"/>
              <a:ext cx="183" cy="331"/>
            </a:xfrm>
            <a:prstGeom prst="bentConnector2">
              <a:avLst/>
            </a:prstGeom>
            <a:noFill/>
            <a:ln w="12700">
              <a:solidFill>
                <a:schemeClr val="tx1"/>
              </a:solidFill>
              <a:miter lim="800000"/>
              <a:headEnd type="none" w="lg" len="lg"/>
              <a:tailEnd type="none" w="lg" len="lg"/>
            </a:ln>
            <a:effectLst/>
          </p:spPr>
        </p:cxnSp>
        <p:sp>
          <p:nvSpPr>
            <p:cNvPr id="545829" name="Text Box 37"/>
            <p:cNvSpPr txBox="1">
              <a:spLocks noChangeArrowheads="1"/>
            </p:cNvSpPr>
            <p:nvPr/>
          </p:nvSpPr>
          <p:spPr bwMode="auto">
            <a:xfrm>
              <a:off x="848" y="1440"/>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endParaRPr lang="en-US" b="1"/>
            </a:p>
          </p:txBody>
        </p:sp>
        <p:sp>
          <p:nvSpPr>
            <p:cNvPr id="545830" name="Text Box 38"/>
            <p:cNvSpPr txBox="1">
              <a:spLocks noChangeArrowheads="1"/>
            </p:cNvSpPr>
            <p:nvPr/>
          </p:nvSpPr>
          <p:spPr bwMode="auto">
            <a:xfrm>
              <a:off x="131" y="2790"/>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5831" name="Group 39"/>
            <p:cNvGrpSpPr>
              <a:grpSpLocks/>
            </p:cNvGrpSpPr>
            <p:nvPr/>
          </p:nvGrpSpPr>
          <p:grpSpPr bwMode="auto">
            <a:xfrm>
              <a:off x="372" y="2790"/>
              <a:ext cx="332" cy="328"/>
              <a:chOff x="203" y="2976"/>
              <a:chExt cx="332" cy="328"/>
            </a:xfrm>
          </p:grpSpPr>
          <p:sp>
            <p:nvSpPr>
              <p:cNvPr id="545832" name="Oval 40"/>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5833" name="Text Box 41"/>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5834" name="Text Box 42"/>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nvGrpSpPr>
            <p:cNvPr id="545840" name="Group 48"/>
            <p:cNvGrpSpPr>
              <a:grpSpLocks/>
            </p:cNvGrpSpPr>
            <p:nvPr/>
          </p:nvGrpSpPr>
          <p:grpSpPr bwMode="auto">
            <a:xfrm>
              <a:off x="1475" y="2020"/>
              <a:ext cx="111" cy="216"/>
              <a:chOff x="2009" y="2933"/>
              <a:chExt cx="111" cy="216"/>
            </a:xfrm>
          </p:grpSpPr>
          <p:sp>
            <p:nvSpPr>
              <p:cNvPr id="545841" name="Line 4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5842" name="Line 5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5843" name="Line 5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5844" name="Line 5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5845" name="Line 5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5846" name="Line 5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5847" name="Line 5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45848" name="Group 56"/>
            <p:cNvGrpSpPr>
              <a:grpSpLocks/>
            </p:cNvGrpSpPr>
            <p:nvPr/>
          </p:nvGrpSpPr>
          <p:grpSpPr bwMode="auto">
            <a:xfrm>
              <a:off x="2211" y="2434"/>
              <a:ext cx="111" cy="216"/>
              <a:chOff x="2009" y="2933"/>
              <a:chExt cx="111" cy="216"/>
            </a:xfrm>
          </p:grpSpPr>
          <p:sp>
            <p:nvSpPr>
              <p:cNvPr id="545849" name="Line 57"/>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5850" name="Line 58"/>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5851" name="Line 59"/>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5852" name="Line 60"/>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5853" name="Line 61"/>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5854" name="Line 62"/>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5855" name="Line 63"/>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5856" name="AutoShape 64"/>
            <p:cNvCxnSpPr>
              <a:cxnSpLocks noChangeShapeType="1"/>
              <a:stCxn id="545797" idx="0"/>
              <a:endCxn id="545843" idx="1"/>
            </p:cNvCxnSpPr>
            <p:nvPr/>
          </p:nvCxnSpPr>
          <p:spPr bwMode="auto">
            <a:xfrm flipH="1" flipV="1">
              <a:off x="1532" y="2236"/>
              <a:ext cx="1" cy="215"/>
            </a:xfrm>
            <a:prstGeom prst="straightConnector1">
              <a:avLst/>
            </a:prstGeom>
            <a:noFill/>
            <a:ln w="12700">
              <a:solidFill>
                <a:schemeClr val="tx1"/>
              </a:solidFill>
              <a:round/>
              <a:headEnd type="none" w="lg" len="lg"/>
              <a:tailEnd type="none" w="lg" len="lg"/>
            </a:ln>
            <a:effectLst/>
          </p:spPr>
        </p:cxnSp>
        <p:cxnSp>
          <p:nvCxnSpPr>
            <p:cNvPr id="545857" name="AutoShape 65"/>
            <p:cNvCxnSpPr>
              <a:cxnSpLocks noChangeShapeType="1"/>
              <a:stCxn id="545814" idx="2"/>
              <a:endCxn id="545819" idx="1"/>
            </p:cNvCxnSpPr>
            <p:nvPr/>
          </p:nvCxnSpPr>
          <p:spPr bwMode="auto">
            <a:xfrm flipH="1">
              <a:off x="1161" y="1716"/>
              <a:ext cx="323" cy="0"/>
            </a:xfrm>
            <a:prstGeom prst="straightConnector1">
              <a:avLst/>
            </a:prstGeom>
            <a:noFill/>
            <a:ln w="12700">
              <a:solidFill>
                <a:schemeClr val="tx1"/>
              </a:solidFill>
              <a:round/>
              <a:headEnd type="none" w="lg" len="lg"/>
              <a:tailEnd type="none" w="lg" len="lg"/>
            </a:ln>
            <a:effectLst/>
          </p:spPr>
        </p:cxnSp>
        <p:cxnSp>
          <p:nvCxnSpPr>
            <p:cNvPr id="545858" name="AutoShape 66"/>
            <p:cNvCxnSpPr>
              <a:cxnSpLocks noChangeShapeType="1"/>
              <a:stCxn id="545814" idx="4"/>
              <a:endCxn id="545841" idx="0"/>
            </p:cNvCxnSpPr>
            <p:nvPr/>
          </p:nvCxnSpPr>
          <p:spPr bwMode="auto">
            <a:xfrm flipH="1">
              <a:off x="1523" y="1754"/>
              <a:ext cx="3" cy="266"/>
            </a:xfrm>
            <a:prstGeom prst="straightConnector1">
              <a:avLst/>
            </a:prstGeom>
            <a:noFill/>
            <a:ln w="12700">
              <a:solidFill>
                <a:schemeClr val="tx1"/>
              </a:solidFill>
              <a:round/>
              <a:headEnd type="none" w="lg" len="lg"/>
              <a:tailEnd type="none" w="lg" len="lg"/>
            </a:ln>
            <a:effectLst/>
          </p:spPr>
        </p:cxnSp>
        <p:cxnSp>
          <p:nvCxnSpPr>
            <p:cNvPr id="545859" name="AutoShape 67"/>
            <p:cNvCxnSpPr>
              <a:cxnSpLocks noChangeShapeType="1"/>
              <a:stCxn id="545814" idx="6"/>
              <a:endCxn id="545849" idx="0"/>
            </p:cNvCxnSpPr>
            <p:nvPr/>
          </p:nvCxnSpPr>
          <p:spPr bwMode="auto">
            <a:xfrm>
              <a:off x="1567" y="1716"/>
              <a:ext cx="692" cy="718"/>
            </a:xfrm>
            <a:prstGeom prst="bentConnector2">
              <a:avLst/>
            </a:prstGeom>
            <a:noFill/>
            <a:ln w="12700">
              <a:solidFill>
                <a:schemeClr val="tx1"/>
              </a:solidFill>
              <a:miter lim="800000"/>
              <a:headEnd type="none" w="lg" len="lg"/>
              <a:tailEnd type="none" w="lg" len="lg"/>
            </a:ln>
            <a:effectLst/>
          </p:spPr>
        </p:cxnSp>
        <p:sp>
          <p:nvSpPr>
            <p:cNvPr id="545861" name="Text Box 69"/>
            <p:cNvSpPr txBox="1">
              <a:spLocks noChangeArrowheads="1"/>
            </p:cNvSpPr>
            <p:nvPr/>
          </p:nvSpPr>
          <p:spPr bwMode="auto">
            <a:xfrm>
              <a:off x="1271" y="1833"/>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1</a:t>
              </a:r>
            </a:p>
            <a:p>
              <a:endParaRPr lang="en-US" b="1"/>
            </a:p>
          </p:txBody>
        </p:sp>
        <p:sp>
          <p:nvSpPr>
            <p:cNvPr id="545862" name="Text Box 70"/>
            <p:cNvSpPr txBox="1">
              <a:spLocks noChangeArrowheads="1"/>
            </p:cNvSpPr>
            <p:nvPr/>
          </p:nvSpPr>
          <p:spPr bwMode="auto">
            <a:xfrm>
              <a:off x="2322" y="2269"/>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3</a:t>
              </a:r>
            </a:p>
            <a:p>
              <a:endParaRPr lang="en-US" b="1"/>
            </a:p>
          </p:txBody>
        </p:sp>
        <p:cxnSp>
          <p:nvCxnSpPr>
            <p:cNvPr id="545863" name="AutoShape 71"/>
            <p:cNvCxnSpPr>
              <a:cxnSpLocks noChangeShapeType="1"/>
              <a:stCxn id="545826" idx="2"/>
            </p:cNvCxnSpPr>
            <p:nvPr/>
          </p:nvCxnSpPr>
          <p:spPr bwMode="auto">
            <a:xfrm rot="10800000" flipV="1">
              <a:off x="243" y="2496"/>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45864" name="Text Box 72"/>
            <p:cNvSpPr txBox="1">
              <a:spLocks noChangeArrowheads="1"/>
            </p:cNvSpPr>
            <p:nvPr/>
          </p:nvSpPr>
          <p:spPr bwMode="auto">
            <a:xfrm>
              <a:off x="138" y="1908"/>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5865" name="Group 73"/>
            <p:cNvGrpSpPr>
              <a:grpSpLocks/>
            </p:cNvGrpSpPr>
            <p:nvPr/>
          </p:nvGrpSpPr>
          <p:grpSpPr bwMode="auto">
            <a:xfrm>
              <a:off x="375" y="1908"/>
              <a:ext cx="332" cy="328"/>
              <a:chOff x="203" y="2976"/>
              <a:chExt cx="332" cy="328"/>
            </a:xfrm>
          </p:grpSpPr>
          <p:sp>
            <p:nvSpPr>
              <p:cNvPr id="545866" name="Oval 7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5867" name="Text Box 7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5868" name="Text Box 7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45869" name="AutoShape 77"/>
            <p:cNvCxnSpPr>
              <a:cxnSpLocks noChangeShapeType="1"/>
              <a:stCxn id="545826" idx="0"/>
              <a:endCxn id="545866" idx="4"/>
            </p:cNvCxnSpPr>
            <p:nvPr/>
          </p:nvCxnSpPr>
          <p:spPr bwMode="auto">
            <a:xfrm flipH="1" flipV="1">
              <a:off x="541" y="2236"/>
              <a:ext cx="1" cy="221"/>
            </a:xfrm>
            <a:prstGeom prst="straightConnector1">
              <a:avLst/>
            </a:prstGeom>
            <a:noFill/>
            <a:ln w="12700">
              <a:solidFill>
                <a:schemeClr val="tx1"/>
              </a:solidFill>
              <a:round/>
              <a:headEnd type="none" w="lg" len="lg"/>
              <a:tailEnd type="none" w="lg" len="lg"/>
            </a:ln>
            <a:effectLst/>
          </p:spPr>
        </p:cxnSp>
        <p:grpSp>
          <p:nvGrpSpPr>
            <p:cNvPr id="545870" name="Group 78"/>
            <p:cNvGrpSpPr>
              <a:grpSpLocks/>
            </p:cNvGrpSpPr>
            <p:nvPr/>
          </p:nvGrpSpPr>
          <p:grpSpPr bwMode="auto">
            <a:xfrm rot="-16200000" flipH="1" flipV="1">
              <a:off x="1004" y="3318"/>
              <a:ext cx="112" cy="287"/>
              <a:chOff x="3450" y="2313"/>
              <a:chExt cx="111" cy="216"/>
            </a:xfrm>
          </p:grpSpPr>
          <p:sp>
            <p:nvSpPr>
              <p:cNvPr id="545871"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5872"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5873"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5874"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5875"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5876"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5877"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5878" name="Text Box 86"/>
            <p:cNvSpPr txBox="1">
              <a:spLocks noChangeArrowheads="1"/>
            </p:cNvSpPr>
            <p:nvPr/>
          </p:nvSpPr>
          <p:spPr bwMode="auto">
            <a:xfrm>
              <a:off x="875" y="3461"/>
              <a:ext cx="32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endParaRPr lang="en-US" b="1"/>
            </a:p>
          </p:txBody>
        </p:sp>
        <p:cxnSp>
          <p:nvCxnSpPr>
            <p:cNvPr id="545879" name="AutoShape 87"/>
            <p:cNvCxnSpPr>
              <a:cxnSpLocks noChangeShapeType="1"/>
              <a:stCxn id="545815" idx="2"/>
              <a:endCxn id="545873" idx="1"/>
            </p:cNvCxnSpPr>
            <p:nvPr/>
          </p:nvCxnSpPr>
          <p:spPr bwMode="auto">
            <a:xfrm flipH="1" flipV="1">
              <a:off x="1203" y="3460"/>
              <a:ext cx="294" cy="1"/>
            </a:xfrm>
            <a:prstGeom prst="straightConnector1">
              <a:avLst/>
            </a:prstGeom>
            <a:noFill/>
            <a:ln w="12700">
              <a:solidFill>
                <a:schemeClr val="tx1"/>
              </a:solidFill>
              <a:round/>
              <a:headEnd type="none" w="lg" len="lg"/>
              <a:tailEnd type="none" w="lg" len="lg"/>
            </a:ln>
            <a:effectLst/>
          </p:spPr>
        </p:cxnSp>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Date Placeholder 3"/>
          <p:cNvSpPr>
            <a:spLocks noGrp="1"/>
          </p:cNvSpPr>
          <p:nvPr>
            <p:ph type="dt" sz="half" idx="10"/>
          </p:nvPr>
        </p:nvSpPr>
        <p:spPr/>
        <p:txBody>
          <a:bodyPr/>
          <a:lstStyle/>
          <a:p>
            <a:r>
              <a:rPr lang="en-US"/>
              <a:t>ECEN 301</a:t>
            </a:r>
          </a:p>
        </p:txBody>
      </p:sp>
      <p:sp>
        <p:nvSpPr>
          <p:cNvPr id="90" name="Footer Placeholder 4"/>
          <p:cNvSpPr>
            <a:spLocks noGrp="1"/>
          </p:cNvSpPr>
          <p:nvPr>
            <p:ph type="ftr" sz="quarter" idx="11"/>
          </p:nvPr>
        </p:nvSpPr>
        <p:spPr/>
        <p:txBody>
          <a:bodyPr/>
          <a:lstStyle/>
          <a:p>
            <a:r>
              <a:rPr lang="en-US"/>
              <a:t>Discussion #7 – Node and Mesh Methods</a:t>
            </a:r>
          </a:p>
        </p:txBody>
      </p:sp>
      <p:sp>
        <p:nvSpPr>
          <p:cNvPr id="91" name="Slide Number Placeholder 5"/>
          <p:cNvSpPr>
            <a:spLocks noGrp="1"/>
          </p:cNvSpPr>
          <p:nvPr>
            <p:ph type="sldNum" sz="quarter" idx="12"/>
          </p:nvPr>
        </p:nvSpPr>
        <p:spPr/>
        <p:txBody>
          <a:bodyPr/>
          <a:lstStyle/>
          <a:p>
            <a:pPr lvl="1"/>
            <a:fld id="{670E2E4E-B298-466C-89D5-A8562A79762F}" type="slidenum">
              <a:rPr lang="en-US"/>
              <a:pPr lvl="1"/>
              <a:t>58</a:t>
            </a:fld>
            <a:endParaRPr lang="en-US"/>
          </a:p>
        </p:txBody>
      </p:sp>
      <p:sp>
        <p:nvSpPr>
          <p:cNvPr id="546818" name="Rectangle 2"/>
          <p:cNvSpPr>
            <a:spLocks noGrp="1" noChangeArrowheads="1"/>
          </p:cNvSpPr>
          <p:nvPr>
            <p:ph type="title"/>
          </p:nvPr>
        </p:nvSpPr>
        <p:spPr/>
        <p:txBody>
          <a:bodyPr/>
          <a:lstStyle/>
          <a:p>
            <a:r>
              <a:rPr lang="en-US"/>
              <a:t>Mesh Current Method</a:t>
            </a:r>
          </a:p>
        </p:txBody>
      </p:sp>
      <p:sp>
        <p:nvSpPr>
          <p:cNvPr id="546819"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dirty="0"/>
              <a:t>Example8</a:t>
            </a:r>
            <a:r>
              <a:rPr lang="en-US" sz="2400" dirty="0"/>
              <a:t>: find the voltages across </a:t>
            </a:r>
            <a:r>
              <a:rPr lang="en-US" sz="2400" dirty="0" smtClean="0"/>
              <a:t>the resistors</a:t>
            </a:r>
            <a:endParaRPr lang="en-US" sz="2400" dirty="0"/>
          </a:p>
          <a:p>
            <a:pPr lvl="1">
              <a:lnSpc>
                <a:spcPct val="90000"/>
              </a:lnSpc>
            </a:pPr>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sp>
        <p:nvSpPr>
          <p:cNvPr id="546820" name="Text Box 4"/>
          <p:cNvSpPr txBox="1">
            <a:spLocks noChangeArrowheads="1"/>
          </p:cNvSpPr>
          <p:nvPr/>
        </p:nvSpPr>
        <p:spPr bwMode="auto">
          <a:xfrm>
            <a:off x="4419600" y="2819400"/>
            <a:ext cx="4648200" cy="2027238"/>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Mesh current directions given</a:t>
            </a:r>
          </a:p>
          <a:p>
            <a:pPr marL="457200" indent="-457200" algn="l">
              <a:buFontTx/>
              <a:buAutoNum type="arabicPeriod"/>
            </a:pPr>
            <a:r>
              <a:rPr lang="en-US"/>
              <a:t>Voltage polarities chosen and labeled</a:t>
            </a:r>
          </a:p>
          <a:p>
            <a:pPr marL="457200" indent="-457200" algn="l">
              <a:buFontTx/>
              <a:buAutoNum type="arabicPeriod"/>
            </a:pPr>
            <a:r>
              <a:rPr lang="en-US"/>
              <a:t>Identify n – m (3) mesh currents </a:t>
            </a:r>
          </a:p>
          <a:p>
            <a:pPr marL="914400" lvl="1" indent="-457200" algn="l">
              <a:buFont typeface="Wingdings" pitchFamily="2" charset="2"/>
              <a:buChar char="Ø"/>
            </a:pPr>
            <a:r>
              <a:rPr lang="en-US" b="1" i="1"/>
              <a:t>i</a:t>
            </a:r>
            <a:r>
              <a:rPr lang="en-US" b="1" baseline="-25000"/>
              <a:t>a</a:t>
            </a:r>
            <a:r>
              <a:rPr lang="en-US"/>
              <a:t> is </a:t>
            </a:r>
            <a:r>
              <a:rPr lang="en-US" b="1"/>
              <a:t>independent</a:t>
            </a:r>
          </a:p>
          <a:p>
            <a:pPr marL="914400" lvl="1" indent="-457200" algn="l">
              <a:buFont typeface="Wingdings" pitchFamily="2" charset="2"/>
              <a:buChar char="Ø"/>
            </a:pPr>
            <a:r>
              <a:rPr lang="en-US" b="1" i="1"/>
              <a:t>i</a:t>
            </a:r>
            <a:r>
              <a:rPr lang="en-US" b="1" baseline="-25000"/>
              <a:t>a</a:t>
            </a:r>
            <a:r>
              <a:rPr lang="en-US"/>
              <a:t> is </a:t>
            </a:r>
            <a:r>
              <a:rPr lang="en-US" b="1"/>
              <a:t>independent </a:t>
            </a:r>
          </a:p>
          <a:p>
            <a:pPr marL="914400" lvl="1" indent="-457200" algn="l">
              <a:buFont typeface="Wingdings" pitchFamily="2" charset="2"/>
              <a:buChar char="Ø"/>
            </a:pPr>
            <a:r>
              <a:rPr lang="en-US" b="1" i="1"/>
              <a:t>i</a:t>
            </a:r>
            <a:r>
              <a:rPr lang="en-US" b="1" baseline="-25000"/>
              <a:t>c</a:t>
            </a:r>
            <a:r>
              <a:rPr lang="en-US"/>
              <a:t> is </a:t>
            </a:r>
            <a:r>
              <a:rPr lang="en-US" b="1"/>
              <a:t>independent</a:t>
            </a:r>
          </a:p>
          <a:p>
            <a:pPr marL="457200" indent="-457200" algn="l">
              <a:buFontTx/>
              <a:buAutoNum type="arabicPeriod"/>
            </a:pPr>
            <a:r>
              <a:rPr lang="en-US"/>
              <a:t>Apply KVL around meshes </a:t>
            </a:r>
            <a:r>
              <a:rPr lang="en-US" b="1"/>
              <a:t>a</a:t>
            </a:r>
            <a:r>
              <a:rPr lang="en-US"/>
              <a:t>, </a:t>
            </a:r>
            <a:r>
              <a:rPr lang="en-US" b="1"/>
              <a:t>b</a:t>
            </a:r>
            <a:r>
              <a:rPr lang="en-US"/>
              <a:t>, and </a:t>
            </a:r>
            <a:r>
              <a:rPr lang="en-US" b="1"/>
              <a:t>c</a:t>
            </a:r>
          </a:p>
        </p:txBody>
      </p:sp>
      <p:grpSp>
        <p:nvGrpSpPr>
          <p:cNvPr id="546821" name="Group 5"/>
          <p:cNvGrpSpPr>
            <a:grpSpLocks/>
          </p:cNvGrpSpPr>
          <p:nvPr/>
        </p:nvGrpSpPr>
        <p:grpSpPr bwMode="auto">
          <a:xfrm>
            <a:off x="152400" y="2286000"/>
            <a:ext cx="3959225" cy="3575050"/>
            <a:chOff x="189" y="1574"/>
            <a:chExt cx="2494" cy="2252"/>
          </a:xfrm>
        </p:grpSpPr>
        <p:sp>
          <p:nvSpPr>
            <p:cNvPr id="546822" name="Oval 6"/>
            <p:cNvSpPr>
              <a:spLocks noChangeArrowheads="1"/>
            </p:cNvSpPr>
            <p:nvPr/>
          </p:nvSpPr>
          <p:spPr bwMode="auto">
            <a:xfrm>
              <a:off x="1584" y="25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6823" name="AutoShape 7"/>
            <p:cNvCxnSpPr>
              <a:cxnSpLocks noChangeShapeType="1"/>
              <a:endCxn id="546857" idx="4"/>
            </p:cNvCxnSpPr>
            <p:nvPr/>
          </p:nvCxnSpPr>
          <p:spPr bwMode="auto">
            <a:xfrm rot="10800000">
              <a:off x="631" y="3252"/>
              <a:ext cx="378" cy="343"/>
            </a:xfrm>
            <a:prstGeom prst="bentConnector2">
              <a:avLst/>
            </a:prstGeom>
            <a:noFill/>
            <a:ln w="12700">
              <a:solidFill>
                <a:schemeClr val="tx1"/>
              </a:solidFill>
              <a:miter lim="800000"/>
              <a:headEnd type="none" w="lg" len="lg"/>
              <a:tailEnd type="none" w="lg" len="lg"/>
            </a:ln>
            <a:effectLst/>
          </p:spPr>
        </p:cxnSp>
        <p:cxnSp>
          <p:nvCxnSpPr>
            <p:cNvPr id="546824" name="AutoShape 8"/>
            <p:cNvCxnSpPr>
              <a:cxnSpLocks noChangeShapeType="1"/>
              <a:stCxn id="546822" idx="4"/>
              <a:endCxn id="546826" idx="0"/>
            </p:cNvCxnSpPr>
            <p:nvPr/>
          </p:nvCxnSpPr>
          <p:spPr bwMode="auto">
            <a:xfrm>
              <a:off x="1626" y="2662"/>
              <a:ext cx="0" cy="318"/>
            </a:xfrm>
            <a:prstGeom prst="straightConnector1">
              <a:avLst/>
            </a:prstGeom>
            <a:noFill/>
            <a:ln w="12700">
              <a:solidFill>
                <a:schemeClr val="tx1"/>
              </a:solidFill>
              <a:round/>
              <a:headEnd type="none" w="lg" len="lg"/>
              <a:tailEnd type="none" w="lg" len="lg"/>
            </a:ln>
            <a:effectLst/>
          </p:spPr>
        </p:cxnSp>
        <p:grpSp>
          <p:nvGrpSpPr>
            <p:cNvPr id="546825" name="Group 9"/>
            <p:cNvGrpSpPr>
              <a:grpSpLocks/>
            </p:cNvGrpSpPr>
            <p:nvPr/>
          </p:nvGrpSpPr>
          <p:grpSpPr bwMode="auto">
            <a:xfrm>
              <a:off x="1578" y="2980"/>
              <a:ext cx="111" cy="216"/>
              <a:chOff x="2009" y="2933"/>
              <a:chExt cx="111" cy="216"/>
            </a:xfrm>
          </p:grpSpPr>
          <p:sp>
            <p:nvSpPr>
              <p:cNvPr id="546826"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6827"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6828"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6829"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6830"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6831"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6832"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6833" name="Text Box 17"/>
            <p:cNvSpPr txBox="1">
              <a:spLocks noChangeArrowheads="1"/>
            </p:cNvSpPr>
            <p:nvPr/>
          </p:nvSpPr>
          <p:spPr bwMode="auto">
            <a:xfrm>
              <a:off x="1354" y="278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cxnSp>
          <p:nvCxnSpPr>
            <p:cNvPr id="546834" name="AutoShape 18"/>
            <p:cNvCxnSpPr>
              <a:cxnSpLocks noChangeShapeType="1"/>
              <a:stCxn id="546851" idx="6"/>
              <a:endCxn id="546822" idx="2"/>
            </p:cNvCxnSpPr>
            <p:nvPr/>
          </p:nvCxnSpPr>
          <p:spPr bwMode="auto">
            <a:xfrm flipV="1">
              <a:off x="676" y="2624"/>
              <a:ext cx="908" cy="6"/>
            </a:xfrm>
            <a:prstGeom prst="straightConnector1">
              <a:avLst/>
            </a:prstGeom>
            <a:noFill/>
            <a:ln w="12700">
              <a:solidFill>
                <a:schemeClr val="tx1"/>
              </a:solidFill>
              <a:round/>
              <a:headEnd type="none" w="lg" len="lg"/>
              <a:tailEnd type="none" w="lg" len="lg"/>
            </a:ln>
            <a:effectLst/>
          </p:spPr>
        </p:cxnSp>
        <p:grpSp>
          <p:nvGrpSpPr>
            <p:cNvPr id="546835" name="Group 19"/>
            <p:cNvGrpSpPr>
              <a:grpSpLocks/>
            </p:cNvGrpSpPr>
            <p:nvPr/>
          </p:nvGrpSpPr>
          <p:grpSpPr bwMode="auto">
            <a:xfrm>
              <a:off x="189" y="2766"/>
              <a:ext cx="288" cy="96"/>
              <a:chOff x="1392" y="3552"/>
              <a:chExt cx="288" cy="96"/>
            </a:xfrm>
          </p:grpSpPr>
          <p:sp>
            <p:nvSpPr>
              <p:cNvPr id="546836" name="Line 20"/>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6837" name="Line 21"/>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6838" name="Line 22"/>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6839" name="Oval 23"/>
            <p:cNvSpPr>
              <a:spLocks noChangeArrowheads="1"/>
            </p:cNvSpPr>
            <p:nvPr/>
          </p:nvSpPr>
          <p:spPr bwMode="auto">
            <a:xfrm>
              <a:off x="1577" y="181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6840" name="Oval 24"/>
            <p:cNvSpPr>
              <a:spLocks noChangeArrowheads="1"/>
            </p:cNvSpPr>
            <p:nvPr/>
          </p:nvSpPr>
          <p:spPr bwMode="auto">
            <a:xfrm>
              <a:off x="1590" y="355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6841" name="Group 25"/>
            <p:cNvGrpSpPr>
              <a:grpSpLocks/>
            </p:cNvGrpSpPr>
            <p:nvPr/>
          </p:nvGrpSpPr>
          <p:grpSpPr bwMode="auto">
            <a:xfrm rot="-16200000" flipH="1" flipV="1">
              <a:off x="1055" y="1708"/>
              <a:ext cx="112" cy="287"/>
              <a:chOff x="3450" y="2313"/>
              <a:chExt cx="111" cy="216"/>
            </a:xfrm>
          </p:grpSpPr>
          <p:sp>
            <p:nvSpPr>
              <p:cNvPr id="546842"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6843"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6844"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6845"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6846"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6847"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6848"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6849" name="AutoShape 33"/>
            <p:cNvCxnSpPr>
              <a:cxnSpLocks noChangeShapeType="1"/>
              <a:stCxn id="546840" idx="0"/>
              <a:endCxn id="546828" idx="1"/>
            </p:cNvCxnSpPr>
            <p:nvPr/>
          </p:nvCxnSpPr>
          <p:spPr bwMode="auto">
            <a:xfrm flipV="1">
              <a:off x="1632" y="3196"/>
              <a:ext cx="3" cy="360"/>
            </a:xfrm>
            <a:prstGeom prst="straightConnector1">
              <a:avLst/>
            </a:prstGeom>
            <a:noFill/>
            <a:ln w="12700">
              <a:solidFill>
                <a:schemeClr val="tx1"/>
              </a:solidFill>
              <a:round/>
              <a:headEnd type="none" w="lg" len="lg"/>
              <a:tailEnd type="none" w="lg" len="lg"/>
            </a:ln>
            <a:effectLst/>
          </p:spPr>
        </p:cxnSp>
        <p:cxnSp>
          <p:nvCxnSpPr>
            <p:cNvPr id="546850" name="AutoShape 34"/>
            <p:cNvCxnSpPr>
              <a:cxnSpLocks noChangeShapeType="1"/>
              <a:stCxn id="546840" idx="6"/>
              <a:endCxn id="546876" idx="1"/>
            </p:cNvCxnSpPr>
            <p:nvPr/>
          </p:nvCxnSpPr>
          <p:spPr bwMode="auto">
            <a:xfrm flipV="1">
              <a:off x="1673" y="2784"/>
              <a:ext cx="688" cy="811"/>
            </a:xfrm>
            <a:prstGeom prst="bentConnector2">
              <a:avLst/>
            </a:prstGeom>
            <a:noFill/>
            <a:ln w="12700">
              <a:solidFill>
                <a:schemeClr val="tx1"/>
              </a:solidFill>
              <a:miter lim="800000"/>
              <a:headEnd type="none" w="lg" len="lg"/>
              <a:tailEnd type="none" w="lg" len="lg"/>
            </a:ln>
            <a:effectLst/>
          </p:spPr>
        </p:cxnSp>
        <p:sp>
          <p:nvSpPr>
            <p:cNvPr id="546851" name="Oval 35"/>
            <p:cNvSpPr>
              <a:spLocks noChangeArrowheads="1"/>
            </p:cNvSpPr>
            <p:nvPr/>
          </p:nvSpPr>
          <p:spPr bwMode="auto">
            <a:xfrm>
              <a:off x="593" y="259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6852" name="AutoShape 36"/>
            <p:cNvCxnSpPr>
              <a:cxnSpLocks noChangeShapeType="1"/>
              <a:stCxn id="546858" idx="0"/>
              <a:endCxn id="546851" idx="4"/>
            </p:cNvCxnSpPr>
            <p:nvPr/>
          </p:nvCxnSpPr>
          <p:spPr bwMode="auto">
            <a:xfrm flipV="1">
              <a:off x="633" y="2668"/>
              <a:ext cx="2" cy="256"/>
            </a:xfrm>
            <a:prstGeom prst="straightConnector1">
              <a:avLst/>
            </a:prstGeom>
            <a:noFill/>
            <a:ln w="12700">
              <a:solidFill>
                <a:schemeClr val="tx1"/>
              </a:solidFill>
              <a:round/>
              <a:headEnd type="none" w="lg" len="lg"/>
              <a:tailEnd type="none" w="lg" len="lg"/>
            </a:ln>
            <a:effectLst/>
          </p:spPr>
        </p:cxnSp>
        <p:cxnSp>
          <p:nvCxnSpPr>
            <p:cNvPr id="546853" name="AutoShape 37"/>
            <p:cNvCxnSpPr>
              <a:cxnSpLocks noChangeShapeType="1"/>
              <a:stCxn id="546892" idx="0"/>
              <a:endCxn id="546842" idx="0"/>
            </p:cNvCxnSpPr>
            <p:nvPr/>
          </p:nvCxnSpPr>
          <p:spPr bwMode="auto">
            <a:xfrm rot="16200000">
              <a:off x="710" y="1785"/>
              <a:ext cx="183" cy="331"/>
            </a:xfrm>
            <a:prstGeom prst="bentConnector2">
              <a:avLst/>
            </a:prstGeom>
            <a:noFill/>
            <a:ln w="12700">
              <a:solidFill>
                <a:schemeClr val="tx1"/>
              </a:solidFill>
              <a:miter lim="800000"/>
              <a:headEnd type="none" w="lg" len="lg"/>
              <a:tailEnd type="none" w="lg" len="lg"/>
            </a:ln>
            <a:effectLst/>
          </p:spPr>
        </p:cxnSp>
        <p:sp>
          <p:nvSpPr>
            <p:cNvPr id="546854" name="Text Box 38"/>
            <p:cNvSpPr txBox="1">
              <a:spLocks noChangeArrowheads="1"/>
            </p:cNvSpPr>
            <p:nvPr/>
          </p:nvSpPr>
          <p:spPr bwMode="auto">
            <a:xfrm>
              <a:off x="864" y="157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r>
                <a:rPr lang="en-US" b="1"/>
                <a:t>–</a:t>
              </a:r>
            </a:p>
          </p:txBody>
        </p:sp>
        <p:sp>
          <p:nvSpPr>
            <p:cNvPr id="546855" name="Text Box 39"/>
            <p:cNvSpPr txBox="1">
              <a:spLocks noChangeArrowheads="1"/>
            </p:cNvSpPr>
            <p:nvPr/>
          </p:nvSpPr>
          <p:spPr bwMode="auto">
            <a:xfrm>
              <a:off x="224" y="2924"/>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6856" name="Group 40"/>
            <p:cNvGrpSpPr>
              <a:grpSpLocks/>
            </p:cNvGrpSpPr>
            <p:nvPr/>
          </p:nvGrpSpPr>
          <p:grpSpPr bwMode="auto">
            <a:xfrm>
              <a:off x="465" y="2924"/>
              <a:ext cx="332" cy="328"/>
              <a:chOff x="203" y="2976"/>
              <a:chExt cx="332" cy="328"/>
            </a:xfrm>
          </p:grpSpPr>
          <p:sp>
            <p:nvSpPr>
              <p:cNvPr id="546857" name="Oval 41"/>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6858" name="Text Box 42"/>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6859" name="Text Box 43"/>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6860" name="Arc 44"/>
            <p:cNvSpPr>
              <a:spLocks/>
            </p:cNvSpPr>
            <p:nvPr/>
          </p:nvSpPr>
          <p:spPr bwMode="auto">
            <a:xfrm>
              <a:off x="834" y="2915"/>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6861" name="Arc 45"/>
            <p:cNvSpPr>
              <a:spLocks/>
            </p:cNvSpPr>
            <p:nvPr/>
          </p:nvSpPr>
          <p:spPr bwMode="auto">
            <a:xfrm>
              <a:off x="838" y="1933"/>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6862" name="Text Box 46"/>
            <p:cNvSpPr txBox="1">
              <a:spLocks noChangeArrowheads="1"/>
            </p:cNvSpPr>
            <p:nvPr/>
          </p:nvSpPr>
          <p:spPr bwMode="auto">
            <a:xfrm>
              <a:off x="984" y="298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6863" name="Text Box 47"/>
            <p:cNvSpPr txBox="1">
              <a:spLocks noChangeArrowheads="1"/>
            </p:cNvSpPr>
            <p:nvPr/>
          </p:nvSpPr>
          <p:spPr bwMode="auto">
            <a:xfrm>
              <a:off x="999" y="207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6864" name="Text Box 48"/>
            <p:cNvSpPr txBox="1">
              <a:spLocks noChangeArrowheads="1"/>
            </p:cNvSpPr>
            <p:nvPr/>
          </p:nvSpPr>
          <p:spPr bwMode="auto">
            <a:xfrm>
              <a:off x="1829" y="2574"/>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46865" name="Group 49"/>
            <p:cNvGrpSpPr>
              <a:grpSpLocks/>
            </p:cNvGrpSpPr>
            <p:nvPr/>
          </p:nvGrpSpPr>
          <p:grpSpPr bwMode="auto">
            <a:xfrm>
              <a:off x="1568" y="2154"/>
              <a:ext cx="111" cy="216"/>
              <a:chOff x="2009" y="2933"/>
              <a:chExt cx="111" cy="216"/>
            </a:xfrm>
          </p:grpSpPr>
          <p:sp>
            <p:nvSpPr>
              <p:cNvPr id="546866" name="Line 5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6867" name="Line 5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6868" name="Line 5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6869" name="Line 5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6870" name="Line 5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6871" name="Line 5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6872" name="Line 5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46873" name="Group 57"/>
            <p:cNvGrpSpPr>
              <a:grpSpLocks/>
            </p:cNvGrpSpPr>
            <p:nvPr/>
          </p:nvGrpSpPr>
          <p:grpSpPr bwMode="auto">
            <a:xfrm>
              <a:off x="2304" y="2568"/>
              <a:ext cx="111" cy="216"/>
              <a:chOff x="2009" y="2933"/>
              <a:chExt cx="111" cy="216"/>
            </a:xfrm>
          </p:grpSpPr>
          <p:sp>
            <p:nvSpPr>
              <p:cNvPr id="546874" name="Line 58"/>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6875" name="Line 59"/>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6876" name="Line 60"/>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6877" name="Line 61"/>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6878" name="Line 62"/>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6879" name="Line 63"/>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6880" name="Line 64"/>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6881" name="AutoShape 65"/>
            <p:cNvCxnSpPr>
              <a:cxnSpLocks noChangeShapeType="1"/>
              <a:stCxn id="546822" idx="0"/>
              <a:endCxn id="546868" idx="1"/>
            </p:cNvCxnSpPr>
            <p:nvPr/>
          </p:nvCxnSpPr>
          <p:spPr bwMode="auto">
            <a:xfrm flipH="1" flipV="1">
              <a:off x="1625" y="2370"/>
              <a:ext cx="1" cy="215"/>
            </a:xfrm>
            <a:prstGeom prst="straightConnector1">
              <a:avLst/>
            </a:prstGeom>
            <a:noFill/>
            <a:ln w="12700">
              <a:solidFill>
                <a:schemeClr val="tx1"/>
              </a:solidFill>
              <a:round/>
              <a:headEnd type="none" w="lg" len="lg"/>
              <a:tailEnd type="none" w="lg" len="lg"/>
            </a:ln>
            <a:effectLst/>
          </p:spPr>
        </p:cxnSp>
        <p:cxnSp>
          <p:nvCxnSpPr>
            <p:cNvPr id="546882" name="AutoShape 66"/>
            <p:cNvCxnSpPr>
              <a:cxnSpLocks noChangeShapeType="1"/>
              <a:stCxn id="546839" idx="2"/>
              <a:endCxn id="546844" idx="1"/>
            </p:cNvCxnSpPr>
            <p:nvPr/>
          </p:nvCxnSpPr>
          <p:spPr bwMode="auto">
            <a:xfrm flipH="1">
              <a:off x="1254" y="1850"/>
              <a:ext cx="323" cy="0"/>
            </a:xfrm>
            <a:prstGeom prst="straightConnector1">
              <a:avLst/>
            </a:prstGeom>
            <a:noFill/>
            <a:ln w="12700">
              <a:solidFill>
                <a:schemeClr val="tx1"/>
              </a:solidFill>
              <a:round/>
              <a:headEnd type="none" w="lg" len="lg"/>
              <a:tailEnd type="none" w="lg" len="lg"/>
            </a:ln>
            <a:effectLst/>
          </p:spPr>
        </p:cxnSp>
        <p:cxnSp>
          <p:nvCxnSpPr>
            <p:cNvPr id="546883" name="AutoShape 67"/>
            <p:cNvCxnSpPr>
              <a:cxnSpLocks noChangeShapeType="1"/>
              <a:stCxn id="546839" idx="4"/>
              <a:endCxn id="546866" idx="0"/>
            </p:cNvCxnSpPr>
            <p:nvPr/>
          </p:nvCxnSpPr>
          <p:spPr bwMode="auto">
            <a:xfrm flipH="1">
              <a:off x="1616" y="1888"/>
              <a:ext cx="3" cy="266"/>
            </a:xfrm>
            <a:prstGeom prst="straightConnector1">
              <a:avLst/>
            </a:prstGeom>
            <a:noFill/>
            <a:ln w="12700">
              <a:solidFill>
                <a:schemeClr val="tx1"/>
              </a:solidFill>
              <a:round/>
              <a:headEnd type="none" w="lg" len="lg"/>
              <a:tailEnd type="none" w="lg" len="lg"/>
            </a:ln>
            <a:effectLst/>
          </p:spPr>
        </p:cxnSp>
        <p:cxnSp>
          <p:nvCxnSpPr>
            <p:cNvPr id="546884" name="AutoShape 68"/>
            <p:cNvCxnSpPr>
              <a:cxnSpLocks noChangeShapeType="1"/>
              <a:stCxn id="546839" idx="6"/>
              <a:endCxn id="546874" idx="0"/>
            </p:cNvCxnSpPr>
            <p:nvPr/>
          </p:nvCxnSpPr>
          <p:spPr bwMode="auto">
            <a:xfrm>
              <a:off x="1660" y="1850"/>
              <a:ext cx="692" cy="718"/>
            </a:xfrm>
            <a:prstGeom prst="bentConnector2">
              <a:avLst/>
            </a:prstGeom>
            <a:noFill/>
            <a:ln w="12700">
              <a:solidFill>
                <a:schemeClr val="tx1"/>
              </a:solidFill>
              <a:miter lim="800000"/>
              <a:headEnd type="none" w="lg" len="lg"/>
              <a:tailEnd type="none" w="lg" len="lg"/>
            </a:ln>
            <a:effectLst/>
          </p:spPr>
        </p:cxnSp>
        <p:sp>
          <p:nvSpPr>
            <p:cNvPr id="546885" name="Arc 69"/>
            <p:cNvSpPr>
              <a:spLocks/>
            </p:cNvSpPr>
            <p:nvPr/>
          </p:nvSpPr>
          <p:spPr bwMode="auto">
            <a:xfrm>
              <a:off x="1689" y="2426"/>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6886" name="Text Box 70"/>
            <p:cNvSpPr txBox="1">
              <a:spLocks noChangeArrowheads="1"/>
            </p:cNvSpPr>
            <p:nvPr/>
          </p:nvSpPr>
          <p:spPr bwMode="auto">
            <a:xfrm>
              <a:off x="1364" y="196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46887" name="Text Box 71"/>
            <p:cNvSpPr txBox="1">
              <a:spLocks noChangeArrowheads="1"/>
            </p:cNvSpPr>
            <p:nvPr/>
          </p:nvSpPr>
          <p:spPr bwMode="auto">
            <a:xfrm>
              <a:off x="2415" y="240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cxnSp>
          <p:nvCxnSpPr>
            <p:cNvPr id="546888" name="AutoShape 72"/>
            <p:cNvCxnSpPr>
              <a:cxnSpLocks noChangeShapeType="1"/>
              <a:stCxn id="546851" idx="2"/>
            </p:cNvCxnSpPr>
            <p:nvPr/>
          </p:nvCxnSpPr>
          <p:spPr bwMode="auto">
            <a:xfrm rot="10800000" flipV="1">
              <a:off x="336" y="2630"/>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46889" name="Text Box 73"/>
            <p:cNvSpPr txBox="1">
              <a:spLocks noChangeArrowheads="1"/>
            </p:cNvSpPr>
            <p:nvPr/>
          </p:nvSpPr>
          <p:spPr bwMode="auto">
            <a:xfrm>
              <a:off x="231" y="2042"/>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6890" name="Group 74"/>
            <p:cNvGrpSpPr>
              <a:grpSpLocks/>
            </p:cNvGrpSpPr>
            <p:nvPr/>
          </p:nvGrpSpPr>
          <p:grpSpPr bwMode="auto">
            <a:xfrm>
              <a:off x="468" y="2042"/>
              <a:ext cx="332" cy="328"/>
              <a:chOff x="203" y="2976"/>
              <a:chExt cx="332" cy="328"/>
            </a:xfrm>
          </p:grpSpPr>
          <p:sp>
            <p:nvSpPr>
              <p:cNvPr id="546891" name="Oval 75"/>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6892" name="Text Box 76"/>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6893" name="Text Box 77"/>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46894" name="AutoShape 78"/>
            <p:cNvCxnSpPr>
              <a:cxnSpLocks noChangeShapeType="1"/>
              <a:stCxn id="546851" idx="0"/>
              <a:endCxn id="546891" idx="4"/>
            </p:cNvCxnSpPr>
            <p:nvPr/>
          </p:nvCxnSpPr>
          <p:spPr bwMode="auto">
            <a:xfrm flipH="1" flipV="1">
              <a:off x="634" y="2370"/>
              <a:ext cx="1" cy="221"/>
            </a:xfrm>
            <a:prstGeom prst="straightConnector1">
              <a:avLst/>
            </a:prstGeom>
            <a:noFill/>
            <a:ln w="12700">
              <a:solidFill>
                <a:schemeClr val="tx1"/>
              </a:solidFill>
              <a:round/>
              <a:headEnd type="none" w="lg" len="lg"/>
              <a:tailEnd type="none" w="lg" len="lg"/>
            </a:ln>
            <a:effectLst/>
          </p:spPr>
        </p:cxnSp>
        <p:grpSp>
          <p:nvGrpSpPr>
            <p:cNvPr id="546895" name="Group 79"/>
            <p:cNvGrpSpPr>
              <a:grpSpLocks/>
            </p:cNvGrpSpPr>
            <p:nvPr/>
          </p:nvGrpSpPr>
          <p:grpSpPr bwMode="auto">
            <a:xfrm rot="-16200000" flipH="1" flipV="1">
              <a:off x="1097" y="3452"/>
              <a:ext cx="112" cy="287"/>
              <a:chOff x="3450" y="2313"/>
              <a:chExt cx="111" cy="216"/>
            </a:xfrm>
          </p:grpSpPr>
          <p:sp>
            <p:nvSpPr>
              <p:cNvPr id="546896" name="Line 8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6897" name="Line 8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6898" name="Line 8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6899" name="Line 8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6900" name="Line 8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6901" name="Line 8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6902" name="Line 8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6903" name="Text Box 87"/>
            <p:cNvSpPr txBox="1">
              <a:spLocks noChangeArrowheads="1"/>
            </p:cNvSpPr>
            <p:nvPr/>
          </p:nvSpPr>
          <p:spPr bwMode="auto">
            <a:xfrm>
              <a:off x="891" y="3595"/>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r>
                <a:rPr lang="en-US" b="1"/>
                <a:t>+</a:t>
              </a:r>
            </a:p>
          </p:txBody>
        </p:sp>
        <p:cxnSp>
          <p:nvCxnSpPr>
            <p:cNvPr id="546904" name="AutoShape 88"/>
            <p:cNvCxnSpPr>
              <a:cxnSpLocks noChangeShapeType="1"/>
              <a:stCxn id="546840" idx="2"/>
              <a:endCxn id="546898" idx="1"/>
            </p:cNvCxnSpPr>
            <p:nvPr/>
          </p:nvCxnSpPr>
          <p:spPr bwMode="auto">
            <a:xfrm flipH="1" flipV="1">
              <a:off x="1296" y="3594"/>
              <a:ext cx="294" cy="1"/>
            </a:xfrm>
            <a:prstGeom prst="straightConnector1">
              <a:avLst/>
            </a:prstGeom>
            <a:noFill/>
            <a:ln w="12700">
              <a:solidFill>
                <a:schemeClr val="tx1"/>
              </a:solidFill>
              <a:round/>
              <a:headEnd type="none" w="lg" len="lg"/>
              <a:tailEnd type="none" w="lg" len="lg"/>
            </a:ln>
            <a:effectLst/>
          </p:spPr>
        </p:cxn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Date Placeholder 3"/>
          <p:cNvSpPr>
            <a:spLocks noGrp="1"/>
          </p:cNvSpPr>
          <p:nvPr>
            <p:ph type="dt" sz="half" idx="10"/>
          </p:nvPr>
        </p:nvSpPr>
        <p:spPr/>
        <p:txBody>
          <a:bodyPr/>
          <a:lstStyle/>
          <a:p>
            <a:r>
              <a:rPr lang="en-US"/>
              <a:t>ECEN 301</a:t>
            </a:r>
          </a:p>
        </p:txBody>
      </p:sp>
      <p:sp>
        <p:nvSpPr>
          <p:cNvPr id="93" name="Footer Placeholder 4"/>
          <p:cNvSpPr>
            <a:spLocks noGrp="1"/>
          </p:cNvSpPr>
          <p:nvPr>
            <p:ph type="ftr" sz="quarter" idx="11"/>
          </p:nvPr>
        </p:nvSpPr>
        <p:spPr/>
        <p:txBody>
          <a:bodyPr/>
          <a:lstStyle/>
          <a:p>
            <a:r>
              <a:rPr lang="en-US"/>
              <a:t>Discussion #7 – Node and Mesh Methods</a:t>
            </a:r>
          </a:p>
        </p:txBody>
      </p:sp>
      <p:sp>
        <p:nvSpPr>
          <p:cNvPr id="94" name="Slide Number Placeholder 5"/>
          <p:cNvSpPr>
            <a:spLocks noGrp="1"/>
          </p:cNvSpPr>
          <p:nvPr>
            <p:ph type="sldNum" sz="quarter" idx="12"/>
          </p:nvPr>
        </p:nvSpPr>
        <p:spPr/>
        <p:txBody>
          <a:bodyPr/>
          <a:lstStyle/>
          <a:p>
            <a:pPr lvl="1"/>
            <a:fld id="{A0692B69-E074-44DA-8560-5761FC4AFE4C}" type="slidenum">
              <a:rPr lang="en-US"/>
              <a:pPr lvl="1"/>
              <a:t>59</a:t>
            </a:fld>
            <a:endParaRPr lang="en-US"/>
          </a:p>
        </p:txBody>
      </p:sp>
      <p:sp>
        <p:nvSpPr>
          <p:cNvPr id="547842" name="Rectangle 2"/>
          <p:cNvSpPr>
            <a:spLocks noGrp="1" noChangeArrowheads="1"/>
          </p:cNvSpPr>
          <p:nvPr>
            <p:ph type="title"/>
          </p:nvPr>
        </p:nvSpPr>
        <p:spPr/>
        <p:txBody>
          <a:bodyPr/>
          <a:lstStyle/>
          <a:p>
            <a:r>
              <a:rPr lang="en-US"/>
              <a:t>Mesh Current Method</a:t>
            </a:r>
          </a:p>
        </p:txBody>
      </p:sp>
      <p:sp>
        <p:nvSpPr>
          <p:cNvPr id="547843"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dirty="0"/>
              <a:t>Example8</a:t>
            </a:r>
            <a:r>
              <a:rPr lang="en-US" sz="2400" dirty="0"/>
              <a:t>: find the voltages across </a:t>
            </a:r>
            <a:r>
              <a:rPr lang="en-US" sz="2400" dirty="0" smtClean="0"/>
              <a:t>the resistors</a:t>
            </a:r>
            <a:endParaRPr lang="en-US" sz="2400" dirty="0"/>
          </a:p>
          <a:p>
            <a:pPr lvl="1">
              <a:lnSpc>
                <a:spcPct val="90000"/>
              </a:lnSpc>
            </a:pPr>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grpSp>
        <p:nvGrpSpPr>
          <p:cNvPr id="547844" name="Group 4"/>
          <p:cNvGrpSpPr>
            <a:grpSpLocks/>
          </p:cNvGrpSpPr>
          <p:nvPr/>
        </p:nvGrpSpPr>
        <p:grpSpPr bwMode="auto">
          <a:xfrm>
            <a:off x="152400" y="2286000"/>
            <a:ext cx="3959225" cy="3575050"/>
            <a:chOff x="189" y="1574"/>
            <a:chExt cx="2494" cy="2252"/>
          </a:xfrm>
        </p:grpSpPr>
        <p:sp>
          <p:nvSpPr>
            <p:cNvPr id="547845" name="Oval 5"/>
            <p:cNvSpPr>
              <a:spLocks noChangeArrowheads="1"/>
            </p:cNvSpPr>
            <p:nvPr/>
          </p:nvSpPr>
          <p:spPr bwMode="auto">
            <a:xfrm>
              <a:off x="1584" y="25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7846" name="AutoShape 6"/>
            <p:cNvCxnSpPr>
              <a:cxnSpLocks noChangeShapeType="1"/>
              <a:endCxn id="547880" idx="4"/>
            </p:cNvCxnSpPr>
            <p:nvPr/>
          </p:nvCxnSpPr>
          <p:spPr bwMode="auto">
            <a:xfrm rot="10800000">
              <a:off x="631" y="3252"/>
              <a:ext cx="378" cy="343"/>
            </a:xfrm>
            <a:prstGeom prst="bentConnector2">
              <a:avLst/>
            </a:prstGeom>
            <a:noFill/>
            <a:ln w="12700">
              <a:solidFill>
                <a:schemeClr val="tx1"/>
              </a:solidFill>
              <a:miter lim="800000"/>
              <a:headEnd type="none" w="lg" len="lg"/>
              <a:tailEnd type="none" w="lg" len="lg"/>
            </a:ln>
            <a:effectLst/>
          </p:spPr>
        </p:cxnSp>
        <p:cxnSp>
          <p:nvCxnSpPr>
            <p:cNvPr id="547847" name="AutoShape 7"/>
            <p:cNvCxnSpPr>
              <a:cxnSpLocks noChangeShapeType="1"/>
              <a:stCxn id="547845" idx="4"/>
              <a:endCxn id="547849" idx="0"/>
            </p:cNvCxnSpPr>
            <p:nvPr/>
          </p:nvCxnSpPr>
          <p:spPr bwMode="auto">
            <a:xfrm>
              <a:off x="1626" y="2662"/>
              <a:ext cx="0" cy="318"/>
            </a:xfrm>
            <a:prstGeom prst="straightConnector1">
              <a:avLst/>
            </a:prstGeom>
            <a:noFill/>
            <a:ln w="12700">
              <a:solidFill>
                <a:schemeClr val="tx1"/>
              </a:solidFill>
              <a:round/>
              <a:headEnd type="none" w="lg" len="lg"/>
              <a:tailEnd type="none" w="lg" len="lg"/>
            </a:ln>
            <a:effectLst/>
          </p:spPr>
        </p:cxnSp>
        <p:grpSp>
          <p:nvGrpSpPr>
            <p:cNvPr id="547848" name="Group 8"/>
            <p:cNvGrpSpPr>
              <a:grpSpLocks/>
            </p:cNvGrpSpPr>
            <p:nvPr/>
          </p:nvGrpSpPr>
          <p:grpSpPr bwMode="auto">
            <a:xfrm>
              <a:off x="1578" y="2980"/>
              <a:ext cx="111" cy="216"/>
              <a:chOff x="2009" y="2933"/>
              <a:chExt cx="111" cy="216"/>
            </a:xfrm>
          </p:grpSpPr>
          <p:sp>
            <p:nvSpPr>
              <p:cNvPr id="547849"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7850"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7851"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7852"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7853"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7854"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7855"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7856" name="Text Box 16"/>
            <p:cNvSpPr txBox="1">
              <a:spLocks noChangeArrowheads="1"/>
            </p:cNvSpPr>
            <p:nvPr/>
          </p:nvSpPr>
          <p:spPr bwMode="auto">
            <a:xfrm>
              <a:off x="1354" y="278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cxnSp>
          <p:nvCxnSpPr>
            <p:cNvPr id="547857" name="AutoShape 17"/>
            <p:cNvCxnSpPr>
              <a:cxnSpLocks noChangeShapeType="1"/>
              <a:stCxn id="547874" idx="6"/>
              <a:endCxn id="547845" idx="2"/>
            </p:cNvCxnSpPr>
            <p:nvPr/>
          </p:nvCxnSpPr>
          <p:spPr bwMode="auto">
            <a:xfrm flipV="1">
              <a:off x="676" y="2624"/>
              <a:ext cx="908" cy="6"/>
            </a:xfrm>
            <a:prstGeom prst="straightConnector1">
              <a:avLst/>
            </a:prstGeom>
            <a:noFill/>
            <a:ln w="12700">
              <a:solidFill>
                <a:schemeClr val="tx1"/>
              </a:solidFill>
              <a:round/>
              <a:headEnd type="none" w="lg" len="lg"/>
              <a:tailEnd type="none" w="lg" len="lg"/>
            </a:ln>
            <a:effectLst/>
          </p:spPr>
        </p:cxnSp>
        <p:grpSp>
          <p:nvGrpSpPr>
            <p:cNvPr id="547858" name="Group 18"/>
            <p:cNvGrpSpPr>
              <a:grpSpLocks/>
            </p:cNvGrpSpPr>
            <p:nvPr/>
          </p:nvGrpSpPr>
          <p:grpSpPr bwMode="auto">
            <a:xfrm>
              <a:off x="189" y="2766"/>
              <a:ext cx="288" cy="96"/>
              <a:chOff x="1392" y="3552"/>
              <a:chExt cx="288" cy="96"/>
            </a:xfrm>
          </p:grpSpPr>
          <p:sp>
            <p:nvSpPr>
              <p:cNvPr id="547859" name="Line 1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7860" name="Line 2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7861" name="Line 2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7862" name="Oval 22"/>
            <p:cNvSpPr>
              <a:spLocks noChangeArrowheads="1"/>
            </p:cNvSpPr>
            <p:nvPr/>
          </p:nvSpPr>
          <p:spPr bwMode="auto">
            <a:xfrm>
              <a:off x="1577" y="181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7863" name="Oval 23"/>
            <p:cNvSpPr>
              <a:spLocks noChangeArrowheads="1"/>
            </p:cNvSpPr>
            <p:nvPr/>
          </p:nvSpPr>
          <p:spPr bwMode="auto">
            <a:xfrm>
              <a:off x="1590" y="355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7864" name="Group 24"/>
            <p:cNvGrpSpPr>
              <a:grpSpLocks/>
            </p:cNvGrpSpPr>
            <p:nvPr/>
          </p:nvGrpSpPr>
          <p:grpSpPr bwMode="auto">
            <a:xfrm rot="-16200000" flipH="1" flipV="1">
              <a:off x="1055" y="1708"/>
              <a:ext cx="112" cy="287"/>
              <a:chOff x="3450" y="2313"/>
              <a:chExt cx="111" cy="216"/>
            </a:xfrm>
          </p:grpSpPr>
          <p:sp>
            <p:nvSpPr>
              <p:cNvPr id="547865"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7866"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7867"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7868"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7869"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7870"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7871"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7872" name="AutoShape 32"/>
            <p:cNvCxnSpPr>
              <a:cxnSpLocks noChangeShapeType="1"/>
              <a:stCxn id="547863" idx="0"/>
              <a:endCxn id="547851" idx="1"/>
            </p:cNvCxnSpPr>
            <p:nvPr/>
          </p:nvCxnSpPr>
          <p:spPr bwMode="auto">
            <a:xfrm flipV="1">
              <a:off x="1632" y="3196"/>
              <a:ext cx="3" cy="360"/>
            </a:xfrm>
            <a:prstGeom prst="straightConnector1">
              <a:avLst/>
            </a:prstGeom>
            <a:noFill/>
            <a:ln w="12700">
              <a:solidFill>
                <a:schemeClr val="tx1"/>
              </a:solidFill>
              <a:round/>
              <a:headEnd type="none" w="lg" len="lg"/>
              <a:tailEnd type="none" w="lg" len="lg"/>
            </a:ln>
            <a:effectLst/>
          </p:spPr>
        </p:cxnSp>
        <p:cxnSp>
          <p:nvCxnSpPr>
            <p:cNvPr id="547873" name="AutoShape 33"/>
            <p:cNvCxnSpPr>
              <a:cxnSpLocks noChangeShapeType="1"/>
              <a:stCxn id="547863" idx="6"/>
              <a:endCxn id="547899" idx="1"/>
            </p:cNvCxnSpPr>
            <p:nvPr/>
          </p:nvCxnSpPr>
          <p:spPr bwMode="auto">
            <a:xfrm flipV="1">
              <a:off x="1673" y="2784"/>
              <a:ext cx="688" cy="811"/>
            </a:xfrm>
            <a:prstGeom prst="bentConnector2">
              <a:avLst/>
            </a:prstGeom>
            <a:noFill/>
            <a:ln w="12700">
              <a:solidFill>
                <a:schemeClr val="tx1"/>
              </a:solidFill>
              <a:miter lim="800000"/>
              <a:headEnd type="none" w="lg" len="lg"/>
              <a:tailEnd type="none" w="lg" len="lg"/>
            </a:ln>
            <a:effectLst/>
          </p:spPr>
        </p:cxnSp>
        <p:sp>
          <p:nvSpPr>
            <p:cNvPr id="547874" name="Oval 34"/>
            <p:cNvSpPr>
              <a:spLocks noChangeArrowheads="1"/>
            </p:cNvSpPr>
            <p:nvPr/>
          </p:nvSpPr>
          <p:spPr bwMode="auto">
            <a:xfrm>
              <a:off x="593" y="259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7875" name="AutoShape 35"/>
            <p:cNvCxnSpPr>
              <a:cxnSpLocks noChangeShapeType="1"/>
              <a:stCxn id="547881" idx="0"/>
              <a:endCxn id="547874" idx="4"/>
            </p:cNvCxnSpPr>
            <p:nvPr/>
          </p:nvCxnSpPr>
          <p:spPr bwMode="auto">
            <a:xfrm flipV="1">
              <a:off x="633" y="2668"/>
              <a:ext cx="2" cy="256"/>
            </a:xfrm>
            <a:prstGeom prst="straightConnector1">
              <a:avLst/>
            </a:prstGeom>
            <a:noFill/>
            <a:ln w="12700">
              <a:solidFill>
                <a:schemeClr val="tx1"/>
              </a:solidFill>
              <a:round/>
              <a:headEnd type="none" w="lg" len="lg"/>
              <a:tailEnd type="none" w="lg" len="lg"/>
            </a:ln>
            <a:effectLst/>
          </p:spPr>
        </p:cxnSp>
        <p:cxnSp>
          <p:nvCxnSpPr>
            <p:cNvPr id="547876" name="AutoShape 36"/>
            <p:cNvCxnSpPr>
              <a:cxnSpLocks noChangeShapeType="1"/>
              <a:stCxn id="547915" idx="0"/>
              <a:endCxn id="547865" idx="0"/>
            </p:cNvCxnSpPr>
            <p:nvPr/>
          </p:nvCxnSpPr>
          <p:spPr bwMode="auto">
            <a:xfrm rot="16200000">
              <a:off x="710" y="1785"/>
              <a:ext cx="183" cy="331"/>
            </a:xfrm>
            <a:prstGeom prst="bentConnector2">
              <a:avLst/>
            </a:prstGeom>
            <a:noFill/>
            <a:ln w="12700">
              <a:solidFill>
                <a:schemeClr val="tx1"/>
              </a:solidFill>
              <a:miter lim="800000"/>
              <a:headEnd type="none" w="lg" len="lg"/>
              <a:tailEnd type="none" w="lg" len="lg"/>
            </a:ln>
            <a:effectLst/>
          </p:spPr>
        </p:cxnSp>
        <p:sp>
          <p:nvSpPr>
            <p:cNvPr id="547877" name="Text Box 37"/>
            <p:cNvSpPr txBox="1">
              <a:spLocks noChangeArrowheads="1"/>
            </p:cNvSpPr>
            <p:nvPr/>
          </p:nvSpPr>
          <p:spPr bwMode="auto">
            <a:xfrm>
              <a:off x="864" y="157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r>
                <a:rPr lang="en-US" b="1"/>
                <a:t>–</a:t>
              </a:r>
            </a:p>
          </p:txBody>
        </p:sp>
        <p:sp>
          <p:nvSpPr>
            <p:cNvPr id="547878" name="Text Box 38"/>
            <p:cNvSpPr txBox="1">
              <a:spLocks noChangeArrowheads="1"/>
            </p:cNvSpPr>
            <p:nvPr/>
          </p:nvSpPr>
          <p:spPr bwMode="auto">
            <a:xfrm>
              <a:off x="224" y="2924"/>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7879" name="Group 39"/>
            <p:cNvGrpSpPr>
              <a:grpSpLocks/>
            </p:cNvGrpSpPr>
            <p:nvPr/>
          </p:nvGrpSpPr>
          <p:grpSpPr bwMode="auto">
            <a:xfrm>
              <a:off x="465" y="2924"/>
              <a:ext cx="332" cy="328"/>
              <a:chOff x="203" y="2976"/>
              <a:chExt cx="332" cy="328"/>
            </a:xfrm>
          </p:grpSpPr>
          <p:sp>
            <p:nvSpPr>
              <p:cNvPr id="547880" name="Oval 40"/>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7881" name="Text Box 41"/>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7882" name="Text Box 42"/>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7883" name="Arc 43"/>
            <p:cNvSpPr>
              <a:spLocks/>
            </p:cNvSpPr>
            <p:nvPr/>
          </p:nvSpPr>
          <p:spPr bwMode="auto">
            <a:xfrm>
              <a:off x="834" y="2915"/>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7884" name="Arc 44"/>
            <p:cNvSpPr>
              <a:spLocks/>
            </p:cNvSpPr>
            <p:nvPr/>
          </p:nvSpPr>
          <p:spPr bwMode="auto">
            <a:xfrm>
              <a:off x="838" y="1933"/>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7885" name="Text Box 45"/>
            <p:cNvSpPr txBox="1">
              <a:spLocks noChangeArrowheads="1"/>
            </p:cNvSpPr>
            <p:nvPr/>
          </p:nvSpPr>
          <p:spPr bwMode="auto">
            <a:xfrm>
              <a:off x="984" y="298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7886" name="Text Box 46"/>
            <p:cNvSpPr txBox="1">
              <a:spLocks noChangeArrowheads="1"/>
            </p:cNvSpPr>
            <p:nvPr/>
          </p:nvSpPr>
          <p:spPr bwMode="auto">
            <a:xfrm>
              <a:off x="999" y="207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7887" name="Text Box 47"/>
            <p:cNvSpPr txBox="1">
              <a:spLocks noChangeArrowheads="1"/>
            </p:cNvSpPr>
            <p:nvPr/>
          </p:nvSpPr>
          <p:spPr bwMode="auto">
            <a:xfrm>
              <a:off x="1829" y="2574"/>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47888" name="Group 48"/>
            <p:cNvGrpSpPr>
              <a:grpSpLocks/>
            </p:cNvGrpSpPr>
            <p:nvPr/>
          </p:nvGrpSpPr>
          <p:grpSpPr bwMode="auto">
            <a:xfrm>
              <a:off x="1568" y="2154"/>
              <a:ext cx="111" cy="216"/>
              <a:chOff x="2009" y="2933"/>
              <a:chExt cx="111" cy="216"/>
            </a:xfrm>
          </p:grpSpPr>
          <p:sp>
            <p:nvSpPr>
              <p:cNvPr id="547889" name="Line 4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7890" name="Line 5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7891" name="Line 5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7892" name="Line 5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7893" name="Line 5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7894" name="Line 5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7895" name="Line 5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47896" name="Group 56"/>
            <p:cNvGrpSpPr>
              <a:grpSpLocks/>
            </p:cNvGrpSpPr>
            <p:nvPr/>
          </p:nvGrpSpPr>
          <p:grpSpPr bwMode="auto">
            <a:xfrm>
              <a:off x="2304" y="2568"/>
              <a:ext cx="111" cy="216"/>
              <a:chOff x="2009" y="2933"/>
              <a:chExt cx="111" cy="216"/>
            </a:xfrm>
          </p:grpSpPr>
          <p:sp>
            <p:nvSpPr>
              <p:cNvPr id="547897" name="Line 57"/>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7898" name="Line 58"/>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7899" name="Line 59"/>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7900" name="Line 60"/>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7901" name="Line 61"/>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7902" name="Line 62"/>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7903" name="Line 63"/>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7904" name="AutoShape 64"/>
            <p:cNvCxnSpPr>
              <a:cxnSpLocks noChangeShapeType="1"/>
              <a:stCxn id="547845" idx="0"/>
              <a:endCxn id="547891" idx="1"/>
            </p:cNvCxnSpPr>
            <p:nvPr/>
          </p:nvCxnSpPr>
          <p:spPr bwMode="auto">
            <a:xfrm flipH="1" flipV="1">
              <a:off x="1625" y="2370"/>
              <a:ext cx="1" cy="215"/>
            </a:xfrm>
            <a:prstGeom prst="straightConnector1">
              <a:avLst/>
            </a:prstGeom>
            <a:noFill/>
            <a:ln w="12700">
              <a:solidFill>
                <a:schemeClr val="tx1"/>
              </a:solidFill>
              <a:round/>
              <a:headEnd type="none" w="lg" len="lg"/>
              <a:tailEnd type="none" w="lg" len="lg"/>
            </a:ln>
            <a:effectLst/>
          </p:spPr>
        </p:cxnSp>
        <p:cxnSp>
          <p:nvCxnSpPr>
            <p:cNvPr id="547905" name="AutoShape 65"/>
            <p:cNvCxnSpPr>
              <a:cxnSpLocks noChangeShapeType="1"/>
              <a:stCxn id="547862" idx="2"/>
              <a:endCxn id="547867" idx="1"/>
            </p:cNvCxnSpPr>
            <p:nvPr/>
          </p:nvCxnSpPr>
          <p:spPr bwMode="auto">
            <a:xfrm flipH="1">
              <a:off x="1254" y="1850"/>
              <a:ext cx="323" cy="0"/>
            </a:xfrm>
            <a:prstGeom prst="straightConnector1">
              <a:avLst/>
            </a:prstGeom>
            <a:noFill/>
            <a:ln w="12700">
              <a:solidFill>
                <a:schemeClr val="tx1"/>
              </a:solidFill>
              <a:round/>
              <a:headEnd type="none" w="lg" len="lg"/>
              <a:tailEnd type="none" w="lg" len="lg"/>
            </a:ln>
            <a:effectLst/>
          </p:spPr>
        </p:cxnSp>
        <p:cxnSp>
          <p:nvCxnSpPr>
            <p:cNvPr id="547906" name="AutoShape 66"/>
            <p:cNvCxnSpPr>
              <a:cxnSpLocks noChangeShapeType="1"/>
              <a:stCxn id="547862" idx="4"/>
              <a:endCxn id="547889" idx="0"/>
            </p:cNvCxnSpPr>
            <p:nvPr/>
          </p:nvCxnSpPr>
          <p:spPr bwMode="auto">
            <a:xfrm flipH="1">
              <a:off x="1616" y="1888"/>
              <a:ext cx="3" cy="266"/>
            </a:xfrm>
            <a:prstGeom prst="straightConnector1">
              <a:avLst/>
            </a:prstGeom>
            <a:noFill/>
            <a:ln w="12700">
              <a:solidFill>
                <a:schemeClr val="tx1"/>
              </a:solidFill>
              <a:round/>
              <a:headEnd type="none" w="lg" len="lg"/>
              <a:tailEnd type="none" w="lg" len="lg"/>
            </a:ln>
            <a:effectLst/>
          </p:spPr>
        </p:cxnSp>
        <p:cxnSp>
          <p:nvCxnSpPr>
            <p:cNvPr id="547907" name="AutoShape 67"/>
            <p:cNvCxnSpPr>
              <a:cxnSpLocks noChangeShapeType="1"/>
              <a:stCxn id="547862" idx="6"/>
              <a:endCxn id="547897" idx="0"/>
            </p:cNvCxnSpPr>
            <p:nvPr/>
          </p:nvCxnSpPr>
          <p:spPr bwMode="auto">
            <a:xfrm>
              <a:off x="1660" y="1850"/>
              <a:ext cx="692" cy="718"/>
            </a:xfrm>
            <a:prstGeom prst="bentConnector2">
              <a:avLst/>
            </a:prstGeom>
            <a:noFill/>
            <a:ln w="12700">
              <a:solidFill>
                <a:schemeClr val="tx1"/>
              </a:solidFill>
              <a:miter lim="800000"/>
              <a:headEnd type="none" w="lg" len="lg"/>
              <a:tailEnd type="none" w="lg" len="lg"/>
            </a:ln>
            <a:effectLst/>
          </p:spPr>
        </p:cxnSp>
        <p:sp>
          <p:nvSpPr>
            <p:cNvPr id="547908" name="Arc 68"/>
            <p:cNvSpPr>
              <a:spLocks/>
            </p:cNvSpPr>
            <p:nvPr/>
          </p:nvSpPr>
          <p:spPr bwMode="auto">
            <a:xfrm>
              <a:off x="1689" y="2426"/>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7909" name="Text Box 69"/>
            <p:cNvSpPr txBox="1">
              <a:spLocks noChangeArrowheads="1"/>
            </p:cNvSpPr>
            <p:nvPr/>
          </p:nvSpPr>
          <p:spPr bwMode="auto">
            <a:xfrm>
              <a:off x="1364" y="196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47910" name="Text Box 70"/>
            <p:cNvSpPr txBox="1">
              <a:spLocks noChangeArrowheads="1"/>
            </p:cNvSpPr>
            <p:nvPr/>
          </p:nvSpPr>
          <p:spPr bwMode="auto">
            <a:xfrm>
              <a:off x="2415" y="240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cxnSp>
          <p:nvCxnSpPr>
            <p:cNvPr id="547911" name="AutoShape 71"/>
            <p:cNvCxnSpPr>
              <a:cxnSpLocks noChangeShapeType="1"/>
              <a:stCxn id="547874" idx="2"/>
            </p:cNvCxnSpPr>
            <p:nvPr/>
          </p:nvCxnSpPr>
          <p:spPr bwMode="auto">
            <a:xfrm rot="10800000" flipV="1">
              <a:off x="336" y="2630"/>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47912" name="Text Box 72"/>
            <p:cNvSpPr txBox="1">
              <a:spLocks noChangeArrowheads="1"/>
            </p:cNvSpPr>
            <p:nvPr/>
          </p:nvSpPr>
          <p:spPr bwMode="auto">
            <a:xfrm>
              <a:off x="231" y="2042"/>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7913" name="Group 73"/>
            <p:cNvGrpSpPr>
              <a:grpSpLocks/>
            </p:cNvGrpSpPr>
            <p:nvPr/>
          </p:nvGrpSpPr>
          <p:grpSpPr bwMode="auto">
            <a:xfrm>
              <a:off x="468" y="2042"/>
              <a:ext cx="332" cy="328"/>
              <a:chOff x="203" y="2976"/>
              <a:chExt cx="332" cy="328"/>
            </a:xfrm>
          </p:grpSpPr>
          <p:sp>
            <p:nvSpPr>
              <p:cNvPr id="547914" name="Oval 7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7915" name="Text Box 7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7916" name="Text Box 7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47917" name="AutoShape 77"/>
            <p:cNvCxnSpPr>
              <a:cxnSpLocks noChangeShapeType="1"/>
              <a:stCxn id="547874" idx="0"/>
              <a:endCxn id="547914" idx="4"/>
            </p:cNvCxnSpPr>
            <p:nvPr/>
          </p:nvCxnSpPr>
          <p:spPr bwMode="auto">
            <a:xfrm flipH="1" flipV="1">
              <a:off x="634" y="2370"/>
              <a:ext cx="1" cy="221"/>
            </a:xfrm>
            <a:prstGeom prst="straightConnector1">
              <a:avLst/>
            </a:prstGeom>
            <a:noFill/>
            <a:ln w="12700">
              <a:solidFill>
                <a:schemeClr val="tx1"/>
              </a:solidFill>
              <a:round/>
              <a:headEnd type="none" w="lg" len="lg"/>
              <a:tailEnd type="none" w="lg" len="lg"/>
            </a:ln>
            <a:effectLst/>
          </p:spPr>
        </p:cxnSp>
        <p:grpSp>
          <p:nvGrpSpPr>
            <p:cNvPr id="547918" name="Group 78"/>
            <p:cNvGrpSpPr>
              <a:grpSpLocks/>
            </p:cNvGrpSpPr>
            <p:nvPr/>
          </p:nvGrpSpPr>
          <p:grpSpPr bwMode="auto">
            <a:xfrm rot="-16200000" flipH="1" flipV="1">
              <a:off x="1097" y="3452"/>
              <a:ext cx="112" cy="287"/>
              <a:chOff x="3450" y="2313"/>
              <a:chExt cx="111" cy="216"/>
            </a:xfrm>
          </p:grpSpPr>
          <p:sp>
            <p:nvSpPr>
              <p:cNvPr id="547919"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7920"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7921"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7922"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7923"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7924"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7925"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7926" name="Text Box 86"/>
            <p:cNvSpPr txBox="1">
              <a:spLocks noChangeArrowheads="1"/>
            </p:cNvSpPr>
            <p:nvPr/>
          </p:nvSpPr>
          <p:spPr bwMode="auto">
            <a:xfrm>
              <a:off x="891" y="3595"/>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r>
                <a:rPr lang="en-US" b="1"/>
                <a:t>+</a:t>
              </a:r>
            </a:p>
          </p:txBody>
        </p:sp>
        <p:cxnSp>
          <p:nvCxnSpPr>
            <p:cNvPr id="547927" name="AutoShape 87"/>
            <p:cNvCxnSpPr>
              <a:cxnSpLocks noChangeShapeType="1"/>
              <a:stCxn id="547863" idx="2"/>
              <a:endCxn id="547921" idx="1"/>
            </p:cNvCxnSpPr>
            <p:nvPr/>
          </p:nvCxnSpPr>
          <p:spPr bwMode="auto">
            <a:xfrm flipH="1" flipV="1">
              <a:off x="1296" y="3594"/>
              <a:ext cx="294" cy="1"/>
            </a:xfrm>
            <a:prstGeom prst="straightConnector1">
              <a:avLst/>
            </a:prstGeom>
            <a:noFill/>
            <a:ln w="12700">
              <a:solidFill>
                <a:schemeClr val="tx1"/>
              </a:solidFill>
              <a:round/>
              <a:headEnd type="none" w="lg" len="lg"/>
              <a:tailEnd type="none" w="lg" len="lg"/>
            </a:ln>
            <a:effectLst/>
          </p:spPr>
        </p:cxnSp>
      </p:grpSp>
      <p:sp>
        <p:nvSpPr>
          <p:cNvPr id="547928" name="Text Box 88"/>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KVL at nodes </a:t>
            </a:r>
            <a:r>
              <a:rPr lang="en-US" b="1"/>
              <a:t>a,</a:t>
            </a:r>
            <a:r>
              <a:rPr lang="en-US"/>
              <a:t> </a:t>
            </a:r>
            <a:r>
              <a:rPr lang="en-US" b="1"/>
              <a:t>b</a:t>
            </a:r>
            <a:r>
              <a:rPr lang="en-US"/>
              <a:t>, and </a:t>
            </a:r>
            <a:r>
              <a:rPr lang="en-US" b="1"/>
              <a:t>c</a:t>
            </a:r>
          </a:p>
        </p:txBody>
      </p:sp>
      <p:graphicFrame>
        <p:nvGraphicFramePr>
          <p:cNvPr id="547929" name="Object 89"/>
          <p:cNvGraphicFramePr>
            <a:graphicFrameLocks noChangeAspect="1"/>
          </p:cNvGraphicFramePr>
          <p:nvPr/>
        </p:nvGraphicFramePr>
        <p:xfrm>
          <a:off x="5067300" y="4949825"/>
          <a:ext cx="2971800" cy="1030288"/>
        </p:xfrm>
        <a:graphic>
          <a:graphicData uri="http://schemas.openxmlformats.org/presentationml/2006/ole">
            <p:oleObj spid="_x0000_s547929" name="Equation" r:id="rId3" imgW="1942920" imgH="672840" progId="Equation.3">
              <p:embed/>
            </p:oleObj>
          </a:graphicData>
        </a:graphic>
      </p:graphicFrame>
      <p:graphicFrame>
        <p:nvGraphicFramePr>
          <p:cNvPr id="547930" name="Object 90"/>
          <p:cNvGraphicFramePr>
            <a:graphicFrameLocks noChangeAspect="1"/>
          </p:cNvGraphicFramePr>
          <p:nvPr/>
        </p:nvGraphicFramePr>
        <p:xfrm>
          <a:off x="4168775" y="3733800"/>
          <a:ext cx="2384425" cy="1036638"/>
        </p:xfrm>
        <a:graphic>
          <a:graphicData uri="http://schemas.openxmlformats.org/presentationml/2006/ole">
            <p:oleObj spid="_x0000_s547930" name="Equation" r:id="rId4" imgW="1549080" imgH="672840" progId="Equation.3">
              <p:embed/>
            </p:oleObj>
          </a:graphicData>
        </a:graphic>
      </p:graphicFrame>
      <p:graphicFrame>
        <p:nvGraphicFramePr>
          <p:cNvPr id="547931" name="Object 91"/>
          <p:cNvGraphicFramePr>
            <a:graphicFrameLocks noChangeAspect="1"/>
          </p:cNvGraphicFramePr>
          <p:nvPr/>
        </p:nvGraphicFramePr>
        <p:xfrm>
          <a:off x="6678613" y="3733800"/>
          <a:ext cx="2312987" cy="1030288"/>
        </p:xfrm>
        <a:graphic>
          <a:graphicData uri="http://schemas.openxmlformats.org/presentationml/2006/ole">
            <p:oleObj spid="_x0000_s547931" name="Equation" r:id="rId5" imgW="1511280" imgH="67284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dt" sz="half" idx="2"/>
          </p:nvPr>
        </p:nvSpPr>
        <p:spPr/>
        <p:txBody>
          <a:bodyPr/>
          <a:lstStyle/>
          <a:p>
            <a:r>
              <a:rPr lang="en-US"/>
              <a:t>ECEN 301</a:t>
            </a:r>
          </a:p>
        </p:txBody>
      </p:sp>
      <p:sp>
        <p:nvSpPr>
          <p:cNvPr id="5" name="Rectangle 9"/>
          <p:cNvSpPr>
            <a:spLocks noGrp="1" noChangeArrowheads="1"/>
          </p:cNvSpPr>
          <p:nvPr>
            <p:ph type="ftr" sz="quarter" idx="3"/>
          </p:nvPr>
        </p:nvSpPr>
        <p:spPr/>
        <p:txBody>
          <a:bodyPr/>
          <a:lstStyle/>
          <a:p>
            <a:r>
              <a:rPr lang="en-US"/>
              <a:t>Discussion #7 – Node and Mesh Methods</a:t>
            </a:r>
          </a:p>
        </p:txBody>
      </p:sp>
      <p:sp>
        <p:nvSpPr>
          <p:cNvPr id="6" name="Rectangle 10"/>
          <p:cNvSpPr>
            <a:spLocks noGrp="1" noChangeArrowheads="1"/>
          </p:cNvSpPr>
          <p:nvPr>
            <p:ph type="sldNum" sz="quarter" idx="4"/>
          </p:nvPr>
        </p:nvSpPr>
        <p:spPr/>
        <p:txBody>
          <a:bodyPr/>
          <a:lstStyle/>
          <a:p>
            <a:pPr lvl="1"/>
            <a:fld id="{5A0AC38B-7809-4B84-A80A-D6EED0303129}" type="slidenum">
              <a:rPr lang="en-US"/>
              <a:pPr lvl="1"/>
              <a:t>6</a:t>
            </a:fld>
            <a:endParaRPr lang="en-US"/>
          </a:p>
        </p:txBody>
      </p:sp>
      <p:sp>
        <p:nvSpPr>
          <p:cNvPr id="557058" name="Rectangle 2"/>
          <p:cNvSpPr>
            <a:spLocks noGrp="1" noChangeArrowheads="1"/>
          </p:cNvSpPr>
          <p:nvPr>
            <p:ph type="ctrTitle"/>
          </p:nvPr>
        </p:nvSpPr>
        <p:spPr/>
        <p:txBody>
          <a:bodyPr/>
          <a:lstStyle/>
          <a:p>
            <a:r>
              <a:rPr lang="en-US"/>
              <a:t>Node Voltage Method</a:t>
            </a:r>
          </a:p>
        </p:txBody>
      </p:sp>
      <p:sp>
        <p:nvSpPr>
          <p:cNvPr id="557059" name="Rectangle 3"/>
          <p:cNvSpPr>
            <a:spLocks noGrp="1" noChangeArrowheads="1"/>
          </p:cNvSpPr>
          <p:nvPr>
            <p:ph type="subTitle" idx="1"/>
          </p:nvPr>
        </p:nvSpPr>
        <p:spPr/>
        <p:txBody>
          <a:bodyPr/>
          <a:lstStyle/>
          <a:p>
            <a:r>
              <a:rPr lang="en-US">
                <a:solidFill>
                  <a:schemeClr val="tx1"/>
                </a:solidFill>
              </a:rPr>
              <a:t>Network Analysis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Date Placeholder 3"/>
          <p:cNvSpPr>
            <a:spLocks noGrp="1"/>
          </p:cNvSpPr>
          <p:nvPr>
            <p:ph type="dt" sz="half" idx="10"/>
          </p:nvPr>
        </p:nvSpPr>
        <p:spPr/>
        <p:txBody>
          <a:bodyPr/>
          <a:lstStyle/>
          <a:p>
            <a:r>
              <a:rPr lang="en-US"/>
              <a:t>ECEN 301</a:t>
            </a:r>
          </a:p>
        </p:txBody>
      </p:sp>
      <p:sp>
        <p:nvSpPr>
          <p:cNvPr id="93" name="Footer Placeholder 4"/>
          <p:cNvSpPr>
            <a:spLocks noGrp="1"/>
          </p:cNvSpPr>
          <p:nvPr>
            <p:ph type="ftr" sz="quarter" idx="11"/>
          </p:nvPr>
        </p:nvSpPr>
        <p:spPr/>
        <p:txBody>
          <a:bodyPr/>
          <a:lstStyle/>
          <a:p>
            <a:r>
              <a:rPr lang="en-US"/>
              <a:t>Discussion #7 – Node and Mesh Methods</a:t>
            </a:r>
          </a:p>
        </p:txBody>
      </p:sp>
      <p:sp>
        <p:nvSpPr>
          <p:cNvPr id="94" name="Slide Number Placeholder 5"/>
          <p:cNvSpPr>
            <a:spLocks noGrp="1"/>
          </p:cNvSpPr>
          <p:nvPr>
            <p:ph type="sldNum" sz="quarter" idx="12"/>
          </p:nvPr>
        </p:nvSpPr>
        <p:spPr/>
        <p:txBody>
          <a:bodyPr/>
          <a:lstStyle/>
          <a:p>
            <a:pPr lvl="1"/>
            <a:fld id="{53FD4C43-27F4-433A-BF60-2E433D96A9FE}" type="slidenum">
              <a:rPr lang="en-US"/>
              <a:pPr lvl="1"/>
              <a:t>60</a:t>
            </a:fld>
            <a:endParaRPr lang="en-US"/>
          </a:p>
        </p:txBody>
      </p:sp>
      <p:sp>
        <p:nvSpPr>
          <p:cNvPr id="548866" name="Rectangle 2"/>
          <p:cNvSpPr>
            <a:spLocks noGrp="1" noChangeArrowheads="1"/>
          </p:cNvSpPr>
          <p:nvPr>
            <p:ph type="title"/>
          </p:nvPr>
        </p:nvSpPr>
        <p:spPr/>
        <p:txBody>
          <a:bodyPr/>
          <a:lstStyle/>
          <a:p>
            <a:r>
              <a:rPr lang="en-US"/>
              <a:t>Mesh Current Method</a:t>
            </a:r>
          </a:p>
        </p:txBody>
      </p:sp>
      <p:sp>
        <p:nvSpPr>
          <p:cNvPr id="548867"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dirty="0"/>
              <a:t>Example8</a:t>
            </a:r>
            <a:r>
              <a:rPr lang="en-US" sz="2400" dirty="0"/>
              <a:t>: find the voltages across </a:t>
            </a:r>
            <a:r>
              <a:rPr lang="en-US" sz="2400" dirty="0" smtClean="0"/>
              <a:t>the resistors</a:t>
            </a:r>
            <a:endParaRPr lang="en-US" sz="2400" dirty="0"/>
          </a:p>
          <a:p>
            <a:pPr lvl="1">
              <a:lnSpc>
                <a:spcPct val="90000"/>
              </a:lnSpc>
            </a:pPr>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grpSp>
        <p:nvGrpSpPr>
          <p:cNvPr id="548868" name="Group 4"/>
          <p:cNvGrpSpPr>
            <a:grpSpLocks/>
          </p:cNvGrpSpPr>
          <p:nvPr/>
        </p:nvGrpSpPr>
        <p:grpSpPr bwMode="auto">
          <a:xfrm>
            <a:off x="152400" y="2286000"/>
            <a:ext cx="3959225" cy="3575050"/>
            <a:chOff x="189" y="1574"/>
            <a:chExt cx="2494" cy="2252"/>
          </a:xfrm>
        </p:grpSpPr>
        <p:sp>
          <p:nvSpPr>
            <p:cNvPr id="548869" name="Oval 5"/>
            <p:cNvSpPr>
              <a:spLocks noChangeArrowheads="1"/>
            </p:cNvSpPr>
            <p:nvPr/>
          </p:nvSpPr>
          <p:spPr bwMode="auto">
            <a:xfrm>
              <a:off x="1584" y="25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8870" name="AutoShape 6"/>
            <p:cNvCxnSpPr>
              <a:cxnSpLocks noChangeShapeType="1"/>
              <a:endCxn id="548904" idx="4"/>
            </p:cNvCxnSpPr>
            <p:nvPr/>
          </p:nvCxnSpPr>
          <p:spPr bwMode="auto">
            <a:xfrm rot="10800000">
              <a:off x="631" y="3252"/>
              <a:ext cx="378" cy="343"/>
            </a:xfrm>
            <a:prstGeom prst="bentConnector2">
              <a:avLst/>
            </a:prstGeom>
            <a:noFill/>
            <a:ln w="12700">
              <a:solidFill>
                <a:schemeClr val="tx1"/>
              </a:solidFill>
              <a:miter lim="800000"/>
              <a:headEnd type="none" w="lg" len="lg"/>
              <a:tailEnd type="none" w="lg" len="lg"/>
            </a:ln>
            <a:effectLst/>
          </p:spPr>
        </p:cxnSp>
        <p:cxnSp>
          <p:nvCxnSpPr>
            <p:cNvPr id="548871" name="AutoShape 7"/>
            <p:cNvCxnSpPr>
              <a:cxnSpLocks noChangeShapeType="1"/>
              <a:stCxn id="548869" idx="4"/>
              <a:endCxn id="548873" idx="0"/>
            </p:cNvCxnSpPr>
            <p:nvPr/>
          </p:nvCxnSpPr>
          <p:spPr bwMode="auto">
            <a:xfrm>
              <a:off x="1626" y="2662"/>
              <a:ext cx="0" cy="318"/>
            </a:xfrm>
            <a:prstGeom prst="straightConnector1">
              <a:avLst/>
            </a:prstGeom>
            <a:noFill/>
            <a:ln w="12700">
              <a:solidFill>
                <a:schemeClr val="tx1"/>
              </a:solidFill>
              <a:round/>
              <a:headEnd type="none" w="lg" len="lg"/>
              <a:tailEnd type="none" w="lg" len="lg"/>
            </a:ln>
            <a:effectLst/>
          </p:spPr>
        </p:cxnSp>
        <p:grpSp>
          <p:nvGrpSpPr>
            <p:cNvPr id="548872" name="Group 8"/>
            <p:cNvGrpSpPr>
              <a:grpSpLocks/>
            </p:cNvGrpSpPr>
            <p:nvPr/>
          </p:nvGrpSpPr>
          <p:grpSpPr bwMode="auto">
            <a:xfrm>
              <a:off x="1578" y="2980"/>
              <a:ext cx="111" cy="216"/>
              <a:chOff x="2009" y="2933"/>
              <a:chExt cx="111" cy="216"/>
            </a:xfrm>
          </p:grpSpPr>
          <p:sp>
            <p:nvSpPr>
              <p:cNvPr id="548873"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8874"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8875"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8876"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8877"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8878"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8879"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8880" name="Text Box 16"/>
            <p:cNvSpPr txBox="1">
              <a:spLocks noChangeArrowheads="1"/>
            </p:cNvSpPr>
            <p:nvPr/>
          </p:nvSpPr>
          <p:spPr bwMode="auto">
            <a:xfrm>
              <a:off x="1354" y="278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cxnSp>
          <p:nvCxnSpPr>
            <p:cNvPr id="548881" name="AutoShape 17"/>
            <p:cNvCxnSpPr>
              <a:cxnSpLocks noChangeShapeType="1"/>
              <a:stCxn id="548898" idx="6"/>
              <a:endCxn id="548869" idx="2"/>
            </p:cNvCxnSpPr>
            <p:nvPr/>
          </p:nvCxnSpPr>
          <p:spPr bwMode="auto">
            <a:xfrm flipV="1">
              <a:off x="676" y="2624"/>
              <a:ext cx="908" cy="6"/>
            </a:xfrm>
            <a:prstGeom prst="straightConnector1">
              <a:avLst/>
            </a:prstGeom>
            <a:noFill/>
            <a:ln w="12700">
              <a:solidFill>
                <a:schemeClr val="tx1"/>
              </a:solidFill>
              <a:round/>
              <a:headEnd type="none" w="lg" len="lg"/>
              <a:tailEnd type="none" w="lg" len="lg"/>
            </a:ln>
            <a:effectLst/>
          </p:spPr>
        </p:cxnSp>
        <p:grpSp>
          <p:nvGrpSpPr>
            <p:cNvPr id="548882" name="Group 18"/>
            <p:cNvGrpSpPr>
              <a:grpSpLocks/>
            </p:cNvGrpSpPr>
            <p:nvPr/>
          </p:nvGrpSpPr>
          <p:grpSpPr bwMode="auto">
            <a:xfrm>
              <a:off x="189" y="2766"/>
              <a:ext cx="288" cy="96"/>
              <a:chOff x="1392" y="3552"/>
              <a:chExt cx="288" cy="96"/>
            </a:xfrm>
          </p:grpSpPr>
          <p:sp>
            <p:nvSpPr>
              <p:cNvPr id="548883" name="Line 1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8884" name="Line 2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8885" name="Line 2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8886" name="Oval 22"/>
            <p:cNvSpPr>
              <a:spLocks noChangeArrowheads="1"/>
            </p:cNvSpPr>
            <p:nvPr/>
          </p:nvSpPr>
          <p:spPr bwMode="auto">
            <a:xfrm>
              <a:off x="1577" y="181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8887" name="Oval 23"/>
            <p:cNvSpPr>
              <a:spLocks noChangeArrowheads="1"/>
            </p:cNvSpPr>
            <p:nvPr/>
          </p:nvSpPr>
          <p:spPr bwMode="auto">
            <a:xfrm>
              <a:off x="1590" y="355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8888" name="Group 24"/>
            <p:cNvGrpSpPr>
              <a:grpSpLocks/>
            </p:cNvGrpSpPr>
            <p:nvPr/>
          </p:nvGrpSpPr>
          <p:grpSpPr bwMode="auto">
            <a:xfrm rot="-16200000" flipH="1" flipV="1">
              <a:off x="1055" y="1708"/>
              <a:ext cx="112" cy="287"/>
              <a:chOff x="3450" y="2313"/>
              <a:chExt cx="111" cy="216"/>
            </a:xfrm>
          </p:grpSpPr>
          <p:sp>
            <p:nvSpPr>
              <p:cNvPr id="548889"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8890"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8891"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8892"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8893"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8894"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8895"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8896" name="AutoShape 32"/>
            <p:cNvCxnSpPr>
              <a:cxnSpLocks noChangeShapeType="1"/>
              <a:stCxn id="548887" idx="0"/>
              <a:endCxn id="548875" idx="1"/>
            </p:cNvCxnSpPr>
            <p:nvPr/>
          </p:nvCxnSpPr>
          <p:spPr bwMode="auto">
            <a:xfrm flipV="1">
              <a:off x="1632" y="3196"/>
              <a:ext cx="3" cy="360"/>
            </a:xfrm>
            <a:prstGeom prst="straightConnector1">
              <a:avLst/>
            </a:prstGeom>
            <a:noFill/>
            <a:ln w="12700">
              <a:solidFill>
                <a:schemeClr val="tx1"/>
              </a:solidFill>
              <a:round/>
              <a:headEnd type="none" w="lg" len="lg"/>
              <a:tailEnd type="none" w="lg" len="lg"/>
            </a:ln>
            <a:effectLst/>
          </p:spPr>
        </p:cxnSp>
        <p:cxnSp>
          <p:nvCxnSpPr>
            <p:cNvPr id="548897" name="AutoShape 33"/>
            <p:cNvCxnSpPr>
              <a:cxnSpLocks noChangeShapeType="1"/>
              <a:stCxn id="548887" idx="6"/>
              <a:endCxn id="548923" idx="1"/>
            </p:cNvCxnSpPr>
            <p:nvPr/>
          </p:nvCxnSpPr>
          <p:spPr bwMode="auto">
            <a:xfrm flipV="1">
              <a:off x="1673" y="2784"/>
              <a:ext cx="688" cy="811"/>
            </a:xfrm>
            <a:prstGeom prst="bentConnector2">
              <a:avLst/>
            </a:prstGeom>
            <a:noFill/>
            <a:ln w="12700">
              <a:solidFill>
                <a:schemeClr val="tx1"/>
              </a:solidFill>
              <a:miter lim="800000"/>
              <a:headEnd type="none" w="lg" len="lg"/>
              <a:tailEnd type="none" w="lg" len="lg"/>
            </a:ln>
            <a:effectLst/>
          </p:spPr>
        </p:cxnSp>
        <p:sp>
          <p:nvSpPr>
            <p:cNvPr id="548898" name="Oval 34"/>
            <p:cNvSpPr>
              <a:spLocks noChangeArrowheads="1"/>
            </p:cNvSpPr>
            <p:nvPr/>
          </p:nvSpPr>
          <p:spPr bwMode="auto">
            <a:xfrm>
              <a:off x="593" y="259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8899" name="AutoShape 35"/>
            <p:cNvCxnSpPr>
              <a:cxnSpLocks noChangeShapeType="1"/>
              <a:stCxn id="548905" idx="0"/>
              <a:endCxn id="548898" idx="4"/>
            </p:cNvCxnSpPr>
            <p:nvPr/>
          </p:nvCxnSpPr>
          <p:spPr bwMode="auto">
            <a:xfrm flipV="1">
              <a:off x="633" y="2668"/>
              <a:ext cx="2" cy="256"/>
            </a:xfrm>
            <a:prstGeom prst="straightConnector1">
              <a:avLst/>
            </a:prstGeom>
            <a:noFill/>
            <a:ln w="12700">
              <a:solidFill>
                <a:schemeClr val="tx1"/>
              </a:solidFill>
              <a:round/>
              <a:headEnd type="none" w="lg" len="lg"/>
              <a:tailEnd type="none" w="lg" len="lg"/>
            </a:ln>
            <a:effectLst/>
          </p:spPr>
        </p:cxnSp>
        <p:cxnSp>
          <p:nvCxnSpPr>
            <p:cNvPr id="548900" name="AutoShape 36"/>
            <p:cNvCxnSpPr>
              <a:cxnSpLocks noChangeShapeType="1"/>
              <a:stCxn id="548939" idx="0"/>
              <a:endCxn id="548889" idx="0"/>
            </p:cNvCxnSpPr>
            <p:nvPr/>
          </p:nvCxnSpPr>
          <p:spPr bwMode="auto">
            <a:xfrm rot="16200000">
              <a:off x="710" y="1785"/>
              <a:ext cx="183" cy="331"/>
            </a:xfrm>
            <a:prstGeom prst="bentConnector2">
              <a:avLst/>
            </a:prstGeom>
            <a:noFill/>
            <a:ln w="12700">
              <a:solidFill>
                <a:schemeClr val="tx1"/>
              </a:solidFill>
              <a:miter lim="800000"/>
              <a:headEnd type="none" w="lg" len="lg"/>
              <a:tailEnd type="none" w="lg" len="lg"/>
            </a:ln>
            <a:effectLst/>
          </p:spPr>
        </p:cxnSp>
        <p:sp>
          <p:nvSpPr>
            <p:cNvPr id="548901" name="Text Box 37"/>
            <p:cNvSpPr txBox="1">
              <a:spLocks noChangeArrowheads="1"/>
            </p:cNvSpPr>
            <p:nvPr/>
          </p:nvSpPr>
          <p:spPr bwMode="auto">
            <a:xfrm>
              <a:off x="864" y="157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r>
                <a:rPr lang="en-US" b="1"/>
                <a:t>–</a:t>
              </a:r>
            </a:p>
          </p:txBody>
        </p:sp>
        <p:sp>
          <p:nvSpPr>
            <p:cNvPr id="548902" name="Text Box 38"/>
            <p:cNvSpPr txBox="1">
              <a:spLocks noChangeArrowheads="1"/>
            </p:cNvSpPr>
            <p:nvPr/>
          </p:nvSpPr>
          <p:spPr bwMode="auto">
            <a:xfrm>
              <a:off x="224" y="2924"/>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8903" name="Group 39"/>
            <p:cNvGrpSpPr>
              <a:grpSpLocks/>
            </p:cNvGrpSpPr>
            <p:nvPr/>
          </p:nvGrpSpPr>
          <p:grpSpPr bwMode="auto">
            <a:xfrm>
              <a:off x="465" y="2924"/>
              <a:ext cx="332" cy="328"/>
              <a:chOff x="203" y="2976"/>
              <a:chExt cx="332" cy="328"/>
            </a:xfrm>
          </p:grpSpPr>
          <p:sp>
            <p:nvSpPr>
              <p:cNvPr id="548904" name="Oval 40"/>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8905" name="Text Box 41"/>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8906" name="Text Box 42"/>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8907" name="Arc 43"/>
            <p:cNvSpPr>
              <a:spLocks/>
            </p:cNvSpPr>
            <p:nvPr/>
          </p:nvSpPr>
          <p:spPr bwMode="auto">
            <a:xfrm>
              <a:off x="834" y="2915"/>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8908" name="Arc 44"/>
            <p:cNvSpPr>
              <a:spLocks/>
            </p:cNvSpPr>
            <p:nvPr/>
          </p:nvSpPr>
          <p:spPr bwMode="auto">
            <a:xfrm>
              <a:off x="838" y="1933"/>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8909" name="Text Box 45"/>
            <p:cNvSpPr txBox="1">
              <a:spLocks noChangeArrowheads="1"/>
            </p:cNvSpPr>
            <p:nvPr/>
          </p:nvSpPr>
          <p:spPr bwMode="auto">
            <a:xfrm>
              <a:off x="984" y="298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8910" name="Text Box 46"/>
            <p:cNvSpPr txBox="1">
              <a:spLocks noChangeArrowheads="1"/>
            </p:cNvSpPr>
            <p:nvPr/>
          </p:nvSpPr>
          <p:spPr bwMode="auto">
            <a:xfrm>
              <a:off x="999" y="207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8911" name="Text Box 47"/>
            <p:cNvSpPr txBox="1">
              <a:spLocks noChangeArrowheads="1"/>
            </p:cNvSpPr>
            <p:nvPr/>
          </p:nvSpPr>
          <p:spPr bwMode="auto">
            <a:xfrm>
              <a:off x="1829" y="2574"/>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48912" name="Group 48"/>
            <p:cNvGrpSpPr>
              <a:grpSpLocks/>
            </p:cNvGrpSpPr>
            <p:nvPr/>
          </p:nvGrpSpPr>
          <p:grpSpPr bwMode="auto">
            <a:xfrm>
              <a:off x="1568" y="2154"/>
              <a:ext cx="111" cy="216"/>
              <a:chOff x="2009" y="2933"/>
              <a:chExt cx="111" cy="216"/>
            </a:xfrm>
          </p:grpSpPr>
          <p:sp>
            <p:nvSpPr>
              <p:cNvPr id="548913" name="Line 4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8914" name="Line 5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8915" name="Line 5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8916" name="Line 5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8917" name="Line 5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8918" name="Line 5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8919" name="Line 5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48920" name="Group 56"/>
            <p:cNvGrpSpPr>
              <a:grpSpLocks/>
            </p:cNvGrpSpPr>
            <p:nvPr/>
          </p:nvGrpSpPr>
          <p:grpSpPr bwMode="auto">
            <a:xfrm>
              <a:off x="2304" y="2568"/>
              <a:ext cx="111" cy="216"/>
              <a:chOff x="2009" y="2933"/>
              <a:chExt cx="111" cy="216"/>
            </a:xfrm>
          </p:grpSpPr>
          <p:sp>
            <p:nvSpPr>
              <p:cNvPr id="548921" name="Line 57"/>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8922" name="Line 58"/>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8923" name="Line 59"/>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8924" name="Line 60"/>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8925" name="Line 61"/>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8926" name="Line 62"/>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8927" name="Line 63"/>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8928" name="AutoShape 64"/>
            <p:cNvCxnSpPr>
              <a:cxnSpLocks noChangeShapeType="1"/>
              <a:stCxn id="548869" idx="0"/>
              <a:endCxn id="548915" idx="1"/>
            </p:cNvCxnSpPr>
            <p:nvPr/>
          </p:nvCxnSpPr>
          <p:spPr bwMode="auto">
            <a:xfrm flipH="1" flipV="1">
              <a:off x="1625" y="2370"/>
              <a:ext cx="1" cy="215"/>
            </a:xfrm>
            <a:prstGeom prst="straightConnector1">
              <a:avLst/>
            </a:prstGeom>
            <a:noFill/>
            <a:ln w="12700">
              <a:solidFill>
                <a:schemeClr val="tx1"/>
              </a:solidFill>
              <a:round/>
              <a:headEnd type="none" w="lg" len="lg"/>
              <a:tailEnd type="none" w="lg" len="lg"/>
            </a:ln>
            <a:effectLst/>
          </p:spPr>
        </p:cxnSp>
        <p:cxnSp>
          <p:nvCxnSpPr>
            <p:cNvPr id="548929" name="AutoShape 65"/>
            <p:cNvCxnSpPr>
              <a:cxnSpLocks noChangeShapeType="1"/>
              <a:stCxn id="548886" idx="2"/>
              <a:endCxn id="548891" idx="1"/>
            </p:cNvCxnSpPr>
            <p:nvPr/>
          </p:nvCxnSpPr>
          <p:spPr bwMode="auto">
            <a:xfrm flipH="1">
              <a:off x="1254" y="1850"/>
              <a:ext cx="323" cy="0"/>
            </a:xfrm>
            <a:prstGeom prst="straightConnector1">
              <a:avLst/>
            </a:prstGeom>
            <a:noFill/>
            <a:ln w="12700">
              <a:solidFill>
                <a:schemeClr val="tx1"/>
              </a:solidFill>
              <a:round/>
              <a:headEnd type="none" w="lg" len="lg"/>
              <a:tailEnd type="none" w="lg" len="lg"/>
            </a:ln>
            <a:effectLst/>
          </p:spPr>
        </p:cxnSp>
        <p:cxnSp>
          <p:nvCxnSpPr>
            <p:cNvPr id="548930" name="AutoShape 66"/>
            <p:cNvCxnSpPr>
              <a:cxnSpLocks noChangeShapeType="1"/>
              <a:stCxn id="548886" idx="4"/>
              <a:endCxn id="548913" idx="0"/>
            </p:cNvCxnSpPr>
            <p:nvPr/>
          </p:nvCxnSpPr>
          <p:spPr bwMode="auto">
            <a:xfrm flipH="1">
              <a:off x="1616" y="1888"/>
              <a:ext cx="3" cy="266"/>
            </a:xfrm>
            <a:prstGeom prst="straightConnector1">
              <a:avLst/>
            </a:prstGeom>
            <a:noFill/>
            <a:ln w="12700">
              <a:solidFill>
                <a:schemeClr val="tx1"/>
              </a:solidFill>
              <a:round/>
              <a:headEnd type="none" w="lg" len="lg"/>
              <a:tailEnd type="none" w="lg" len="lg"/>
            </a:ln>
            <a:effectLst/>
          </p:spPr>
        </p:cxnSp>
        <p:cxnSp>
          <p:nvCxnSpPr>
            <p:cNvPr id="548931" name="AutoShape 67"/>
            <p:cNvCxnSpPr>
              <a:cxnSpLocks noChangeShapeType="1"/>
              <a:stCxn id="548886" idx="6"/>
              <a:endCxn id="548921" idx="0"/>
            </p:cNvCxnSpPr>
            <p:nvPr/>
          </p:nvCxnSpPr>
          <p:spPr bwMode="auto">
            <a:xfrm>
              <a:off x="1660" y="1850"/>
              <a:ext cx="692" cy="718"/>
            </a:xfrm>
            <a:prstGeom prst="bentConnector2">
              <a:avLst/>
            </a:prstGeom>
            <a:noFill/>
            <a:ln w="12700">
              <a:solidFill>
                <a:schemeClr val="tx1"/>
              </a:solidFill>
              <a:miter lim="800000"/>
              <a:headEnd type="none" w="lg" len="lg"/>
              <a:tailEnd type="none" w="lg" len="lg"/>
            </a:ln>
            <a:effectLst/>
          </p:spPr>
        </p:cxnSp>
        <p:sp>
          <p:nvSpPr>
            <p:cNvPr id="548932" name="Arc 68"/>
            <p:cNvSpPr>
              <a:spLocks/>
            </p:cNvSpPr>
            <p:nvPr/>
          </p:nvSpPr>
          <p:spPr bwMode="auto">
            <a:xfrm>
              <a:off x="1689" y="2426"/>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8933" name="Text Box 69"/>
            <p:cNvSpPr txBox="1">
              <a:spLocks noChangeArrowheads="1"/>
            </p:cNvSpPr>
            <p:nvPr/>
          </p:nvSpPr>
          <p:spPr bwMode="auto">
            <a:xfrm>
              <a:off x="1364" y="196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48934" name="Text Box 70"/>
            <p:cNvSpPr txBox="1">
              <a:spLocks noChangeArrowheads="1"/>
            </p:cNvSpPr>
            <p:nvPr/>
          </p:nvSpPr>
          <p:spPr bwMode="auto">
            <a:xfrm>
              <a:off x="2415" y="240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cxnSp>
          <p:nvCxnSpPr>
            <p:cNvPr id="548935" name="AutoShape 71"/>
            <p:cNvCxnSpPr>
              <a:cxnSpLocks noChangeShapeType="1"/>
              <a:stCxn id="548898" idx="2"/>
            </p:cNvCxnSpPr>
            <p:nvPr/>
          </p:nvCxnSpPr>
          <p:spPr bwMode="auto">
            <a:xfrm rot="10800000" flipV="1">
              <a:off x="336" y="2630"/>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48936" name="Text Box 72"/>
            <p:cNvSpPr txBox="1">
              <a:spLocks noChangeArrowheads="1"/>
            </p:cNvSpPr>
            <p:nvPr/>
          </p:nvSpPr>
          <p:spPr bwMode="auto">
            <a:xfrm>
              <a:off x="231" y="2042"/>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8937" name="Group 73"/>
            <p:cNvGrpSpPr>
              <a:grpSpLocks/>
            </p:cNvGrpSpPr>
            <p:nvPr/>
          </p:nvGrpSpPr>
          <p:grpSpPr bwMode="auto">
            <a:xfrm>
              <a:off x="468" y="2042"/>
              <a:ext cx="332" cy="328"/>
              <a:chOff x="203" y="2976"/>
              <a:chExt cx="332" cy="328"/>
            </a:xfrm>
          </p:grpSpPr>
          <p:sp>
            <p:nvSpPr>
              <p:cNvPr id="548938" name="Oval 7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8939" name="Text Box 7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8940" name="Text Box 7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48941" name="AutoShape 77"/>
            <p:cNvCxnSpPr>
              <a:cxnSpLocks noChangeShapeType="1"/>
              <a:stCxn id="548898" idx="0"/>
              <a:endCxn id="548938" idx="4"/>
            </p:cNvCxnSpPr>
            <p:nvPr/>
          </p:nvCxnSpPr>
          <p:spPr bwMode="auto">
            <a:xfrm flipH="1" flipV="1">
              <a:off x="634" y="2370"/>
              <a:ext cx="1" cy="221"/>
            </a:xfrm>
            <a:prstGeom prst="straightConnector1">
              <a:avLst/>
            </a:prstGeom>
            <a:noFill/>
            <a:ln w="12700">
              <a:solidFill>
                <a:schemeClr val="tx1"/>
              </a:solidFill>
              <a:round/>
              <a:headEnd type="none" w="lg" len="lg"/>
              <a:tailEnd type="none" w="lg" len="lg"/>
            </a:ln>
            <a:effectLst/>
          </p:spPr>
        </p:cxnSp>
        <p:grpSp>
          <p:nvGrpSpPr>
            <p:cNvPr id="548942" name="Group 78"/>
            <p:cNvGrpSpPr>
              <a:grpSpLocks/>
            </p:cNvGrpSpPr>
            <p:nvPr/>
          </p:nvGrpSpPr>
          <p:grpSpPr bwMode="auto">
            <a:xfrm rot="-16200000" flipH="1" flipV="1">
              <a:off x="1097" y="3452"/>
              <a:ext cx="112" cy="287"/>
              <a:chOff x="3450" y="2313"/>
              <a:chExt cx="111" cy="216"/>
            </a:xfrm>
          </p:grpSpPr>
          <p:sp>
            <p:nvSpPr>
              <p:cNvPr id="548943"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8944"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8945"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8946"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8947"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8948"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8949"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8950" name="Text Box 86"/>
            <p:cNvSpPr txBox="1">
              <a:spLocks noChangeArrowheads="1"/>
            </p:cNvSpPr>
            <p:nvPr/>
          </p:nvSpPr>
          <p:spPr bwMode="auto">
            <a:xfrm>
              <a:off x="891" y="3595"/>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r>
                <a:rPr lang="en-US" b="1"/>
                <a:t>+</a:t>
              </a:r>
            </a:p>
          </p:txBody>
        </p:sp>
        <p:cxnSp>
          <p:nvCxnSpPr>
            <p:cNvPr id="548951" name="AutoShape 87"/>
            <p:cNvCxnSpPr>
              <a:cxnSpLocks noChangeShapeType="1"/>
              <a:stCxn id="548887" idx="2"/>
              <a:endCxn id="548945" idx="1"/>
            </p:cNvCxnSpPr>
            <p:nvPr/>
          </p:nvCxnSpPr>
          <p:spPr bwMode="auto">
            <a:xfrm flipH="1" flipV="1">
              <a:off x="1296" y="3594"/>
              <a:ext cx="294" cy="1"/>
            </a:xfrm>
            <a:prstGeom prst="straightConnector1">
              <a:avLst/>
            </a:prstGeom>
            <a:noFill/>
            <a:ln w="12700">
              <a:solidFill>
                <a:schemeClr val="tx1"/>
              </a:solidFill>
              <a:round/>
              <a:headEnd type="none" w="lg" len="lg"/>
              <a:tailEnd type="none" w="lg" len="lg"/>
            </a:ln>
            <a:effectLst/>
          </p:spPr>
        </p:cxnSp>
      </p:grpSp>
      <p:graphicFrame>
        <p:nvGraphicFramePr>
          <p:cNvPr id="548952" name="Object 88"/>
          <p:cNvGraphicFramePr>
            <a:graphicFrameLocks noChangeAspect="1"/>
          </p:cNvGraphicFramePr>
          <p:nvPr/>
        </p:nvGraphicFramePr>
        <p:xfrm>
          <a:off x="3998913" y="4840288"/>
          <a:ext cx="4611687" cy="515937"/>
        </p:xfrm>
        <a:graphic>
          <a:graphicData uri="http://schemas.openxmlformats.org/presentationml/2006/ole">
            <p:oleObj spid="_x0000_s548952" name="Equation" r:id="rId3" imgW="2044440" imgH="228600" progId="Equation.3">
              <p:embed/>
            </p:oleObj>
          </a:graphicData>
        </a:graphic>
      </p:graphicFrame>
      <p:graphicFrame>
        <p:nvGraphicFramePr>
          <p:cNvPr id="548953" name="Object 89"/>
          <p:cNvGraphicFramePr>
            <a:graphicFrameLocks noChangeAspect="1"/>
          </p:cNvGraphicFramePr>
          <p:nvPr/>
        </p:nvGraphicFramePr>
        <p:xfrm>
          <a:off x="5740400" y="3589338"/>
          <a:ext cx="3098800" cy="512762"/>
        </p:xfrm>
        <a:graphic>
          <a:graphicData uri="http://schemas.openxmlformats.org/presentationml/2006/ole">
            <p:oleObj spid="_x0000_s548953" name="Equation" r:id="rId4" imgW="1384200" imgH="228600" progId="Equation.3">
              <p:embed/>
            </p:oleObj>
          </a:graphicData>
        </a:graphic>
      </p:graphicFrame>
      <p:graphicFrame>
        <p:nvGraphicFramePr>
          <p:cNvPr id="548954" name="Object 90"/>
          <p:cNvGraphicFramePr>
            <a:graphicFrameLocks noChangeAspect="1"/>
          </p:cNvGraphicFramePr>
          <p:nvPr/>
        </p:nvGraphicFramePr>
        <p:xfrm>
          <a:off x="5810250" y="4229100"/>
          <a:ext cx="2952750" cy="504825"/>
        </p:xfrm>
        <a:graphic>
          <a:graphicData uri="http://schemas.openxmlformats.org/presentationml/2006/ole">
            <p:oleObj spid="_x0000_s548954" name="Equation" r:id="rId5" imgW="1333440" imgH="228600" progId="Equation.3">
              <p:embed/>
            </p:oleObj>
          </a:graphicData>
        </a:graphic>
      </p:graphicFrame>
      <p:sp>
        <p:nvSpPr>
          <p:cNvPr id="548955" name="Text Box 91"/>
          <p:cNvSpPr txBox="1">
            <a:spLocks noChangeArrowheads="1"/>
          </p:cNvSpPr>
          <p:nvPr/>
        </p:nvSpPr>
        <p:spPr bwMode="auto">
          <a:xfrm>
            <a:off x="4343400" y="2897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voltages in terms of currents</a:t>
            </a:r>
            <a:endParaRPr lang="en-US" b="1"/>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Date Placeholder 3"/>
          <p:cNvSpPr>
            <a:spLocks noGrp="1"/>
          </p:cNvSpPr>
          <p:nvPr>
            <p:ph type="dt" sz="half" idx="10"/>
          </p:nvPr>
        </p:nvSpPr>
        <p:spPr/>
        <p:txBody>
          <a:bodyPr/>
          <a:lstStyle/>
          <a:p>
            <a:r>
              <a:rPr lang="en-US"/>
              <a:t>ECEN 301</a:t>
            </a:r>
          </a:p>
        </p:txBody>
      </p:sp>
      <p:sp>
        <p:nvSpPr>
          <p:cNvPr id="93" name="Footer Placeholder 4"/>
          <p:cNvSpPr>
            <a:spLocks noGrp="1"/>
          </p:cNvSpPr>
          <p:nvPr>
            <p:ph type="ftr" sz="quarter" idx="11"/>
          </p:nvPr>
        </p:nvSpPr>
        <p:spPr/>
        <p:txBody>
          <a:bodyPr/>
          <a:lstStyle/>
          <a:p>
            <a:r>
              <a:rPr lang="en-US"/>
              <a:t>Discussion #7 – Node and Mesh Methods</a:t>
            </a:r>
          </a:p>
        </p:txBody>
      </p:sp>
      <p:sp>
        <p:nvSpPr>
          <p:cNvPr id="94" name="Slide Number Placeholder 5"/>
          <p:cNvSpPr>
            <a:spLocks noGrp="1"/>
          </p:cNvSpPr>
          <p:nvPr>
            <p:ph type="sldNum" sz="quarter" idx="12"/>
          </p:nvPr>
        </p:nvSpPr>
        <p:spPr/>
        <p:txBody>
          <a:bodyPr/>
          <a:lstStyle/>
          <a:p>
            <a:pPr lvl="1"/>
            <a:fld id="{B386067B-D7F1-4CA7-A1D4-2991F9615FEE}" type="slidenum">
              <a:rPr lang="en-US"/>
              <a:pPr lvl="1"/>
              <a:t>61</a:t>
            </a:fld>
            <a:endParaRPr lang="en-US"/>
          </a:p>
        </p:txBody>
      </p:sp>
      <p:sp>
        <p:nvSpPr>
          <p:cNvPr id="549890" name="Rectangle 2"/>
          <p:cNvSpPr>
            <a:spLocks noGrp="1" noChangeArrowheads="1"/>
          </p:cNvSpPr>
          <p:nvPr>
            <p:ph type="title"/>
          </p:nvPr>
        </p:nvSpPr>
        <p:spPr/>
        <p:txBody>
          <a:bodyPr/>
          <a:lstStyle/>
          <a:p>
            <a:r>
              <a:rPr lang="en-US"/>
              <a:t>Mesh Current Method</a:t>
            </a:r>
          </a:p>
        </p:txBody>
      </p:sp>
      <p:sp>
        <p:nvSpPr>
          <p:cNvPr id="549891" name="Rectangle 3"/>
          <p:cNvSpPr>
            <a:spLocks noGrp="1" noChangeArrowheads="1"/>
          </p:cNvSpPr>
          <p:nvPr>
            <p:ph type="body" idx="1"/>
          </p:nvPr>
        </p:nvSpPr>
        <p:spPr>
          <a:xfrm>
            <a:off x="406400" y="1333500"/>
            <a:ext cx="8356600" cy="952500"/>
          </a:xfrm>
        </p:spPr>
        <p:txBody>
          <a:bodyPr/>
          <a:lstStyle/>
          <a:p>
            <a:pPr>
              <a:lnSpc>
                <a:spcPct val="90000"/>
              </a:lnSpc>
            </a:pPr>
            <a:r>
              <a:rPr lang="en-US" sz="2400" b="1" u="sng" dirty="0"/>
              <a:t>Example8</a:t>
            </a:r>
            <a:r>
              <a:rPr lang="en-US" sz="2400" dirty="0"/>
              <a:t>: find the voltages across </a:t>
            </a:r>
            <a:r>
              <a:rPr lang="en-US" sz="2400" dirty="0" smtClean="0"/>
              <a:t>the resistors</a:t>
            </a:r>
            <a:endParaRPr lang="en-US" sz="2400" dirty="0"/>
          </a:p>
          <a:p>
            <a:pPr lvl="1">
              <a:lnSpc>
                <a:spcPct val="90000"/>
              </a:lnSpc>
            </a:pPr>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grpSp>
        <p:nvGrpSpPr>
          <p:cNvPr id="549892" name="Group 4"/>
          <p:cNvGrpSpPr>
            <a:grpSpLocks/>
          </p:cNvGrpSpPr>
          <p:nvPr/>
        </p:nvGrpSpPr>
        <p:grpSpPr bwMode="auto">
          <a:xfrm>
            <a:off x="152400" y="2286000"/>
            <a:ext cx="3959225" cy="3575050"/>
            <a:chOff x="189" y="1574"/>
            <a:chExt cx="2494" cy="2252"/>
          </a:xfrm>
        </p:grpSpPr>
        <p:sp>
          <p:nvSpPr>
            <p:cNvPr id="549893" name="Oval 5"/>
            <p:cNvSpPr>
              <a:spLocks noChangeArrowheads="1"/>
            </p:cNvSpPr>
            <p:nvPr/>
          </p:nvSpPr>
          <p:spPr bwMode="auto">
            <a:xfrm>
              <a:off x="1584" y="25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9894" name="AutoShape 6"/>
            <p:cNvCxnSpPr>
              <a:cxnSpLocks noChangeShapeType="1"/>
              <a:endCxn id="549928" idx="4"/>
            </p:cNvCxnSpPr>
            <p:nvPr/>
          </p:nvCxnSpPr>
          <p:spPr bwMode="auto">
            <a:xfrm rot="10800000">
              <a:off x="631" y="3252"/>
              <a:ext cx="378" cy="343"/>
            </a:xfrm>
            <a:prstGeom prst="bentConnector2">
              <a:avLst/>
            </a:prstGeom>
            <a:noFill/>
            <a:ln w="12700">
              <a:solidFill>
                <a:schemeClr val="tx1"/>
              </a:solidFill>
              <a:miter lim="800000"/>
              <a:headEnd type="none" w="lg" len="lg"/>
              <a:tailEnd type="none" w="lg" len="lg"/>
            </a:ln>
            <a:effectLst/>
          </p:spPr>
        </p:cxnSp>
        <p:cxnSp>
          <p:nvCxnSpPr>
            <p:cNvPr id="549895" name="AutoShape 7"/>
            <p:cNvCxnSpPr>
              <a:cxnSpLocks noChangeShapeType="1"/>
              <a:stCxn id="549893" idx="4"/>
              <a:endCxn id="549897" idx="0"/>
            </p:cNvCxnSpPr>
            <p:nvPr/>
          </p:nvCxnSpPr>
          <p:spPr bwMode="auto">
            <a:xfrm>
              <a:off x="1626" y="2662"/>
              <a:ext cx="0" cy="318"/>
            </a:xfrm>
            <a:prstGeom prst="straightConnector1">
              <a:avLst/>
            </a:prstGeom>
            <a:noFill/>
            <a:ln w="12700">
              <a:solidFill>
                <a:schemeClr val="tx1"/>
              </a:solidFill>
              <a:round/>
              <a:headEnd type="none" w="lg" len="lg"/>
              <a:tailEnd type="none" w="lg" len="lg"/>
            </a:ln>
            <a:effectLst/>
          </p:spPr>
        </p:cxnSp>
        <p:grpSp>
          <p:nvGrpSpPr>
            <p:cNvPr id="549896" name="Group 8"/>
            <p:cNvGrpSpPr>
              <a:grpSpLocks/>
            </p:cNvGrpSpPr>
            <p:nvPr/>
          </p:nvGrpSpPr>
          <p:grpSpPr bwMode="auto">
            <a:xfrm>
              <a:off x="1578" y="2980"/>
              <a:ext cx="111" cy="216"/>
              <a:chOff x="2009" y="2933"/>
              <a:chExt cx="111" cy="216"/>
            </a:xfrm>
          </p:grpSpPr>
          <p:sp>
            <p:nvSpPr>
              <p:cNvPr id="549897"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9898"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9899"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9900"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9901"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9902"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9903"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9904" name="Text Box 16"/>
            <p:cNvSpPr txBox="1">
              <a:spLocks noChangeArrowheads="1"/>
            </p:cNvSpPr>
            <p:nvPr/>
          </p:nvSpPr>
          <p:spPr bwMode="auto">
            <a:xfrm>
              <a:off x="1354" y="278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cxnSp>
          <p:nvCxnSpPr>
            <p:cNvPr id="549905" name="AutoShape 17"/>
            <p:cNvCxnSpPr>
              <a:cxnSpLocks noChangeShapeType="1"/>
              <a:stCxn id="549922" idx="6"/>
              <a:endCxn id="549893" idx="2"/>
            </p:cNvCxnSpPr>
            <p:nvPr/>
          </p:nvCxnSpPr>
          <p:spPr bwMode="auto">
            <a:xfrm flipV="1">
              <a:off x="676" y="2624"/>
              <a:ext cx="908" cy="6"/>
            </a:xfrm>
            <a:prstGeom prst="straightConnector1">
              <a:avLst/>
            </a:prstGeom>
            <a:noFill/>
            <a:ln w="12700">
              <a:solidFill>
                <a:schemeClr val="tx1"/>
              </a:solidFill>
              <a:round/>
              <a:headEnd type="none" w="lg" len="lg"/>
              <a:tailEnd type="none" w="lg" len="lg"/>
            </a:ln>
            <a:effectLst/>
          </p:spPr>
        </p:cxnSp>
        <p:grpSp>
          <p:nvGrpSpPr>
            <p:cNvPr id="549906" name="Group 18"/>
            <p:cNvGrpSpPr>
              <a:grpSpLocks/>
            </p:cNvGrpSpPr>
            <p:nvPr/>
          </p:nvGrpSpPr>
          <p:grpSpPr bwMode="auto">
            <a:xfrm>
              <a:off x="189" y="2766"/>
              <a:ext cx="288" cy="96"/>
              <a:chOff x="1392" y="3552"/>
              <a:chExt cx="288" cy="96"/>
            </a:xfrm>
          </p:grpSpPr>
          <p:sp>
            <p:nvSpPr>
              <p:cNvPr id="549907" name="Line 1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49908" name="Line 2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49909" name="Line 2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9910" name="Oval 22"/>
            <p:cNvSpPr>
              <a:spLocks noChangeArrowheads="1"/>
            </p:cNvSpPr>
            <p:nvPr/>
          </p:nvSpPr>
          <p:spPr bwMode="auto">
            <a:xfrm>
              <a:off x="1577" y="181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49911" name="Oval 23"/>
            <p:cNvSpPr>
              <a:spLocks noChangeArrowheads="1"/>
            </p:cNvSpPr>
            <p:nvPr/>
          </p:nvSpPr>
          <p:spPr bwMode="auto">
            <a:xfrm>
              <a:off x="1590" y="355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49912" name="Group 24"/>
            <p:cNvGrpSpPr>
              <a:grpSpLocks/>
            </p:cNvGrpSpPr>
            <p:nvPr/>
          </p:nvGrpSpPr>
          <p:grpSpPr bwMode="auto">
            <a:xfrm rot="-16200000" flipH="1" flipV="1">
              <a:off x="1055" y="1708"/>
              <a:ext cx="112" cy="287"/>
              <a:chOff x="3450" y="2313"/>
              <a:chExt cx="111" cy="216"/>
            </a:xfrm>
          </p:grpSpPr>
          <p:sp>
            <p:nvSpPr>
              <p:cNvPr id="549913"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9914"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9915"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9916"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9917"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9918"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9919"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9920" name="AutoShape 32"/>
            <p:cNvCxnSpPr>
              <a:cxnSpLocks noChangeShapeType="1"/>
              <a:stCxn id="549911" idx="0"/>
              <a:endCxn id="549899" idx="1"/>
            </p:cNvCxnSpPr>
            <p:nvPr/>
          </p:nvCxnSpPr>
          <p:spPr bwMode="auto">
            <a:xfrm flipV="1">
              <a:off x="1632" y="3196"/>
              <a:ext cx="3" cy="360"/>
            </a:xfrm>
            <a:prstGeom prst="straightConnector1">
              <a:avLst/>
            </a:prstGeom>
            <a:noFill/>
            <a:ln w="12700">
              <a:solidFill>
                <a:schemeClr val="tx1"/>
              </a:solidFill>
              <a:round/>
              <a:headEnd type="none" w="lg" len="lg"/>
              <a:tailEnd type="none" w="lg" len="lg"/>
            </a:ln>
            <a:effectLst/>
          </p:spPr>
        </p:cxnSp>
        <p:cxnSp>
          <p:nvCxnSpPr>
            <p:cNvPr id="549921" name="AutoShape 33"/>
            <p:cNvCxnSpPr>
              <a:cxnSpLocks noChangeShapeType="1"/>
              <a:stCxn id="549911" idx="6"/>
              <a:endCxn id="549947" idx="1"/>
            </p:cNvCxnSpPr>
            <p:nvPr/>
          </p:nvCxnSpPr>
          <p:spPr bwMode="auto">
            <a:xfrm flipV="1">
              <a:off x="1673" y="2784"/>
              <a:ext cx="688" cy="811"/>
            </a:xfrm>
            <a:prstGeom prst="bentConnector2">
              <a:avLst/>
            </a:prstGeom>
            <a:noFill/>
            <a:ln w="12700">
              <a:solidFill>
                <a:schemeClr val="tx1"/>
              </a:solidFill>
              <a:miter lim="800000"/>
              <a:headEnd type="none" w="lg" len="lg"/>
              <a:tailEnd type="none" w="lg" len="lg"/>
            </a:ln>
            <a:effectLst/>
          </p:spPr>
        </p:cxnSp>
        <p:sp>
          <p:nvSpPr>
            <p:cNvPr id="549922" name="Oval 34"/>
            <p:cNvSpPr>
              <a:spLocks noChangeArrowheads="1"/>
            </p:cNvSpPr>
            <p:nvPr/>
          </p:nvSpPr>
          <p:spPr bwMode="auto">
            <a:xfrm>
              <a:off x="593" y="259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49923" name="AutoShape 35"/>
            <p:cNvCxnSpPr>
              <a:cxnSpLocks noChangeShapeType="1"/>
              <a:stCxn id="549929" idx="0"/>
              <a:endCxn id="549922" idx="4"/>
            </p:cNvCxnSpPr>
            <p:nvPr/>
          </p:nvCxnSpPr>
          <p:spPr bwMode="auto">
            <a:xfrm flipV="1">
              <a:off x="633" y="2668"/>
              <a:ext cx="2" cy="256"/>
            </a:xfrm>
            <a:prstGeom prst="straightConnector1">
              <a:avLst/>
            </a:prstGeom>
            <a:noFill/>
            <a:ln w="12700">
              <a:solidFill>
                <a:schemeClr val="tx1"/>
              </a:solidFill>
              <a:round/>
              <a:headEnd type="none" w="lg" len="lg"/>
              <a:tailEnd type="none" w="lg" len="lg"/>
            </a:ln>
            <a:effectLst/>
          </p:spPr>
        </p:cxnSp>
        <p:cxnSp>
          <p:nvCxnSpPr>
            <p:cNvPr id="549924" name="AutoShape 36"/>
            <p:cNvCxnSpPr>
              <a:cxnSpLocks noChangeShapeType="1"/>
              <a:stCxn id="549963" idx="0"/>
              <a:endCxn id="549913" idx="0"/>
            </p:cNvCxnSpPr>
            <p:nvPr/>
          </p:nvCxnSpPr>
          <p:spPr bwMode="auto">
            <a:xfrm rot="16200000">
              <a:off x="710" y="1785"/>
              <a:ext cx="183" cy="331"/>
            </a:xfrm>
            <a:prstGeom prst="bentConnector2">
              <a:avLst/>
            </a:prstGeom>
            <a:noFill/>
            <a:ln w="12700">
              <a:solidFill>
                <a:schemeClr val="tx1"/>
              </a:solidFill>
              <a:miter lim="800000"/>
              <a:headEnd type="none" w="lg" len="lg"/>
              <a:tailEnd type="none" w="lg" len="lg"/>
            </a:ln>
            <a:effectLst/>
          </p:spPr>
        </p:cxnSp>
        <p:sp>
          <p:nvSpPr>
            <p:cNvPr id="549925" name="Text Box 37"/>
            <p:cNvSpPr txBox="1">
              <a:spLocks noChangeArrowheads="1"/>
            </p:cNvSpPr>
            <p:nvPr/>
          </p:nvSpPr>
          <p:spPr bwMode="auto">
            <a:xfrm>
              <a:off x="864" y="157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r>
                <a:rPr lang="en-US" b="1"/>
                <a:t>–</a:t>
              </a:r>
            </a:p>
          </p:txBody>
        </p:sp>
        <p:sp>
          <p:nvSpPr>
            <p:cNvPr id="549926" name="Text Box 38"/>
            <p:cNvSpPr txBox="1">
              <a:spLocks noChangeArrowheads="1"/>
            </p:cNvSpPr>
            <p:nvPr/>
          </p:nvSpPr>
          <p:spPr bwMode="auto">
            <a:xfrm>
              <a:off x="224" y="2924"/>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49927" name="Group 39"/>
            <p:cNvGrpSpPr>
              <a:grpSpLocks/>
            </p:cNvGrpSpPr>
            <p:nvPr/>
          </p:nvGrpSpPr>
          <p:grpSpPr bwMode="auto">
            <a:xfrm>
              <a:off x="465" y="2924"/>
              <a:ext cx="332" cy="328"/>
              <a:chOff x="203" y="2976"/>
              <a:chExt cx="332" cy="328"/>
            </a:xfrm>
          </p:grpSpPr>
          <p:sp>
            <p:nvSpPr>
              <p:cNvPr id="549928" name="Oval 40"/>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9929" name="Text Box 41"/>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9930" name="Text Box 42"/>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49931" name="Arc 43"/>
            <p:cNvSpPr>
              <a:spLocks/>
            </p:cNvSpPr>
            <p:nvPr/>
          </p:nvSpPr>
          <p:spPr bwMode="auto">
            <a:xfrm>
              <a:off x="834" y="2915"/>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9932" name="Arc 44"/>
            <p:cNvSpPr>
              <a:spLocks/>
            </p:cNvSpPr>
            <p:nvPr/>
          </p:nvSpPr>
          <p:spPr bwMode="auto">
            <a:xfrm>
              <a:off x="838" y="1933"/>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9933" name="Text Box 45"/>
            <p:cNvSpPr txBox="1">
              <a:spLocks noChangeArrowheads="1"/>
            </p:cNvSpPr>
            <p:nvPr/>
          </p:nvSpPr>
          <p:spPr bwMode="auto">
            <a:xfrm>
              <a:off x="984" y="298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49934" name="Text Box 46"/>
            <p:cNvSpPr txBox="1">
              <a:spLocks noChangeArrowheads="1"/>
            </p:cNvSpPr>
            <p:nvPr/>
          </p:nvSpPr>
          <p:spPr bwMode="auto">
            <a:xfrm>
              <a:off x="999" y="207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49935" name="Text Box 47"/>
            <p:cNvSpPr txBox="1">
              <a:spLocks noChangeArrowheads="1"/>
            </p:cNvSpPr>
            <p:nvPr/>
          </p:nvSpPr>
          <p:spPr bwMode="auto">
            <a:xfrm>
              <a:off x="1829" y="2574"/>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49936" name="Group 48"/>
            <p:cNvGrpSpPr>
              <a:grpSpLocks/>
            </p:cNvGrpSpPr>
            <p:nvPr/>
          </p:nvGrpSpPr>
          <p:grpSpPr bwMode="auto">
            <a:xfrm>
              <a:off x="1568" y="2154"/>
              <a:ext cx="111" cy="216"/>
              <a:chOff x="2009" y="2933"/>
              <a:chExt cx="111" cy="216"/>
            </a:xfrm>
          </p:grpSpPr>
          <p:sp>
            <p:nvSpPr>
              <p:cNvPr id="549937" name="Line 4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9938" name="Line 5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9939" name="Line 5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9940" name="Line 5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9941" name="Line 5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9942" name="Line 5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9943" name="Line 5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49944" name="Group 56"/>
            <p:cNvGrpSpPr>
              <a:grpSpLocks/>
            </p:cNvGrpSpPr>
            <p:nvPr/>
          </p:nvGrpSpPr>
          <p:grpSpPr bwMode="auto">
            <a:xfrm>
              <a:off x="2304" y="2568"/>
              <a:ext cx="111" cy="216"/>
              <a:chOff x="2009" y="2933"/>
              <a:chExt cx="111" cy="216"/>
            </a:xfrm>
          </p:grpSpPr>
          <p:sp>
            <p:nvSpPr>
              <p:cNvPr id="549945" name="Line 57"/>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9946" name="Line 58"/>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9947" name="Line 59"/>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9948" name="Line 60"/>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9949" name="Line 61"/>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9950" name="Line 62"/>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9951" name="Line 63"/>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49952" name="AutoShape 64"/>
            <p:cNvCxnSpPr>
              <a:cxnSpLocks noChangeShapeType="1"/>
              <a:stCxn id="549893" idx="0"/>
              <a:endCxn id="549939" idx="1"/>
            </p:cNvCxnSpPr>
            <p:nvPr/>
          </p:nvCxnSpPr>
          <p:spPr bwMode="auto">
            <a:xfrm flipH="1" flipV="1">
              <a:off x="1625" y="2370"/>
              <a:ext cx="1" cy="215"/>
            </a:xfrm>
            <a:prstGeom prst="straightConnector1">
              <a:avLst/>
            </a:prstGeom>
            <a:noFill/>
            <a:ln w="12700">
              <a:solidFill>
                <a:schemeClr val="tx1"/>
              </a:solidFill>
              <a:round/>
              <a:headEnd type="none" w="lg" len="lg"/>
              <a:tailEnd type="none" w="lg" len="lg"/>
            </a:ln>
            <a:effectLst/>
          </p:spPr>
        </p:cxnSp>
        <p:cxnSp>
          <p:nvCxnSpPr>
            <p:cNvPr id="549953" name="AutoShape 65"/>
            <p:cNvCxnSpPr>
              <a:cxnSpLocks noChangeShapeType="1"/>
              <a:stCxn id="549910" idx="2"/>
              <a:endCxn id="549915" idx="1"/>
            </p:cNvCxnSpPr>
            <p:nvPr/>
          </p:nvCxnSpPr>
          <p:spPr bwMode="auto">
            <a:xfrm flipH="1">
              <a:off x="1254" y="1850"/>
              <a:ext cx="323" cy="0"/>
            </a:xfrm>
            <a:prstGeom prst="straightConnector1">
              <a:avLst/>
            </a:prstGeom>
            <a:noFill/>
            <a:ln w="12700">
              <a:solidFill>
                <a:schemeClr val="tx1"/>
              </a:solidFill>
              <a:round/>
              <a:headEnd type="none" w="lg" len="lg"/>
              <a:tailEnd type="none" w="lg" len="lg"/>
            </a:ln>
            <a:effectLst/>
          </p:spPr>
        </p:cxnSp>
        <p:cxnSp>
          <p:nvCxnSpPr>
            <p:cNvPr id="549954" name="AutoShape 66"/>
            <p:cNvCxnSpPr>
              <a:cxnSpLocks noChangeShapeType="1"/>
              <a:stCxn id="549910" idx="4"/>
              <a:endCxn id="549937" idx="0"/>
            </p:cNvCxnSpPr>
            <p:nvPr/>
          </p:nvCxnSpPr>
          <p:spPr bwMode="auto">
            <a:xfrm flipH="1">
              <a:off x="1616" y="1888"/>
              <a:ext cx="3" cy="266"/>
            </a:xfrm>
            <a:prstGeom prst="straightConnector1">
              <a:avLst/>
            </a:prstGeom>
            <a:noFill/>
            <a:ln w="12700">
              <a:solidFill>
                <a:schemeClr val="tx1"/>
              </a:solidFill>
              <a:round/>
              <a:headEnd type="none" w="lg" len="lg"/>
              <a:tailEnd type="none" w="lg" len="lg"/>
            </a:ln>
            <a:effectLst/>
          </p:spPr>
        </p:cxnSp>
        <p:cxnSp>
          <p:nvCxnSpPr>
            <p:cNvPr id="549955" name="AutoShape 67"/>
            <p:cNvCxnSpPr>
              <a:cxnSpLocks noChangeShapeType="1"/>
              <a:stCxn id="549910" idx="6"/>
              <a:endCxn id="549945" idx="0"/>
            </p:cNvCxnSpPr>
            <p:nvPr/>
          </p:nvCxnSpPr>
          <p:spPr bwMode="auto">
            <a:xfrm>
              <a:off x="1660" y="1850"/>
              <a:ext cx="692" cy="718"/>
            </a:xfrm>
            <a:prstGeom prst="bentConnector2">
              <a:avLst/>
            </a:prstGeom>
            <a:noFill/>
            <a:ln w="12700">
              <a:solidFill>
                <a:schemeClr val="tx1"/>
              </a:solidFill>
              <a:miter lim="800000"/>
              <a:headEnd type="none" w="lg" len="lg"/>
              <a:tailEnd type="none" w="lg" len="lg"/>
            </a:ln>
            <a:effectLst/>
          </p:spPr>
        </p:cxnSp>
        <p:sp>
          <p:nvSpPr>
            <p:cNvPr id="549956" name="Arc 68"/>
            <p:cNvSpPr>
              <a:spLocks/>
            </p:cNvSpPr>
            <p:nvPr/>
          </p:nvSpPr>
          <p:spPr bwMode="auto">
            <a:xfrm>
              <a:off x="1689" y="2426"/>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49957" name="Text Box 69"/>
            <p:cNvSpPr txBox="1">
              <a:spLocks noChangeArrowheads="1"/>
            </p:cNvSpPr>
            <p:nvPr/>
          </p:nvSpPr>
          <p:spPr bwMode="auto">
            <a:xfrm>
              <a:off x="1364" y="196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49958" name="Text Box 70"/>
            <p:cNvSpPr txBox="1">
              <a:spLocks noChangeArrowheads="1"/>
            </p:cNvSpPr>
            <p:nvPr/>
          </p:nvSpPr>
          <p:spPr bwMode="auto">
            <a:xfrm>
              <a:off x="2415" y="240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cxnSp>
          <p:nvCxnSpPr>
            <p:cNvPr id="549959" name="AutoShape 71"/>
            <p:cNvCxnSpPr>
              <a:cxnSpLocks noChangeShapeType="1"/>
              <a:stCxn id="549922" idx="2"/>
            </p:cNvCxnSpPr>
            <p:nvPr/>
          </p:nvCxnSpPr>
          <p:spPr bwMode="auto">
            <a:xfrm rot="10800000" flipV="1">
              <a:off x="336" y="2630"/>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49960" name="Text Box 72"/>
            <p:cNvSpPr txBox="1">
              <a:spLocks noChangeArrowheads="1"/>
            </p:cNvSpPr>
            <p:nvPr/>
          </p:nvSpPr>
          <p:spPr bwMode="auto">
            <a:xfrm>
              <a:off x="231" y="2042"/>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49961" name="Group 73"/>
            <p:cNvGrpSpPr>
              <a:grpSpLocks/>
            </p:cNvGrpSpPr>
            <p:nvPr/>
          </p:nvGrpSpPr>
          <p:grpSpPr bwMode="auto">
            <a:xfrm>
              <a:off x="468" y="2042"/>
              <a:ext cx="332" cy="328"/>
              <a:chOff x="203" y="2976"/>
              <a:chExt cx="332" cy="328"/>
            </a:xfrm>
          </p:grpSpPr>
          <p:sp>
            <p:nvSpPr>
              <p:cNvPr id="549962" name="Oval 7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49963" name="Text Box 7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49964" name="Text Box 7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49965" name="AutoShape 77"/>
            <p:cNvCxnSpPr>
              <a:cxnSpLocks noChangeShapeType="1"/>
              <a:stCxn id="549922" idx="0"/>
              <a:endCxn id="549962" idx="4"/>
            </p:cNvCxnSpPr>
            <p:nvPr/>
          </p:nvCxnSpPr>
          <p:spPr bwMode="auto">
            <a:xfrm flipH="1" flipV="1">
              <a:off x="634" y="2370"/>
              <a:ext cx="1" cy="221"/>
            </a:xfrm>
            <a:prstGeom prst="straightConnector1">
              <a:avLst/>
            </a:prstGeom>
            <a:noFill/>
            <a:ln w="12700">
              <a:solidFill>
                <a:schemeClr val="tx1"/>
              </a:solidFill>
              <a:round/>
              <a:headEnd type="none" w="lg" len="lg"/>
              <a:tailEnd type="none" w="lg" len="lg"/>
            </a:ln>
            <a:effectLst/>
          </p:spPr>
        </p:cxnSp>
        <p:grpSp>
          <p:nvGrpSpPr>
            <p:cNvPr id="549966" name="Group 78"/>
            <p:cNvGrpSpPr>
              <a:grpSpLocks/>
            </p:cNvGrpSpPr>
            <p:nvPr/>
          </p:nvGrpSpPr>
          <p:grpSpPr bwMode="auto">
            <a:xfrm rot="-16200000" flipH="1" flipV="1">
              <a:off x="1097" y="3452"/>
              <a:ext cx="112" cy="287"/>
              <a:chOff x="3450" y="2313"/>
              <a:chExt cx="111" cy="216"/>
            </a:xfrm>
          </p:grpSpPr>
          <p:sp>
            <p:nvSpPr>
              <p:cNvPr id="549967"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49968"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49969"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49970"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49971"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49972"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49973"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49974" name="Text Box 86"/>
            <p:cNvSpPr txBox="1">
              <a:spLocks noChangeArrowheads="1"/>
            </p:cNvSpPr>
            <p:nvPr/>
          </p:nvSpPr>
          <p:spPr bwMode="auto">
            <a:xfrm>
              <a:off x="891" y="3595"/>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r>
                <a:rPr lang="en-US" b="1"/>
                <a:t>+</a:t>
              </a:r>
            </a:p>
          </p:txBody>
        </p:sp>
        <p:cxnSp>
          <p:nvCxnSpPr>
            <p:cNvPr id="549975" name="AutoShape 87"/>
            <p:cNvCxnSpPr>
              <a:cxnSpLocks noChangeShapeType="1"/>
              <a:stCxn id="549911" idx="2"/>
              <a:endCxn id="549969" idx="1"/>
            </p:cNvCxnSpPr>
            <p:nvPr/>
          </p:nvCxnSpPr>
          <p:spPr bwMode="auto">
            <a:xfrm flipH="1" flipV="1">
              <a:off x="1296" y="3594"/>
              <a:ext cx="294" cy="1"/>
            </a:xfrm>
            <a:prstGeom prst="straightConnector1">
              <a:avLst/>
            </a:prstGeom>
            <a:noFill/>
            <a:ln w="12700">
              <a:solidFill>
                <a:schemeClr val="tx1"/>
              </a:solidFill>
              <a:round/>
              <a:headEnd type="none" w="lg" len="lg"/>
              <a:tailEnd type="none" w="lg" len="lg"/>
            </a:ln>
            <a:effectLst/>
          </p:spPr>
        </p:cxnSp>
      </p:grpSp>
      <p:graphicFrame>
        <p:nvGraphicFramePr>
          <p:cNvPr id="549976" name="Object 88"/>
          <p:cNvGraphicFramePr>
            <a:graphicFrameLocks noChangeAspect="1"/>
          </p:cNvGraphicFramePr>
          <p:nvPr/>
        </p:nvGraphicFramePr>
        <p:xfrm>
          <a:off x="7704138" y="3963988"/>
          <a:ext cx="1390650" cy="1293812"/>
        </p:xfrm>
        <a:graphic>
          <a:graphicData uri="http://schemas.openxmlformats.org/presentationml/2006/ole">
            <p:oleObj spid="_x0000_s549976" name="Equation" r:id="rId3" imgW="736560" imgH="685800" progId="Equation.3">
              <p:embed/>
            </p:oleObj>
          </a:graphicData>
        </a:graphic>
      </p:graphicFrame>
      <p:graphicFrame>
        <p:nvGraphicFramePr>
          <p:cNvPr id="549977" name="Object 89"/>
          <p:cNvGraphicFramePr>
            <a:graphicFrameLocks noChangeAspect="1"/>
          </p:cNvGraphicFramePr>
          <p:nvPr/>
        </p:nvGraphicFramePr>
        <p:xfrm>
          <a:off x="4140200" y="3962400"/>
          <a:ext cx="2843213" cy="1293813"/>
        </p:xfrm>
        <a:graphic>
          <a:graphicData uri="http://schemas.openxmlformats.org/presentationml/2006/ole">
            <p:oleObj spid="_x0000_s549977" name="Equation" r:id="rId4" imgW="1511280" imgH="685800" progId="Equation.3">
              <p:embed/>
            </p:oleObj>
          </a:graphicData>
        </a:graphic>
      </p:graphicFrame>
      <p:sp>
        <p:nvSpPr>
          <p:cNvPr id="549978" name="Text Box 90"/>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a:t>
            </a:r>
            <a:r>
              <a:rPr lang="en-US" b="1"/>
              <a:t>n – m</a:t>
            </a:r>
            <a:r>
              <a:rPr lang="en-US"/>
              <a:t> equations</a:t>
            </a:r>
            <a:endParaRPr lang="en-US" b="1"/>
          </a:p>
        </p:txBody>
      </p:sp>
      <p:sp>
        <p:nvSpPr>
          <p:cNvPr id="549979" name="AutoShape 91"/>
          <p:cNvSpPr>
            <a:spLocks noChangeArrowheads="1"/>
          </p:cNvSpPr>
          <p:nvPr/>
        </p:nvSpPr>
        <p:spPr bwMode="auto">
          <a:xfrm>
            <a:off x="7032625" y="4410075"/>
            <a:ext cx="609600" cy="430213"/>
          </a:xfrm>
          <a:prstGeom prst="rightArrow">
            <a:avLst>
              <a:gd name="adj1" fmla="val 50000"/>
              <a:gd name="adj2" fmla="val 35424"/>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Date Placeholder 5"/>
          <p:cNvSpPr>
            <a:spLocks noGrp="1"/>
          </p:cNvSpPr>
          <p:nvPr>
            <p:ph type="dt" sz="half" idx="10"/>
          </p:nvPr>
        </p:nvSpPr>
        <p:spPr/>
        <p:txBody>
          <a:bodyPr/>
          <a:lstStyle/>
          <a:p>
            <a:r>
              <a:rPr lang="en-US"/>
              <a:t>ECEN 301</a:t>
            </a:r>
          </a:p>
        </p:txBody>
      </p:sp>
      <p:sp>
        <p:nvSpPr>
          <p:cNvPr id="95" name="Footer Placeholder 6"/>
          <p:cNvSpPr>
            <a:spLocks noGrp="1"/>
          </p:cNvSpPr>
          <p:nvPr>
            <p:ph type="ftr" sz="quarter" idx="11"/>
          </p:nvPr>
        </p:nvSpPr>
        <p:spPr/>
        <p:txBody>
          <a:bodyPr/>
          <a:lstStyle/>
          <a:p>
            <a:r>
              <a:rPr lang="en-US"/>
              <a:t>Discussion #7 – Node and Mesh Methods</a:t>
            </a:r>
          </a:p>
        </p:txBody>
      </p:sp>
      <p:sp>
        <p:nvSpPr>
          <p:cNvPr id="96" name="Slide Number Placeholder 7"/>
          <p:cNvSpPr>
            <a:spLocks noGrp="1"/>
          </p:cNvSpPr>
          <p:nvPr>
            <p:ph type="sldNum" sz="quarter" idx="12"/>
          </p:nvPr>
        </p:nvSpPr>
        <p:spPr/>
        <p:txBody>
          <a:bodyPr/>
          <a:lstStyle/>
          <a:p>
            <a:pPr lvl="1"/>
            <a:fld id="{9E189DD8-4EFB-4EAA-9421-909AB152C850}" type="slidenum">
              <a:rPr lang="en-US"/>
              <a:pPr lvl="1"/>
              <a:t>62</a:t>
            </a:fld>
            <a:endParaRPr lang="en-US"/>
          </a:p>
        </p:txBody>
      </p:sp>
      <p:sp>
        <p:nvSpPr>
          <p:cNvPr id="550914" name="Rectangle 2"/>
          <p:cNvSpPr>
            <a:spLocks noGrp="1" noChangeArrowheads="1"/>
          </p:cNvSpPr>
          <p:nvPr>
            <p:ph type="title"/>
          </p:nvPr>
        </p:nvSpPr>
        <p:spPr/>
        <p:txBody>
          <a:bodyPr/>
          <a:lstStyle/>
          <a:p>
            <a:r>
              <a:rPr lang="en-US"/>
              <a:t>Mesh Current Method</a:t>
            </a:r>
          </a:p>
        </p:txBody>
      </p:sp>
      <p:sp>
        <p:nvSpPr>
          <p:cNvPr id="550915" name="Rectangle 3"/>
          <p:cNvSpPr>
            <a:spLocks noGrp="1" noChangeArrowheads="1"/>
          </p:cNvSpPr>
          <p:nvPr>
            <p:ph type="body" sz="half" idx="1"/>
          </p:nvPr>
        </p:nvSpPr>
        <p:spPr>
          <a:xfrm>
            <a:off x="406400" y="1333500"/>
            <a:ext cx="8356600" cy="952500"/>
          </a:xfrm>
        </p:spPr>
        <p:txBody>
          <a:bodyPr/>
          <a:lstStyle/>
          <a:p>
            <a:r>
              <a:rPr lang="en-US" sz="2400" b="1" u="sng" dirty="0"/>
              <a:t>Example8</a:t>
            </a:r>
            <a:r>
              <a:rPr lang="en-US" sz="2400" dirty="0"/>
              <a:t>: find the voltages across </a:t>
            </a:r>
            <a:r>
              <a:rPr lang="en-US" sz="2400" dirty="0" smtClean="0"/>
              <a:t>the resistors</a:t>
            </a:r>
            <a:endParaRPr lang="en-US" sz="2400" dirty="0"/>
          </a:p>
          <a:p>
            <a:pPr lvl="1"/>
            <a:r>
              <a:rPr lang="en-US" sz="2000" b="1" dirty="0"/>
              <a:t>V</a:t>
            </a:r>
            <a:r>
              <a:rPr lang="en-US" sz="2000" b="1" baseline="-25000" dirty="0"/>
              <a:t>s1</a:t>
            </a:r>
            <a:r>
              <a:rPr lang="en-US" sz="2000" dirty="0"/>
              <a:t> = </a:t>
            </a:r>
            <a:r>
              <a:rPr lang="en-US" sz="2000" b="1" dirty="0"/>
              <a:t>V</a:t>
            </a:r>
            <a:r>
              <a:rPr lang="en-US" sz="2000" b="1" baseline="-25000" dirty="0"/>
              <a:t>s2</a:t>
            </a:r>
            <a:r>
              <a:rPr lang="en-US" sz="2000" dirty="0"/>
              <a:t> = 110V, </a:t>
            </a:r>
            <a:r>
              <a:rPr lang="en-US" sz="2000" b="1" dirty="0"/>
              <a:t>R</a:t>
            </a:r>
            <a:r>
              <a:rPr lang="en-US" sz="2000" b="1" baseline="-25000" dirty="0"/>
              <a:t>1</a:t>
            </a:r>
            <a:r>
              <a:rPr lang="en-US" sz="2000" b="1" dirty="0"/>
              <a:t> </a:t>
            </a:r>
            <a:r>
              <a:rPr lang="en-US" sz="2000" dirty="0"/>
              <a:t>= 15</a:t>
            </a:r>
            <a:r>
              <a:rPr lang="el-GR" sz="2000" dirty="0"/>
              <a:t>Ω</a:t>
            </a:r>
            <a:r>
              <a:rPr lang="en-US" sz="2000" dirty="0"/>
              <a:t>, </a:t>
            </a:r>
            <a:r>
              <a:rPr lang="en-US" sz="2000" b="1" dirty="0"/>
              <a:t>R</a:t>
            </a:r>
            <a:r>
              <a:rPr lang="en-US" sz="2000" b="1" baseline="-25000" dirty="0"/>
              <a:t>2</a:t>
            </a:r>
            <a:r>
              <a:rPr lang="en-US" sz="2000" b="1" dirty="0"/>
              <a:t> </a:t>
            </a:r>
            <a:r>
              <a:rPr lang="en-US" sz="2000" dirty="0"/>
              <a:t>= 40</a:t>
            </a:r>
            <a:r>
              <a:rPr lang="el-GR" sz="2000" dirty="0"/>
              <a:t>Ω</a:t>
            </a:r>
            <a:r>
              <a:rPr lang="en-US" sz="2000" dirty="0"/>
              <a:t>, </a:t>
            </a:r>
            <a:r>
              <a:rPr lang="en-US" sz="2000" b="1" dirty="0"/>
              <a:t>R</a:t>
            </a:r>
            <a:r>
              <a:rPr lang="en-US" sz="2000" b="1" baseline="-25000" dirty="0"/>
              <a:t>3</a:t>
            </a:r>
            <a:r>
              <a:rPr lang="en-US" sz="2000" dirty="0"/>
              <a:t> = 16</a:t>
            </a:r>
            <a:r>
              <a:rPr lang="el-GR" sz="2000" dirty="0"/>
              <a:t>Ω</a:t>
            </a:r>
            <a:r>
              <a:rPr lang="en-US" sz="2000" dirty="0"/>
              <a:t>, </a:t>
            </a:r>
            <a:r>
              <a:rPr lang="en-US" sz="2000" b="1" dirty="0"/>
              <a:t>R</a:t>
            </a:r>
            <a:r>
              <a:rPr lang="en-US" sz="2000" b="1" baseline="-25000" dirty="0"/>
              <a:t>4</a:t>
            </a:r>
            <a:r>
              <a:rPr lang="en-US" sz="2000" dirty="0"/>
              <a:t> = </a:t>
            </a:r>
            <a:r>
              <a:rPr lang="en-US" sz="2000" b="1" dirty="0"/>
              <a:t>R</a:t>
            </a:r>
            <a:r>
              <a:rPr lang="en-US" sz="2000" b="1" baseline="-25000" dirty="0"/>
              <a:t>5</a:t>
            </a:r>
            <a:r>
              <a:rPr lang="en-US" sz="2000" dirty="0"/>
              <a:t> = 1.3</a:t>
            </a:r>
            <a:r>
              <a:rPr lang="el-GR" sz="2000" dirty="0"/>
              <a:t>Ω</a:t>
            </a:r>
            <a:r>
              <a:rPr lang="en-US" sz="2400" dirty="0"/>
              <a:t> </a:t>
            </a:r>
          </a:p>
        </p:txBody>
      </p:sp>
      <p:grpSp>
        <p:nvGrpSpPr>
          <p:cNvPr id="550916" name="Group 4"/>
          <p:cNvGrpSpPr>
            <a:grpSpLocks/>
          </p:cNvGrpSpPr>
          <p:nvPr/>
        </p:nvGrpSpPr>
        <p:grpSpPr bwMode="auto">
          <a:xfrm>
            <a:off x="152400" y="2286000"/>
            <a:ext cx="3959225" cy="3575050"/>
            <a:chOff x="189" y="1574"/>
            <a:chExt cx="2494" cy="2252"/>
          </a:xfrm>
        </p:grpSpPr>
        <p:sp>
          <p:nvSpPr>
            <p:cNvPr id="550917" name="Oval 5"/>
            <p:cNvSpPr>
              <a:spLocks noChangeArrowheads="1"/>
            </p:cNvSpPr>
            <p:nvPr/>
          </p:nvSpPr>
          <p:spPr bwMode="auto">
            <a:xfrm>
              <a:off x="1584" y="25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0918" name="AutoShape 6"/>
            <p:cNvCxnSpPr>
              <a:cxnSpLocks noChangeShapeType="1"/>
              <a:endCxn id="550952" idx="4"/>
            </p:cNvCxnSpPr>
            <p:nvPr/>
          </p:nvCxnSpPr>
          <p:spPr bwMode="auto">
            <a:xfrm rot="10800000">
              <a:off x="631" y="3252"/>
              <a:ext cx="378" cy="343"/>
            </a:xfrm>
            <a:prstGeom prst="bentConnector2">
              <a:avLst/>
            </a:prstGeom>
            <a:noFill/>
            <a:ln w="12700">
              <a:solidFill>
                <a:schemeClr val="tx1"/>
              </a:solidFill>
              <a:miter lim="800000"/>
              <a:headEnd type="none" w="lg" len="lg"/>
              <a:tailEnd type="none" w="lg" len="lg"/>
            </a:ln>
            <a:effectLst/>
          </p:spPr>
        </p:cxnSp>
        <p:cxnSp>
          <p:nvCxnSpPr>
            <p:cNvPr id="550919" name="AutoShape 7"/>
            <p:cNvCxnSpPr>
              <a:cxnSpLocks noChangeShapeType="1"/>
              <a:stCxn id="550917" idx="4"/>
              <a:endCxn id="550921" idx="0"/>
            </p:cNvCxnSpPr>
            <p:nvPr/>
          </p:nvCxnSpPr>
          <p:spPr bwMode="auto">
            <a:xfrm>
              <a:off x="1626" y="2662"/>
              <a:ext cx="0" cy="318"/>
            </a:xfrm>
            <a:prstGeom prst="straightConnector1">
              <a:avLst/>
            </a:prstGeom>
            <a:noFill/>
            <a:ln w="12700">
              <a:solidFill>
                <a:schemeClr val="tx1"/>
              </a:solidFill>
              <a:round/>
              <a:headEnd type="none" w="lg" len="lg"/>
              <a:tailEnd type="none" w="lg" len="lg"/>
            </a:ln>
            <a:effectLst/>
          </p:spPr>
        </p:cxnSp>
        <p:grpSp>
          <p:nvGrpSpPr>
            <p:cNvPr id="550920" name="Group 8"/>
            <p:cNvGrpSpPr>
              <a:grpSpLocks/>
            </p:cNvGrpSpPr>
            <p:nvPr/>
          </p:nvGrpSpPr>
          <p:grpSpPr bwMode="auto">
            <a:xfrm>
              <a:off x="1578" y="2980"/>
              <a:ext cx="111" cy="216"/>
              <a:chOff x="2009" y="2933"/>
              <a:chExt cx="111" cy="216"/>
            </a:xfrm>
          </p:grpSpPr>
          <p:sp>
            <p:nvSpPr>
              <p:cNvPr id="550921"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0922"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0923"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0924"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0925"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0926"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0927"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0928" name="Text Box 16"/>
            <p:cNvSpPr txBox="1">
              <a:spLocks noChangeArrowheads="1"/>
            </p:cNvSpPr>
            <p:nvPr/>
          </p:nvSpPr>
          <p:spPr bwMode="auto">
            <a:xfrm>
              <a:off x="1354" y="278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cxnSp>
          <p:nvCxnSpPr>
            <p:cNvPr id="550929" name="AutoShape 17"/>
            <p:cNvCxnSpPr>
              <a:cxnSpLocks noChangeShapeType="1"/>
              <a:stCxn id="550946" idx="6"/>
              <a:endCxn id="550917" idx="2"/>
            </p:cNvCxnSpPr>
            <p:nvPr/>
          </p:nvCxnSpPr>
          <p:spPr bwMode="auto">
            <a:xfrm flipV="1">
              <a:off x="676" y="2624"/>
              <a:ext cx="908" cy="6"/>
            </a:xfrm>
            <a:prstGeom prst="straightConnector1">
              <a:avLst/>
            </a:prstGeom>
            <a:noFill/>
            <a:ln w="12700">
              <a:solidFill>
                <a:schemeClr val="tx1"/>
              </a:solidFill>
              <a:round/>
              <a:headEnd type="none" w="lg" len="lg"/>
              <a:tailEnd type="none" w="lg" len="lg"/>
            </a:ln>
            <a:effectLst/>
          </p:spPr>
        </p:cxnSp>
        <p:grpSp>
          <p:nvGrpSpPr>
            <p:cNvPr id="550930" name="Group 18"/>
            <p:cNvGrpSpPr>
              <a:grpSpLocks/>
            </p:cNvGrpSpPr>
            <p:nvPr/>
          </p:nvGrpSpPr>
          <p:grpSpPr bwMode="auto">
            <a:xfrm>
              <a:off x="189" y="2766"/>
              <a:ext cx="288" cy="96"/>
              <a:chOff x="1392" y="3552"/>
              <a:chExt cx="288" cy="96"/>
            </a:xfrm>
          </p:grpSpPr>
          <p:sp>
            <p:nvSpPr>
              <p:cNvPr id="550931" name="Line 1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0932" name="Line 2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0933" name="Line 2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0934" name="Oval 22"/>
            <p:cNvSpPr>
              <a:spLocks noChangeArrowheads="1"/>
            </p:cNvSpPr>
            <p:nvPr/>
          </p:nvSpPr>
          <p:spPr bwMode="auto">
            <a:xfrm>
              <a:off x="1577" y="181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0935" name="Oval 23"/>
            <p:cNvSpPr>
              <a:spLocks noChangeArrowheads="1"/>
            </p:cNvSpPr>
            <p:nvPr/>
          </p:nvSpPr>
          <p:spPr bwMode="auto">
            <a:xfrm>
              <a:off x="1590" y="355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0936" name="Group 24"/>
            <p:cNvGrpSpPr>
              <a:grpSpLocks/>
            </p:cNvGrpSpPr>
            <p:nvPr/>
          </p:nvGrpSpPr>
          <p:grpSpPr bwMode="auto">
            <a:xfrm rot="-16200000" flipH="1" flipV="1">
              <a:off x="1055" y="1708"/>
              <a:ext cx="112" cy="287"/>
              <a:chOff x="3450" y="2313"/>
              <a:chExt cx="111" cy="216"/>
            </a:xfrm>
          </p:grpSpPr>
          <p:sp>
            <p:nvSpPr>
              <p:cNvPr id="550937"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0938"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0939"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0940"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0941"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0942"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0943"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0944" name="AutoShape 32"/>
            <p:cNvCxnSpPr>
              <a:cxnSpLocks noChangeShapeType="1"/>
              <a:stCxn id="550935" idx="0"/>
              <a:endCxn id="550923" idx="1"/>
            </p:cNvCxnSpPr>
            <p:nvPr/>
          </p:nvCxnSpPr>
          <p:spPr bwMode="auto">
            <a:xfrm flipV="1">
              <a:off x="1632" y="3196"/>
              <a:ext cx="3" cy="360"/>
            </a:xfrm>
            <a:prstGeom prst="straightConnector1">
              <a:avLst/>
            </a:prstGeom>
            <a:noFill/>
            <a:ln w="12700">
              <a:solidFill>
                <a:schemeClr val="tx1"/>
              </a:solidFill>
              <a:round/>
              <a:headEnd type="none" w="lg" len="lg"/>
              <a:tailEnd type="none" w="lg" len="lg"/>
            </a:ln>
            <a:effectLst/>
          </p:spPr>
        </p:cxnSp>
        <p:cxnSp>
          <p:nvCxnSpPr>
            <p:cNvPr id="550945" name="AutoShape 33"/>
            <p:cNvCxnSpPr>
              <a:cxnSpLocks noChangeShapeType="1"/>
              <a:stCxn id="550935" idx="6"/>
              <a:endCxn id="550971" idx="1"/>
            </p:cNvCxnSpPr>
            <p:nvPr/>
          </p:nvCxnSpPr>
          <p:spPr bwMode="auto">
            <a:xfrm flipV="1">
              <a:off x="1673" y="2784"/>
              <a:ext cx="688" cy="811"/>
            </a:xfrm>
            <a:prstGeom prst="bentConnector2">
              <a:avLst/>
            </a:prstGeom>
            <a:noFill/>
            <a:ln w="12700">
              <a:solidFill>
                <a:schemeClr val="tx1"/>
              </a:solidFill>
              <a:miter lim="800000"/>
              <a:headEnd type="none" w="lg" len="lg"/>
              <a:tailEnd type="none" w="lg" len="lg"/>
            </a:ln>
            <a:effectLst/>
          </p:spPr>
        </p:cxnSp>
        <p:sp>
          <p:nvSpPr>
            <p:cNvPr id="550946" name="Oval 34"/>
            <p:cNvSpPr>
              <a:spLocks noChangeArrowheads="1"/>
            </p:cNvSpPr>
            <p:nvPr/>
          </p:nvSpPr>
          <p:spPr bwMode="auto">
            <a:xfrm>
              <a:off x="593" y="259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0947" name="AutoShape 35"/>
            <p:cNvCxnSpPr>
              <a:cxnSpLocks noChangeShapeType="1"/>
              <a:stCxn id="550953" idx="0"/>
              <a:endCxn id="550946" idx="4"/>
            </p:cNvCxnSpPr>
            <p:nvPr/>
          </p:nvCxnSpPr>
          <p:spPr bwMode="auto">
            <a:xfrm flipV="1">
              <a:off x="633" y="2668"/>
              <a:ext cx="2" cy="256"/>
            </a:xfrm>
            <a:prstGeom prst="straightConnector1">
              <a:avLst/>
            </a:prstGeom>
            <a:noFill/>
            <a:ln w="12700">
              <a:solidFill>
                <a:schemeClr val="tx1"/>
              </a:solidFill>
              <a:round/>
              <a:headEnd type="none" w="lg" len="lg"/>
              <a:tailEnd type="none" w="lg" len="lg"/>
            </a:ln>
            <a:effectLst/>
          </p:spPr>
        </p:cxnSp>
        <p:cxnSp>
          <p:nvCxnSpPr>
            <p:cNvPr id="550948" name="AutoShape 36"/>
            <p:cNvCxnSpPr>
              <a:cxnSpLocks noChangeShapeType="1"/>
              <a:stCxn id="550987" idx="0"/>
              <a:endCxn id="550937" idx="0"/>
            </p:cNvCxnSpPr>
            <p:nvPr/>
          </p:nvCxnSpPr>
          <p:spPr bwMode="auto">
            <a:xfrm rot="16200000">
              <a:off x="710" y="1785"/>
              <a:ext cx="183" cy="331"/>
            </a:xfrm>
            <a:prstGeom prst="bentConnector2">
              <a:avLst/>
            </a:prstGeom>
            <a:noFill/>
            <a:ln w="12700">
              <a:solidFill>
                <a:schemeClr val="tx1"/>
              </a:solidFill>
              <a:miter lim="800000"/>
              <a:headEnd type="none" w="lg" len="lg"/>
              <a:tailEnd type="none" w="lg" len="lg"/>
            </a:ln>
            <a:effectLst/>
          </p:spPr>
        </p:cxnSp>
        <p:sp>
          <p:nvSpPr>
            <p:cNvPr id="550949" name="Text Box 37"/>
            <p:cNvSpPr txBox="1">
              <a:spLocks noChangeArrowheads="1"/>
            </p:cNvSpPr>
            <p:nvPr/>
          </p:nvSpPr>
          <p:spPr bwMode="auto">
            <a:xfrm>
              <a:off x="864" y="1574"/>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 </a:t>
              </a:r>
              <a:r>
                <a:rPr lang="en-US" b="1"/>
                <a:t>–</a:t>
              </a:r>
            </a:p>
          </p:txBody>
        </p:sp>
        <p:sp>
          <p:nvSpPr>
            <p:cNvPr id="550950" name="Text Box 38"/>
            <p:cNvSpPr txBox="1">
              <a:spLocks noChangeArrowheads="1"/>
            </p:cNvSpPr>
            <p:nvPr/>
          </p:nvSpPr>
          <p:spPr bwMode="auto">
            <a:xfrm>
              <a:off x="224" y="2924"/>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p>
          </p:txBody>
        </p:sp>
        <p:grpSp>
          <p:nvGrpSpPr>
            <p:cNvPr id="550951" name="Group 39"/>
            <p:cNvGrpSpPr>
              <a:grpSpLocks/>
            </p:cNvGrpSpPr>
            <p:nvPr/>
          </p:nvGrpSpPr>
          <p:grpSpPr bwMode="auto">
            <a:xfrm>
              <a:off x="465" y="2924"/>
              <a:ext cx="332" cy="328"/>
              <a:chOff x="203" y="2976"/>
              <a:chExt cx="332" cy="328"/>
            </a:xfrm>
          </p:grpSpPr>
          <p:sp>
            <p:nvSpPr>
              <p:cNvPr id="550952" name="Oval 40"/>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0953" name="Text Box 41"/>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50954" name="Text Box 42"/>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550955" name="Arc 43"/>
            <p:cNvSpPr>
              <a:spLocks/>
            </p:cNvSpPr>
            <p:nvPr/>
          </p:nvSpPr>
          <p:spPr bwMode="auto">
            <a:xfrm>
              <a:off x="834" y="2915"/>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0956" name="Arc 44"/>
            <p:cNvSpPr>
              <a:spLocks/>
            </p:cNvSpPr>
            <p:nvPr/>
          </p:nvSpPr>
          <p:spPr bwMode="auto">
            <a:xfrm>
              <a:off x="838" y="1933"/>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0957" name="Text Box 45"/>
            <p:cNvSpPr txBox="1">
              <a:spLocks noChangeArrowheads="1"/>
            </p:cNvSpPr>
            <p:nvPr/>
          </p:nvSpPr>
          <p:spPr bwMode="auto">
            <a:xfrm>
              <a:off x="984" y="298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0958" name="Text Box 46"/>
            <p:cNvSpPr txBox="1">
              <a:spLocks noChangeArrowheads="1"/>
            </p:cNvSpPr>
            <p:nvPr/>
          </p:nvSpPr>
          <p:spPr bwMode="auto">
            <a:xfrm>
              <a:off x="999" y="207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0959" name="Text Box 47"/>
            <p:cNvSpPr txBox="1">
              <a:spLocks noChangeArrowheads="1"/>
            </p:cNvSpPr>
            <p:nvPr/>
          </p:nvSpPr>
          <p:spPr bwMode="auto">
            <a:xfrm>
              <a:off x="1829" y="2574"/>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0960" name="Group 48"/>
            <p:cNvGrpSpPr>
              <a:grpSpLocks/>
            </p:cNvGrpSpPr>
            <p:nvPr/>
          </p:nvGrpSpPr>
          <p:grpSpPr bwMode="auto">
            <a:xfrm>
              <a:off x="1568" y="2154"/>
              <a:ext cx="111" cy="216"/>
              <a:chOff x="2009" y="2933"/>
              <a:chExt cx="111" cy="216"/>
            </a:xfrm>
          </p:grpSpPr>
          <p:sp>
            <p:nvSpPr>
              <p:cNvPr id="550961" name="Line 4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0962" name="Line 5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0963" name="Line 5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0964" name="Line 5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0965" name="Line 5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0966" name="Line 5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0967" name="Line 5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50968" name="Group 56"/>
            <p:cNvGrpSpPr>
              <a:grpSpLocks/>
            </p:cNvGrpSpPr>
            <p:nvPr/>
          </p:nvGrpSpPr>
          <p:grpSpPr bwMode="auto">
            <a:xfrm>
              <a:off x="2304" y="2568"/>
              <a:ext cx="111" cy="216"/>
              <a:chOff x="2009" y="2933"/>
              <a:chExt cx="111" cy="216"/>
            </a:xfrm>
          </p:grpSpPr>
          <p:sp>
            <p:nvSpPr>
              <p:cNvPr id="550969" name="Line 57"/>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0970" name="Line 58"/>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0971" name="Line 59"/>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0972" name="Line 60"/>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0973" name="Line 61"/>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0974" name="Line 62"/>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0975" name="Line 63"/>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0976" name="AutoShape 64"/>
            <p:cNvCxnSpPr>
              <a:cxnSpLocks noChangeShapeType="1"/>
              <a:stCxn id="550917" idx="0"/>
              <a:endCxn id="550963" idx="1"/>
            </p:cNvCxnSpPr>
            <p:nvPr/>
          </p:nvCxnSpPr>
          <p:spPr bwMode="auto">
            <a:xfrm flipH="1" flipV="1">
              <a:off x="1625" y="2370"/>
              <a:ext cx="1" cy="215"/>
            </a:xfrm>
            <a:prstGeom prst="straightConnector1">
              <a:avLst/>
            </a:prstGeom>
            <a:noFill/>
            <a:ln w="12700">
              <a:solidFill>
                <a:schemeClr val="tx1"/>
              </a:solidFill>
              <a:round/>
              <a:headEnd type="none" w="lg" len="lg"/>
              <a:tailEnd type="none" w="lg" len="lg"/>
            </a:ln>
            <a:effectLst/>
          </p:spPr>
        </p:cxnSp>
        <p:cxnSp>
          <p:nvCxnSpPr>
            <p:cNvPr id="550977" name="AutoShape 65"/>
            <p:cNvCxnSpPr>
              <a:cxnSpLocks noChangeShapeType="1"/>
              <a:stCxn id="550934" idx="2"/>
              <a:endCxn id="550939" idx="1"/>
            </p:cNvCxnSpPr>
            <p:nvPr/>
          </p:nvCxnSpPr>
          <p:spPr bwMode="auto">
            <a:xfrm flipH="1">
              <a:off x="1254" y="1850"/>
              <a:ext cx="323" cy="0"/>
            </a:xfrm>
            <a:prstGeom prst="straightConnector1">
              <a:avLst/>
            </a:prstGeom>
            <a:noFill/>
            <a:ln w="12700">
              <a:solidFill>
                <a:schemeClr val="tx1"/>
              </a:solidFill>
              <a:round/>
              <a:headEnd type="none" w="lg" len="lg"/>
              <a:tailEnd type="none" w="lg" len="lg"/>
            </a:ln>
            <a:effectLst/>
          </p:spPr>
        </p:cxnSp>
        <p:cxnSp>
          <p:nvCxnSpPr>
            <p:cNvPr id="550978" name="AutoShape 66"/>
            <p:cNvCxnSpPr>
              <a:cxnSpLocks noChangeShapeType="1"/>
              <a:stCxn id="550934" idx="4"/>
              <a:endCxn id="550961" idx="0"/>
            </p:cNvCxnSpPr>
            <p:nvPr/>
          </p:nvCxnSpPr>
          <p:spPr bwMode="auto">
            <a:xfrm flipH="1">
              <a:off x="1616" y="1888"/>
              <a:ext cx="3" cy="266"/>
            </a:xfrm>
            <a:prstGeom prst="straightConnector1">
              <a:avLst/>
            </a:prstGeom>
            <a:noFill/>
            <a:ln w="12700">
              <a:solidFill>
                <a:schemeClr val="tx1"/>
              </a:solidFill>
              <a:round/>
              <a:headEnd type="none" w="lg" len="lg"/>
              <a:tailEnd type="none" w="lg" len="lg"/>
            </a:ln>
            <a:effectLst/>
          </p:spPr>
        </p:cxnSp>
        <p:cxnSp>
          <p:nvCxnSpPr>
            <p:cNvPr id="550979" name="AutoShape 67"/>
            <p:cNvCxnSpPr>
              <a:cxnSpLocks noChangeShapeType="1"/>
              <a:stCxn id="550934" idx="6"/>
              <a:endCxn id="550969" idx="0"/>
            </p:cNvCxnSpPr>
            <p:nvPr/>
          </p:nvCxnSpPr>
          <p:spPr bwMode="auto">
            <a:xfrm>
              <a:off x="1660" y="1850"/>
              <a:ext cx="692" cy="718"/>
            </a:xfrm>
            <a:prstGeom prst="bentConnector2">
              <a:avLst/>
            </a:prstGeom>
            <a:noFill/>
            <a:ln w="12700">
              <a:solidFill>
                <a:schemeClr val="tx1"/>
              </a:solidFill>
              <a:miter lim="800000"/>
              <a:headEnd type="none" w="lg" len="lg"/>
              <a:tailEnd type="none" w="lg" len="lg"/>
            </a:ln>
            <a:effectLst/>
          </p:spPr>
        </p:cxnSp>
        <p:sp>
          <p:nvSpPr>
            <p:cNvPr id="550980" name="Arc 68"/>
            <p:cNvSpPr>
              <a:spLocks/>
            </p:cNvSpPr>
            <p:nvPr/>
          </p:nvSpPr>
          <p:spPr bwMode="auto">
            <a:xfrm>
              <a:off x="1689" y="2426"/>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0981" name="Text Box 69"/>
            <p:cNvSpPr txBox="1">
              <a:spLocks noChangeArrowheads="1"/>
            </p:cNvSpPr>
            <p:nvPr/>
          </p:nvSpPr>
          <p:spPr bwMode="auto">
            <a:xfrm>
              <a:off x="1364" y="1967"/>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550982" name="Text Box 70"/>
            <p:cNvSpPr txBox="1">
              <a:spLocks noChangeArrowheads="1"/>
            </p:cNvSpPr>
            <p:nvPr/>
          </p:nvSpPr>
          <p:spPr bwMode="auto">
            <a:xfrm>
              <a:off x="2415" y="2403"/>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cxnSp>
          <p:nvCxnSpPr>
            <p:cNvPr id="550983" name="AutoShape 71"/>
            <p:cNvCxnSpPr>
              <a:cxnSpLocks noChangeShapeType="1"/>
              <a:stCxn id="550946" idx="2"/>
            </p:cNvCxnSpPr>
            <p:nvPr/>
          </p:nvCxnSpPr>
          <p:spPr bwMode="auto">
            <a:xfrm rot="10800000" flipV="1">
              <a:off x="336" y="2630"/>
              <a:ext cx="257" cy="130"/>
            </a:xfrm>
            <a:prstGeom prst="bentConnector3">
              <a:avLst>
                <a:gd name="adj1" fmla="val 101167"/>
              </a:avLst>
            </a:prstGeom>
            <a:noFill/>
            <a:ln w="12700">
              <a:solidFill>
                <a:schemeClr val="tx1"/>
              </a:solidFill>
              <a:miter lim="800000"/>
              <a:headEnd type="none" w="lg" len="lg"/>
              <a:tailEnd type="none" w="lg" len="lg"/>
            </a:ln>
            <a:effectLst/>
          </p:spPr>
        </p:cxnSp>
        <p:sp>
          <p:nvSpPr>
            <p:cNvPr id="550984" name="Text Box 72"/>
            <p:cNvSpPr txBox="1">
              <a:spLocks noChangeArrowheads="1"/>
            </p:cNvSpPr>
            <p:nvPr/>
          </p:nvSpPr>
          <p:spPr bwMode="auto">
            <a:xfrm>
              <a:off x="231" y="2042"/>
              <a:ext cx="288"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grpSp>
          <p:nvGrpSpPr>
            <p:cNvPr id="550985" name="Group 73"/>
            <p:cNvGrpSpPr>
              <a:grpSpLocks/>
            </p:cNvGrpSpPr>
            <p:nvPr/>
          </p:nvGrpSpPr>
          <p:grpSpPr bwMode="auto">
            <a:xfrm>
              <a:off x="468" y="2042"/>
              <a:ext cx="332" cy="328"/>
              <a:chOff x="203" y="2976"/>
              <a:chExt cx="332" cy="328"/>
            </a:xfrm>
          </p:grpSpPr>
          <p:sp>
            <p:nvSpPr>
              <p:cNvPr id="550986" name="Oval 74"/>
              <p:cNvSpPr>
                <a:spLocks noChangeArrowheads="1"/>
              </p:cNvSpPr>
              <p:nvPr/>
            </p:nvSpPr>
            <p:spPr bwMode="auto">
              <a:xfrm>
                <a:off x="203" y="29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0987" name="Text Box 75"/>
              <p:cNvSpPr txBox="1">
                <a:spLocks noChangeArrowheads="1"/>
              </p:cNvSpPr>
              <p:nvPr/>
            </p:nvSpPr>
            <p:spPr bwMode="auto">
              <a:xfrm>
                <a:off x="272" y="29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550988" name="Text Box 76"/>
              <p:cNvSpPr txBox="1">
                <a:spLocks noChangeArrowheads="1"/>
              </p:cNvSpPr>
              <p:nvPr/>
            </p:nvSpPr>
            <p:spPr bwMode="auto">
              <a:xfrm>
                <a:off x="273" y="30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550989" name="AutoShape 77"/>
            <p:cNvCxnSpPr>
              <a:cxnSpLocks noChangeShapeType="1"/>
              <a:stCxn id="550946" idx="0"/>
              <a:endCxn id="550986" idx="4"/>
            </p:cNvCxnSpPr>
            <p:nvPr/>
          </p:nvCxnSpPr>
          <p:spPr bwMode="auto">
            <a:xfrm flipH="1" flipV="1">
              <a:off x="634" y="2370"/>
              <a:ext cx="1" cy="221"/>
            </a:xfrm>
            <a:prstGeom prst="straightConnector1">
              <a:avLst/>
            </a:prstGeom>
            <a:noFill/>
            <a:ln w="12700">
              <a:solidFill>
                <a:schemeClr val="tx1"/>
              </a:solidFill>
              <a:round/>
              <a:headEnd type="none" w="lg" len="lg"/>
              <a:tailEnd type="none" w="lg" len="lg"/>
            </a:ln>
            <a:effectLst/>
          </p:spPr>
        </p:cxnSp>
        <p:grpSp>
          <p:nvGrpSpPr>
            <p:cNvPr id="550990" name="Group 78"/>
            <p:cNvGrpSpPr>
              <a:grpSpLocks/>
            </p:cNvGrpSpPr>
            <p:nvPr/>
          </p:nvGrpSpPr>
          <p:grpSpPr bwMode="auto">
            <a:xfrm rot="-16200000" flipH="1" flipV="1">
              <a:off x="1097" y="3452"/>
              <a:ext cx="112" cy="287"/>
              <a:chOff x="3450" y="2313"/>
              <a:chExt cx="111" cy="216"/>
            </a:xfrm>
          </p:grpSpPr>
          <p:sp>
            <p:nvSpPr>
              <p:cNvPr id="550991"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0992"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0993"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0994"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0995"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0996"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0997"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0998" name="Text Box 86"/>
            <p:cNvSpPr txBox="1">
              <a:spLocks noChangeArrowheads="1"/>
            </p:cNvSpPr>
            <p:nvPr/>
          </p:nvSpPr>
          <p:spPr bwMode="auto">
            <a:xfrm>
              <a:off x="891" y="3595"/>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5 </a:t>
              </a:r>
              <a:r>
                <a:rPr lang="en-US" b="1"/>
                <a:t>+</a:t>
              </a:r>
            </a:p>
          </p:txBody>
        </p:sp>
        <p:cxnSp>
          <p:nvCxnSpPr>
            <p:cNvPr id="550999" name="AutoShape 87"/>
            <p:cNvCxnSpPr>
              <a:cxnSpLocks noChangeShapeType="1"/>
              <a:stCxn id="550935" idx="2"/>
              <a:endCxn id="550993" idx="1"/>
            </p:cNvCxnSpPr>
            <p:nvPr/>
          </p:nvCxnSpPr>
          <p:spPr bwMode="auto">
            <a:xfrm flipH="1" flipV="1">
              <a:off x="1296" y="3594"/>
              <a:ext cx="294" cy="1"/>
            </a:xfrm>
            <a:prstGeom prst="straightConnector1">
              <a:avLst/>
            </a:prstGeom>
            <a:noFill/>
            <a:ln w="12700">
              <a:solidFill>
                <a:schemeClr val="tx1"/>
              </a:solidFill>
              <a:round/>
              <a:headEnd type="none" w="lg" len="lg"/>
              <a:tailEnd type="none" w="lg" len="lg"/>
            </a:ln>
            <a:effectLst/>
          </p:spPr>
        </p:cxnSp>
      </p:grpSp>
      <p:sp>
        <p:nvSpPr>
          <p:cNvPr id="551000" name="Text Box 88"/>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a:t>
            </a:r>
            <a:r>
              <a:rPr lang="en-US" b="1"/>
              <a:t>n – m</a:t>
            </a:r>
            <a:r>
              <a:rPr lang="en-US"/>
              <a:t> equations</a:t>
            </a:r>
            <a:endParaRPr lang="en-US" b="1"/>
          </a:p>
        </p:txBody>
      </p:sp>
      <p:graphicFrame>
        <p:nvGraphicFramePr>
          <p:cNvPr id="551001" name="Object 89"/>
          <p:cNvGraphicFramePr>
            <a:graphicFrameLocks noChangeAspect="1"/>
          </p:cNvGraphicFramePr>
          <p:nvPr/>
        </p:nvGraphicFramePr>
        <p:xfrm>
          <a:off x="3810000" y="4651375"/>
          <a:ext cx="1592263" cy="1160463"/>
        </p:xfrm>
        <a:graphic>
          <a:graphicData uri="http://schemas.openxmlformats.org/presentationml/2006/ole">
            <p:oleObj spid="_x0000_s551001" name="Equation" r:id="rId3" imgW="888840" imgH="647640" progId="Equation.3">
              <p:embed/>
            </p:oleObj>
          </a:graphicData>
        </a:graphic>
      </p:graphicFrame>
      <p:graphicFrame>
        <p:nvGraphicFramePr>
          <p:cNvPr id="551002" name="Object 90"/>
          <p:cNvGraphicFramePr>
            <a:graphicFrameLocks noChangeAspect="1"/>
          </p:cNvGraphicFramePr>
          <p:nvPr/>
        </p:nvGraphicFramePr>
        <p:xfrm>
          <a:off x="4413250" y="3425825"/>
          <a:ext cx="2063750" cy="1012825"/>
        </p:xfrm>
        <a:graphic>
          <a:graphicData uri="http://schemas.openxmlformats.org/presentationml/2006/ole">
            <p:oleObj spid="_x0000_s551002" name="Equation" r:id="rId4" imgW="1320480" imgH="647640" progId="Equation.3">
              <p:embed/>
            </p:oleObj>
          </a:graphicData>
        </a:graphic>
      </p:graphicFrame>
      <p:graphicFrame>
        <p:nvGraphicFramePr>
          <p:cNvPr id="551003" name="Object 91"/>
          <p:cNvGraphicFramePr>
            <a:graphicFrameLocks noChangeAspect="1"/>
          </p:cNvGraphicFramePr>
          <p:nvPr/>
        </p:nvGraphicFramePr>
        <p:xfrm>
          <a:off x="6561138" y="3429000"/>
          <a:ext cx="2271712" cy="1004888"/>
        </p:xfrm>
        <a:graphic>
          <a:graphicData uri="http://schemas.openxmlformats.org/presentationml/2006/ole">
            <p:oleObj spid="_x0000_s551003" name="Equation" r:id="rId5" imgW="1460160" imgH="647640" progId="Equation.3">
              <p:embed/>
            </p:oleObj>
          </a:graphicData>
        </a:graphic>
      </p:graphicFrame>
      <p:graphicFrame>
        <p:nvGraphicFramePr>
          <p:cNvPr id="551004" name="Object 92"/>
          <p:cNvGraphicFramePr>
            <a:graphicFrameLocks noChangeAspect="1"/>
          </p:cNvGraphicFramePr>
          <p:nvPr/>
        </p:nvGraphicFramePr>
        <p:xfrm>
          <a:off x="5486400" y="4651375"/>
          <a:ext cx="1638300" cy="1160463"/>
        </p:xfrm>
        <a:graphic>
          <a:graphicData uri="http://schemas.openxmlformats.org/presentationml/2006/ole">
            <p:oleObj spid="_x0000_s551004" name="Equation" r:id="rId6" imgW="914400" imgH="647640" progId="Equation.3">
              <p:embed/>
            </p:oleObj>
          </a:graphicData>
        </a:graphic>
      </p:graphicFrame>
      <p:graphicFrame>
        <p:nvGraphicFramePr>
          <p:cNvPr id="551005" name="Object 93"/>
          <p:cNvGraphicFramePr>
            <a:graphicFrameLocks noChangeAspect="1"/>
          </p:cNvGraphicFramePr>
          <p:nvPr/>
        </p:nvGraphicFramePr>
        <p:xfrm>
          <a:off x="7246938" y="4648200"/>
          <a:ext cx="1820862" cy="1160463"/>
        </p:xfrm>
        <a:graphic>
          <a:graphicData uri="http://schemas.openxmlformats.org/presentationml/2006/ole">
            <p:oleObj spid="_x0000_s551005" name="Equation" r:id="rId7" imgW="1015920" imgH="647640" progId="Equation.3">
              <p:embed/>
            </p:oleObj>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Date Placeholder 3"/>
          <p:cNvSpPr>
            <a:spLocks noGrp="1"/>
          </p:cNvSpPr>
          <p:nvPr>
            <p:ph type="dt" sz="half" idx="10"/>
          </p:nvPr>
        </p:nvSpPr>
        <p:spPr/>
        <p:txBody>
          <a:bodyPr/>
          <a:lstStyle/>
          <a:p>
            <a:r>
              <a:rPr lang="en-US"/>
              <a:t>ECEN 301</a:t>
            </a:r>
          </a:p>
        </p:txBody>
      </p:sp>
      <p:sp>
        <p:nvSpPr>
          <p:cNvPr id="77" name="Footer Placeholder 4"/>
          <p:cNvSpPr>
            <a:spLocks noGrp="1"/>
          </p:cNvSpPr>
          <p:nvPr>
            <p:ph type="ftr" sz="quarter" idx="11"/>
          </p:nvPr>
        </p:nvSpPr>
        <p:spPr/>
        <p:txBody>
          <a:bodyPr/>
          <a:lstStyle/>
          <a:p>
            <a:r>
              <a:rPr lang="en-US"/>
              <a:t>Discussion #7 – Node and Mesh Methods</a:t>
            </a:r>
          </a:p>
        </p:txBody>
      </p:sp>
      <p:sp>
        <p:nvSpPr>
          <p:cNvPr id="78" name="Slide Number Placeholder 5"/>
          <p:cNvSpPr>
            <a:spLocks noGrp="1"/>
          </p:cNvSpPr>
          <p:nvPr>
            <p:ph type="sldNum" sz="quarter" idx="12"/>
          </p:nvPr>
        </p:nvSpPr>
        <p:spPr/>
        <p:txBody>
          <a:bodyPr/>
          <a:lstStyle/>
          <a:p>
            <a:pPr lvl="1"/>
            <a:fld id="{2C3CFDA1-1380-4FA9-869E-F9E845D11B8A}" type="slidenum">
              <a:rPr lang="en-US"/>
              <a:pPr lvl="1"/>
              <a:t>63</a:t>
            </a:fld>
            <a:endParaRPr lang="en-US"/>
          </a:p>
        </p:txBody>
      </p:sp>
      <p:sp>
        <p:nvSpPr>
          <p:cNvPr id="551938" name="Rectangle 2"/>
          <p:cNvSpPr>
            <a:spLocks noGrp="1" noChangeArrowheads="1"/>
          </p:cNvSpPr>
          <p:nvPr>
            <p:ph type="title"/>
          </p:nvPr>
        </p:nvSpPr>
        <p:spPr/>
        <p:txBody>
          <a:bodyPr/>
          <a:lstStyle/>
          <a:p>
            <a:r>
              <a:rPr lang="en-US"/>
              <a:t>Mesh Current Method</a:t>
            </a:r>
          </a:p>
        </p:txBody>
      </p:sp>
      <p:sp>
        <p:nvSpPr>
          <p:cNvPr id="551939" name="Rectangle 3"/>
          <p:cNvSpPr>
            <a:spLocks noGrp="1" noChangeArrowheads="1"/>
          </p:cNvSpPr>
          <p:nvPr>
            <p:ph type="body" idx="1"/>
          </p:nvPr>
        </p:nvSpPr>
        <p:spPr/>
        <p:txBody>
          <a:bodyPr/>
          <a:lstStyle/>
          <a:p>
            <a:r>
              <a:rPr lang="en-US" sz="2800" b="1" u="sng"/>
              <a:t>Example9</a:t>
            </a:r>
            <a:r>
              <a:rPr lang="en-US" sz="2800"/>
              <a:t>: find the mesh currents</a:t>
            </a:r>
          </a:p>
          <a:p>
            <a:pPr lvl="1"/>
            <a:r>
              <a:rPr lang="en-US" sz="2400" b="1"/>
              <a:t>V</a:t>
            </a:r>
            <a:r>
              <a:rPr lang="en-US" sz="2400" b="1" baseline="-25000"/>
              <a:t>s</a:t>
            </a:r>
            <a:r>
              <a:rPr lang="en-US" sz="2400"/>
              <a:t> = 6V, I</a:t>
            </a:r>
            <a:r>
              <a:rPr lang="en-US" sz="2400" b="1" baseline="-25000"/>
              <a:t>s</a:t>
            </a:r>
            <a:r>
              <a:rPr lang="en-US" sz="2400"/>
              <a:t> = 0.5A,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endParaRPr lang="en-US" sz="2400"/>
          </a:p>
        </p:txBody>
      </p:sp>
      <p:grpSp>
        <p:nvGrpSpPr>
          <p:cNvPr id="552011" name="Group 75"/>
          <p:cNvGrpSpPr>
            <a:grpSpLocks/>
          </p:cNvGrpSpPr>
          <p:nvPr/>
        </p:nvGrpSpPr>
        <p:grpSpPr bwMode="auto">
          <a:xfrm>
            <a:off x="131763" y="2438400"/>
            <a:ext cx="4006850" cy="3162300"/>
            <a:chOff x="83" y="1536"/>
            <a:chExt cx="2524" cy="1992"/>
          </a:xfrm>
        </p:grpSpPr>
        <p:sp>
          <p:nvSpPr>
            <p:cNvPr id="551940" name="Oval 4"/>
            <p:cNvSpPr>
              <a:spLocks noChangeArrowheads="1"/>
            </p:cNvSpPr>
            <p:nvPr/>
          </p:nvSpPr>
          <p:spPr bwMode="auto">
            <a:xfrm>
              <a:off x="1392" y="226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1941" name="AutoShape 5"/>
            <p:cNvCxnSpPr>
              <a:cxnSpLocks noChangeShapeType="1"/>
              <a:stCxn id="551969" idx="2"/>
              <a:endCxn id="552009" idx="4"/>
            </p:cNvCxnSpPr>
            <p:nvPr/>
          </p:nvCxnSpPr>
          <p:spPr bwMode="auto">
            <a:xfrm rot="10800000">
              <a:off x="439" y="2936"/>
              <a:ext cx="959" cy="343"/>
            </a:xfrm>
            <a:prstGeom prst="bentConnector2">
              <a:avLst/>
            </a:prstGeom>
            <a:noFill/>
            <a:ln w="12700">
              <a:solidFill>
                <a:schemeClr val="tx1"/>
              </a:solidFill>
              <a:miter lim="800000"/>
              <a:headEnd type="none" w="lg" len="lg"/>
              <a:tailEnd type="none" w="lg" len="lg"/>
            </a:ln>
            <a:effectLst/>
          </p:spPr>
        </p:cxnSp>
        <p:cxnSp>
          <p:nvCxnSpPr>
            <p:cNvPr id="551942" name="AutoShape 6"/>
            <p:cNvCxnSpPr>
              <a:cxnSpLocks noChangeShapeType="1"/>
              <a:stCxn id="551968" idx="4"/>
              <a:endCxn id="552001" idx="0"/>
            </p:cNvCxnSpPr>
            <p:nvPr/>
          </p:nvCxnSpPr>
          <p:spPr bwMode="auto">
            <a:xfrm flipH="1">
              <a:off x="2443" y="2334"/>
              <a:ext cx="1" cy="226"/>
            </a:xfrm>
            <a:prstGeom prst="straightConnector1">
              <a:avLst/>
            </a:prstGeom>
            <a:noFill/>
            <a:ln w="12700">
              <a:solidFill>
                <a:schemeClr val="tx1"/>
              </a:solidFill>
              <a:round/>
              <a:headEnd type="none" w="lg" len="lg"/>
              <a:tailEnd type="none" w="lg" len="lg"/>
            </a:ln>
            <a:effectLst/>
          </p:spPr>
        </p:cxnSp>
        <p:cxnSp>
          <p:nvCxnSpPr>
            <p:cNvPr id="551943" name="AutoShape 7"/>
            <p:cNvCxnSpPr>
              <a:cxnSpLocks noChangeShapeType="1"/>
              <a:stCxn id="551940" idx="4"/>
              <a:endCxn id="551945" idx="0"/>
            </p:cNvCxnSpPr>
            <p:nvPr/>
          </p:nvCxnSpPr>
          <p:spPr bwMode="auto">
            <a:xfrm>
              <a:off x="1434" y="2346"/>
              <a:ext cx="0" cy="318"/>
            </a:xfrm>
            <a:prstGeom prst="straightConnector1">
              <a:avLst/>
            </a:prstGeom>
            <a:noFill/>
            <a:ln w="12700">
              <a:solidFill>
                <a:schemeClr val="tx1"/>
              </a:solidFill>
              <a:round/>
              <a:headEnd type="none" w="lg" len="lg"/>
              <a:tailEnd type="none" w="lg" len="lg"/>
            </a:ln>
            <a:effectLst/>
          </p:spPr>
        </p:cxnSp>
        <p:grpSp>
          <p:nvGrpSpPr>
            <p:cNvPr id="551944" name="Group 8"/>
            <p:cNvGrpSpPr>
              <a:grpSpLocks/>
            </p:cNvGrpSpPr>
            <p:nvPr/>
          </p:nvGrpSpPr>
          <p:grpSpPr bwMode="auto">
            <a:xfrm>
              <a:off x="1386" y="2664"/>
              <a:ext cx="111" cy="216"/>
              <a:chOff x="2009" y="2933"/>
              <a:chExt cx="111" cy="216"/>
            </a:xfrm>
          </p:grpSpPr>
          <p:sp>
            <p:nvSpPr>
              <p:cNvPr id="551945"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1946"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1947"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1948"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1949"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1950"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1951"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1952" name="Text Box 16"/>
            <p:cNvSpPr txBox="1">
              <a:spLocks noChangeArrowheads="1"/>
            </p:cNvSpPr>
            <p:nvPr/>
          </p:nvSpPr>
          <p:spPr bwMode="auto">
            <a:xfrm>
              <a:off x="1162" y="2472"/>
              <a:ext cx="268" cy="577"/>
            </a:xfrm>
            <a:prstGeom prst="rect">
              <a:avLst/>
            </a:prstGeom>
            <a:noFill/>
            <a:ln w="12700">
              <a:noFill/>
              <a:miter lim="800000"/>
              <a:headEnd type="none" w="lg" len="lg"/>
              <a:tailEnd type="none" w="lg" len="lg"/>
            </a:ln>
            <a:effectLst/>
          </p:spPr>
          <p:txBody>
            <a:bodyPr wrap="none">
              <a:spAutoFit/>
            </a:bodyPr>
            <a:lstStyle/>
            <a:p>
              <a:endParaRPr lang="en-US" b="1"/>
            </a:p>
            <a:p>
              <a:r>
                <a:rPr lang="en-US" b="1"/>
                <a:t>R</a:t>
              </a:r>
              <a:r>
                <a:rPr lang="en-US" b="1" baseline="-25000"/>
                <a:t>2</a:t>
              </a:r>
            </a:p>
            <a:p>
              <a:endParaRPr lang="en-US" b="1"/>
            </a:p>
          </p:txBody>
        </p:sp>
        <p:grpSp>
          <p:nvGrpSpPr>
            <p:cNvPr id="551953" name="Group 17"/>
            <p:cNvGrpSpPr>
              <a:grpSpLocks/>
            </p:cNvGrpSpPr>
            <p:nvPr/>
          </p:nvGrpSpPr>
          <p:grpSpPr bwMode="auto">
            <a:xfrm rot="-16200000" flipH="1" flipV="1">
              <a:off x="885" y="2164"/>
              <a:ext cx="112" cy="287"/>
              <a:chOff x="3450" y="2313"/>
              <a:chExt cx="111" cy="216"/>
            </a:xfrm>
          </p:grpSpPr>
          <p:sp>
            <p:nvSpPr>
              <p:cNvPr id="551954"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1955"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1956"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1957"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1958"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1959"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1960"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1961" name="AutoShape 25"/>
            <p:cNvCxnSpPr>
              <a:cxnSpLocks noChangeShapeType="1"/>
              <a:stCxn id="551983" idx="6"/>
              <a:endCxn id="551954" idx="0"/>
            </p:cNvCxnSpPr>
            <p:nvPr/>
          </p:nvCxnSpPr>
          <p:spPr bwMode="auto">
            <a:xfrm>
              <a:off x="484" y="2314"/>
              <a:ext cx="313" cy="2"/>
            </a:xfrm>
            <a:prstGeom prst="straightConnector1">
              <a:avLst/>
            </a:prstGeom>
            <a:noFill/>
            <a:ln w="12700">
              <a:solidFill>
                <a:schemeClr val="tx1"/>
              </a:solidFill>
              <a:round/>
              <a:headEnd type="none" w="lg" len="lg"/>
              <a:tailEnd type="none" w="lg" len="lg"/>
            </a:ln>
            <a:effectLst/>
          </p:spPr>
        </p:cxnSp>
        <p:cxnSp>
          <p:nvCxnSpPr>
            <p:cNvPr id="551962" name="AutoShape 26"/>
            <p:cNvCxnSpPr>
              <a:cxnSpLocks noChangeShapeType="1"/>
              <a:stCxn id="551940" idx="2"/>
              <a:endCxn id="551956" idx="1"/>
            </p:cNvCxnSpPr>
            <p:nvPr/>
          </p:nvCxnSpPr>
          <p:spPr bwMode="auto">
            <a:xfrm flipH="1" flipV="1">
              <a:off x="1084" y="2306"/>
              <a:ext cx="308" cy="2"/>
            </a:xfrm>
            <a:prstGeom prst="straightConnector1">
              <a:avLst/>
            </a:prstGeom>
            <a:noFill/>
            <a:ln w="12700">
              <a:solidFill>
                <a:schemeClr val="tx1"/>
              </a:solidFill>
              <a:round/>
              <a:headEnd type="none" w="lg" len="lg"/>
              <a:tailEnd type="none" w="lg" len="lg"/>
            </a:ln>
            <a:effectLst/>
          </p:spPr>
        </p:cxnSp>
        <p:grpSp>
          <p:nvGrpSpPr>
            <p:cNvPr id="551963" name="Group 27"/>
            <p:cNvGrpSpPr>
              <a:grpSpLocks/>
            </p:cNvGrpSpPr>
            <p:nvPr/>
          </p:nvGrpSpPr>
          <p:grpSpPr bwMode="auto">
            <a:xfrm>
              <a:off x="1294" y="3432"/>
              <a:ext cx="288" cy="96"/>
              <a:chOff x="1392" y="3552"/>
              <a:chExt cx="288" cy="96"/>
            </a:xfrm>
          </p:grpSpPr>
          <p:sp>
            <p:nvSpPr>
              <p:cNvPr id="551964" name="Line 2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1965" name="Line 2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1966" name="Line 3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1967" name="Line 31"/>
            <p:cNvSpPr>
              <a:spLocks noChangeShapeType="1"/>
            </p:cNvSpPr>
            <p:nvPr/>
          </p:nvSpPr>
          <p:spPr bwMode="auto">
            <a:xfrm flipV="1">
              <a:off x="1441" y="3279"/>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51968" name="Oval 32"/>
            <p:cNvSpPr>
              <a:spLocks noChangeArrowheads="1"/>
            </p:cNvSpPr>
            <p:nvPr/>
          </p:nvSpPr>
          <p:spPr bwMode="auto">
            <a:xfrm>
              <a:off x="2402" y="225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1969" name="Oval 33"/>
            <p:cNvSpPr>
              <a:spLocks noChangeArrowheads="1"/>
            </p:cNvSpPr>
            <p:nvPr/>
          </p:nvSpPr>
          <p:spPr bwMode="auto">
            <a:xfrm>
              <a:off x="1398" y="324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1970" name="Group 34"/>
            <p:cNvGrpSpPr>
              <a:grpSpLocks/>
            </p:cNvGrpSpPr>
            <p:nvPr/>
          </p:nvGrpSpPr>
          <p:grpSpPr bwMode="auto">
            <a:xfrm rot="-16200000" flipH="1" flipV="1">
              <a:off x="1355" y="1672"/>
              <a:ext cx="112" cy="287"/>
              <a:chOff x="3450" y="2313"/>
              <a:chExt cx="111" cy="216"/>
            </a:xfrm>
          </p:grpSpPr>
          <p:sp>
            <p:nvSpPr>
              <p:cNvPr id="551971"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1972"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1973"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1974"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1975"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1976"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1977"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1978" name="Text Box 42"/>
            <p:cNvSpPr txBox="1">
              <a:spLocks noChangeArrowheads="1"/>
            </p:cNvSpPr>
            <p:nvPr/>
          </p:nvSpPr>
          <p:spPr bwMode="auto">
            <a:xfrm>
              <a:off x="761" y="2054"/>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endParaRPr lang="en-US" b="1"/>
            </a:p>
          </p:txBody>
        </p:sp>
        <p:cxnSp>
          <p:nvCxnSpPr>
            <p:cNvPr id="551979" name="AutoShape 43"/>
            <p:cNvCxnSpPr>
              <a:cxnSpLocks noChangeShapeType="1"/>
              <a:stCxn id="551969" idx="0"/>
              <a:endCxn id="551947" idx="1"/>
            </p:cNvCxnSpPr>
            <p:nvPr/>
          </p:nvCxnSpPr>
          <p:spPr bwMode="auto">
            <a:xfrm flipV="1">
              <a:off x="1440" y="2880"/>
              <a:ext cx="3" cy="360"/>
            </a:xfrm>
            <a:prstGeom prst="straightConnector1">
              <a:avLst/>
            </a:prstGeom>
            <a:noFill/>
            <a:ln w="12700">
              <a:solidFill>
                <a:schemeClr val="tx1"/>
              </a:solidFill>
              <a:round/>
              <a:headEnd type="none" w="lg" len="lg"/>
              <a:tailEnd type="none" w="lg" len="lg"/>
            </a:ln>
            <a:effectLst/>
          </p:spPr>
        </p:cxnSp>
        <p:cxnSp>
          <p:nvCxnSpPr>
            <p:cNvPr id="551980" name="AutoShape 44"/>
            <p:cNvCxnSpPr>
              <a:cxnSpLocks noChangeShapeType="1"/>
              <a:stCxn id="551940" idx="6"/>
              <a:endCxn id="551989" idx="0"/>
            </p:cNvCxnSpPr>
            <p:nvPr/>
          </p:nvCxnSpPr>
          <p:spPr bwMode="auto">
            <a:xfrm>
              <a:off x="1475" y="2308"/>
              <a:ext cx="349" cy="0"/>
            </a:xfrm>
            <a:prstGeom prst="straightConnector1">
              <a:avLst/>
            </a:prstGeom>
            <a:noFill/>
            <a:ln w="12700">
              <a:solidFill>
                <a:schemeClr val="tx1"/>
              </a:solidFill>
              <a:round/>
              <a:headEnd type="none" w="lg" len="lg"/>
              <a:tailEnd type="none" w="lg" len="lg"/>
            </a:ln>
            <a:effectLst/>
          </p:spPr>
        </p:cxnSp>
        <p:cxnSp>
          <p:nvCxnSpPr>
            <p:cNvPr id="551981" name="AutoShape 45"/>
            <p:cNvCxnSpPr>
              <a:cxnSpLocks noChangeShapeType="1"/>
              <a:stCxn id="551969" idx="6"/>
              <a:endCxn id="552001" idx="2"/>
            </p:cNvCxnSpPr>
            <p:nvPr/>
          </p:nvCxnSpPr>
          <p:spPr bwMode="auto">
            <a:xfrm flipV="1">
              <a:off x="1481" y="2964"/>
              <a:ext cx="962" cy="315"/>
            </a:xfrm>
            <a:prstGeom prst="bentConnector2">
              <a:avLst/>
            </a:prstGeom>
            <a:noFill/>
            <a:ln w="12700">
              <a:solidFill>
                <a:schemeClr val="tx1"/>
              </a:solidFill>
              <a:miter lim="800000"/>
              <a:headEnd type="none" w="lg" len="lg"/>
              <a:tailEnd type="none" w="lg" len="lg"/>
            </a:ln>
            <a:effectLst/>
          </p:spPr>
        </p:cxnSp>
        <p:cxnSp>
          <p:nvCxnSpPr>
            <p:cNvPr id="551982" name="AutoShape 46"/>
            <p:cNvCxnSpPr>
              <a:cxnSpLocks noChangeShapeType="1"/>
              <a:stCxn id="551968" idx="0"/>
              <a:endCxn id="551973" idx="1"/>
            </p:cNvCxnSpPr>
            <p:nvPr/>
          </p:nvCxnSpPr>
          <p:spPr bwMode="auto">
            <a:xfrm rot="5400000" flipH="1">
              <a:off x="1778" y="1591"/>
              <a:ext cx="443" cy="889"/>
            </a:xfrm>
            <a:prstGeom prst="bentConnector2">
              <a:avLst/>
            </a:prstGeom>
            <a:noFill/>
            <a:ln w="12700">
              <a:solidFill>
                <a:schemeClr val="tx1"/>
              </a:solidFill>
              <a:miter lim="800000"/>
              <a:headEnd type="none" w="lg" len="lg"/>
              <a:tailEnd type="none" w="lg" len="lg"/>
            </a:ln>
            <a:effectLst/>
          </p:spPr>
        </p:cxnSp>
        <p:sp>
          <p:nvSpPr>
            <p:cNvPr id="551983" name="Oval 47"/>
            <p:cNvSpPr>
              <a:spLocks noChangeArrowheads="1"/>
            </p:cNvSpPr>
            <p:nvPr/>
          </p:nvSpPr>
          <p:spPr bwMode="auto">
            <a:xfrm>
              <a:off x="401" y="227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1984" name="AutoShape 48"/>
            <p:cNvCxnSpPr>
              <a:cxnSpLocks noChangeShapeType="1"/>
              <a:endCxn id="551983" idx="4"/>
            </p:cNvCxnSpPr>
            <p:nvPr/>
          </p:nvCxnSpPr>
          <p:spPr bwMode="auto">
            <a:xfrm flipV="1">
              <a:off x="440" y="2352"/>
              <a:ext cx="3" cy="256"/>
            </a:xfrm>
            <a:prstGeom prst="straightConnector1">
              <a:avLst/>
            </a:prstGeom>
            <a:noFill/>
            <a:ln w="12700">
              <a:solidFill>
                <a:schemeClr val="tx1"/>
              </a:solidFill>
              <a:round/>
              <a:headEnd type="none" w="lg" len="lg"/>
              <a:tailEnd type="none" w="lg" len="lg"/>
            </a:ln>
            <a:effectLst/>
          </p:spPr>
        </p:cxnSp>
        <p:cxnSp>
          <p:nvCxnSpPr>
            <p:cNvPr id="551985" name="AutoShape 49"/>
            <p:cNvCxnSpPr>
              <a:cxnSpLocks noChangeShapeType="1"/>
              <a:stCxn id="551983" idx="0"/>
              <a:endCxn id="551971" idx="0"/>
            </p:cNvCxnSpPr>
            <p:nvPr/>
          </p:nvCxnSpPr>
          <p:spPr bwMode="auto">
            <a:xfrm rot="16200000">
              <a:off x="630" y="1637"/>
              <a:ext cx="451" cy="825"/>
            </a:xfrm>
            <a:prstGeom prst="bentConnector2">
              <a:avLst/>
            </a:prstGeom>
            <a:noFill/>
            <a:ln w="12700">
              <a:solidFill>
                <a:schemeClr val="tx1"/>
              </a:solidFill>
              <a:miter lim="800000"/>
              <a:headEnd type="none" w="lg" len="lg"/>
              <a:tailEnd type="none" w="lg" len="lg"/>
            </a:ln>
            <a:effectLst/>
          </p:spPr>
        </p:cxnSp>
        <p:sp>
          <p:nvSpPr>
            <p:cNvPr id="551986" name="Text Box 50"/>
            <p:cNvSpPr txBox="1">
              <a:spLocks noChangeArrowheads="1"/>
            </p:cNvSpPr>
            <p:nvPr/>
          </p:nvSpPr>
          <p:spPr bwMode="auto">
            <a:xfrm>
              <a:off x="1230" y="1536"/>
              <a:ext cx="304"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endParaRPr lang="en-US" b="1"/>
            </a:p>
          </p:txBody>
        </p:sp>
        <p:cxnSp>
          <p:nvCxnSpPr>
            <p:cNvPr id="551987" name="AutoShape 51"/>
            <p:cNvCxnSpPr>
              <a:cxnSpLocks noChangeShapeType="1"/>
              <a:stCxn id="551991" idx="1"/>
              <a:endCxn id="551968" idx="2"/>
            </p:cNvCxnSpPr>
            <p:nvPr/>
          </p:nvCxnSpPr>
          <p:spPr bwMode="auto">
            <a:xfrm flipV="1">
              <a:off x="2111" y="2296"/>
              <a:ext cx="291" cy="2"/>
            </a:xfrm>
            <a:prstGeom prst="straightConnector1">
              <a:avLst/>
            </a:prstGeom>
            <a:noFill/>
            <a:ln w="12700">
              <a:solidFill>
                <a:schemeClr val="tx1"/>
              </a:solidFill>
              <a:round/>
              <a:headEnd type="none" w="lg" len="lg"/>
              <a:tailEnd type="none" w="lg" len="lg"/>
            </a:ln>
            <a:effectLst/>
          </p:spPr>
        </p:cxnSp>
        <p:grpSp>
          <p:nvGrpSpPr>
            <p:cNvPr id="551988" name="Group 52"/>
            <p:cNvGrpSpPr>
              <a:grpSpLocks/>
            </p:cNvGrpSpPr>
            <p:nvPr/>
          </p:nvGrpSpPr>
          <p:grpSpPr bwMode="auto">
            <a:xfrm rot="-16200000" flipH="1" flipV="1">
              <a:off x="1912" y="2156"/>
              <a:ext cx="112" cy="287"/>
              <a:chOff x="3450" y="2313"/>
              <a:chExt cx="111" cy="216"/>
            </a:xfrm>
          </p:grpSpPr>
          <p:sp>
            <p:nvSpPr>
              <p:cNvPr id="551989" name="Line 5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1990" name="Line 5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1991" name="Line 5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1992" name="Line 5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1993" name="Line 5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1994" name="Line 5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1995" name="Line 5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1996" name="Text Box 60"/>
            <p:cNvSpPr txBox="1">
              <a:spLocks noChangeArrowheads="1"/>
            </p:cNvSpPr>
            <p:nvPr/>
          </p:nvSpPr>
          <p:spPr bwMode="auto">
            <a:xfrm>
              <a:off x="1771" y="2044"/>
              <a:ext cx="35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endParaRPr lang="en-US" b="1"/>
            </a:p>
          </p:txBody>
        </p:sp>
        <p:sp>
          <p:nvSpPr>
            <p:cNvPr id="551997" name="Text Box 61"/>
            <p:cNvSpPr txBox="1">
              <a:spLocks noChangeArrowheads="1"/>
            </p:cNvSpPr>
            <p:nvPr/>
          </p:nvSpPr>
          <p:spPr bwMode="auto">
            <a:xfrm>
              <a:off x="83" y="2608"/>
              <a:ext cx="218" cy="250"/>
            </a:xfrm>
            <a:prstGeom prst="rect">
              <a:avLst/>
            </a:prstGeom>
            <a:noFill/>
            <a:ln w="12700">
              <a:noFill/>
              <a:miter lim="800000"/>
              <a:headEnd type="none" w="lg" len="lg"/>
              <a:tailEnd type="none" w="lg" len="lg"/>
            </a:ln>
            <a:effectLst/>
          </p:spPr>
          <p:txBody>
            <a:bodyPr wrap="none">
              <a:spAutoFit/>
            </a:bodyPr>
            <a:lstStyle/>
            <a:p>
              <a:r>
                <a:rPr lang="en-US" sz="2000" b="1"/>
                <a:t>I</a:t>
              </a:r>
              <a:r>
                <a:rPr lang="en-US" sz="2000" b="1" baseline="-25000"/>
                <a:t>s</a:t>
              </a:r>
              <a:endParaRPr lang="en-US" sz="2000" b="1"/>
            </a:p>
          </p:txBody>
        </p:sp>
        <p:sp>
          <p:nvSpPr>
            <p:cNvPr id="551998" name="Text Box 62"/>
            <p:cNvSpPr txBox="1">
              <a:spLocks noChangeArrowheads="1"/>
            </p:cNvSpPr>
            <p:nvPr/>
          </p:nvSpPr>
          <p:spPr bwMode="auto">
            <a:xfrm>
              <a:off x="2046" y="2598"/>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p>
          </p:txBody>
        </p:sp>
        <p:grpSp>
          <p:nvGrpSpPr>
            <p:cNvPr id="551999" name="Group 63"/>
            <p:cNvGrpSpPr>
              <a:grpSpLocks/>
            </p:cNvGrpSpPr>
            <p:nvPr/>
          </p:nvGrpSpPr>
          <p:grpSpPr bwMode="auto">
            <a:xfrm>
              <a:off x="2275" y="2560"/>
              <a:ext cx="332" cy="404"/>
              <a:chOff x="2873" y="2928"/>
              <a:chExt cx="332" cy="404"/>
            </a:xfrm>
          </p:grpSpPr>
          <p:sp>
            <p:nvSpPr>
              <p:cNvPr id="552000" name="Oval 64"/>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2001" name="Text Box 65"/>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52002" name="Arc 66"/>
            <p:cNvSpPr>
              <a:spLocks/>
            </p:cNvSpPr>
            <p:nvPr/>
          </p:nvSpPr>
          <p:spPr bwMode="auto">
            <a:xfrm>
              <a:off x="642" y="2599"/>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2003" name="Arc 67"/>
            <p:cNvSpPr>
              <a:spLocks/>
            </p:cNvSpPr>
            <p:nvPr/>
          </p:nvSpPr>
          <p:spPr bwMode="auto">
            <a:xfrm>
              <a:off x="1696" y="2560"/>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2004" name="Arc 68"/>
            <p:cNvSpPr>
              <a:spLocks/>
            </p:cNvSpPr>
            <p:nvPr/>
          </p:nvSpPr>
          <p:spPr bwMode="auto">
            <a:xfrm>
              <a:off x="894" y="1886"/>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2005" name="Text Box 69"/>
            <p:cNvSpPr txBox="1">
              <a:spLocks noChangeArrowheads="1"/>
            </p:cNvSpPr>
            <p:nvPr/>
          </p:nvSpPr>
          <p:spPr bwMode="auto">
            <a:xfrm>
              <a:off x="792" y="267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2006" name="Text Box 70"/>
            <p:cNvSpPr txBox="1">
              <a:spLocks noChangeArrowheads="1"/>
            </p:cNvSpPr>
            <p:nvPr/>
          </p:nvSpPr>
          <p:spPr bwMode="auto">
            <a:xfrm>
              <a:off x="1837" y="272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2007" name="Text Box 71"/>
            <p:cNvSpPr txBox="1">
              <a:spLocks noChangeArrowheads="1"/>
            </p:cNvSpPr>
            <p:nvPr/>
          </p:nvSpPr>
          <p:spPr bwMode="auto">
            <a:xfrm>
              <a:off x="1284" y="1938"/>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2008" name="Group 72"/>
            <p:cNvGrpSpPr>
              <a:grpSpLocks/>
            </p:cNvGrpSpPr>
            <p:nvPr/>
          </p:nvGrpSpPr>
          <p:grpSpPr bwMode="auto">
            <a:xfrm>
              <a:off x="273" y="2626"/>
              <a:ext cx="332" cy="310"/>
              <a:chOff x="273" y="2626"/>
              <a:chExt cx="332" cy="310"/>
            </a:xfrm>
          </p:grpSpPr>
          <p:sp>
            <p:nvSpPr>
              <p:cNvPr id="552009" name="Oval 7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2010" name="Line 7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a:effectLst/>
            </p:spPr>
            <p:txBody>
              <a:bodyPr/>
              <a:lstStyle/>
              <a:p>
                <a:endParaRPr lang="en-US"/>
              </a:p>
            </p:txBody>
          </p:sp>
        </p:gr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Date Placeholder 3"/>
          <p:cNvSpPr>
            <a:spLocks noGrp="1"/>
          </p:cNvSpPr>
          <p:nvPr>
            <p:ph type="dt" sz="half" idx="10"/>
          </p:nvPr>
        </p:nvSpPr>
        <p:spPr/>
        <p:txBody>
          <a:bodyPr/>
          <a:lstStyle/>
          <a:p>
            <a:r>
              <a:rPr lang="en-US"/>
              <a:t>ECEN 301</a:t>
            </a:r>
          </a:p>
        </p:txBody>
      </p:sp>
      <p:sp>
        <p:nvSpPr>
          <p:cNvPr id="77" name="Footer Placeholder 4"/>
          <p:cNvSpPr>
            <a:spLocks noGrp="1"/>
          </p:cNvSpPr>
          <p:nvPr>
            <p:ph type="ftr" sz="quarter" idx="11"/>
          </p:nvPr>
        </p:nvSpPr>
        <p:spPr/>
        <p:txBody>
          <a:bodyPr/>
          <a:lstStyle/>
          <a:p>
            <a:r>
              <a:rPr lang="en-US"/>
              <a:t>Discussion #7 – Node and Mesh Methods</a:t>
            </a:r>
          </a:p>
        </p:txBody>
      </p:sp>
      <p:sp>
        <p:nvSpPr>
          <p:cNvPr id="78" name="Slide Number Placeholder 5"/>
          <p:cNvSpPr>
            <a:spLocks noGrp="1"/>
          </p:cNvSpPr>
          <p:nvPr>
            <p:ph type="sldNum" sz="quarter" idx="12"/>
          </p:nvPr>
        </p:nvSpPr>
        <p:spPr/>
        <p:txBody>
          <a:bodyPr/>
          <a:lstStyle/>
          <a:p>
            <a:pPr lvl="1"/>
            <a:fld id="{AD27A671-E280-4D9C-9D53-F82ABABE0832}" type="slidenum">
              <a:rPr lang="en-US"/>
              <a:pPr lvl="1"/>
              <a:t>64</a:t>
            </a:fld>
            <a:endParaRPr lang="en-US"/>
          </a:p>
        </p:txBody>
      </p:sp>
      <p:sp>
        <p:nvSpPr>
          <p:cNvPr id="552962" name="Rectangle 2"/>
          <p:cNvSpPr>
            <a:spLocks noGrp="1" noChangeArrowheads="1"/>
          </p:cNvSpPr>
          <p:nvPr>
            <p:ph type="title"/>
          </p:nvPr>
        </p:nvSpPr>
        <p:spPr/>
        <p:txBody>
          <a:bodyPr/>
          <a:lstStyle/>
          <a:p>
            <a:r>
              <a:rPr lang="en-US"/>
              <a:t>Mesh Current Method</a:t>
            </a:r>
          </a:p>
        </p:txBody>
      </p:sp>
      <p:sp>
        <p:nvSpPr>
          <p:cNvPr id="552963" name="Rectangle 3"/>
          <p:cNvSpPr>
            <a:spLocks noGrp="1" noChangeArrowheads="1"/>
          </p:cNvSpPr>
          <p:nvPr>
            <p:ph type="body" idx="1"/>
          </p:nvPr>
        </p:nvSpPr>
        <p:spPr/>
        <p:txBody>
          <a:bodyPr/>
          <a:lstStyle/>
          <a:p>
            <a:r>
              <a:rPr lang="en-US" sz="2800" b="1" u="sng"/>
              <a:t>Example9</a:t>
            </a:r>
            <a:r>
              <a:rPr lang="en-US" sz="2800"/>
              <a:t>: find the mesh currents</a:t>
            </a:r>
          </a:p>
          <a:p>
            <a:pPr lvl="1"/>
            <a:r>
              <a:rPr lang="en-US" sz="2400" b="1"/>
              <a:t>V</a:t>
            </a:r>
            <a:r>
              <a:rPr lang="en-US" sz="2400" b="1" baseline="-25000"/>
              <a:t>s</a:t>
            </a:r>
            <a:r>
              <a:rPr lang="en-US" sz="2400"/>
              <a:t> = 6V, I</a:t>
            </a:r>
            <a:r>
              <a:rPr lang="en-US" sz="2400" b="1" baseline="-25000"/>
              <a:t>s</a:t>
            </a:r>
            <a:r>
              <a:rPr lang="en-US" sz="2400"/>
              <a:t> = 0.5A,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a:p>
            <a:pPr lvl="1"/>
            <a:endParaRPr lang="en-US" sz="2400"/>
          </a:p>
        </p:txBody>
      </p:sp>
      <p:sp>
        <p:nvSpPr>
          <p:cNvPr id="552964" name="Oval 4"/>
          <p:cNvSpPr>
            <a:spLocks noChangeArrowheads="1"/>
          </p:cNvSpPr>
          <p:nvPr/>
        </p:nvSpPr>
        <p:spPr bwMode="auto">
          <a:xfrm>
            <a:off x="2209800" y="36020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2965" name="AutoShape 5"/>
          <p:cNvCxnSpPr>
            <a:cxnSpLocks noChangeShapeType="1"/>
            <a:stCxn id="552993" idx="2"/>
            <a:endCxn id="553033" idx="4"/>
          </p:cNvCxnSpPr>
          <p:nvPr/>
        </p:nvCxnSpPr>
        <p:spPr bwMode="auto">
          <a:xfrm rot="10800000">
            <a:off x="696913" y="4660900"/>
            <a:ext cx="1522412" cy="544513"/>
          </a:xfrm>
          <a:prstGeom prst="bentConnector2">
            <a:avLst/>
          </a:prstGeom>
          <a:noFill/>
          <a:ln w="12700">
            <a:solidFill>
              <a:schemeClr val="tx1"/>
            </a:solidFill>
            <a:miter lim="800000"/>
            <a:headEnd type="none" w="lg" len="lg"/>
            <a:tailEnd type="none" w="lg" len="lg"/>
          </a:ln>
          <a:effectLst/>
        </p:spPr>
      </p:cxnSp>
      <p:cxnSp>
        <p:nvCxnSpPr>
          <p:cNvPr id="552966" name="AutoShape 6"/>
          <p:cNvCxnSpPr>
            <a:cxnSpLocks noChangeShapeType="1"/>
            <a:stCxn id="552992" idx="4"/>
            <a:endCxn id="553025" idx="0"/>
          </p:cNvCxnSpPr>
          <p:nvPr/>
        </p:nvCxnSpPr>
        <p:spPr bwMode="auto">
          <a:xfrm flipH="1">
            <a:off x="3878263" y="3705225"/>
            <a:ext cx="1587" cy="358775"/>
          </a:xfrm>
          <a:prstGeom prst="straightConnector1">
            <a:avLst/>
          </a:prstGeom>
          <a:noFill/>
          <a:ln w="12700">
            <a:solidFill>
              <a:schemeClr val="tx1"/>
            </a:solidFill>
            <a:round/>
            <a:headEnd type="none" w="lg" len="lg"/>
            <a:tailEnd type="none" w="lg" len="lg"/>
          </a:ln>
          <a:effectLst/>
        </p:spPr>
      </p:cxnSp>
      <p:cxnSp>
        <p:nvCxnSpPr>
          <p:cNvPr id="552967" name="AutoShape 7"/>
          <p:cNvCxnSpPr>
            <a:cxnSpLocks noChangeShapeType="1"/>
            <a:stCxn id="552964" idx="4"/>
            <a:endCxn id="552969" idx="0"/>
          </p:cNvCxnSpPr>
          <p:nvPr/>
        </p:nvCxnSpPr>
        <p:spPr bwMode="auto">
          <a:xfrm>
            <a:off x="2276475" y="3724275"/>
            <a:ext cx="0" cy="504825"/>
          </a:xfrm>
          <a:prstGeom prst="straightConnector1">
            <a:avLst/>
          </a:prstGeom>
          <a:noFill/>
          <a:ln w="12700">
            <a:solidFill>
              <a:schemeClr val="tx1"/>
            </a:solidFill>
            <a:round/>
            <a:headEnd type="none" w="lg" len="lg"/>
            <a:tailEnd type="none" w="lg" len="lg"/>
          </a:ln>
          <a:effectLst/>
        </p:spPr>
      </p:cxnSp>
      <p:grpSp>
        <p:nvGrpSpPr>
          <p:cNvPr id="552968" name="Group 8"/>
          <p:cNvGrpSpPr>
            <a:grpSpLocks/>
          </p:cNvGrpSpPr>
          <p:nvPr/>
        </p:nvGrpSpPr>
        <p:grpSpPr bwMode="auto">
          <a:xfrm>
            <a:off x="2200275" y="4229100"/>
            <a:ext cx="176213" cy="342900"/>
            <a:chOff x="2009" y="2933"/>
            <a:chExt cx="111" cy="216"/>
          </a:xfrm>
        </p:grpSpPr>
        <p:sp>
          <p:nvSpPr>
            <p:cNvPr id="552969"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2970"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2971"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2972"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2973"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2974"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2975"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2976" name="Text Box 16"/>
          <p:cNvSpPr txBox="1">
            <a:spLocks noChangeArrowheads="1"/>
          </p:cNvSpPr>
          <p:nvPr/>
        </p:nvSpPr>
        <p:spPr bwMode="auto">
          <a:xfrm>
            <a:off x="1844675" y="392430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52977" name="Group 17"/>
          <p:cNvGrpSpPr>
            <a:grpSpLocks/>
          </p:cNvGrpSpPr>
          <p:nvPr/>
        </p:nvGrpSpPr>
        <p:grpSpPr bwMode="auto">
          <a:xfrm rot="-16200000" flipH="1" flipV="1">
            <a:off x="1404144" y="3436144"/>
            <a:ext cx="177800" cy="455612"/>
            <a:chOff x="3450" y="2313"/>
            <a:chExt cx="111" cy="216"/>
          </a:xfrm>
        </p:grpSpPr>
        <p:sp>
          <p:nvSpPr>
            <p:cNvPr id="552978"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2979"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2980"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2981"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2982"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2983"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2984"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2985" name="AutoShape 25"/>
          <p:cNvCxnSpPr>
            <a:cxnSpLocks noChangeShapeType="1"/>
            <a:stCxn id="553007" idx="6"/>
            <a:endCxn id="552978" idx="0"/>
          </p:cNvCxnSpPr>
          <p:nvPr/>
        </p:nvCxnSpPr>
        <p:spPr bwMode="auto">
          <a:xfrm>
            <a:off x="768350" y="3673475"/>
            <a:ext cx="496888" cy="3175"/>
          </a:xfrm>
          <a:prstGeom prst="straightConnector1">
            <a:avLst/>
          </a:prstGeom>
          <a:noFill/>
          <a:ln w="12700">
            <a:solidFill>
              <a:schemeClr val="tx1"/>
            </a:solidFill>
            <a:round/>
            <a:headEnd type="none" w="lg" len="lg"/>
            <a:tailEnd type="none" w="lg" len="lg"/>
          </a:ln>
          <a:effectLst/>
        </p:spPr>
      </p:cxnSp>
      <p:cxnSp>
        <p:nvCxnSpPr>
          <p:cNvPr id="552986" name="AutoShape 26"/>
          <p:cNvCxnSpPr>
            <a:cxnSpLocks noChangeShapeType="1"/>
            <a:stCxn id="552964" idx="2"/>
            <a:endCxn id="552980" idx="1"/>
          </p:cNvCxnSpPr>
          <p:nvPr/>
        </p:nvCxnSpPr>
        <p:spPr bwMode="auto">
          <a:xfrm flipH="1" flipV="1">
            <a:off x="1720850" y="3660775"/>
            <a:ext cx="488950" cy="3175"/>
          </a:xfrm>
          <a:prstGeom prst="straightConnector1">
            <a:avLst/>
          </a:prstGeom>
          <a:noFill/>
          <a:ln w="12700">
            <a:solidFill>
              <a:schemeClr val="tx1"/>
            </a:solidFill>
            <a:round/>
            <a:headEnd type="none" w="lg" len="lg"/>
            <a:tailEnd type="none" w="lg" len="lg"/>
          </a:ln>
          <a:effectLst/>
        </p:spPr>
      </p:cxnSp>
      <p:grpSp>
        <p:nvGrpSpPr>
          <p:cNvPr id="552987" name="Group 27"/>
          <p:cNvGrpSpPr>
            <a:grpSpLocks/>
          </p:cNvGrpSpPr>
          <p:nvPr/>
        </p:nvGrpSpPr>
        <p:grpSpPr bwMode="auto">
          <a:xfrm>
            <a:off x="2054225" y="5448300"/>
            <a:ext cx="457200" cy="152400"/>
            <a:chOff x="1392" y="3552"/>
            <a:chExt cx="288" cy="96"/>
          </a:xfrm>
        </p:grpSpPr>
        <p:sp>
          <p:nvSpPr>
            <p:cNvPr id="552988" name="Line 2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2989" name="Line 2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2990" name="Line 3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2991" name="Line 31"/>
          <p:cNvSpPr>
            <a:spLocks noChangeShapeType="1"/>
          </p:cNvSpPr>
          <p:nvPr/>
        </p:nvSpPr>
        <p:spPr bwMode="auto">
          <a:xfrm flipV="1">
            <a:off x="2287588" y="5205413"/>
            <a:ext cx="0" cy="228600"/>
          </a:xfrm>
          <a:prstGeom prst="line">
            <a:avLst/>
          </a:prstGeom>
          <a:noFill/>
          <a:ln w="12700">
            <a:solidFill>
              <a:schemeClr val="tx1"/>
            </a:solidFill>
            <a:round/>
            <a:headEnd type="none" w="lg" len="lg"/>
            <a:tailEnd type="none" w="lg" len="lg"/>
          </a:ln>
          <a:effectLst/>
        </p:spPr>
        <p:txBody>
          <a:bodyPr/>
          <a:lstStyle/>
          <a:p>
            <a:endParaRPr lang="en-US"/>
          </a:p>
        </p:txBody>
      </p:sp>
      <p:sp>
        <p:nvSpPr>
          <p:cNvPr id="552992" name="Oval 32"/>
          <p:cNvSpPr>
            <a:spLocks noChangeArrowheads="1"/>
          </p:cNvSpPr>
          <p:nvPr/>
        </p:nvSpPr>
        <p:spPr bwMode="auto">
          <a:xfrm>
            <a:off x="3813175" y="358298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2993" name="Oval 33"/>
          <p:cNvSpPr>
            <a:spLocks noChangeArrowheads="1"/>
          </p:cNvSpPr>
          <p:nvPr/>
        </p:nvSpPr>
        <p:spPr bwMode="auto">
          <a:xfrm>
            <a:off x="2219325" y="514350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2994" name="Group 34"/>
          <p:cNvGrpSpPr>
            <a:grpSpLocks/>
          </p:cNvGrpSpPr>
          <p:nvPr/>
        </p:nvGrpSpPr>
        <p:grpSpPr bwMode="auto">
          <a:xfrm rot="-16200000" flipH="1" flipV="1">
            <a:off x="2150269" y="2655094"/>
            <a:ext cx="177800" cy="455612"/>
            <a:chOff x="3450" y="2313"/>
            <a:chExt cx="111" cy="216"/>
          </a:xfrm>
        </p:grpSpPr>
        <p:sp>
          <p:nvSpPr>
            <p:cNvPr id="552995"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2996"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2997"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2998"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2999"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3000"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3001"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3002" name="Text Box 42"/>
          <p:cNvSpPr txBox="1">
            <a:spLocks noChangeArrowheads="1"/>
          </p:cNvSpPr>
          <p:nvPr/>
        </p:nvSpPr>
        <p:spPr bwMode="auto">
          <a:xfrm>
            <a:off x="1085850" y="3260725"/>
            <a:ext cx="7270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53003" name="AutoShape 43"/>
          <p:cNvCxnSpPr>
            <a:cxnSpLocks noChangeShapeType="1"/>
            <a:stCxn id="552993" idx="0"/>
            <a:endCxn id="552971" idx="1"/>
          </p:cNvCxnSpPr>
          <p:nvPr/>
        </p:nvCxnSpPr>
        <p:spPr bwMode="auto">
          <a:xfrm flipV="1">
            <a:off x="2286000" y="4572000"/>
            <a:ext cx="4763" cy="571500"/>
          </a:xfrm>
          <a:prstGeom prst="straightConnector1">
            <a:avLst/>
          </a:prstGeom>
          <a:noFill/>
          <a:ln w="12700">
            <a:solidFill>
              <a:schemeClr val="tx1"/>
            </a:solidFill>
            <a:round/>
            <a:headEnd type="none" w="lg" len="lg"/>
            <a:tailEnd type="none" w="lg" len="lg"/>
          </a:ln>
          <a:effectLst/>
        </p:spPr>
      </p:cxnSp>
      <p:cxnSp>
        <p:nvCxnSpPr>
          <p:cNvPr id="553004" name="AutoShape 44"/>
          <p:cNvCxnSpPr>
            <a:cxnSpLocks noChangeShapeType="1"/>
            <a:stCxn id="552964" idx="6"/>
            <a:endCxn id="553013" idx="0"/>
          </p:cNvCxnSpPr>
          <p:nvPr/>
        </p:nvCxnSpPr>
        <p:spPr bwMode="auto">
          <a:xfrm>
            <a:off x="2341563" y="3663950"/>
            <a:ext cx="554037" cy="0"/>
          </a:xfrm>
          <a:prstGeom prst="straightConnector1">
            <a:avLst/>
          </a:prstGeom>
          <a:noFill/>
          <a:ln w="12700">
            <a:solidFill>
              <a:schemeClr val="tx1"/>
            </a:solidFill>
            <a:round/>
            <a:headEnd type="none" w="lg" len="lg"/>
            <a:tailEnd type="none" w="lg" len="lg"/>
          </a:ln>
          <a:effectLst/>
        </p:spPr>
      </p:cxnSp>
      <p:cxnSp>
        <p:nvCxnSpPr>
          <p:cNvPr id="553005" name="AutoShape 45"/>
          <p:cNvCxnSpPr>
            <a:cxnSpLocks noChangeShapeType="1"/>
            <a:stCxn id="552993" idx="6"/>
            <a:endCxn id="553025" idx="2"/>
          </p:cNvCxnSpPr>
          <p:nvPr/>
        </p:nvCxnSpPr>
        <p:spPr bwMode="auto">
          <a:xfrm flipV="1">
            <a:off x="2351088" y="4705350"/>
            <a:ext cx="1527175" cy="500063"/>
          </a:xfrm>
          <a:prstGeom prst="bentConnector2">
            <a:avLst/>
          </a:prstGeom>
          <a:noFill/>
          <a:ln w="12700">
            <a:solidFill>
              <a:schemeClr val="tx1"/>
            </a:solidFill>
            <a:miter lim="800000"/>
            <a:headEnd type="none" w="lg" len="lg"/>
            <a:tailEnd type="none" w="lg" len="lg"/>
          </a:ln>
          <a:effectLst/>
        </p:spPr>
      </p:cxnSp>
      <p:cxnSp>
        <p:nvCxnSpPr>
          <p:cNvPr id="553006" name="AutoShape 46"/>
          <p:cNvCxnSpPr>
            <a:cxnSpLocks noChangeShapeType="1"/>
            <a:stCxn id="552992" idx="0"/>
            <a:endCxn id="552997" idx="1"/>
          </p:cNvCxnSpPr>
          <p:nvPr/>
        </p:nvCxnSpPr>
        <p:spPr bwMode="auto">
          <a:xfrm rot="5400000" flipH="1">
            <a:off x="2822575" y="2525713"/>
            <a:ext cx="703263" cy="1411287"/>
          </a:xfrm>
          <a:prstGeom prst="bentConnector2">
            <a:avLst/>
          </a:prstGeom>
          <a:noFill/>
          <a:ln w="12700">
            <a:solidFill>
              <a:schemeClr val="tx1"/>
            </a:solidFill>
            <a:miter lim="800000"/>
            <a:headEnd type="none" w="lg" len="lg"/>
            <a:tailEnd type="none" w="lg" len="lg"/>
          </a:ln>
          <a:effectLst/>
        </p:spPr>
      </p:cxnSp>
      <p:sp>
        <p:nvSpPr>
          <p:cNvPr id="553007" name="Oval 47"/>
          <p:cNvSpPr>
            <a:spLocks noChangeArrowheads="1"/>
          </p:cNvSpPr>
          <p:nvPr/>
        </p:nvSpPr>
        <p:spPr bwMode="auto">
          <a:xfrm>
            <a:off x="636588" y="361156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3008" name="AutoShape 48"/>
          <p:cNvCxnSpPr>
            <a:cxnSpLocks noChangeShapeType="1"/>
            <a:endCxn id="553007" idx="4"/>
          </p:cNvCxnSpPr>
          <p:nvPr/>
        </p:nvCxnSpPr>
        <p:spPr bwMode="auto">
          <a:xfrm flipV="1">
            <a:off x="698500" y="3733800"/>
            <a:ext cx="4763" cy="406400"/>
          </a:xfrm>
          <a:prstGeom prst="straightConnector1">
            <a:avLst/>
          </a:prstGeom>
          <a:noFill/>
          <a:ln w="12700">
            <a:solidFill>
              <a:schemeClr val="tx1"/>
            </a:solidFill>
            <a:round/>
            <a:headEnd type="none" w="lg" len="lg"/>
            <a:tailEnd type="none" w="lg" len="lg"/>
          </a:ln>
          <a:effectLst/>
        </p:spPr>
      </p:cxnSp>
      <p:cxnSp>
        <p:nvCxnSpPr>
          <p:cNvPr id="553009" name="AutoShape 49"/>
          <p:cNvCxnSpPr>
            <a:cxnSpLocks noChangeShapeType="1"/>
            <a:stCxn id="553007" idx="0"/>
            <a:endCxn id="552995" idx="0"/>
          </p:cNvCxnSpPr>
          <p:nvPr/>
        </p:nvCxnSpPr>
        <p:spPr bwMode="auto">
          <a:xfrm rot="16200000">
            <a:off x="1000125" y="2598738"/>
            <a:ext cx="715963" cy="1309687"/>
          </a:xfrm>
          <a:prstGeom prst="bentConnector2">
            <a:avLst/>
          </a:prstGeom>
          <a:noFill/>
          <a:ln w="12700">
            <a:solidFill>
              <a:schemeClr val="tx1"/>
            </a:solidFill>
            <a:miter lim="800000"/>
            <a:headEnd type="none" w="lg" len="lg"/>
            <a:tailEnd type="none" w="lg" len="lg"/>
          </a:ln>
          <a:effectLst/>
        </p:spPr>
      </p:cxnSp>
      <p:sp>
        <p:nvSpPr>
          <p:cNvPr id="553010" name="Text Box 50"/>
          <p:cNvSpPr txBox="1">
            <a:spLocks noChangeArrowheads="1"/>
          </p:cNvSpPr>
          <p:nvPr/>
        </p:nvSpPr>
        <p:spPr bwMode="auto">
          <a:xfrm>
            <a:off x="1830388" y="2438400"/>
            <a:ext cx="7270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53011" name="AutoShape 51"/>
          <p:cNvCxnSpPr>
            <a:cxnSpLocks noChangeShapeType="1"/>
            <a:stCxn id="553015" idx="1"/>
            <a:endCxn id="552992" idx="2"/>
          </p:cNvCxnSpPr>
          <p:nvPr/>
        </p:nvCxnSpPr>
        <p:spPr bwMode="auto">
          <a:xfrm flipV="1">
            <a:off x="3351213" y="3644900"/>
            <a:ext cx="461962" cy="3175"/>
          </a:xfrm>
          <a:prstGeom prst="straightConnector1">
            <a:avLst/>
          </a:prstGeom>
          <a:noFill/>
          <a:ln w="12700">
            <a:solidFill>
              <a:schemeClr val="tx1"/>
            </a:solidFill>
            <a:round/>
            <a:headEnd type="none" w="lg" len="lg"/>
            <a:tailEnd type="none" w="lg" len="lg"/>
          </a:ln>
          <a:effectLst/>
        </p:spPr>
      </p:cxnSp>
      <p:grpSp>
        <p:nvGrpSpPr>
          <p:cNvPr id="553012" name="Group 52"/>
          <p:cNvGrpSpPr>
            <a:grpSpLocks/>
          </p:cNvGrpSpPr>
          <p:nvPr/>
        </p:nvGrpSpPr>
        <p:grpSpPr bwMode="auto">
          <a:xfrm rot="-16200000" flipH="1" flipV="1">
            <a:off x="3034507" y="3423443"/>
            <a:ext cx="177800" cy="455613"/>
            <a:chOff x="3450" y="2313"/>
            <a:chExt cx="111" cy="216"/>
          </a:xfrm>
        </p:grpSpPr>
        <p:sp>
          <p:nvSpPr>
            <p:cNvPr id="553013" name="Line 5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3014" name="Line 5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3015" name="Line 5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3016" name="Line 5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3017" name="Line 5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3018" name="Line 5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3019" name="Line 5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3020" name="Text Box 60"/>
          <p:cNvSpPr txBox="1">
            <a:spLocks noChangeArrowheads="1"/>
          </p:cNvSpPr>
          <p:nvPr/>
        </p:nvSpPr>
        <p:spPr bwMode="auto">
          <a:xfrm>
            <a:off x="2689225" y="3244850"/>
            <a:ext cx="8032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53021" name="Text Box 61"/>
          <p:cNvSpPr txBox="1">
            <a:spLocks noChangeArrowheads="1"/>
          </p:cNvSpPr>
          <p:nvPr/>
        </p:nvSpPr>
        <p:spPr bwMode="auto">
          <a:xfrm>
            <a:off x="131763" y="4140200"/>
            <a:ext cx="346075" cy="396875"/>
          </a:xfrm>
          <a:prstGeom prst="rect">
            <a:avLst/>
          </a:prstGeom>
          <a:noFill/>
          <a:ln w="12700">
            <a:noFill/>
            <a:miter lim="800000"/>
            <a:headEnd type="none" w="lg" len="lg"/>
            <a:tailEnd type="none" w="lg" len="lg"/>
          </a:ln>
          <a:effectLst/>
        </p:spPr>
        <p:txBody>
          <a:bodyPr wrap="none">
            <a:spAutoFit/>
          </a:bodyPr>
          <a:lstStyle/>
          <a:p>
            <a:r>
              <a:rPr lang="en-US" sz="2000" b="1"/>
              <a:t>I</a:t>
            </a:r>
            <a:r>
              <a:rPr lang="en-US" sz="2000" b="1" baseline="-25000"/>
              <a:t>s</a:t>
            </a:r>
            <a:endParaRPr lang="en-US" sz="2000" b="1"/>
          </a:p>
        </p:txBody>
      </p:sp>
      <p:sp>
        <p:nvSpPr>
          <p:cNvPr id="553022" name="Text Box 62"/>
          <p:cNvSpPr txBox="1">
            <a:spLocks noChangeArrowheads="1"/>
          </p:cNvSpPr>
          <p:nvPr/>
        </p:nvSpPr>
        <p:spPr bwMode="auto">
          <a:xfrm>
            <a:off x="3248025" y="4124325"/>
            <a:ext cx="374650" cy="396875"/>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p>
        </p:txBody>
      </p:sp>
      <p:grpSp>
        <p:nvGrpSpPr>
          <p:cNvPr id="553023" name="Group 63"/>
          <p:cNvGrpSpPr>
            <a:grpSpLocks/>
          </p:cNvGrpSpPr>
          <p:nvPr/>
        </p:nvGrpSpPr>
        <p:grpSpPr bwMode="auto">
          <a:xfrm>
            <a:off x="3611563" y="4064000"/>
            <a:ext cx="527050" cy="641350"/>
            <a:chOff x="2873" y="2928"/>
            <a:chExt cx="332" cy="404"/>
          </a:xfrm>
        </p:grpSpPr>
        <p:sp>
          <p:nvSpPr>
            <p:cNvPr id="553024" name="Oval 64"/>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3025" name="Text Box 65"/>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53026" name="Arc 66"/>
          <p:cNvSpPr>
            <a:spLocks/>
          </p:cNvSpPr>
          <p:nvPr/>
        </p:nvSpPr>
        <p:spPr bwMode="auto">
          <a:xfrm>
            <a:off x="1019175" y="4125913"/>
            <a:ext cx="885825" cy="776287"/>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3027" name="Arc 67"/>
          <p:cNvSpPr>
            <a:spLocks/>
          </p:cNvSpPr>
          <p:nvPr/>
        </p:nvSpPr>
        <p:spPr bwMode="auto">
          <a:xfrm>
            <a:off x="2692400" y="4064000"/>
            <a:ext cx="885825" cy="776288"/>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3028" name="Arc 68"/>
          <p:cNvSpPr>
            <a:spLocks/>
          </p:cNvSpPr>
          <p:nvPr/>
        </p:nvSpPr>
        <p:spPr bwMode="auto">
          <a:xfrm>
            <a:off x="1419225" y="2994025"/>
            <a:ext cx="1603375" cy="468313"/>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3029" name="Text Box 69"/>
          <p:cNvSpPr txBox="1">
            <a:spLocks noChangeArrowheads="1"/>
          </p:cNvSpPr>
          <p:nvPr/>
        </p:nvSpPr>
        <p:spPr bwMode="auto">
          <a:xfrm>
            <a:off x="1257300" y="42402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3030" name="Text Box 70"/>
          <p:cNvSpPr txBox="1">
            <a:spLocks noChangeArrowheads="1"/>
          </p:cNvSpPr>
          <p:nvPr/>
        </p:nvSpPr>
        <p:spPr bwMode="auto">
          <a:xfrm>
            <a:off x="2916238" y="432276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3031" name="Text Box 71"/>
          <p:cNvSpPr txBox="1">
            <a:spLocks noChangeArrowheads="1"/>
          </p:cNvSpPr>
          <p:nvPr/>
        </p:nvSpPr>
        <p:spPr bwMode="auto">
          <a:xfrm>
            <a:off x="2038350" y="3076575"/>
            <a:ext cx="315913"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3032" name="Group 72"/>
          <p:cNvGrpSpPr>
            <a:grpSpLocks/>
          </p:cNvGrpSpPr>
          <p:nvPr/>
        </p:nvGrpSpPr>
        <p:grpSpPr bwMode="auto">
          <a:xfrm>
            <a:off x="433388" y="4168775"/>
            <a:ext cx="527050" cy="492125"/>
            <a:chOff x="273" y="2626"/>
            <a:chExt cx="332" cy="310"/>
          </a:xfrm>
        </p:grpSpPr>
        <p:sp>
          <p:nvSpPr>
            <p:cNvPr id="553033" name="Oval 7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3034" name="Line 7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53035" name="Text Box 75"/>
          <p:cNvSpPr txBox="1">
            <a:spLocks noChangeArrowheads="1"/>
          </p:cNvSpPr>
          <p:nvPr/>
        </p:nvSpPr>
        <p:spPr bwMode="auto">
          <a:xfrm>
            <a:off x="4419600" y="2819400"/>
            <a:ext cx="4648200" cy="2027238"/>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Mesh current directions given</a:t>
            </a:r>
          </a:p>
          <a:p>
            <a:pPr marL="457200" indent="-457200" algn="l">
              <a:buFontTx/>
              <a:buAutoNum type="arabicPeriod"/>
            </a:pPr>
            <a:r>
              <a:rPr lang="en-US"/>
              <a:t>Voltage polarities chosen and labeled</a:t>
            </a:r>
          </a:p>
          <a:p>
            <a:pPr marL="457200" indent="-457200" algn="l">
              <a:buFontTx/>
              <a:buAutoNum type="arabicPeriod"/>
            </a:pPr>
            <a:r>
              <a:rPr lang="en-US"/>
              <a:t>Identify n – m (3) mesh currents </a:t>
            </a:r>
          </a:p>
          <a:p>
            <a:pPr marL="914400" lvl="1" indent="-457200" algn="l">
              <a:buFont typeface="Wingdings" pitchFamily="2" charset="2"/>
              <a:buChar char="Ø"/>
            </a:pPr>
            <a:r>
              <a:rPr lang="en-US" b="1" i="1"/>
              <a:t>i</a:t>
            </a:r>
            <a:r>
              <a:rPr lang="en-US" b="1" baseline="-25000"/>
              <a:t>a</a:t>
            </a:r>
            <a:r>
              <a:rPr lang="en-US"/>
              <a:t> is </a:t>
            </a:r>
            <a:r>
              <a:rPr lang="en-US" b="1"/>
              <a:t>dependent (</a:t>
            </a:r>
            <a:r>
              <a:rPr lang="en-US" b="1" i="1"/>
              <a:t>i</a:t>
            </a:r>
            <a:r>
              <a:rPr lang="en-US" b="1" baseline="-25000"/>
              <a:t>a</a:t>
            </a:r>
            <a:r>
              <a:rPr lang="en-US" b="1"/>
              <a:t> = </a:t>
            </a:r>
            <a:r>
              <a:rPr lang="en-US" b="1" i="1"/>
              <a:t>i</a:t>
            </a:r>
            <a:r>
              <a:rPr lang="en-US" b="1" baseline="-25000"/>
              <a:t>s</a:t>
            </a:r>
            <a:r>
              <a:rPr lang="en-US" b="1"/>
              <a:t>)</a:t>
            </a:r>
          </a:p>
          <a:p>
            <a:pPr marL="914400" lvl="1" indent="-457200" algn="l">
              <a:buFont typeface="Wingdings" pitchFamily="2" charset="2"/>
              <a:buChar char="Ø"/>
            </a:pPr>
            <a:r>
              <a:rPr lang="en-US" b="1" i="1"/>
              <a:t>i</a:t>
            </a:r>
            <a:r>
              <a:rPr lang="en-US" b="1" baseline="-25000"/>
              <a:t>a</a:t>
            </a:r>
            <a:r>
              <a:rPr lang="en-US"/>
              <a:t> is </a:t>
            </a:r>
            <a:r>
              <a:rPr lang="en-US" b="1"/>
              <a:t>independent </a:t>
            </a:r>
          </a:p>
          <a:p>
            <a:pPr marL="914400" lvl="1" indent="-457200" algn="l">
              <a:buFont typeface="Wingdings" pitchFamily="2" charset="2"/>
              <a:buChar char="Ø"/>
            </a:pPr>
            <a:r>
              <a:rPr lang="en-US" b="1" i="1"/>
              <a:t>i</a:t>
            </a:r>
            <a:r>
              <a:rPr lang="en-US" b="1" baseline="-25000"/>
              <a:t>c</a:t>
            </a:r>
            <a:r>
              <a:rPr lang="en-US"/>
              <a:t> is </a:t>
            </a:r>
            <a:r>
              <a:rPr lang="en-US" b="1"/>
              <a:t>independent</a:t>
            </a:r>
          </a:p>
          <a:p>
            <a:pPr marL="457200" indent="-457200" algn="l">
              <a:buFontTx/>
              <a:buAutoNum type="arabicPeriod"/>
            </a:pPr>
            <a:r>
              <a:rPr lang="en-US"/>
              <a:t>Apply KVL around meshes </a:t>
            </a:r>
            <a:r>
              <a:rPr lang="en-US" b="1"/>
              <a:t>b</a:t>
            </a:r>
            <a:r>
              <a:rPr lang="en-US"/>
              <a:t> and </a:t>
            </a:r>
            <a:r>
              <a:rPr lang="en-US" b="1"/>
              <a:t>c</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3"/>
          <p:cNvSpPr>
            <a:spLocks noGrp="1"/>
          </p:cNvSpPr>
          <p:nvPr>
            <p:ph type="dt" sz="half" idx="10"/>
          </p:nvPr>
        </p:nvSpPr>
        <p:spPr/>
        <p:txBody>
          <a:bodyPr/>
          <a:lstStyle/>
          <a:p>
            <a:r>
              <a:rPr lang="en-US"/>
              <a:t>ECEN 301</a:t>
            </a:r>
          </a:p>
        </p:txBody>
      </p:sp>
      <p:sp>
        <p:nvSpPr>
          <p:cNvPr id="79" name="Footer Placeholder 4"/>
          <p:cNvSpPr>
            <a:spLocks noGrp="1"/>
          </p:cNvSpPr>
          <p:nvPr>
            <p:ph type="ftr" sz="quarter" idx="11"/>
          </p:nvPr>
        </p:nvSpPr>
        <p:spPr/>
        <p:txBody>
          <a:bodyPr/>
          <a:lstStyle/>
          <a:p>
            <a:r>
              <a:rPr lang="en-US"/>
              <a:t>Discussion #7 – Node and Mesh Methods</a:t>
            </a:r>
          </a:p>
        </p:txBody>
      </p:sp>
      <p:sp>
        <p:nvSpPr>
          <p:cNvPr id="80" name="Slide Number Placeholder 5"/>
          <p:cNvSpPr>
            <a:spLocks noGrp="1"/>
          </p:cNvSpPr>
          <p:nvPr>
            <p:ph type="sldNum" sz="quarter" idx="12"/>
          </p:nvPr>
        </p:nvSpPr>
        <p:spPr/>
        <p:txBody>
          <a:bodyPr/>
          <a:lstStyle/>
          <a:p>
            <a:pPr lvl="1"/>
            <a:fld id="{FDC35675-1D61-459F-A92D-87D7CE56EBA2}" type="slidenum">
              <a:rPr lang="en-US"/>
              <a:pPr lvl="1"/>
              <a:t>65</a:t>
            </a:fld>
            <a:endParaRPr lang="en-US"/>
          </a:p>
        </p:txBody>
      </p:sp>
      <p:sp>
        <p:nvSpPr>
          <p:cNvPr id="553986" name="Rectangle 2"/>
          <p:cNvSpPr>
            <a:spLocks noGrp="1" noChangeArrowheads="1"/>
          </p:cNvSpPr>
          <p:nvPr>
            <p:ph type="title"/>
          </p:nvPr>
        </p:nvSpPr>
        <p:spPr/>
        <p:txBody>
          <a:bodyPr/>
          <a:lstStyle/>
          <a:p>
            <a:r>
              <a:rPr lang="en-US"/>
              <a:t>Mesh Current Method</a:t>
            </a:r>
          </a:p>
        </p:txBody>
      </p:sp>
      <p:sp>
        <p:nvSpPr>
          <p:cNvPr id="553987" name="Rectangle 3"/>
          <p:cNvSpPr>
            <a:spLocks noGrp="1" noChangeArrowheads="1"/>
          </p:cNvSpPr>
          <p:nvPr>
            <p:ph type="body" idx="1"/>
          </p:nvPr>
        </p:nvSpPr>
        <p:spPr/>
        <p:txBody>
          <a:bodyPr/>
          <a:lstStyle/>
          <a:p>
            <a:r>
              <a:rPr lang="en-US" sz="2800" b="1" u="sng"/>
              <a:t>Example9</a:t>
            </a:r>
            <a:r>
              <a:rPr lang="en-US" sz="2800"/>
              <a:t>: find the mesh currents</a:t>
            </a:r>
          </a:p>
          <a:p>
            <a:pPr lvl="1"/>
            <a:r>
              <a:rPr lang="en-US" sz="2400" b="1"/>
              <a:t>V</a:t>
            </a:r>
            <a:r>
              <a:rPr lang="en-US" sz="2400" b="1" baseline="-25000"/>
              <a:t>s</a:t>
            </a:r>
            <a:r>
              <a:rPr lang="en-US" sz="2400"/>
              <a:t> = 6V, I</a:t>
            </a:r>
            <a:r>
              <a:rPr lang="en-US" sz="2400" b="1" baseline="-25000"/>
              <a:t>s</a:t>
            </a:r>
            <a:r>
              <a:rPr lang="en-US" sz="2400"/>
              <a:t> = 0.5A,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a:p>
            <a:pPr lvl="1"/>
            <a:endParaRPr lang="en-US" sz="2400"/>
          </a:p>
        </p:txBody>
      </p:sp>
      <p:sp>
        <p:nvSpPr>
          <p:cNvPr id="553988" name="Oval 4"/>
          <p:cNvSpPr>
            <a:spLocks noChangeArrowheads="1"/>
          </p:cNvSpPr>
          <p:nvPr/>
        </p:nvSpPr>
        <p:spPr bwMode="auto">
          <a:xfrm>
            <a:off x="2209800" y="360203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3989" name="AutoShape 5"/>
          <p:cNvCxnSpPr>
            <a:cxnSpLocks noChangeShapeType="1"/>
            <a:stCxn id="554017" idx="2"/>
            <a:endCxn id="554057" idx="4"/>
          </p:cNvCxnSpPr>
          <p:nvPr/>
        </p:nvCxnSpPr>
        <p:spPr bwMode="auto">
          <a:xfrm rot="10800000">
            <a:off x="696913" y="4660900"/>
            <a:ext cx="1522412" cy="544513"/>
          </a:xfrm>
          <a:prstGeom prst="bentConnector2">
            <a:avLst/>
          </a:prstGeom>
          <a:noFill/>
          <a:ln w="12700">
            <a:solidFill>
              <a:schemeClr val="tx1"/>
            </a:solidFill>
            <a:miter lim="800000"/>
            <a:headEnd type="none" w="lg" len="lg"/>
            <a:tailEnd type="none" w="lg" len="lg"/>
          </a:ln>
          <a:effectLst/>
        </p:spPr>
      </p:cxnSp>
      <p:cxnSp>
        <p:nvCxnSpPr>
          <p:cNvPr id="553990" name="AutoShape 6"/>
          <p:cNvCxnSpPr>
            <a:cxnSpLocks noChangeShapeType="1"/>
            <a:stCxn id="554016" idx="4"/>
            <a:endCxn id="554049" idx="0"/>
          </p:cNvCxnSpPr>
          <p:nvPr/>
        </p:nvCxnSpPr>
        <p:spPr bwMode="auto">
          <a:xfrm flipH="1">
            <a:off x="3878263" y="3705225"/>
            <a:ext cx="1587" cy="358775"/>
          </a:xfrm>
          <a:prstGeom prst="straightConnector1">
            <a:avLst/>
          </a:prstGeom>
          <a:noFill/>
          <a:ln w="12700">
            <a:solidFill>
              <a:schemeClr val="tx1"/>
            </a:solidFill>
            <a:round/>
            <a:headEnd type="none" w="lg" len="lg"/>
            <a:tailEnd type="none" w="lg" len="lg"/>
          </a:ln>
          <a:effectLst/>
        </p:spPr>
      </p:cxnSp>
      <p:cxnSp>
        <p:nvCxnSpPr>
          <p:cNvPr id="553991" name="AutoShape 7"/>
          <p:cNvCxnSpPr>
            <a:cxnSpLocks noChangeShapeType="1"/>
            <a:stCxn id="553988" idx="4"/>
            <a:endCxn id="553993" idx="0"/>
          </p:cNvCxnSpPr>
          <p:nvPr/>
        </p:nvCxnSpPr>
        <p:spPr bwMode="auto">
          <a:xfrm>
            <a:off x="2276475" y="3724275"/>
            <a:ext cx="0" cy="504825"/>
          </a:xfrm>
          <a:prstGeom prst="straightConnector1">
            <a:avLst/>
          </a:prstGeom>
          <a:noFill/>
          <a:ln w="12700">
            <a:solidFill>
              <a:schemeClr val="tx1"/>
            </a:solidFill>
            <a:round/>
            <a:headEnd type="none" w="lg" len="lg"/>
            <a:tailEnd type="none" w="lg" len="lg"/>
          </a:ln>
          <a:effectLst/>
        </p:spPr>
      </p:cxnSp>
      <p:grpSp>
        <p:nvGrpSpPr>
          <p:cNvPr id="553992" name="Group 8"/>
          <p:cNvGrpSpPr>
            <a:grpSpLocks/>
          </p:cNvGrpSpPr>
          <p:nvPr/>
        </p:nvGrpSpPr>
        <p:grpSpPr bwMode="auto">
          <a:xfrm>
            <a:off x="2200275" y="4229100"/>
            <a:ext cx="176213" cy="342900"/>
            <a:chOff x="2009" y="2933"/>
            <a:chExt cx="111" cy="216"/>
          </a:xfrm>
        </p:grpSpPr>
        <p:sp>
          <p:nvSpPr>
            <p:cNvPr id="553993"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3994"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3995"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3996"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3997"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3998"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3999"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4000" name="Text Box 16"/>
          <p:cNvSpPr txBox="1">
            <a:spLocks noChangeArrowheads="1"/>
          </p:cNvSpPr>
          <p:nvPr/>
        </p:nvSpPr>
        <p:spPr bwMode="auto">
          <a:xfrm>
            <a:off x="1844675" y="3924300"/>
            <a:ext cx="425450" cy="915988"/>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54001" name="Group 17"/>
          <p:cNvGrpSpPr>
            <a:grpSpLocks/>
          </p:cNvGrpSpPr>
          <p:nvPr/>
        </p:nvGrpSpPr>
        <p:grpSpPr bwMode="auto">
          <a:xfrm rot="-16200000" flipH="1" flipV="1">
            <a:off x="1404144" y="3436144"/>
            <a:ext cx="177800" cy="455612"/>
            <a:chOff x="3450" y="2313"/>
            <a:chExt cx="111" cy="216"/>
          </a:xfrm>
        </p:grpSpPr>
        <p:sp>
          <p:nvSpPr>
            <p:cNvPr id="554002"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4003"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4004"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4005"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4006"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4007"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4008"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4009" name="AutoShape 25"/>
          <p:cNvCxnSpPr>
            <a:cxnSpLocks noChangeShapeType="1"/>
            <a:stCxn id="554031" idx="6"/>
            <a:endCxn id="554002" idx="0"/>
          </p:cNvCxnSpPr>
          <p:nvPr/>
        </p:nvCxnSpPr>
        <p:spPr bwMode="auto">
          <a:xfrm>
            <a:off x="768350" y="3673475"/>
            <a:ext cx="496888" cy="3175"/>
          </a:xfrm>
          <a:prstGeom prst="straightConnector1">
            <a:avLst/>
          </a:prstGeom>
          <a:noFill/>
          <a:ln w="12700">
            <a:solidFill>
              <a:schemeClr val="tx1"/>
            </a:solidFill>
            <a:round/>
            <a:headEnd type="none" w="lg" len="lg"/>
            <a:tailEnd type="none" w="lg" len="lg"/>
          </a:ln>
          <a:effectLst/>
        </p:spPr>
      </p:cxnSp>
      <p:cxnSp>
        <p:nvCxnSpPr>
          <p:cNvPr id="554010" name="AutoShape 26"/>
          <p:cNvCxnSpPr>
            <a:cxnSpLocks noChangeShapeType="1"/>
            <a:stCxn id="553988" idx="2"/>
            <a:endCxn id="554004" idx="1"/>
          </p:cNvCxnSpPr>
          <p:nvPr/>
        </p:nvCxnSpPr>
        <p:spPr bwMode="auto">
          <a:xfrm flipH="1" flipV="1">
            <a:off x="1720850" y="3660775"/>
            <a:ext cx="488950" cy="3175"/>
          </a:xfrm>
          <a:prstGeom prst="straightConnector1">
            <a:avLst/>
          </a:prstGeom>
          <a:noFill/>
          <a:ln w="12700">
            <a:solidFill>
              <a:schemeClr val="tx1"/>
            </a:solidFill>
            <a:round/>
            <a:headEnd type="none" w="lg" len="lg"/>
            <a:tailEnd type="none" w="lg" len="lg"/>
          </a:ln>
          <a:effectLst/>
        </p:spPr>
      </p:cxnSp>
      <p:grpSp>
        <p:nvGrpSpPr>
          <p:cNvPr id="554011" name="Group 27"/>
          <p:cNvGrpSpPr>
            <a:grpSpLocks/>
          </p:cNvGrpSpPr>
          <p:nvPr/>
        </p:nvGrpSpPr>
        <p:grpSpPr bwMode="auto">
          <a:xfrm>
            <a:off x="2054225" y="5448300"/>
            <a:ext cx="457200" cy="152400"/>
            <a:chOff x="1392" y="3552"/>
            <a:chExt cx="288" cy="96"/>
          </a:xfrm>
        </p:grpSpPr>
        <p:sp>
          <p:nvSpPr>
            <p:cNvPr id="554012" name="Line 2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4013" name="Line 2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4014" name="Line 3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4015" name="Line 31"/>
          <p:cNvSpPr>
            <a:spLocks noChangeShapeType="1"/>
          </p:cNvSpPr>
          <p:nvPr/>
        </p:nvSpPr>
        <p:spPr bwMode="auto">
          <a:xfrm flipV="1">
            <a:off x="2287588" y="5205413"/>
            <a:ext cx="0" cy="228600"/>
          </a:xfrm>
          <a:prstGeom prst="line">
            <a:avLst/>
          </a:prstGeom>
          <a:noFill/>
          <a:ln w="12700">
            <a:solidFill>
              <a:schemeClr val="tx1"/>
            </a:solidFill>
            <a:round/>
            <a:headEnd type="none" w="lg" len="lg"/>
            <a:tailEnd type="none" w="lg" len="lg"/>
          </a:ln>
          <a:effectLst/>
        </p:spPr>
        <p:txBody>
          <a:bodyPr/>
          <a:lstStyle/>
          <a:p>
            <a:endParaRPr lang="en-US"/>
          </a:p>
        </p:txBody>
      </p:sp>
      <p:sp>
        <p:nvSpPr>
          <p:cNvPr id="554016" name="Oval 32"/>
          <p:cNvSpPr>
            <a:spLocks noChangeArrowheads="1"/>
          </p:cNvSpPr>
          <p:nvPr/>
        </p:nvSpPr>
        <p:spPr bwMode="auto">
          <a:xfrm>
            <a:off x="3813175" y="3582988"/>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4017" name="Oval 33"/>
          <p:cNvSpPr>
            <a:spLocks noChangeArrowheads="1"/>
          </p:cNvSpPr>
          <p:nvPr/>
        </p:nvSpPr>
        <p:spPr bwMode="auto">
          <a:xfrm>
            <a:off x="2219325" y="5143500"/>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4018" name="Group 34"/>
          <p:cNvGrpSpPr>
            <a:grpSpLocks/>
          </p:cNvGrpSpPr>
          <p:nvPr/>
        </p:nvGrpSpPr>
        <p:grpSpPr bwMode="auto">
          <a:xfrm rot="-16200000" flipH="1" flipV="1">
            <a:off x="2150269" y="2655094"/>
            <a:ext cx="177800" cy="455612"/>
            <a:chOff x="3450" y="2313"/>
            <a:chExt cx="111" cy="216"/>
          </a:xfrm>
        </p:grpSpPr>
        <p:sp>
          <p:nvSpPr>
            <p:cNvPr id="554019"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4020"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4021"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4022"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4023"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4024"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4025"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4026" name="Text Box 42"/>
          <p:cNvSpPr txBox="1">
            <a:spLocks noChangeArrowheads="1"/>
          </p:cNvSpPr>
          <p:nvPr/>
        </p:nvSpPr>
        <p:spPr bwMode="auto">
          <a:xfrm>
            <a:off x="1085850" y="3260725"/>
            <a:ext cx="7270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54027" name="AutoShape 43"/>
          <p:cNvCxnSpPr>
            <a:cxnSpLocks noChangeShapeType="1"/>
            <a:stCxn id="554017" idx="0"/>
            <a:endCxn id="553995" idx="1"/>
          </p:cNvCxnSpPr>
          <p:nvPr/>
        </p:nvCxnSpPr>
        <p:spPr bwMode="auto">
          <a:xfrm flipV="1">
            <a:off x="2286000" y="4572000"/>
            <a:ext cx="4763" cy="571500"/>
          </a:xfrm>
          <a:prstGeom prst="straightConnector1">
            <a:avLst/>
          </a:prstGeom>
          <a:noFill/>
          <a:ln w="12700">
            <a:solidFill>
              <a:schemeClr val="tx1"/>
            </a:solidFill>
            <a:round/>
            <a:headEnd type="none" w="lg" len="lg"/>
            <a:tailEnd type="none" w="lg" len="lg"/>
          </a:ln>
          <a:effectLst/>
        </p:spPr>
      </p:cxnSp>
      <p:cxnSp>
        <p:nvCxnSpPr>
          <p:cNvPr id="554028" name="AutoShape 44"/>
          <p:cNvCxnSpPr>
            <a:cxnSpLocks noChangeShapeType="1"/>
            <a:stCxn id="553988" idx="6"/>
            <a:endCxn id="554037" idx="0"/>
          </p:cNvCxnSpPr>
          <p:nvPr/>
        </p:nvCxnSpPr>
        <p:spPr bwMode="auto">
          <a:xfrm>
            <a:off x="2341563" y="3663950"/>
            <a:ext cx="554037" cy="0"/>
          </a:xfrm>
          <a:prstGeom prst="straightConnector1">
            <a:avLst/>
          </a:prstGeom>
          <a:noFill/>
          <a:ln w="12700">
            <a:solidFill>
              <a:schemeClr val="tx1"/>
            </a:solidFill>
            <a:round/>
            <a:headEnd type="none" w="lg" len="lg"/>
            <a:tailEnd type="none" w="lg" len="lg"/>
          </a:ln>
          <a:effectLst/>
        </p:spPr>
      </p:cxnSp>
      <p:cxnSp>
        <p:nvCxnSpPr>
          <p:cNvPr id="554029" name="AutoShape 45"/>
          <p:cNvCxnSpPr>
            <a:cxnSpLocks noChangeShapeType="1"/>
            <a:stCxn id="554017" idx="6"/>
            <a:endCxn id="554049" idx="2"/>
          </p:cNvCxnSpPr>
          <p:nvPr/>
        </p:nvCxnSpPr>
        <p:spPr bwMode="auto">
          <a:xfrm flipV="1">
            <a:off x="2351088" y="4705350"/>
            <a:ext cx="1527175" cy="500063"/>
          </a:xfrm>
          <a:prstGeom prst="bentConnector2">
            <a:avLst/>
          </a:prstGeom>
          <a:noFill/>
          <a:ln w="12700">
            <a:solidFill>
              <a:schemeClr val="tx1"/>
            </a:solidFill>
            <a:miter lim="800000"/>
            <a:headEnd type="none" w="lg" len="lg"/>
            <a:tailEnd type="none" w="lg" len="lg"/>
          </a:ln>
          <a:effectLst/>
        </p:spPr>
      </p:cxnSp>
      <p:cxnSp>
        <p:nvCxnSpPr>
          <p:cNvPr id="554030" name="AutoShape 46"/>
          <p:cNvCxnSpPr>
            <a:cxnSpLocks noChangeShapeType="1"/>
            <a:stCxn id="554016" idx="0"/>
            <a:endCxn id="554021" idx="1"/>
          </p:cNvCxnSpPr>
          <p:nvPr/>
        </p:nvCxnSpPr>
        <p:spPr bwMode="auto">
          <a:xfrm rot="5400000" flipH="1">
            <a:off x="2822575" y="2525713"/>
            <a:ext cx="703263" cy="1411287"/>
          </a:xfrm>
          <a:prstGeom prst="bentConnector2">
            <a:avLst/>
          </a:prstGeom>
          <a:noFill/>
          <a:ln w="12700">
            <a:solidFill>
              <a:schemeClr val="tx1"/>
            </a:solidFill>
            <a:miter lim="800000"/>
            <a:headEnd type="none" w="lg" len="lg"/>
            <a:tailEnd type="none" w="lg" len="lg"/>
          </a:ln>
          <a:effectLst/>
        </p:spPr>
      </p:cxnSp>
      <p:sp>
        <p:nvSpPr>
          <p:cNvPr id="554031" name="Oval 47"/>
          <p:cNvSpPr>
            <a:spLocks noChangeArrowheads="1"/>
          </p:cNvSpPr>
          <p:nvPr/>
        </p:nvSpPr>
        <p:spPr bwMode="auto">
          <a:xfrm>
            <a:off x="636588" y="3611563"/>
            <a:ext cx="131762"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4032" name="AutoShape 48"/>
          <p:cNvCxnSpPr>
            <a:cxnSpLocks noChangeShapeType="1"/>
            <a:endCxn id="554031" idx="4"/>
          </p:cNvCxnSpPr>
          <p:nvPr/>
        </p:nvCxnSpPr>
        <p:spPr bwMode="auto">
          <a:xfrm flipV="1">
            <a:off x="698500" y="3733800"/>
            <a:ext cx="4763" cy="406400"/>
          </a:xfrm>
          <a:prstGeom prst="straightConnector1">
            <a:avLst/>
          </a:prstGeom>
          <a:noFill/>
          <a:ln w="12700">
            <a:solidFill>
              <a:schemeClr val="tx1"/>
            </a:solidFill>
            <a:round/>
            <a:headEnd type="none" w="lg" len="lg"/>
            <a:tailEnd type="none" w="lg" len="lg"/>
          </a:ln>
          <a:effectLst/>
        </p:spPr>
      </p:cxnSp>
      <p:cxnSp>
        <p:nvCxnSpPr>
          <p:cNvPr id="554033" name="AutoShape 49"/>
          <p:cNvCxnSpPr>
            <a:cxnSpLocks noChangeShapeType="1"/>
            <a:stCxn id="554031" idx="0"/>
            <a:endCxn id="554019" idx="0"/>
          </p:cNvCxnSpPr>
          <p:nvPr/>
        </p:nvCxnSpPr>
        <p:spPr bwMode="auto">
          <a:xfrm rot="16200000">
            <a:off x="1000125" y="2598738"/>
            <a:ext cx="715963" cy="1309687"/>
          </a:xfrm>
          <a:prstGeom prst="bentConnector2">
            <a:avLst/>
          </a:prstGeom>
          <a:noFill/>
          <a:ln w="12700">
            <a:solidFill>
              <a:schemeClr val="tx1"/>
            </a:solidFill>
            <a:miter lim="800000"/>
            <a:headEnd type="none" w="lg" len="lg"/>
            <a:tailEnd type="none" w="lg" len="lg"/>
          </a:ln>
          <a:effectLst/>
        </p:spPr>
      </p:cxnSp>
      <p:sp>
        <p:nvSpPr>
          <p:cNvPr id="554034" name="Text Box 50"/>
          <p:cNvSpPr txBox="1">
            <a:spLocks noChangeArrowheads="1"/>
          </p:cNvSpPr>
          <p:nvPr/>
        </p:nvSpPr>
        <p:spPr bwMode="auto">
          <a:xfrm>
            <a:off x="1830388" y="2438400"/>
            <a:ext cx="7270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54035" name="AutoShape 51"/>
          <p:cNvCxnSpPr>
            <a:cxnSpLocks noChangeShapeType="1"/>
            <a:stCxn id="554039" idx="1"/>
            <a:endCxn id="554016" idx="2"/>
          </p:cNvCxnSpPr>
          <p:nvPr/>
        </p:nvCxnSpPr>
        <p:spPr bwMode="auto">
          <a:xfrm flipV="1">
            <a:off x="3351213" y="3644900"/>
            <a:ext cx="461962" cy="3175"/>
          </a:xfrm>
          <a:prstGeom prst="straightConnector1">
            <a:avLst/>
          </a:prstGeom>
          <a:noFill/>
          <a:ln w="12700">
            <a:solidFill>
              <a:schemeClr val="tx1"/>
            </a:solidFill>
            <a:round/>
            <a:headEnd type="none" w="lg" len="lg"/>
            <a:tailEnd type="none" w="lg" len="lg"/>
          </a:ln>
          <a:effectLst/>
        </p:spPr>
      </p:cxnSp>
      <p:grpSp>
        <p:nvGrpSpPr>
          <p:cNvPr id="554036" name="Group 52"/>
          <p:cNvGrpSpPr>
            <a:grpSpLocks/>
          </p:cNvGrpSpPr>
          <p:nvPr/>
        </p:nvGrpSpPr>
        <p:grpSpPr bwMode="auto">
          <a:xfrm rot="-16200000" flipH="1" flipV="1">
            <a:off x="3034507" y="3423443"/>
            <a:ext cx="177800" cy="455613"/>
            <a:chOff x="3450" y="2313"/>
            <a:chExt cx="111" cy="216"/>
          </a:xfrm>
        </p:grpSpPr>
        <p:sp>
          <p:nvSpPr>
            <p:cNvPr id="554037" name="Line 5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4038" name="Line 5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4039" name="Line 5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4040" name="Line 5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4041" name="Line 5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4042" name="Line 5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4043" name="Line 5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4044" name="Text Box 60"/>
          <p:cNvSpPr txBox="1">
            <a:spLocks noChangeArrowheads="1"/>
          </p:cNvSpPr>
          <p:nvPr/>
        </p:nvSpPr>
        <p:spPr bwMode="auto">
          <a:xfrm>
            <a:off x="2689225" y="3244850"/>
            <a:ext cx="803275" cy="366713"/>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54045" name="Text Box 61"/>
          <p:cNvSpPr txBox="1">
            <a:spLocks noChangeArrowheads="1"/>
          </p:cNvSpPr>
          <p:nvPr/>
        </p:nvSpPr>
        <p:spPr bwMode="auto">
          <a:xfrm>
            <a:off x="131763" y="4140200"/>
            <a:ext cx="346075" cy="396875"/>
          </a:xfrm>
          <a:prstGeom prst="rect">
            <a:avLst/>
          </a:prstGeom>
          <a:noFill/>
          <a:ln w="12700">
            <a:noFill/>
            <a:miter lim="800000"/>
            <a:headEnd type="none" w="lg" len="lg"/>
            <a:tailEnd type="none" w="lg" len="lg"/>
          </a:ln>
          <a:effectLst/>
        </p:spPr>
        <p:txBody>
          <a:bodyPr wrap="none">
            <a:spAutoFit/>
          </a:bodyPr>
          <a:lstStyle/>
          <a:p>
            <a:r>
              <a:rPr lang="en-US" sz="2000" b="1"/>
              <a:t>I</a:t>
            </a:r>
            <a:r>
              <a:rPr lang="en-US" sz="2000" b="1" baseline="-25000"/>
              <a:t>s</a:t>
            </a:r>
            <a:endParaRPr lang="en-US" sz="2000" b="1"/>
          </a:p>
        </p:txBody>
      </p:sp>
      <p:sp>
        <p:nvSpPr>
          <p:cNvPr id="554046" name="Text Box 62"/>
          <p:cNvSpPr txBox="1">
            <a:spLocks noChangeArrowheads="1"/>
          </p:cNvSpPr>
          <p:nvPr/>
        </p:nvSpPr>
        <p:spPr bwMode="auto">
          <a:xfrm>
            <a:off x="3248025" y="4124325"/>
            <a:ext cx="374650" cy="396875"/>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p>
        </p:txBody>
      </p:sp>
      <p:grpSp>
        <p:nvGrpSpPr>
          <p:cNvPr id="554047" name="Group 63"/>
          <p:cNvGrpSpPr>
            <a:grpSpLocks/>
          </p:cNvGrpSpPr>
          <p:nvPr/>
        </p:nvGrpSpPr>
        <p:grpSpPr bwMode="auto">
          <a:xfrm>
            <a:off x="3611563" y="4064000"/>
            <a:ext cx="527050" cy="641350"/>
            <a:chOff x="2873" y="2928"/>
            <a:chExt cx="332" cy="404"/>
          </a:xfrm>
        </p:grpSpPr>
        <p:sp>
          <p:nvSpPr>
            <p:cNvPr id="554048" name="Oval 64"/>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4049" name="Text Box 65"/>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54050" name="Arc 66"/>
          <p:cNvSpPr>
            <a:spLocks/>
          </p:cNvSpPr>
          <p:nvPr/>
        </p:nvSpPr>
        <p:spPr bwMode="auto">
          <a:xfrm>
            <a:off x="1019175" y="4125913"/>
            <a:ext cx="885825" cy="776287"/>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4051" name="Arc 67"/>
          <p:cNvSpPr>
            <a:spLocks/>
          </p:cNvSpPr>
          <p:nvPr/>
        </p:nvSpPr>
        <p:spPr bwMode="auto">
          <a:xfrm>
            <a:off x="2692400" y="4064000"/>
            <a:ext cx="885825" cy="776288"/>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4052" name="Arc 68"/>
          <p:cNvSpPr>
            <a:spLocks/>
          </p:cNvSpPr>
          <p:nvPr/>
        </p:nvSpPr>
        <p:spPr bwMode="auto">
          <a:xfrm>
            <a:off x="1419225" y="2994025"/>
            <a:ext cx="1603375" cy="468313"/>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4053" name="Text Box 69"/>
          <p:cNvSpPr txBox="1">
            <a:spLocks noChangeArrowheads="1"/>
          </p:cNvSpPr>
          <p:nvPr/>
        </p:nvSpPr>
        <p:spPr bwMode="auto">
          <a:xfrm>
            <a:off x="1257300" y="42402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4054" name="Text Box 70"/>
          <p:cNvSpPr txBox="1">
            <a:spLocks noChangeArrowheads="1"/>
          </p:cNvSpPr>
          <p:nvPr/>
        </p:nvSpPr>
        <p:spPr bwMode="auto">
          <a:xfrm>
            <a:off x="2916238" y="432276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4055" name="Text Box 71"/>
          <p:cNvSpPr txBox="1">
            <a:spLocks noChangeArrowheads="1"/>
          </p:cNvSpPr>
          <p:nvPr/>
        </p:nvSpPr>
        <p:spPr bwMode="auto">
          <a:xfrm>
            <a:off x="2038350" y="3076575"/>
            <a:ext cx="315913"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4056" name="Group 72"/>
          <p:cNvGrpSpPr>
            <a:grpSpLocks/>
          </p:cNvGrpSpPr>
          <p:nvPr/>
        </p:nvGrpSpPr>
        <p:grpSpPr bwMode="auto">
          <a:xfrm>
            <a:off x="433388" y="4168775"/>
            <a:ext cx="527050" cy="492125"/>
            <a:chOff x="273" y="2626"/>
            <a:chExt cx="332" cy="310"/>
          </a:xfrm>
        </p:grpSpPr>
        <p:sp>
          <p:nvSpPr>
            <p:cNvPr id="554057" name="Oval 7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4058" name="Line 7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a:effectLst/>
          </p:spPr>
          <p:txBody>
            <a:bodyPr/>
            <a:lstStyle/>
            <a:p>
              <a:endParaRPr lang="en-US"/>
            </a:p>
          </p:txBody>
        </p:sp>
      </p:grpSp>
      <p:sp>
        <p:nvSpPr>
          <p:cNvPr id="554059" name="Text Box 75"/>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Apply KVL at nodes </a:t>
            </a:r>
            <a:r>
              <a:rPr lang="en-US" b="1"/>
              <a:t>b</a:t>
            </a:r>
            <a:r>
              <a:rPr lang="en-US"/>
              <a:t> and </a:t>
            </a:r>
            <a:r>
              <a:rPr lang="en-US" b="1"/>
              <a:t>c</a:t>
            </a:r>
          </a:p>
        </p:txBody>
      </p:sp>
      <p:graphicFrame>
        <p:nvGraphicFramePr>
          <p:cNvPr id="554060" name="Object 76"/>
          <p:cNvGraphicFramePr>
            <a:graphicFrameLocks noChangeAspect="1"/>
          </p:cNvGraphicFramePr>
          <p:nvPr/>
        </p:nvGraphicFramePr>
        <p:xfrm>
          <a:off x="4564063" y="3443288"/>
          <a:ext cx="3513137" cy="1284287"/>
        </p:xfrm>
        <a:graphic>
          <a:graphicData uri="http://schemas.openxmlformats.org/presentationml/2006/ole">
            <p:oleObj spid="_x0000_s554060" name="Equation" r:id="rId3" imgW="1841400" imgH="672840" progId="Equation.3">
              <p:embed/>
            </p:oleObj>
          </a:graphicData>
        </a:graphic>
      </p:graphicFrame>
      <p:graphicFrame>
        <p:nvGraphicFramePr>
          <p:cNvPr id="554061" name="Object 77"/>
          <p:cNvGraphicFramePr>
            <a:graphicFrameLocks noChangeAspect="1"/>
          </p:cNvGraphicFramePr>
          <p:nvPr/>
        </p:nvGraphicFramePr>
        <p:xfrm>
          <a:off x="4503738" y="4854575"/>
          <a:ext cx="3573462" cy="1246188"/>
        </p:xfrm>
        <a:graphic>
          <a:graphicData uri="http://schemas.openxmlformats.org/presentationml/2006/ole">
            <p:oleObj spid="_x0000_s554061" name="Equation" r:id="rId4" imgW="1930320" imgH="672840" progId="Equation.3">
              <p:embed/>
            </p:oleObj>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3"/>
          <p:cNvSpPr>
            <a:spLocks noGrp="1"/>
          </p:cNvSpPr>
          <p:nvPr>
            <p:ph type="dt" sz="half" idx="10"/>
          </p:nvPr>
        </p:nvSpPr>
        <p:spPr/>
        <p:txBody>
          <a:bodyPr/>
          <a:lstStyle/>
          <a:p>
            <a:r>
              <a:rPr lang="en-US"/>
              <a:t>ECEN 301</a:t>
            </a:r>
          </a:p>
        </p:txBody>
      </p:sp>
      <p:sp>
        <p:nvSpPr>
          <p:cNvPr id="80" name="Footer Placeholder 4"/>
          <p:cNvSpPr>
            <a:spLocks noGrp="1"/>
          </p:cNvSpPr>
          <p:nvPr>
            <p:ph type="ftr" sz="quarter" idx="11"/>
          </p:nvPr>
        </p:nvSpPr>
        <p:spPr/>
        <p:txBody>
          <a:bodyPr/>
          <a:lstStyle/>
          <a:p>
            <a:r>
              <a:rPr lang="en-US"/>
              <a:t>Discussion #7 – Node and Mesh Methods</a:t>
            </a:r>
          </a:p>
        </p:txBody>
      </p:sp>
      <p:sp>
        <p:nvSpPr>
          <p:cNvPr id="81" name="Slide Number Placeholder 5"/>
          <p:cNvSpPr>
            <a:spLocks noGrp="1"/>
          </p:cNvSpPr>
          <p:nvPr>
            <p:ph type="sldNum" sz="quarter" idx="12"/>
          </p:nvPr>
        </p:nvSpPr>
        <p:spPr/>
        <p:txBody>
          <a:bodyPr/>
          <a:lstStyle/>
          <a:p>
            <a:pPr lvl="1"/>
            <a:fld id="{01379264-43AA-41A0-B940-256D8DEB8A02}" type="slidenum">
              <a:rPr lang="en-US"/>
              <a:pPr lvl="1"/>
              <a:t>66</a:t>
            </a:fld>
            <a:endParaRPr lang="en-US"/>
          </a:p>
        </p:txBody>
      </p:sp>
      <p:sp>
        <p:nvSpPr>
          <p:cNvPr id="555010" name="Rectangle 2"/>
          <p:cNvSpPr>
            <a:spLocks noGrp="1" noChangeArrowheads="1"/>
          </p:cNvSpPr>
          <p:nvPr>
            <p:ph type="title"/>
          </p:nvPr>
        </p:nvSpPr>
        <p:spPr/>
        <p:txBody>
          <a:bodyPr/>
          <a:lstStyle/>
          <a:p>
            <a:r>
              <a:rPr lang="en-US"/>
              <a:t>Mesh Current Method</a:t>
            </a:r>
          </a:p>
        </p:txBody>
      </p:sp>
      <p:sp>
        <p:nvSpPr>
          <p:cNvPr id="555011" name="Rectangle 3"/>
          <p:cNvSpPr>
            <a:spLocks noGrp="1" noChangeArrowheads="1"/>
          </p:cNvSpPr>
          <p:nvPr>
            <p:ph type="body" idx="1"/>
          </p:nvPr>
        </p:nvSpPr>
        <p:spPr/>
        <p:txBody>
          <a:bodyPr/>
          <a:lstStyle/>
          <a:p>
            <a:r>
              <a:rPr lang="en-US" sz="2800" b="1" u="sng"/>
              <a:t>Example9</a:t>
            </a:r>
            <a:r>
              <a:rPr lang="en-US" sz="2800"/>
              <a:t>: find the mesh currents</a:t>
            </a:r>
          </a:p>
          <a:p>
            <a:pPr lvl="1"/>
            <a:r>
              <a:rPr lang="en-US" sz="2400" b="1"/>
              <a:t>V</a:t>
            </a:r>
            <a:r>
              <a:rPr lang="en-US" sz="2400" b="1" baseline="-25000"/>
              <a:t>s</a:t>
            </a:r>
            <a:r>
              <a:rPr lang="en-US" sz="2400"/>
              <a:t> = 6V, I</a:t>
            </a:r>
            <a:r>
              <a:rPr lang="en-US" sz="2400" b="1" baseline="-25000"/>
              <a:t>s</a:t>
            </a:r>
            <a:r>
              <a:rPr lang="en-US" sz="2400"/>
              <a:t> = 0.5A,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a:p>
            <a:pPr lvl="1"/>
            <a:endParaRPr lang="en-US" sz="2400"/>
          </a:p>
        </p:txBody>
      </p:sp>
      <p:grpSp>
        <p:nvGrpSpPr>
          <p:cNvPr id="555086" name="Group 78"/>
          <p:cNvGrpSpPr>
            <a:grpSpLocks/>
          </p:cNvGrpSpPr>
          <p:nvPr/>
        </p:nvGrpSpPr>
        <p:grpSpPr bwMode="auto">
          <a:xfrm>
            <a:off x="131763" y="2438400"/>
            <a:ext cx="4006850" cy="3162300"/>
            <a:chOff x="83" y="1536"/>
            <a:chExt cx="2524" cy="1992"/>
          </a:xfrm>
        </p:grpSpPr>
        <p:sp>
          <p:nvSpPr>
            <p:cNvPr id="555012" name="Oval 4"/>
            <p:cNvSpPr>
              <a:spLocks noChangeArrowheads="1"/>
            </p:cNvSpPr>
            <p:nvPr/>
          </p:nvSpPr>
          <p:spPr bwMode="auto">
            <a:xfrm>
              <a:off x="1392" y="226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5013" name="AutoShape 5"/>
            <p:cNvCxnSpPr>
              <a:cxnSpLocks noChangeShapeType="1"/>
              <a:stCxn id="555041" idx="2"/>
              <a:endCxn id="555081" idx="4"/>
            </p:cNvCxnSpPr>
            <p:nvPr/>
          </p:nvCxnSpPr>
          <p:spPr bwMode="auto">
            <a:xfrm rot="10800000">
              <a:off x="439" y="2936"/>
              <a:ext cx="959" cy="343"/>
            </a:xfrm>
            <a:prstGeom prst="bentConnector2">
              <a:avLst/>
            </a:prstGeom>
            <a:noFill/>
            <a:ln w="12700">
              <a:solidFill>
                <a:schemeClr val="tx1"/>
              </a:solidFill>
              <a:miter lim="800000"/>
              <a:headEnd type="none" w="lg" len="lg"/>
              <a:tailEnd type="none" w="lg" len="lg"/>
            </a:ln>
            <a:effectLst/>
          </p:spPr>
        </p:cxnSp>
        <p:cxnSp>
          <p:nvCxnSpPr>
            <p:cNvPr id="555014" name="AutoShape 6"/>
            <p:cNvCxnSpPr>
              <a:cxnSpLocks noChangeShapeType="1"/>
              <a:stCxn id="555040" idx="4"/>
              <a:endCxn id="555073" idx="0"/>
            </p:cNvCxnSpPr>
            <p:nvPr/>
          </p:nvCxnSpPr>
          <p:spPr bwMode="auto">
            <a:xfrm flipH="1">
              <a:off x="2443" y="2334"/>
              <a:ext cx="1" cy="226"/>
            </a:xfrm>
            <a:prstGeom prst="straightConnector1">
              <a:avLst/>
            </a:prstGeom>
            <a:noFill/>
            <a:ln w="12700">
              <a:solidFill>
                <a:schemeClr val="tx1"/>
              </a:solidFill>
              <a:round/>
              <a:headEnd type="none" w="lg" len="lg"/>
              <a:tailEnd type="none" w="lg" len="lg"/>
            </a:ln>
            <a:effectLst/>
          </p:spPr>
        </p:cxnSp>
        <p:cxnSp>
          <p:nvCxnSpPr>
            <p:cNvPr id="555015" name="AutoShape 7"/>
            <p:cNvCxnSpPr>
              <a:cxnSpLocks noChangeShapeType="1"/>
              <a:stCxn id="555012" idx="4"/>
              <a:endCxn id="555017" idx="0"/>
            </p:cNvCxnSpPr>
            <p:nvPr/>
          </p:nvCxnSpPr>
          <p:spPr bwMode="auto">
            <a:xfrm>
              <a:off x="1434" y="2346"/>
              <a:ext cx="0" cy="318"/>
            </a:xfrm>
            <a:prstGeom prst="straightConnector1">
              <a:avLst/>
            </a:prstGeom>
            <a:noFill/>
            <a:ln w="12700">
              <a:solidFill>
                <a:schemeClr val="tx1"/>
              </a:solidFill>
              <a:round/>
              <a:headEnd type="none" w="lg" len="lg"/>
              <a:tailEnd type="none" w="lg" len="lg"/>
            </a:ln>
            <a:effectLst/>
          </p:spPr>
        </p:cxnSp>
        <p:grpSp>
          <p:nvGrpSpPr>
            <p:cNvPr id="555016" name="Group 8"/>
            <p:cNvGrpSpPr>
              <a:grpSpLocks/>
            </p:cNvGrpSpPr>
            <p:nvPr/>
          </p:nvGrpSpPr>
          <p:grpSpPr bwMode="auto">
            <a:xfrm>
              <a:off x="1386" y="2664"/>
              <a:ext cx="111" cy="216"/>
              <a:chOff x="2009" y="2933"/>
              <a:chExt cx="111" cy="216"/>
            </a:xfrm>
          </p:grpSpPr>
          <p:sp>
            <p:nvSpPr>
              <p:cNvPr id="555017" name="Line 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5018" name="Line 1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5019" name="Line 1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5020" name="Line 1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5021" name="Line 1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5022" name="Line 1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5023" name="Line 1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5024" name="Text Box 16"/>
            <p:cNvSpPr txBox="1">
              <a:spLocks noChangeArrowheads="1"/>
            </p:cNvSpPr>
            <p:nvPr/>
          </p:nvSpPr>
          <p:spPr bwMode="auto">
            <a:xfrm>
              <a:off x="1162" y="247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55025" name="Group 17"/>
            <p:cNvGrpSpPr>
              <a:grpSpLocks/>
            </p:cNvGrpSpPr>
            <p:nvPr/>
          </p:nvGrpSpPr>
          <p:grpSpPr bwMode="auto">
            <a:xfrm rot="-16200000" flipH="1" flipV="1">
              <a:off x="885" y="2164"/>
              <a:ext cx="112" cy="287"/>
              <a:chOff x="3450" y="2313"/>
              <a:chExt cx="111" cy="216"/>
            </a:xfrm>
          </p:grpSpPr>
          <p:sp>
            <p:nvSpPr>
              <p:cNvPr id="555026"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5027"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5028"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5029"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5030"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5031"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5032"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5033" name="AutoShape 25"/>
            <p:cNvCxnSpPr>
              <a:cxnSpLocks noChangeShapeType="1"/>
              <a:stCxn id="555055" idx="6"/>
              <a:endCxn id="555026" idx="0"/>
            </p:cNvCxnSpPr>
            <p:nvPr/>
          </p:nvCxnSpPr>
          <p:spPr bwMode="auto">
            <a:xfrm>
              <a:off x="484" y="2314"/>
              <a:ext cx="313" cy="2"/>
            </a:xfrm>
            <a:prstGeom prst="straightConnector1">
              <a:avLst/>
            </a:prstGeom>
            <a:noFill/>
            <a:ln w="12700">
              <a:solidFill>
                <a:schemeClr val="tx1"/>
              </a:solidFill>
              <a:round/>
              <a:headEnd type="none" w="lg" len="lg"/>
              <a:tailEnd type="none" w="lg" len="lg"/>
            </a:ln>
            <a:effectLst/>
          </p:spPr>
        </p:cxnSp>
        <p:cxnSp>
          <p:nvCxnSpPr>
            <p:cNvPr id="555034" name="AutoShape 26"/>
            <p:cNvCxnSpPr>
              <a:cxnSpLocks noChangeShapeType="1"/>
              <a:stCxn id="555012" idx="2"/>
              <a:endCxn id="555028" idx="1"/>
            </p:cNvCxnSpPr>
            <p:nvPr/>
          </p:nvCxnSpPr>
          <p:spPr bwMode="auto">
            <a:xfrm flipH="1" flipV="1">
              <a:off x="1084" y="2306"/>
              <a:ext cx="308" cy="2"/>
            </a:xfrm>
            <a:prstGeom prst="straightConnector1">
              <a:avLst/>
            </a:prstGeom>
            <a:noFill/>
            <a:ln w="12700">
              <a:solidFill>
                <a:schemeClr val="tx1"/>
              </a:solidFill>
              <a:round/>
              <a:headEnd type="none" w="lg" len="lg"/>
              <a:tailEnd type="none" w="lg" len="lg"/>
            </a:ln>
            <a:effectLst/>
          </p:spPr>
        </p:cxnSp>
        <p:grpSp>
          <p:nvGrpSpPr>
            <p:cNvPr id="555035" name="Group 27"/>
            <p:cNvGrpSpPr>
              <a:grpSpLocks/>
            </p:cNvGrpSpPr>
            <p:nvPr/>
          </p:nvGrpSpPr>
          <p:grpSpPr bwMode="auto">
            <a:xfrm>
              <a:off x="1294" y="3432"/>
              <a:ext cx="288" cy="96"/>
              <a:chOff x="1392" y="3552"/>
              <a:chExt cx="288" cy="96"/>
            </a:xfrm>
          </p:grpSpPr>
          <p:sp>
            <p:nvSpPr>
              <p:cNvPr id="555036" name="Line 2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5037" name="Line 2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5038" name="Line 3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5039" name="Line 31"/>
            <p:cNvSpPr>
              <a:spLocks noChangeShapeType="1"/>
            </p:cNvSpPr>
            <p:nvPr/>
          </p:nvSpPr>
          <p:spPr bwMode="auto">
            <a:xfrm flipV="1">
              <a:off x="1441" y="3279"/>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55040" name="Oval 32"/>
            <p:cNvSpPr>
              <a:spLocks noChangeArrowheads="1"/>
            </p:cNvSpPr>
            <p:nvPr/>
          </p:nvSpPr>
          <p:spPr bwMode="auto">
            <a:xfrm>
              <a:off x="2402" y="225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5041" name="Oval 33"/>
            <p:cNvSpPr>
              <a:spLocks noChangeArrowheads="1"/>
            </p:cNvSpPr>
            <p:nvPr/>
          </p:nvSpPr>
          <p:spPr bwMode="auto">
            <a:xfrm>
              <a:off x="1398" y="324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5042" name="Group 34"/>
            <p:cNvGrpSpPr>
              <a:grpSpLocks/>
            </p:cNvGrpSpPr>
            <p:nvPr/>
          </p:nvGrpSpPr>
          <p:grpSpPr bwMode="auto">
            <a:xfrm rot="-16200000" flipH="1" flipV="1">
              <a:off x="1355" y="1672"/>
              <a:ext cx="112" cy="287"/>
              <a:chOff x="3450" y="2313"/>
              <a:chExt cx="111" cy="216"/>
            </a:xfrm>
          </p:grpSpPr>
          <p:sp>
            <p:nvSpPr>
              <p:cNvPr id="555043"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5044"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5045"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5046"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5047"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5048"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5049"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5050" name="Text Box 42"/>
            <p:cNvSpPr txBox="1">
              <a:spLocks noChangeArrowheads="1"/>
            </p:cNvSpPr>
            <p:nvPr/>
          </p:nvSpPr>
          <p:spPr bwMode="auto">
            <a:xfrm>
              <a:off x="684" y="205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55051" name="AutoShape 43"/>
            <p:cNvCxnSpPr>
              <a:cxnSpLocks noChangeShapeType="1"/>
              <a:stCxn id="555041" idx="0"/>
              <a:endCxn id="555019" idx="1"/>
            </p:cNvCxnSpPr>
            <p:nvPr/>
          </p:nvCxnSpPr>
          <p:spPr bwMode="auto">
            <a:xfrm flipV="1">
              <a:off x="1440" y="2880"/>
              <a:ext cx="3" cy="360"/>
            </a:xfrm>
            <a:prstGeom prst="straightConnector1">
              <a:avLst/>
            </a:prstGeom>
            <a:noFill/>
            <a:ln w="12700">
              <a:solidFill>
                <a:schemeClr val="tx1"/>
              </a:solidFill>
              <a:round/>
              <a:headEnd type="none" w="lg" len="lg"/>
              <a:tailEnd type="none" w="lg" len="lg"/>
            </a:ln>
            <a:effectLst/>
          </p:spPr>
        </p:cxnSp>
        <p:cxnSp>
          <p:nvCxnSpPr>
            <p:cNvPr id="555052" name="AutoShape 44"/>
            <p:cNvCxnSpPr>
              <a:cxnSpLocks noChangeShapeType="1"/>
              <a:stCxn id="555012" idx="6"/>
              <a:endCxn id="555061" idx="0"/>
            </p:cNvCxnSpPr>
            <p:nvPr/>
          </p:nvCxnSpPr>
          <p:spPr bwMode="auto">
            <a:xfrm>
              <a:off x="1475" y="2308"/>
              <a:ext cx="349" cy="0"/>
            </a:xfrm>
            <a:prstGeom prst="straightConnector1">
              <a:avLst/>
            </a:prstGeom>
            <a:noFill/>
            <a:ln w="12700">
              <a:solidFill>
                <a:schemeClr val="tx1"/>
              </a:solidFill>
              <a:round/>
              <a:headEnd type="none" w="lg" len="lg"/>
              <a:tailEnd type="none" w="lg" len="lg"/>
            </a:ln>
            <a:effectLst/>
          </p:spPr>
        </p:cxnSp>
        <p:cxnSp>
          <p:nvCxnSpPr>
            <p:cNvPr id="555053" name="AutoShape 45"/>
            <p:cNvCxnSpPr>
              <a:cxnSpLocks noChangeShapeType="1"/>
              <a:stCxn id="555041" idx="6"/>
              <a:endCxn id="555073" idx="2"/>
            </p:cNvCxnSpPr>
            <p:nvPr/>
          </p:nvCxnSpPr>
          <p:spPr bwMode="auto">
            <a:xfrm flipV="1">
              <a:off x="1481" y="2964"/>
              <a:ext cx="962" cy="315"/>
            </a:xfrm>
            <a:prstGeom prst="bentConnector2">
              <a:avLst/>
            </a:prstGeom>
            <a:noFill/>
            <a:ln w="12700">
              <a:solidFill>
                <a:schemeClr val="tx1"/>
              </a:solidFill>
              <a:miter lim="800000"/>
              <a:headEnd type="none" w="lg" len="lg"/>
              <a:tailEnd type="none" w="lg" len="lg"/>
            </a:ln>
            <a:effectLst/>
          </p:spPr>
        </p:cxnSp>
        <p:cxnSp>
          <p:nvCxnSpPr>
            <p:cNvPr id="555054" name="AutoShape 46"/>
            <p:cNvCxnSpPr>
              <a:cxnSpLocks noChangeShapeType="1"/>
              <a:stCxn id="555040" idx="0"/>
              <a:endCxn id="555045" idx="1"/>
            </p:cNvCxnSpPr>
            <p:nvPr/>
          </p:nvCxnSpPr>
          <p:spPr bwMode="auto">
            <a:xfrm rot="5400000" flipH="1">
              <a:off x="1778" y="1591"/>
              <a:ext cx="443" cy="889"/>
            </a:xfrm>
            <a:prstGeom prst="bentConnector2">
              <a:avLst/>
            </a:prstGeom>
            <a:noFill/>
            <a:ln w="12700">
              <a:solidFill>
                <a:schemeClr val="tx1"/>
              </a:solidFill>
              <a:miter lim="800000"/>
              <a:headEnd type="none" w="lg" len="lg"/>
              <a:tailEnd type="none" w="lg" len="lg"/>
            </a:ln>
            <a:effectLst/>
          </p:spPr>
        </p:cxnSp>
        <p:sp>
          <p:nvSpPr>
            <p:cNvPr id="555055" name="Oval 47"/>
            <p:cNvSpPr>
              <a:spLocks noChangeArrowheads="1"/>
            </p:cNvSpPr>
            <p:nvPr/>
          </p:nvSpPr>
          <p:spPr bwMode="auto">
            <a:xfrm>
              <a:off x="401" y="227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5056" name="AutoShape 48"/>
            <p:cNvCxnSpPr>
              <a:cxnSpLocks noChangeShapeType="1"/>
              <a:endCxn id="555055" idx="4"/>
            </p:cNvCxnSpPr>
            <p:nvPr/>
          </p:nvCxnSpPr>
          <p:spPr bwMode="auto">
            <a:xfrm flipV="1">
              <a:off x="440" y="2352"/>
              <a:ext cx="3" cy="256"/>
            </a:xfrm>
            <a:prstGeom prst="straightConnector1">
              <a:avLst/>
            </a:prstGeom>
            <a:noFill/>
            <a:ln w="12700">
              <a:solidFill>
                <a:schemeClr val="tx1"/>
              </a:solidFill>
              <a:round/>
              <a:headEnd type="none" w="lg" len="lg"/>
              <a:tailEnd type="none" w="lg" len="lg"/>
            </a:ln>
            <a:effectLst/>
          </p:spPr>
        </p:cxnSp>
        <p:cxnSp>
          <p:nvCxnSpPr>
            <p:cNvPr id="555057" name="AutoShape 49"/>
            <p:cNvCxnSpPr>
              <a:cxnSpLocks noChangeShapeType="1"/>
              <a:stCxn id="555055" idx="0"/>
              <a:endCxn id="555043" idx="0"/>
            </p:cNvCxnSpPr>
            <p:nvPr/>
          </p:nvCxnSpPr>
          <p:spPr bwMode="auto">
            <a:xfrm rot="16200000">
              <a:off x="630" y="1637"/>
              <a:ext cx="451" cy="825"/>
            </a:xfrm>
            <a:prstGeom prst="bentConnector2">
              <a:avLst/>
            </a:prstGeom>
            <a:noFill/>
            <a:ln w="12700">
              <a:solidFill>
                <a:schemeClr val="tx1"/>
              </a:solidFill>
              <a:miter lim="800000"/>
              <a:headEnd type="none" w="lg" len="lg"/>
              <a:tailEnd type="none" w="lg" len="lg"/>
            </a:ln>
            <a:effectLst/>
          </p:spPr>
        </p:cxnSp>
        <p:sp>
          <p:nvSpPr>
            <p:cNvPr id="555058" name="Text Box 50"/>
            <p:cNvSpPr txBox="1">
              <a:spLocks noChangeArrowheads="1"/>
            </p:cNvSpPr>
            <p:nvPr/>
          </p:nvSpPr>
          <p:spPr bwMode="auto">
            <a:xfrm>
              <a:off x="1153" y="1536"/>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55059" name="AutoShape 51"/>
            <p:cNvCxnSpPr>
              <a:cxnSpLocks noChangeShapeType="1"/>
              <a:stCxn id="555063" idx="1"/>
              <a:endCxn id="555040" idx="2"/>
            </p:cNvCxnSpPr>
            <p:nvPr/>
          </p:nvCxnSpPr>
          <p:spPr bwMode="auto">
            <a:xfrm flipV="1">
              <a:off x="2111" y="2296"/>
              <a:ext cx="291" cy="2"/>
            </a:xfrm>
            <a:prstGeom prst="straightConnector1">
              <a:avLst/>
            </a:prstGeom>
            <a:noFill/>
            <a:ln w="12700">
              <a:solidFill>
                <a:schemeClr val="tx1"/>
              </a:solidFill>
              <a:round/>
              <a:headEnd type="none" w="lg" len="lg"/>
              <a:tailEnd type="none" w="lg" len="lg"/>
            </a:ln>
            <a:effectLst/>
          </p:spPr>
        </p:cxnSp>
        <p:grpSp>
          <p:nvGrpSpPr>
            <p:cNvPr id="555060" name="Group 52"/>
            <p:cNvGrpSpPr>
              <a:grpSpLocks/>
            </p:cNvGrpSpPr>
            <p:nvPr/>
          </p:nvGrpSpPr>
          <p:grpSpPr bwMode="auto">
            <a:xfrm rot="-16200000" flipH="1" flipV="1">
              <a:off x="1912" y="2156"/>
              <a:ext cx="112" cy="287"/>
              <a:chOff x="3450" y="2313"/>
              <a:chExt cx="111" cy="216"/>
            </a:xfrm>
          </p:grpSpPr>
          <p:sp>
            <p:nvSpPr>
              <p:cNvPr id="555061" name="Line 5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5062" name="Line 5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5063" name="Line 5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5064" name="Line 5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5065" name="Line 5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5066" name="Line 5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5067" name="Line 5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5068" name="Text Box 60"/>
            <p:cNvSpPr txBox="1">
              <a:spLocks noChangeArrowheads="1"/>
            </p:cNvSpPr>
            <p:nvPr/>
          </p:nvSpPr>
          <p:spPr bwMode="auto">
            <a:xfrm>
              <a:off x="1694" y="2044"/>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55069" name="Text Box 61"/>
            <p:cNvSpPr txBox="1">
              <a:spLocks noChangeArrowheads="1"/>
            </p:cNvSpPr>
            <p:nvPr/>
          </p:nvSpPr>
          <p:spPr bwMode="auto">
            <a:xfrm>
              <a:off x="83" y="2608"/>
              <a:ext cx="218" cy="250"/>
            </a:xfrm>
            <a:prstGeom prst="rect">
              <a:avLst/>
            </a:prstGeom>
            <a:noFill/>
            <a:ln w="12700">
              <a:noFill/>
              <a:miter lim="800000"/>
              <a:headEnd type="none" w="lg" len="lg"/>
              <a:tailEnd type="none" w="lg" len="lg"/>
            </a:ln>
            <a:effectLst/>
          </p:spPr>
          <p:txBody>
            <a:bodyPr wrap="none">
              <a:spAutoFit/>
            </a:bodyPr>
            <a:lstStyle/>
            <a:p>
              <a:r>
                <a:rPr lang="en-US" sz="2000" b="1"/>
                <a:t>I</a:t>
              </a:r>
              <a:r>
                <a:rPr lang="en-US" sz="2000" b="1" baseline="-25000"/>
                <a:t>s</a:t>
              </a:r>
              <a:endParaRPr lang="en-US" sz="2000" b="1"/>
            </a:p>
          </p:txBody>
        </p:sp>
        <p:sp>
          <p:nvSpPr>
            <p:cNvPr id="555070" name="Text Box 62"/>
            <p:cNvSpPr txBox="1">
              <a:spLocks noChangeArrowheads="1"/>
            </p:cNvSpPr>
            <p:nvPr/>
          </p:nvSpPr>
          <p:spPr bwMode="auto">
            <a:xfrm>
              <a:off x="2046" y="2598"/>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p>
          </p:txBody>
        </p:sp>
        <p:grpSp>
          <p:nvGrpSpPr>
            <p:cNvPr id="555071" name="Group 63"/>
            <p:cNvGrpSpPr>
              <a:grpSpLocks/>
            </p:cNvGrpSpPr>
            <p:nvPr/>
          </p:nvGrpSpPr>
          <p:grpSpPr bwMode="auto">
            <a:xfrm>
              <a:off x="2275" y="2560"/>
              <a:ext cx="332" cy="404"/>
              <a:chOff x="2873" y="2928"/>
              <a:chExt cx="332" cy="404"/>
            </a:xfrm>
          </p:grpSpPr>
          <p:sp>
            <p:nvSpPr>
              <p:cNvPr id="555072" name="Oval 64"/>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5073" name="Text Box 65"/>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55074" name="Arc 66"/>
            <p:cNvSpPr>
              <a:spLocks/>
            </p:cNvSpPr>
            <p:nvPr/>
          </p:nvSpPr>
          <p:spPr bwMode="auto">
            <a:xfrm>
              <a:off x="642" y="2599"/>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5075" name="Arc 67"/>
            <p:cNvSpPr>
              <a:spLocks/>
            </p:cNvSpPr>
            <p:nvPr/>
          </p:nvSpPr>
          <p:spPr bwMode="auto">
            <a:xfrm>
              <a:off x="1696" y="2560"/>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5076" name="Arc 68"/>
            <p:cNvSpPr>
              <a:spLocks/>
            </p:cNvSpPr>
            <p:nvPr/>
          </p:nvSpPr>
          <p:spPr bwMode="auto">
            <a:xfrm>
              <a:off x="894" y="1886"/>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5077" name="Text Box 69"/>
            <p:cNvSpPr txBox="1">
              <a:spLocks noChangeArrowheads="1"/>
            </p:cNvSpPr>
            <p:nvPr/>
          </p:nvSpPr>
          <p:spPr bwMode="auto">
            <a:xfrm>
              <a:off x="792" y="267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5078" name="Text Box 70"/>
            <p:cNvSpPr txBox="1">
              <a:spLocks noChangeArrowheads="1"/>
            </p:cNvSpPr>
            <p:nvPr/>
          </p:nvSpPr>
          <p:spPr bwMode="auto">
            <a:xfrm>
              <a:off x="1837" y="272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5079" name="Text Box 71"/>
            <p:cNvSpPr txBox="1">
              <a:spLocks noChangeArrowheads="1"/>
            </p:cNvSpPr>
            <p:nvPr/>
          </p:nvSpPr>
          <p:spPr bwMode="auto">
            <a:xfrm>
              <a:off x="1284" y="1938"/>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5080" name="Group 72"/>
            <p:cNvGrpSpPr>
              <a:grpSpLocks/>
            </p:cNvGrpSpPr>
            <p:nvPr/>
          </p:nvGrpSpPr>
          <p:grpSpPr bwMode="auto">
            <a:xfrm>
              <a:off x="273" y="2626"/>
              <a:ext cx="332" cy="310"/>
              <a:chOff x="273" y="2626"/>
              <a:chExt cx="332" cy="310"/>
            </a:xfrm>
          </p:grpSpPr>
          <p:sp>
            <p:nvSpPr>
              <p:cNvPr id="555081" name="Oval 7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5082" name="Line 7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a:effectLst/>
            </p:spPr>
            <p:txBody>
              <a:bodyPr/>
              <a:lstStyle/>
              <a:p>
                <a:endParaRPr lang="en-US"/>
              </a:p>
            </p:txBody>
          </p:sp>
        </p:grpSp>
      </p:grpSp>
      <p:graphicFrame>
        <p:nvGraphicFramePr>
          <p:cNvPr id="555083" name="Object 75"/>
          <p:cNvGraphicFramePr>
            <a:graphicFrameLocks noChangeAspect="1"/>
          </p:cNvGraphicFramePr>
          <p:nvPr/>
        </p:nvGraphicFramePr>
        <p:xfrm>
          <a:off x="5180013" y="3868738"/>
          <a:ext cx="3811587" cy="512762"/>
        </p:xfrm>
        <a:graphic>
          <a:graphicData uri="http://schemas.openxmlformats.org/presentationml/2006/ole">
            <p:oleObj spid="_x0000_s555083" name="Equation" r:id="rId3" imgW="1701720" imgH="228600" progId="Equation.3">
              <p:embed/>
            </p:oleObj>
          </a:graphicData>
        </a:graphic>
      </p:graphicFrame>
      <p:graphicFrame>
        <p:nvGraphicFramePr>
          <p:cNvPr id="555084" name="Object 76"/>
          <p:cNvGraphicFramePr>
            <a:graphicFrameLocks noChangeAspect="1"/>
          </p:cNvGraphicFramePr>
          <p:nvPr/>
        </p:nvGraphicFramePr>
        <p:xfrm>
          <a:off x="4343400" y="4705350"/>
          <a:ext cx="4022725" cy="504825"/>
        </p:xfrm>
        <a:graphic>
          <a:graphicData uri="http://schemas.openxmlformats.org/presentationml/2006/ole">
            <p:oleObj spid="_x0000_s555084" name="Equation" r:id="rId4" imgW="1815840" imgH="228600" progId="Equation.3">
              <p:embed/>
            </p:oleObj>
          </a:graphicData>
        </a:graphic>
      </p:graphicFrame>
      <p:sp>
        <p:nvSpPr>
          <p:cNvPr id="555085" name="Text Box 77"/>
          <p:cNvSpPr txBox="1">
            <a:spLocks noChangeArrowheads="1"/>
          </p:cNvSpPr>
          <p:nvPr/>
        </p:nvSpPr>
        <p:spPr bwMode="auto">
          <a:xfrm>
            <a:off x="4343400" y="2897188"/>
            <a:ext cx="4078288" cy="379412"/>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4"/>
            </a:pPr>
            <a:r>
              <a:rPr lang="en-US"/>
              <a:t>Express voltages in terms of currents</a:t>
            </a:r>
            <a:endParaRPr lang="en-US" b="1"/>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Date Placeholder 3"/>
          <p:cNvSpPr>
            <a:spLocks noGrp="1"/>
          </p:cNvSpPr>
          <p:nvPr>
            <p:ph type="dt" sz="half" idx="10"/>
          </p:nvPr>
        </p:nvSpPr>
        <p:spPr/>
        <p:txBody>
          <a:bodyPr/>
          <a:lstStyle/>
          <a:p>
            <a:r>
              <a:rPr lang="en-US"/>
              <a:t>ECEN 301</a:t>
            </a:r>
          </a:p>
        </p:txBody>
      </p:sp>
      <p:sp>
        <p:nvSpPr>
          <p:cNvPr id="81" name="Footer Placeholder 4"/>
          <p:cNvSpPr>
            <a:spLocks noGrp="1"/>
          </p:cNvSpPr>
          <p:nvPr>
            <p:ph type="ftr" sz="quarter" idx="11"/>
          </p:nvPr>
        </p:nvSpPr>
        <p:spPr/>
        <p:txBody>
          <a:bodyPr/>
          <a:lstStyle/>
          <a:p>
            <a:r>
              <a:rPr lang="en-US"/>
              <a:t>Discussion #7 – Node and Mesh Methods</a:t>
            </a:r>
          </a:p>
        </p:txBody>
      </p:sp>
      <p:sp>
        <p:nvSpPr>
          <p:cNvPr id="82" name="Slide Number Placeholder 5"/>
          <p:cNvSpPr>
            <a:spLocks noGrp="1"/>
          </p:cNvSpPr>
          <p:nvPr>
            <p:ph type="sldNum" sz="quarter" idx="12"/>
          </p:nvPr>
        </p:nvSpPr>
        <p:spPr/>
        <p:txBody>
          <a:bodyPr/>
          <a:lstStyle/>
          <a:p>
            <a:pPr lvl="1"/>
            <a:fld id="{9487CFED-406C-4C3D-B71F-26767CAA03D5}" type="slidenum">
              <a:rPr lang="en-US"/>
              <a:pPr lvl="1"/>
              <a:t>67</a:t>
            </a:fld>
            <a:endParaRPr lang="en-US"/>
          </a:p>
        </p:txBody>
      </p:sp>
      <p:sp>
        <p:nvSpPr>
          <p:cNvPr id="556034" name="Rectangle 2"/>
          <p:cNvSpPr>
            <a:spLocks noGrp="1" noChangeArrowheads="1"/>
          </p:cNvSpPr>
          <p:nvPr>
            <p:ph type="title"/>
          </p:nvPr>
        </p:nvSpPr>
        <p:spPr/>
        <p:txBody>
          <a:bodyPr/>
          <a:lstStyle/>
          <a:p>
            <a:r>
              <a:rPr lang="en-US"/>
              <a:t>Mesh Current Method</a:t>
            </a:r>
          </a:p>
        </p:txBody>
      </p:sp>
      <p:sp>
        <p:nvSpPr>
          <p:cNvPr id="556035" name="Rectangle 3"/>
          <p:cNvSpPr>
            <a:spLocks noGrp="1" noChangeArrowheads="1"/>
          </p:cNvSpPr>
          <p:nvPr>
            <p:ph type="body" idx="1"/>
          </p:nvPr>
        </p:nvSpPr>
        <p:spPr/>
        <p:txBody>
          <a:bodyPr/>
          <a:lstStyle/>
          <a:p>
            <a:r>
              <a:rPr lang="en-US" sz="2800" b="1" u="sng"/>
              <a:t>Example9</a:t>
            </a:r>
            <a:r>
              <a:rPr lang="en-US" sz="2800"/>
              <a:t>: find the mesh currents</a:t>
            </a:r>
          </a:p>
          <a:p>
            <a:pPr lvl="1"/>
            <a:r>
              <a:rPr lang="en-US" sz="2400" b="1"/>
              <a:t>V</a:t>
            </a:r>
            <a:r>
              <a:rPr lang="en-US" sz="2400" b="1" baseline="-25000"/>
              <a:t>s</a:t>
            </a:r>
            <a:r>
              <a:rPr lang="en-US" sz="2400"/>
              <a:t> = 6V, I</a:t>
            </a:r>
            <a:r>
              <a:rPr lang="en-US" sz="2400" b="1" baseline="-25000"/>
              <a:t>s</a:t>
            </a:r>
            <a:r>
              <a:rPr lang="en-US" sz="2400"/>
              <a:t> = 0.5A, </a:t>
            </a:r>
            <a:r>
              <a:rPr lang="en-US" sz="2400" b="1"/>
              <a:t>R</a:t>
            </a:r>
            <a:r>
              <a:rPr lang="en-US" sz="2400" b="1" baseline="-25000"/>
              <a:t>1</a:t>
            </a:r>
            <a:r>
              <a:rPr lang="en-US" sz="2400" b="1"/>
              <a:t> </a:t>
            </a:r>
            <a:r>
              <a:rPr lang="en-US" sz="2400"/>
              <a:t>= 3</a:t>
            </a:r>
            <a:r>
              <a:rPr lang="el-GR" sz="2400"/>
              <a:t>Ω</a:t>
            </a:r>
            <a:r>
              <a:rPr lang="en-US" sz="2400"/>
              <a:t>, </a:t>
            </a:r>
            <a:r>
              <a:rPr lang="en-US" sz="2400" b="1"/>
              <a:t>R</a:t>
            </a:r>
            <a:r>
              <a:rPr lang="en-US" sz="2400" b="1" baseline="-25000"/>
              <a:t>2</a:t>
            </a:r>
            <a:r>
              <a:rPr lang="en-US" sz="2400" b="1"/>
              <a:t> </a:t>
            </a:r>
            <a:r>
              <a:rPr lang="en-US" sz="2400"/>
              <a:t>= 8</a:t>
            </a:r>
            <a:r>
              <a:rPr lang="el-GR" sz="2400"/>
              <a:t>Ω</a:t>
            </a:r>
            <a:r>
              <a:rPr lang="en-US" sz="2400"/>
              <a:t>, </a:t>
            </a:r>
            <a:r>
              <a:rPr lang="en-US" sz="2400" b="1"/>
              <a:t>R</a:t>
            </a:r>
            <a:r>
              <a:rPr lang="en-US" sz="2400" b="1" baseline="-25000"/>
              <a:t>3</a:t>
            </a:r>
            <a:r>
              <a:rPr lang="en-US" sz="2400"/>
              <a:t> = 6</a:t>
            </a:r>
            <a:r>
              <a:rPr lang="el-GR" sz="2400"/>
              <a:t>Ω</a:t>
            </a:r>
            <a:r>
              <a:rPr lang="en-US" sz="2400"/>
              <a:t>, </a:t>
            </a:r>
            <a:r>
              <a:rPr lang="en-US" sz="2400" b="1"/>
              <a:t>R</a:t>
            </a:r>
            <a:r>
              <a:rPr lang="en-US" sz="2400" b="1" baseline="-25000"/>
              <a:t>4</a:t>
            </a:r>
            <a:r>
              <a:rPr lang="en-US" sz="2400"/>
              <a:t> = 4</a:t>
            </a:r>
            <a:r>
              <a:rPr lang="el-GR" sz="2400"/>
              <a:t>Ω</a:t>
            </a:r>
            <a:r>
              <a:rPr lang="en-US"/>
              <a:t> </a:t>
            </a:r>
          </a:p>
          <a:p>
            <a:pPr lvl="1"/>
            <a:endParaRPr lang="en-US" sz="2400"/>
          </a:p>
        </p:txBody>
      </p:sp>
      <p:grpSp>
        <p:nvGrpSpPr>
          <p:cNvPr id="556036" name="Group 4"/>
          <p:cNvGrpSpPr>
            <a:grpSpLocks/>
          </p:cNvGrpSpPr>
          <p:nvPr/>
        </p:nvGrpSpPr>
        <p:grpSpPr bwMode="auto">
          <a:xfrm>
            <a:off x="131763" y="2438400"/>
            <a:ext cx="4006850" cy="3162300"/>
            <a:chOff x="83" y="1536"/>
            <a:chExt cx="2524" cy="1992"/>
          </a:xfrm>
        </p:grpSpPr>
        <p:sp>
          <p:nvSpPr>
            <p:cNvPr id="556037" name="Oval 5"/>
            <p:cNvSpPr>
              <a:spLocks noChangeArrowheads="1"/>
            </p:cNvSpPr>
            <p:nvPr/>
          </p:nvSpPr>
          <p:spPr bwMode="auto">
            <a:xfrm>
              <a:off x="1392" y="2269"/>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6038" name="AutoShape 6"/>
            <p:cNvCxnSpPr>
              <a:cxnSpLocks noChangeShapeType="1"/>
              <a:stCxn id="556066" idx="2"/>
              <a:endCxn id="556106" idx="4"/>
            </p:cNvCxnSpPr>
            <p:nvPr/>
          </p:nvCxnSpPr>
          <p:spPr bwMode="auto">
            <a:xfrm rot="10800000">
              <a:off x="439" y="2936"/>
              <a:ext cx="959" cy="343"/>
            </a:xfrm>
            <a:prstGeom prst="bentConnector2">
              <a:avLst/>
            </a:prstGeom>
            <a:noFill/>
            <a:ln w="12700">
              <a:solidFill>
                <a:schemeClr val="tx1"/>
              </a:solidFill>
              <a:miter lim="800000"/>
              <a:headEnd type="none" w="lg" len="lg"/>
              <a:tailEnd type="none" w="lg" len="lg"/>
            </a:ln>
            <a:effectLst/>
          </p:spPr>
        </p:cxnSp>
        <p:cxnSp>
          <p:nvCxnSpPr>
            <p:cNvPr id="556039" name="AutoShape 7"/>
            <p:cNvCxnSpPr>
              <a:cxnSpLocks noChangeShapeType="1"/>
              <a:stCxn id="556065" idx="4"/>
              <a:endCxn id="556098" idx="0"/>
            </p:cNvCxnSpPr>
            <p:nvPr/>
          </p:nvCxnSpPr>
          <p:spPr bwMode="auto">
            <a:xfrm flipH="1">
              <a:off x="2443" y="2334"/>
              <a:ext cx="1" cy="226"/>
            </a:xfrm>
            <a:prstGeom prst="straightConnector1">
              <a:avLst/>
            </a:prstGeom>
            <a:noFill/>
            <a:ln w="12700">
              <a:solidFill>
                <a:schemeClr val="tx1"/>
              </a:solidFill>
              <a:round/>
              <a:headEnd type="none" w="lg" len="lg"/>
              <a:tailEnd type="none" w="lg" len="lg"/>
            </a:ln>
            <a:effectLst/>
          </p:spPr>
        </p:cxnSp>
        <p:cxnSp>
          <p:nvCxnSpPr>
            <p:cNvPr id="556040" name="AutoShape 8"/>
            <p:cNvCxnSpPr>
              <a:cxnSpLocks noChangeShapeType="1"/>
              <a:stCxn id="556037" idx="4"/>
              <a:endCxn id="556042" idx="0"/>
            </p:cNvCxnSpPr>
            <p:nvPr/>
          </p:nvCxnSpPr>
          <p:spPr bwMode="auto">
            <a:xfrm>
              <a:off x="1434" y="2346"/>
              <a:ext cx="0" cy="318"/>
            </a:xfrm>
            <a:prstGeom prst="straightConnector1">
              <a:avLst/>
            </a:prstGeom>
            <a:noFill/>
            <a:ln w="12700">
              <a:solidFill>
                <a:schemeClr val="tx1"/>
              </a:solidFill>
              <a:round/>
              <a:headEnd type="none" w="lg" len="lg"/>
              <a:tailEnd type="none" w="lg" len="lg"/>
            </a:ln>
            <a:effectLst/>
          </p:spPr>
        </p:cxnSp>
        <p:grpSp>
          <p:nvGrpSpPr>
            <p:cNvPr id="556041" name="Group 9"/>
            <p:cNvGrpSpPr>
              <a:grpSpLocks/>
            </p:cNvGrpSpPr>
            <p:nvPr/>
          </p:nvGrpSpPr>
          <p:grpSpPr bwMode="auto">
            <a:xfrm>
              <a:off x="1386" y="2664"/>
              <a:ext cx="111" cy="216"/>
              <a:chOff x="2009" y="2933"/>
              <a:chExt cx="111" cy="216"/>
            </a:xfrm>
          </p:grpSpPr>
          <p:sp>
            <p:nvSpPr>
              <p:cNvPr id="556042" name="Line 1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6043" name="Line 1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6044" name="Line 1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6045" name="Line 1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6046" name="Line 1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6047" name="Line 1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6048" name="Line 1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6049" name="Text Box 17"/>
            <p:cNvSpPr txBox="1">
              <a:spLocks noChangeArrowheads="1"/>
            </p:cNvSpPr>
            <p:nvPr/>
          </p:nvSpPr>
          <p:spPr bwMode="auto">
            <a:xfrm>
              <a:off x="1162" y="2472"/>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556050" name="Group 18"/>
            <p:cNvGrpSpPr>
              <a:grpSpLocks/>
            </p:cNvGrpSpPr>
            <p:nvPr/>
          </p:nvGrpSpPr>
          <p:grpSpPr bwMode="auto">
            <a:xfrm rot="-16200000" flipH="1" flipV="1">
              <a:off x="885" y="2164"/>
              <a:ext cx="112" cy="287"/>
              <a:chOff x="3450" y="2313"/>
              <a:chExt cx="111" cy="216"/>
            </a:xfrm>
          </p:grpSpPr>
          <p:sp>
            <p:nvSpPr>
              <p:cNvPr id="556051"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6052"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6053"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6054"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6055"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6056"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6057"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556058" name="AutoShape 26"/>
            <p:cNvCxnSpPr>
              <a:cxnSpLocks noChangeShapeType="1"/>
              <a:stCxn id="556080" idx="6"/>
              <a:endCxn id="556051" idx="0"/>
            </p:cNvCxnSpPr>
            <p:nvPr/>
          </p:nvCxnSpPr>
          <p:spPr bwMode="auto">
            <a:xfrm>
              <a:off x="484" y="2314"/>
              <a:ext cx="313" cy="2"/>
            </a:xfrm>
            <a:prstGeom prst="straightConnector1">
              <a:avLst/>
            </a:prstGeom>
            <a:noFill/>
            <a:ln w="12700">
              <a:solidFill>
                <a:schemeClr val="tx1"/>
              </a:solidFill>
              <a:round/>
              <a:headEnd type="none" w="lg" len="lg"/>
              <a:tailEnd type="none" w="lg" len="lg"/>
            </a:ln>
            <a:effectLst/>
          </p:spPr>
        </p:cxnSp>
        <p:cxnSp>
          <p:nvCxnSpPr>
            <p:cNvPr id="556059" name="AutoShape 27"/>
            <p:cNvCxnSpPr>
              <a:cxnSpLocks noChangeShapeType="1"/>
              <a:stCxn id="556037" idx="2"/>
              <a:endCxn id="556053" idx="1"/>
            </p:cNvCxnSpPr>
            <p:nvPr/>
          </p:nvCxnSpPr>
          <p:spPr bwMode="auto">
            <a:xfrm flipH="1" flipV="1">
              <a:off x="1084" y="2306"/>
              <a:ext cx="308" cy="2"/>
            </a:xfrm>
            <a:prstGeom prst="straightConnector1">
              <a:avLst/>
            </a:prstGeom>
            <a:noFill/>
            <a:ln w="12700">
              <a:solidFill>
                <a:schemeClr val="tx1"/>
              </a:solidFill>
              <a:round/>
              <a:headEnd type="none" w="lg" len="lg"/>
              <a:tailEnd type="none" w="lg" len="lg"/>
            </a:ln>
            <a:effectLst/>
          </p:spPr>
        </p:cxnSp>
        <p:grpSp>
          <p:nvGrpSpPr>
            <p:cNvPr id="556060" name="Group 28"/>
            <p:cNvGrpSpPr>
              <a:grpSpLocks/>
            </p:cNvGrpSpPr>
            <p:nvPr/>
          </p:nvGrpSpPr>
          <p:grpSpPr bwMode="auto">
            <a:xfrm>
              <a:off x="1294" y="3432"/>
              <a:ext cx="288" cy="96"/>
              <a:chOff x="1392" y="3552"/>
              <a:chExt cx="288" cy="96"/>
            </a:xfrm>
          </p:grpSpPr>
          <p:sp>
            <p:nvSpPr>
              <p:cNvPr id="556061"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556062"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556063"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6064" name="Line 32"/>
            <p:cNvSpPr>
              <a:spLocks noChangeShapeType="1"/>
            </p:cNvSpPr>
            <p:nvPr/>
          </p:nvSpPr>
          <p:spPr bwMode="auto">
            <a:xfrm flipV="1">
              <a:off x="1441" y="3279"/>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556065" name="Oval 33"/>
            <p:cNvSpPr>
              <a:spLocks noChangeArrowheads="1"/>
            </p:cNvSpPr>
            <p:nvPr/>
          </p:nvSpPr>
          <p:spPr bwMode="auto">
            <a:xfrm>
              <a:off x="2402" y="225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556066" name="Oval 34"/>
            <p:cNvSpPr>
              <a:spLocks noChangeArrowheads="1"/>
            </p:cNvSpPr>
            <p:nvPr/>
          </p:nvSpPr>
          <p:spPr bwMode="auto">
            <a:xfrm>
              <a:off x="1398" y="324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556067" name="Group 35"/>
            <p:cNvGrpSpPr>
              <a:grpSpLocks/>
            </p:cNvGrpSpPr>
            <p:nvPr/>
          </p:nvGrpSpPr>
          <p:grpSpPr bwMode="auto">
            <a:xfrm rot="-16200000" flipH="1" flipV="1">
              <a:off x="1355" y="1672"/>
              <a:ext cx="112" cy="287"/>
              <a:chOff x="3450" y="2313"/>
              <a:chExt cx="111" cy="216"/>
            </a:xfrm>
          </p:grpSpPr>
          <p:sp>
            <p:nvSpPr>
              <p:cNvPr id="556068"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6069"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6070"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6071"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6072"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6073"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6074"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6075" name="Text Box 43"/>
            <p:cNvSpPr txBox="1">
              <a:spLocks noChangeArrowheads="1"/>
            </p:cNvSpPr>
            <p:nvPr/>
          </p:nvSpPr>
          <p:spPr bwMode="auto">
            <a:xfrm>
              <a:off x="684" y="2054"/>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a:t>
              </a:r>
              <a:r>
                <a:rPr lang="en-US" b="1"/>
                <a:t>–</a:t>
              </a:r>
            </a:p>
          </p:txBody>
        </p:sp>
        <p:cxnSp>
          <p:nvCxnSpPr>
            <p:cNvPr id="556076" name="AutoShape 44"/>
            <p:cNvCxnSpPr>
              <a:cxnSpLocks noChangeShapeType="1"/>
              <a:stCxn id="556066" idx="0"/>
              <a:endCxn id="556044" idx="1"/>
            </p:cNvCxnSpPr>
            <p:nvPr/>
          </p:nvCxnSpPr>
          <p:spPr bwMode="auto">
            <a:xfrm flipV="1">
              <a:off x="1440" y="2880"/>
              <a:ext cx="3" cy="360"/>
            </a:xfrm>
            <a:prstGeom prst="straightConnector1">
              <a:avLst/>
            </a:prstGeom>
            <a:noFill/>
            <a:ln w="12700">
              <a:solidFill>
                <a:schemeClr val="tx1"/>
              </a:solidFill>
              <a:round/>
              <a:headEnd type="none" w="lg" len="lg"/>
              <a:tailEnd type="none" w="lg" len="lg"/>
            </a:ln>
            <a:effectLst/>
          </p:spPr>
        </p:cxnSp>
        <p:cxnSp>
          <p:nvCxnSpPr>
            <p:cNvPr id="556077" name="AutoShape 45"/>
            <p:cNvCxnSpPr>
              <a:cxnSpLocks noChangeShapeType="1"/>
              <a:stCxn id="556037" idx="6"/>
              <a:endCxn id="556086" idx="0"/>
            </p:cNvCxnSpPr>
            <p:nvPr/>
          </p:nvCxnSpPr>
          <p:spPr bwMode="auto">
            <a:xfrm>
              <a:off x="1475" y="2308"/>
              <a:ext cx="349" cy="0"/>
            </a:xfrm>
            <a:prstGeom prst="straightConnector1">
              <a:avLst/>
            </a:prstGeom>
            <a:noFill/>
            <a:ln w="12700">
              <a:solidFill>
                <a:schemeClr val="tx1"/>
              </a:solidFill>
              <a:round/>
              <a:headEnd type="none" w="lg" len="lg"/>
              <a:tailEnd type="none" w="lg" len="lg"/>
            </a:ln>
            <a:effectLst/>
          </p:spPr>
        </p:cxnSp>
        <p:cxnSp>
          <p:nvCxnSpPr>
            <p:cNvPr id="556078" name="AutoShape 46"/>
            <p:cNvCxnSpPr>
              <a:cxnSpLocks noChangeShapeType="1"/>
              <a:stCxn id="556066" idx="6"/>
              <a:endCxn id="556098" idx="2"/>
            </p:cNvCxnSpPr>
            <p:nvPr/>
          </p:nvCxnSpPr>
          <p:spPr bwMode="auto">
            <a:xfrm flipV="1">
              <a:off x="1481" y="2964"/>
              <a:ext cx="962" cy="315"/>
            </a:xfrm>
            <a:prstGeom prst="bentConnector2">
              <a:avLst/>
            </a:prstGeom>
            <a:noFill/>
            <a:ln w="12700">
              <a:solidFill>
                <a:schemeClr val="tx1"/>
              </a:solidFill>
              <a:miter lim="800000"/>
              <a:headEnd type="none" w="lg" len="lg"/>
              <a:tailEnd type="none" w="lg" len="lg"/>
            </a:ln>
            <a:effectLst/>
          </p:spPr>
        </p:cxnSp>
        <p:cxnSp>
          <p:nvCxnSpPr>
            <p:cNvPr id="556079" name="AutoShape 47"/>
            <p:cNvCxnSpPr>
              <a:cxnSpLocks noChangeShapeType="1"/>
              <a:stCxn id="556065" idx="0"/>
              <a:endCxn id="556070" idx="1"/>
            </p:cNvCxnSpPr>
            <p:nvPr/>
          </p:nvCxnSpPr>
          <p:spPr bwMode="auto">
            <a:xfrm rot="5400000" flipH="1">
              <a:off x="1778" y="1591"/>
              <a:ext cx="443" cy="889"/>
            </a:xfrm>
            <a:prstGeom prst="bentConnector2">
              <a:avLst/>
            </a:prstGeom>
            <a:noFill/>
            <a:ln w="12700">
              <a:solidFill>
                <a:schemeClr val="tx1"/>
              </a:solidFill>
              <a:miter lim="800000"/>
              <a:headEnd type="none" w="lg" len="lg"/>
              <a:tailEnd type="none" w="lg" len="lg"/>
            </a:ln>
            <a:effectLst/>
          </p:spPr>
        </p:cxnSp>
        <p:sp>
          <p:nvSpPr>
            <p:cNvPr id="556080" name="Oval 48"/>
            <p:cNvSpPr>
              <a:spLocks noChangeArrowheads="1"/>
            </p:cNvSpPr>
            <p:nvPr/>
          </p:nvSpPr>
          <p:spPr bwMode="auto">
            <a:xfrm>
              <a:off x="401" y="227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556081" name="AutoShape 49"/>
            <p:cNvCxnSpPr>
              <a:cxnSpLocks noChangeShapeType="1"/>
              <a:endCxn id="556080" idx="4"/>
            </p:cNvCxnSpPr>
            <p:nvPr/>
          </p:nvCxnSpPr>
          <p:spPr bwMode="auto">
            <a:xfrm flipV="1">
              <a:off x="440" y="2352"/>
              <a:ext cx="3" cy="256"/>
            </a:xfrm>
            <a:prstGeom prst="straightConnector1">
              <a:avLst/>
            </a:prstGeom>
            <a:noFill/>
            <a:ln w="12700">
              <a:solidFill>
                <a:schemeClr val="tx1"/>
              </a:solidFill>
              <a:round/>
              <a:headEnd type="none" w="lg" len="lg"/>
              <a:tailEnd type="none" w="lg" len="lg"/>
            </a:ln>
            <a:effectLst/>
          </p:spPr>
        </p:cxnSp>
        <p:cxnSp>
          <p:nvCxnSpPr>
            <p:cNvPr id="556082" name="AutoShape 50"/>
            <p:cNvCxnSpPr>
              <a:cxnSpLocks noChangeShapeType="1"/>
              <a:stCxn id="556080" idx="0"/>
              <a:endCxn id="556068" idx="0"/>
            </p:cNvCxnSpPr>
            <p:nvPr/>
          </p:nvCxnSpPr>
          <p:spPr bwMode="auto">
            <a:xfrm rot="16200000">
              <a:off x="630" y="1637"/>
              <a:ext cx="451" cy="825"/>
            </a:xfrm>
            <a:prstGeom prst="bentConnector2">
              <a:avLst/>
            </a:prstGeom>
            <a:noFill/>
            <a:ln w="12700">
              <a:solidFill>
                <a:schemeClr val="tx1"/>
              </a:solidFill>
              <a:miter lim="800000"/>
              <a:headEnd type="none" w="lg" len="lg"/>
              <a:tailEnd type="none" w="lg" len="lg"/>
            </a:ln>
            <a:effectLst/>
          </p:spPr>
        </p:cxnSp>
        <p:sp>
          <p:nvSpPr>
            <p:cNvPr id="556083" name="Text Box 51"/>
            <p:cNvSpPr txBox="1">
              <a:spLocks noChangeArrowheads="1"/>
            </p:cNvSpPr>
            <p:nvPr/>
          </p:nvSpPr>
          <p:spPr bwMode="auto">
            <a:xfrm>
              <a:off x="1153" y="1536"/>
              <a:ext cx="458"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4</a:t>
              </a:r>
              <a:r>
                <a:rPr lang="en-US" b="1"/>
                <a:t>–</a:t>
              </a:r>
            </a:p>
          </p:txBody>
        </p:sp>
        <p:cxnSp>
          <p:nvCxnSpPr>
            <p:cNvPr id="556084" name="AutoShape 52"/>
            <p:cNvCxnSpPr>
              <a:cxnSpLocks noChangeShapeType="1"/>
              <a:stCxn id="556088" idx="1"/>
              <a:endCxn id="556065" idx="2"/>
            </p:cNvCxnSpPr>
            <p:nvPr/>
          </p:nvCxnSpPr>
          <p:spPr bwMode="auto">
            <a:xfrm flipV="1">
              <a:off x="2111" y="2296"/>
              <a:ext cx="291" cy="2"/>
            </a:xfrm>
            <a:prstGeom prst="straightConnector1">
              <a:avLst/>
            </a:prstGeom>
            <a:noFill/>
            <a:ln w="12700">
              <a:solidFill>
                <a:schemeClr val="tx1"/>
              </a:solidFill>
              <a:round/>
              <a:headEnd type="none" w="lg" len="lg"/>
              <a:tailEnd type="none" w="lg" len="lg"/>
            </a:ln>
            <a:effectLst/>
          </p:spPr>
        </p:cxnSp>
        <p:grpSp>
          <p:nvGrpSpPr>
            <p:cNvPr id="556085" name="Group 53"/>
            <p:cNvGrpSpPr>
              <a:grpSpLocks/>
            </p:cNvGrpSpPr>
            <p:nvPr/>
          </p:nvGrpSpPr>
          <p:grpSpPr bwMode="auto">
            <a:xfrm rot="-16200000" flipH="1" flipV="1">
              <a:off x="1912" y="2156"/>
              <a:ext cx="112" cy="287"/>
              <a:chOff x="3450" y="2313"/>
              <a:chExt cx="111" cy="216"/>
            </a:xfrm>
          </p:grpSpPr>
          <p:sp>
            <p:nvSpPr>
              <p:cNvPr id="556086" name="Line 5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556087" name="Line 5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556088" name="Line 5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556089" name="Line 5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556090" name="Line 5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556091" name="Line 5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556092" name="Line 6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556093" name="Text Box 61"/>
            <p:cNvSpPr txBox="1">
              <a:spLocks noChangeArrowheads="1"/>
            </p:cNvSpPr>
            <p:nvPr/>
          </p:nvSpPr>
          <p:spPr bwMode="auto">
            <a:xfrm>
              <a:off x="1694" y="2044"/>
              <a:ext cx="506"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r>
                <a:rPr lang="en-US" b="1" baseline="-25000"/>
                <a:t> </a:t>
              </a:r>
              <a:endParaRPr lang="en-US" b="1"/>
            </a:p>
          </p:txBody>
        </p:sp>
        <p:sp>
          <p:nvSpPr>
            <p:cNvPr id="556094" name="Text Box 62"/>
            <p:cNvSpPr txBox="1">
              <a:spLocks noChangeArrowheads="1"/>
            </p:cNvSpPr>
            <p:nvPr/>
          </p:nvSpPr>
          <p:spPr bwMode="auto">
            <a:xfrm>
              <a:off x="83" y="2608"/>
              <a:ext cx="218" cy="250"/>
            </a:xfrm>
            <a:prstGeom prst="rect">
              <a:avLst/>
            </a:prstGeom>
            <a:noFill/>
            <a:ln w="12700">
              <a:noFill/>
              <a:miter lim="800000"/>
              <a:headEnd type="none" w="lg" len="lg"/>
              <a:tailEnd type="none" w="lg" len="lg"/>
            </a:ln>
            <a:effectLst/>
          </p:spPr>
          <p:txBody>
            <a:bodyPr wrap="none">
              <a:spAutoFit/>
            </a:bodyPr>
            <a:lstStyle/>
            <a:p>
              <a:r>
                <a:rPr lang="en-US" sz="2000" b="1"/>
                <a:t>I</a:t>
              </a:r>
              <a:r>
                <a:rPr lang="en-US" sz="2000" b="1" baseline="-25000"/>
                <a:t>s</a:t>
              </a:r>
              <a:endParaRPr lang="en-US" sz="2000" b="1"/>
            </a:p>
          </p:txBody>
        </p:sp>
        <p:sp>
          <p:nvSpPr>
            <p:cNvPr id="556095" name="Text Box 63"/>
            <p:cNvSpPr txBox="1">
              <a:spLocks noChangeArrowheads="1"/>
            </p:cNvSpPr>
            <p:nvPr/>
          </p:nvSpPr>
          <p:spPr bwMode="auto">
            <a:xfrm>
              <a:off x="2046" y="2598"/>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p>
          </p:txBody>
        </p:sp>
        <p:grpSp>
          <p:nvGrpSpPr>
            <p:cNvPr id="556096" name="Group 64"/>
            <p:cNvGrpSpPr>
              <a:grpSpLocks/>
            </p:cNvGrpSpPr>
            <p:nvPr/>
          </p:nvGrpSpPr>
          <p:grpSpPr bwMode="auto">
            <a:xfrm>
              <a:off x="2275" y="2560"/>
              <a:ext cx="332" cy="404"/>
              <a:chOff x="2873" y="2928"/>
              <a:chExt cx="332" cy="404"/>
            </a:xfrm>
          </p:grpSpPr>
          <p:sp>
            <p:nvSpPr>
              <p:cNvPr id="556097" name="Oval 65"/>
              <p:cNvSpPr>
                <a:spLocks noChangeArrowheads="1"/>
              </p:cNvSpPr>
              <p:nvPr/>
            </p:nvSpPr>
            <p:spPr bwMode="auto">
              <a:xfrm>
                <a:off x="2873" y="2982"/>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6098" name="Text Box 66"/>
              <p:cNvSpPr txBox="1">
                <a:spLocks noChangeArrowheads="1"/>
              </p:cNvSpPr>
              <p:nvPr/>
            </p:nvSpPr>
            <p:spPr bwMode="auto">
              <a:xfrm>
                <a:off x="2942" y="2928"/>
                <a:ext cx="197" cy="404"/>
              </a:xfrm>
              <a:prstGeom prst="rect">
                <a:avLst/>
              </a:prstGeom>
              <a:noFill/>
              <a:ln w="12700">
                <a:noFill/>
                <a:miter lim="800000"/>
                <a:headEnd type="none" w="lg" len="lg"/>
                <a:tailEnd type="none" w="lg" len="lg"/>
              </a:ln>
              <a:effectLst/>
            </p:spPr>
            <p:txBody>
              <a:bodyPr wrap="none">
                <a:spAutoFit/>
              </a:bodyPr>
              <a:lstStyle/>
              <a:p>
                <a:pPr algn="l"/>
                <a:r>
                  <a:rPr lang="en-US"/>
                  <a:t>–</a:t>
                </a:r>
              </a:p>
              <a:p>
                <a:pPr algn="l"/>
                <a:r>
                  <a:rPr lang="en-US"/>
                  <a:t>+</a:t>
                </a:r>
              </a:p>
            </p:txBody>
          </p:sp>
        </p:grpSp>
        <p:sp>
          <p:nvSpPr>
            <p:cNvPr id="556099" name="Arc 67"/>
            <p:cNvSpPr>
              <a:spLocks/>
            </p:cNvSpPr>
            <p:nvPr/>
          </p:nvSpPr>
          <p:spPr bwMode="auto">
            <a:xfrm>
              <a:off x="642" y="2599"/>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6100" name="Arc 68"/>
            <p:cNvSpPr>
              <a:spLocks/>
            </p:cNvSpPr>
            <p:nvPr/>
          </p:nvSpPr>
          <p:spPr bwMode="auto">
            <a:xfrm>
              <a:off x="1696" y="2560"/>
              <a:ext cx="558" cy="489"/>
            </a:xfrm>
            <a:custGeom>
              <a:avLst/>
              <a:gdLst>
                <a:gd name="G0" fmla="+- 21600 0 0"/>
                <a:gd name="G1" fmla="+- 21600 0 0"/>
                <a:gd name="G2" fmla="+- 21600 0 0"/>
                <a:gd name="T0" fmla="*/ 21600 w 43200"/>
                <a:gd name="T1" fmla="*/ 0 h 43200"/>
                <a:gd name="T2" fmla="*/ 4185 w 43200"/>
                <a:gd name="T3" fmla="*/ 88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7003"/>
                    <a:pt x="1466" y="12527"/>
                    <a:pt x="4184" y="882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6101" name="Arc 69"/>
            <p:cNvSpPr>
              <a:spLocks/>
            </p:cNvSpPr>
            <p:nvPr/>
          </p:nvSpPr>
          <p:spPr bwMode="auto">
            <a:xfrm>
              <a:off x="894" y="1886"/>
              <a:ext cx="1010" cy="295"/>
            </a:xfrm>
            <a:custGeom>
              <a:avLst/>
              <a:gdLst>
                <a:gd name="G0" fmla="+- 21600 0 0"/>
                <a:gd name="G1" fmla="+- 21600 0 0"/>
                <a:gd name="G2" fmla="+- 21600 0 0"/>
                <a:gd name="T0" fmla="*/ 12571 w 43200"/>
                <a:gd name="T1" fmla="*/ 1978 h 43200"/>
                <a:gd name="T2" fmla="*/ 2735 w 43200"/>
                <a:gd name="T3" fmla="*/ 11081 h 43200"/>
                <a:gd name="T4" fmla="*/ 21600 w 43200"/>
                <a:gd name="T5" fmla="*/ 21600 h 43200"/>
              </a:gdLst>
              <a:ahLst/>
              <a:cxnLst>
                <a:cxn ang="0">
                  <a:pos x="T0" y="T1"/>
                </a:cxn>
                <a:cxn ang="0">
                  <a:pos x="T2" y="T3"/>
                </a:cxn>
                <a:cxn ang="0">
                  <a:pos x="T4" y="T5"/>
                </a:cxn>
              </a:cxnLst>
              <a:rect l="0" t="0" r="r" b="b"/>
              <a:pathLst>
                <a:path w="43200" h="43200" fill="none"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path>
                <a:path w="43200" h="43200" stroke="0" extrusionOk="0">
                  <a:moveTo>
                    <a:pt x="12570" y="1977"/>
                  </a:moveTo>
                  <a:cubicBezTo>
                    <a:pt x="15402" y="674"/>
                    <a:pt x="18482" y="-1"/>
                    <a:pt x="21600" y="0"/>
                  </a:cubicBezTo>
                  <a:cubicBezTo>
                    <a:pt x="33529" y="0"/>
                    <a:pt x="43200" y="9670"/>
                    <a:pt x="43200" y="21600"/>
                  </a:cubicBezTo>
                  <a:cubicBezTo>
                    <a:pt x="43200" y="33529"/>
                    <a:pt x="33529" y="43200"/>
                    <a:pt x="21600" y="43200"/>
                  </a:cubicBezTo>
                  <a:cubicBezTo>
                    <a:pt x="9670" y="43200"/>
                    <a:pt x="0" y="33529"/>
                    <a:pt x="0" y="21600"/>
                  </a:cubicBezTo>
                  <a:cubicBezTo>
                    <a:pt x="-1" y="17917"/>
                    <a:pt x="941" y="14296"/>
                    <a:pt x="2734" y="11080"/>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556102" name="Text Box 70"/>
            <p:cNvSpPr txBox="1">
              <a:spLocks noChangeArrowheads="1"/>
            </p:cNvSpPr>
            <p:nvPr/>
          </p:nvSpPr>
          <p:spPr bwMode="auto">
            <a:xfrm>
              <a:off x="792" y="267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p>
          </p:txBody>
        </p:sp>
        <p:sp>
          <p:nvSpPr>
            <p:cNvPr id="556103" name="Text Box 71"/>
            <p:cNvSpPr txBox="1">
              <a:spLocks noChangeArrowheads="1"/>
            </p:cNvSpPr>
            <p:nvPr/>
          </p:nvSpPr>
          <p:spPr bwMode="auto">
            <a:xfrm>
              <a:off x="1837" y="2723"/>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b</a:t>
              </a:r>
            </a:p>
          </p:txBody>
        </p:sp>
        <p:sp>
          <p:nvSpPr>
            <p:cNvPr id="556104" name="Text Box 72"/>
            <p:cNvSpPr txBox="1">
              <a:spLocks noChangeArrowheads="1"/>
            </p:cNvSpPr>
            <p:nvPr/>
          </p:nvSpPr>
          <p:spPr bwMode="auto">
            <a:xfrm>
              <a:off x="1284" y="1938"/>
              <a:ext cx="199"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c</a:t>
              </a:r>
            </a:p>
          </p:txBody>
        </p:sp>
        <p:grpSp>
          <p:nvGrpSpPr>
            <p:cNvPr id="556105" name="Group 73"/>
            <p:cNvGrpSpPr>
              <a:grpSpLocks/>
            </p:cNvGrpSpPr>
            <p:nvPr/>
          </p:nvGrpSpPr>
          <p:grpSpPr bwMode="auto">
            <a:xfrm>
              <a:off x="273" y="2626"/>
              <a:ext cx="332" cy="310"/>
              <a:chOff x="273" y="2626"/>
              <a:chExt cx="332" cy="310"/>
            </a:xfrm>
          </p:grpSpPr>
          <p:sp>
            <p:nvSpPr>
              <p:cNvPr id="556106" name="Oval 74"/>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556107" name="Line 75"/>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a:effectLst/>
            </p:spPr>
            <p:txBody>
              <a:bodyPr/>
              <a:lstStyle/>
              <a:p>
                <a:endParaRPr lang="en-US"/>
              </a:p>
            </p:txBody>
          </p:sp>
        </p:grpSp>
      </p:grpSp>
      <p:graphicFrame>
        <p:nvGraphicFramePr>
          <p:cNvPr id="556108" name="Object 76"/>
          <p:cNvGraphicFramePr>
            <a:graphicFrameLocks noChangeAspect="1"/>
          </p:cNvGraphicFramePr>
          <p:nvPr/>
        </p:nvGraphicFramePr>
        <p:xfrm>
          <a:off x="7202488" y="3971925"/>
          <a:ext cx="1270000" cy="1293813"/>
        </p:xfrm>
        <a:graphic>
          <a:graphicData uri="http://schemas.openxmlformats.org/presentationml/2006/ole">
            <p:oleObj spid="_x0000_s556108" name="Equation" r:id="rId3" imgW="672840" imgH="685800" progId="Equation.3">
              <p:embed/>
            </p:oleObj>
          </a:graphicData>
        </a:graphic>
      </p:graphicFrame>
      <p:graphicFrame>
        <p:nvGraphicFramePr>
          <p:cNvPr id="556109" name="Object 77"/>
          <p:cNvGraphicFramePr>
            <a:graphicFrameLocks noChangeAspect="1"/>
          </p:cNvGraphicFramePr>
          <p:nvPr/>
        </p:nvGraphicFramePr>
        <p:xfrm>
          <a:off x="4343400" y="4178300"/>
          <a:ext cx="1911350" cy="862013"/>
        </p:xfrm>
        <a:graphic>
          <a:graphicData uri="http://schemas.openxmlformats.org/presentationml/2006/ole">
            <p:oleObj spid="_x0000_s556109" name="Equation" r:id="rId4" imgW="1015920" imgH="457200" progId="Equation.3">
              <p:embed/>
            </p:oleObj>
          </a:graphicData>
        </a:graphic>
      </p:graphicFrame>
      <p:sp>
        <p:nvSpPr>
          <p:cNvPr id="556110" name="Text Box 78"/>
          <p:cNvSpPr txBox="1">
            <a:spLocks noChangeArrowheads="1"/>
          </p:cNvSpPr>
          <p:nvPr/>
        </p:nvSpPr>
        <p:spPr bwMode="auto">
          <a:xfrm>
            <a:off x="4343400" y="2895600"/>
            <a:ext cx="4078288"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startAt="5"/>
            </a:pPr>
            <a:r>
              <a:rPr lang="en-US"/>
              <a:t>Solve the </a:t>
            </a:r>
            <a:r>
              <a:rPr lang="en-US" b="1"/>
              <a:t>n – m</a:t>
            </a:r>
            <a:r>
              <a:rPr lang="en-US"/>
              <a:t> equations</a:t>
            </a:r>
            <a:endParaRPr lang="en-US" b="1"/>
          </a:p>
        </p:txBody>
      </p:sp>
      <p:sp>
        <p:nvSpPr>
          <p:cNvPr id="556111" name="AutoShape 79"/>
          <p:cNvSpPr>
            <a:spLocks noChangeArrowheads="1"/>
          </p:cNvSpPr>
          <p:nvPr/>
        </p:nvSpPr>
        <p:spPr bwMode="auto">
          <a:xfrm>
            <a:off x="6423025" y="4425950"/>
            <a:ext cx="609600" cy="430213"/>
          </a:xfrm>
          <a:prstGeom prst="rightArrow">
            <a:avLst>
              <a:gd name="adj1" fmla="val 50000"/>
              <a:gd name="adj2" fmla="val 35424"/>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dt" sz="half" idx="2"/>
          </p:nvPr>
        </p:nvSpPr>
        <p:spPr/>
        <p:txBody>
          <a:bodyPr/>
          <a:lstStyle/>
          <a:p>
            <a:r>
              <a:rPr lang="en-US"/>
              <a:t>ECEN 301</a:t>
            </a:r>
          </a:p>
        </p:txBody>
      </p:sp>
      <p:sp>
        <p:nvSpPr>
          <p:cNvPr id="5" name="Rectangle 9"/>
          <p:cNvSpPr>
            <a:spLocks noGrp="1" noChangeArrowheads="1"/>
          </p:cNvSpPr>
          <p:nvPr>
            <p:ph type="ftr" sz="quarter" idx="3"/>
          </p:nvPr>
        </p:nvSpPr>
        <p:spPr/>
        <p:txBody>
          <a:bodyPr/>
          <a:lstStyle/>
          <a:p>
            <a:r>
              <a:rPr lang="en-US"/>
              <a:t>Discussion #7 – Node and Mesh Methods</a:t>
            </a:r>
          </a:p>
        </p:txBody>
      </p:sp>
      <p:sp>
        <p:nvSpPr>
          <p:cNvPr id="6" name="Rectangle 10"/>
          <p:cNvSpPr>
            <a:spLocks noGrp="1" noChangeArrowheads="1"/>
          </p:cNvSpPr>
          <p:nvPr>
            <p:ph type="sldNum" sz="quarter" idx="4"/>
          </p:nvPr>
        </p:nvSpPr>
        <p:spPr/>
        <p:txBody>
          <a:bodyPr/>
          <a:lstStyle/>
          <a:p>
            <a:pPr lvl="1"/>
            <a:fld id="{BC6E0E9B-090F-4F7D-987B-AE104FEE6BA2}" type="slidenum">
              <a:rPr lang="en-US"/>
              <a:pPr lvl="1"/>
              <a:t>68</a:t>
            </a:fld>
            <a:endParaRPr lang="en-US"/>
          </a:p>
        </p:txBody>
      </p:sp>
      <p:sp>
        <p:nvSpPr>
          <p:cNvPr id="566274" name="Rectangle 2"/>
          <p:cNvSpPr>
            <a:spLocks noGrp="1" noChangeArrowheads="1"/>
          </p:cNvSpPr>
          <p:nvPr>
            <p:ph type="ctrTitle"/>
          </p:nvPr>
        </p:nvSpPr>
        <p:spPr/>
        <p:txBody>
          <a:bodyPr/>
          <a:lstStyle/>
          <a:p>
            <a:r>
              <a:rPr lang="en-US"/>
              <a:t>Equation Solver Methods</a:t>
            </a:r>
          </a:p>
        </p:txBody>
      </p:sp>
      <p:sp>
        <p:nvSpPr>
          <p:cNvPr id="566275" name="Rectangle 3"/>
          <p:cNvSpPr>
            <a:spLocks noGrp="1" noChangeArrowheads="1"/>
          </p:cNvSpPr>
          <p:nvPr>
            <p:ph type="subTitle" idx="1"/>
          </p:nvPr>
        </p:nvSpPr>
        <p:spPr/>
        <p:txBody>
          <a:bodyPr/>
          <a:lstStyle/>
          <a:p>
            <a:pPr>
              <a:lnSpc>
                <a:spcPct val="80000"/>
              </a:lnSpc>
            </a:pPr>
            <a:r>
              <a:rPr lang="en-US" sz="2800">
                <a:solidFill>
                  <a:schemeClr val="tx1"/>
                </a:solidFill>
              </a:rPr>
              <a:t>Calculator</a:t>
            </a:r>
          </a:p>
          <a:p>
            <a:pPr>
              <a:lnSpc>
                <a:spcPct val="80000"/>
              </a:lnSpc>
            </a:pPr>
            <a:r>
              <a:rPr lang="en-US" sz="2800">
                <a:solidFill>
                  <a:schemeClr val="tx1"/>
                </a:solidFill>
              </a:rPr>
              <a:t>Matrix</a:t>
            </a:r>
          </a:p>
          <a:p>
            <a:pPr>
              <a:lnSpc>
                <a:spcPct val="80000"/>
              </a:lnSpc>
            </a:pPr>
            <a:r>
              <a:rPr lang="en-US" sz="2800">
                <a:solidFill>
                  <a:schemeClr val="tx1"/>
                </a:solidFill>
              </a:rPr>
              <a:t>Cramer’s Rule</a:t>
            </a:r>
          </a:p>
          <a:p>
            <a:pPr>
              <a:lnSpc>
                <a:spcPct val="80000"/>
              </a:lnSpc>
            </a:pPr>
            <a:r>
              <a:rPr lang="en-US" sz="2800">
                <a:solidFill>
                  <a:schemeClr val="tx1"/>
                </a:solidFill>
              </a:rPr>
              <a:t>Brute Force (Substitution)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0FDBE379-ED5E-41F5-A24B-4B8F05A44C6E}" type="slidenum">
              <a:rPr lang="en-US"/>
              <a:pPr lvl="1"/>
              <a:t>69</a:t>
            </a:fld>
            <a:endParaRPr lang="en-US"/>
          </a:p>
        </p:txBody>
      </p:sp>
      <p:sp>
        <p:nvSpPr>
          <p:cNvPr id="561154" name="Rectangle 2"/>
          <p:cNvSpPr>
            <a:spLocks noGrp="1" noChangeArrowheads="1"/>
          </p:cNvSpPr>
          <p:nvPr>
            <p:ph type="title"/>
          </p:nvPr>
        </p:nvSpPr>
        <p:spPr/>
        <p:txBody>
          <a:bodyPr/>
          <a:lstStyle/>
          <a:p>
            <a:r>
              <a:rPr lang="en-US"/>
              <a:t>TI-89 Equation Solver</a:t>
            </a:r>
          </a:p>
        </p:txBody>
      </p:sp>
      <p:sp>
        <p:nvSpPr>
          <p:cNvPr id="561155" name="Rectangle 3"/>
          <p:cNvSpPr>
            <a:spLocks noGrp="1" noChangeArrowheads="1"/>
          </p:cNvSpPr>
          <p:nvPr>
            <p:ph type="body" idx="1"/>
          </p:nvPr>
        </p:nvSpPr>
        <p:spPr>
          <a:xfrm>
            <a:off x="406400" y="1333500"/>
            <a:ext cx="8356600" cy="3695700"/>
          </a:xfrm>
        </p:spPr>
        <p:txBody>
          <a:bodyPr/>
          <a:lstStyle/>
          <a:p>
            <a:pPr marL="609600" indent="-609600">
              <a:buClr>
                <a:schemeClr val="tx1"/>
              </a:buClr>
              <a:buFont typeface="Monotype Sorts" pitchFamily="2" charset="2"/>
              <a:buAutoNum type="arabicPeriod"/>
            </a:pPr>
            <a:r>
              <a:rPr lang="en-US" sz="2800"/>
              <a:t>Press </a:t>
            </a:r>
            <a:r>
              <a:rPr lang="en-US" sz="2800" b="1">
                <a:solidFill>
                  <a:srgbClr val="800000"/>
                </a:solidFill>
                <a:latin typeface="Courier New" pitchFamily="49" charset="0"/>
              </a:rPr>
              <a:t>F1</a:t>
            </a:r>
            <a:r>
              <a:rPr lang="en-US" sz="2800">
                <a:solidFill>
                  <a:srgbClr val="800000"/>
                </a:solidFill>
              </a:rPr>
              <a:t> </a:t>
            </a:r>
          </a:p>
          <a:p>
            <a:pPr marL="990600" lvl="1" indent="-533400">
              <a:buClr>
                <a:schemeClr val="tx1"/>
              </a:buClr>
              <a:buFont typeface="Monotype Sorts" pitchFamily="2" charset="2"/>
              <a:buChar char="u"/>
            </a:pPr>
            <a:r>
              <a:rPr lang="en-US" sz="2400"/>
              <a:t>Select option number </a:t>
            </a:r>
            <a:r>
              <a:rPr lang="en-US" sz="2400" b="1">
                <a:solidFill>
                  <a:srgbClr val="800000"/>
                </a:solidFill>
                <a:latin typeface="Courier New" pitchFamily="49" charset="0"/>
              </a:rPr>
              <a:t>8</a:t>
            </a:r>
            <a:r>
              <a:rPr lang="en-US" sz="2400"/>
              <a:t> (</a:t>
            </a:r>
            <a:r>
              <a:rPr lang="en-US" sz="2400" b="1">
                <a:solidFill>
                  <a:srgbClr val="800000"/>
                </a:solidFill>
                <a:latin typeface="Courier New" pitchFamily="49" charset="0"/>
              </a:rPr>
              <a:t>Clear Home</a:t>
            </a:r>
            <a:r>
              <a:rPr lang="en-US" sz="2400"/>
              <a:t>)</a:t>
            </a:r>
          </a:p>
          <a:p>
            <a:pPr marL="609600" indent="-609600">
              <a:buClr>
                <a:schemeClr val="tx1"/>
              </a:buClr>
              <a:buFont typeface="Monotype Sorts" pitchFamily="2" charset="2"/>
              <a:buAutoNum type="arabicPeriod"/>
            </a:pPr>
            <a:r>
              <a:rPr lang="en-US" sz="2800"/>
              <a:t>Press </a:t>
            </a:r>
            <a:r>
              <a:rPr lang="en-US" sz="2800" b="1">
                <a:solidFill>
                  <a:srgbClr val="800000"/>
                </a:solidFill>
                <a:latin typeface="Courier New" pitchFamily="49" charset="0"/>
              </a:rPr>
              <a:t>APPS</a:t>
            </a:r>
          </a:p>
          <a:p>
            <a:pPr marL="990600" lvl="1" indent="-533400">
              <a:buClr>
                <a:schemeClr val="tx1"/>
              </a:buClr>
              <a:buFont typeface="Monotype Sorts" pitchFamily="2" charset="2"/>
              <a:buChar char="u"/>
            </a:pPr>
            <a:r>
              <a:rPr lang="en-US" sz="2400"/>
              <a:t>Select option number </a:t>
            </a:r>
            <a:r>
              <a:rPr lang="en-US" sz="2400" b="1">
                <a:solidFill>
                  <a:srgbClr val="800000"/>
                </a:solidFill>
                <a:latin typeface="Courier New" pitchFamily="49" charset="0"/>
              </a:rPr>
              <a:t>1</a:t>
            </a:r>
            <a:r>
              <a:rPr lang="en-US" sz="2400"/>
              <a:t> (</a:t>
            </a:r>
            <a:r>
              <a:rPr lang="en-US" sz="2400" b="1">
                <a:solidFill>
                  <a:srgbClr val="800000"/>
                </a:solidFill>
                <a:latin typeface="Courier New" pitchFamily="49" charset="0"/>
              </a:rPr>
              <a:t>FlashApps</a:t>
            </a:r>
            <a:r>
              <a:rPr lang="en-US" sz="2400"/>
              <a:t>)</a:t>
            </a:r>
          </a:p>
          <a:p>
            <a:pPr marL="990600" lvl="1" indent="-533400">
              <a:buClr>
                <a:schemeClr val="tx1"/>
              </a:buClr>
              <a:buFont typeface="Monotype Sorts" pitchFamily="2" charset="2"/>
              <a:buChar char="u"/>
            </a:pPr>
            <a:r>
              <a:rPr lang="en-US" sz="2400"/>
              <a:t>Select </a:t>
            </a:r>
            <a:r>
              <a:rPr lang="en-US" sz="2400" b="1">
                <a:solidFill>
                  <a:srgbClr val="800000"/>
                </a:solidFill>
                <a:latin typeface="Courier New" pitchFamily="49" charset="0"/>
              </a:rPr>
              <a:t>Simultaneous Eqn Solver</a:t>
            </a:r>
          </a:p>
          <a:p>
            <a:pPr marL="1371600" lvl="2" indent="-457200">
              <a:buClr>
                <a:schemeClr val="tx1"/>
              </a:buClr>
              <a:buFont typeface="Monotype Sorts" pitchFamily="2" charset="2"/>
              <a:buChar char="u"/>
            </a:pPr>
            <a:r>
              <a:rPr lang="en-US" sz="2000"/>
              <a:t>Select </a:t>
            </a:r>
            <a:r>
              <a:rPr lang="en-US" sz="2000" b="1">
                <a:solidFill>
                  <a:srgbClr val="800000"/>
                </a:solidFill>
                <a:latin typeface="Courier New" pitchFamily="49" charset="0"/>
              </a:rPr>
              <a:t>New…</a:t>
            </a:r>
          </a:p>
          <a:p>
            <a:pPr marL="609600" indent="-609600">
              <a:buClr>
                <a:schemeClr val="tx1"/>
              </a:buClr>
              <a:buFont typeface="Monotype Sorts" pitchFamily="2" charset="2"/>
              <a:buAutoNum type="arabicPeriod"/>
            </a:pPr>
            <a:r>
              <a:rPr lang="en-US" sz="2800"/>
              <a:t>In the new box enter </a:t>
            </a:r>
            <a:r>
              <a:rPr lang="en-US" sz="2800" b="1">
                <a:solidFill>
                  <a:srgbClr val="800000"/>
                </a:solidFill>
                <a:latin typeface="Courier New" pitchFamily="49" charset="0"/>
              </a:rPr>
              <a:t>n</a:t>
            </a:r>
            <a:r>
              <a:rPr lang="en-US" sz="2800"/>
              <a:t> (the number of equations and unknowns)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Date Placeholder 4"/>
          <p:cNvSpPr>
            <a:spLocks noGrp="1"/>
          </p:cNvSpPr>
          <p:nvPr>
            <p:ph type="dt" sz="half" idx="10"/>
          </p:nvPr>
        </p:nvSpPr>
        <p:spPr/>
        <p:txBody>
          <a:bodyPr/>
          <a:lstStyle/>
          <a:p>
            <a:r>
              <a:rPr lang="en-US"/>
              <a:t>ECEN 301</a:t>
            </a:r>
          </a:p>
        </p:txBody>
      </p:sp>
      <p:sp>
        <p:nvSpPr>
          <p:cNvPr id="102" name="Footer Placeholder 5"/>
          <p:cNvSpPr>
            <a:spLocks noGrp="1"/>
          </p:cNvSpPr>
          <p:nvPr>
            <p:ph type="ftr" sz="quarter" idx="11"/>
          </p:nvPr>
        </p:nvSpPr>
        <p:spPr/>
        <p:txBody>
          <a:bodyPr/>
          <a:lstStyle/>
          <a:p>
            <a:r>
              <a:rPr lang="en-US"/>
              <a:t>Discussion #7 – Node and Mesh Methods</a:t>
            </a:r>
          </a:p>
        </p:txBody>
      </p:sp>
      <p:sp>
        <p:nvSpPr>
          <p:cNvPr id="103" name="Slide Number Placeholder 6"/>
          <p:cNvSpPr>
            <a:spLocks noGrp="1"/>
          </p:cNvSpPr>
          <p:nvPr>
            <p:ph type="sldNum" sz="quarter" idx="12"/>
          </p:nvPr>
        </p:nvSpPr>
        <p:spPr/>
        <p:txBody>
          <a:bodyPr/>
          <a:lstStyle/>
          <a:p>
            <a:pPr lvl="1"/>
            <a:fld id="{F27CBF1F-0C73-46EC-A52E-3F521EC161DB}" type="slidenum">
              <a:rPr lang="en-US"/>
              <a:pPr lvl="1"/>
              <a:t>7</a:t>
            </a:fld>
            <a:endParaRPr lang="en-US"/>
          </a:p>
        </p:txBody>
      </p:sp>
      <p:sp>
        <p:nvSpPr>
          <p:cNvPr id="474114" name="Rectangle 2"/>
          <p:cNvSpPr>
            <a:spLocks noGrp="1" noChangeArrowheads="1"/>
          </p:cNvSpPr>
          <p:nvPr>
            <p:ph type="title"/>
          </p:nvPr>
        </p:nvSpPr>
        <p:spPr/>
        <p:txBody>
          <a:bodyPr/>
          <a:lstStyle/>
          <a:p>
            <a:r>
              <a:rPr lang="en-US"/>
              <a:t>Node Voltage Method</a:t>
            </a:r>
          </a:p>
        </p:txBody>
      </p:sp>
      <p:sp>
        <p:nvSpPr>
          <p:cNvPr id="474115" name="Rectangle 3"/>
          <p:cNvSpPr>
            <a:spLocks noGrp="1" noChangeArrowheads="1"/>
          </p:cNvSpPr>
          <p:nvPr>
            <p:ph type="body" sz="half" idx="1"/>
          </p:nvPr>
        </p:nvSpPr>
        <p:spPr>
          <a:xfrm>
            <a:off x="406400" y="1333500"/>
            <a:ext cx="7594600" cy="876300"/>
          </a:xfrm>
        </p:spPr>
        <p:txBody>
          <a:bodyPr/>
          <a:lstStyle/>
          <a:p>
            <a:r>
              <a:rPr lang="en-US" sz="2800"/>
              <a:t>Identify all node and branch voltages</a:t>
            </a:r>
          </a:p>
        </p:txBody>
      </p:sp>
      <p:grpSp>
        <p:nvGrpSpPr>
          <p:cNvPr id="474205" name="Group 93"/>
          <p:cNvGrpSpPr>
            <a:grpSpLocks/>
          </p:cNvGrpSpPr>
          <p:nvPr/>
        </p:nvGrpSpPr>
        <p:grpSpPr bwMode="auto">
          <a:xfrm>
            <a:off x="257175" y="2819400"/>
            <a:ext cx="4619625" cy="2720975"/>
            <a:chOff x="33" y="1913"/>
            <a:chExt cx="2910" cy="1714"/>
          </a:xfrm>
        </p:grpSpPr>
        <p:sp>
          <p:nvSpPr>
            <p:cNvPr id="474117" name="Text Box 5"/>
            <p:cNvSpPr txBox="1">
              <a:spLocks noChangeArrowheads="1"/>
            </p:cNvSpPr>
            <p:nvPr/>
          </p:nvSpPr>
          <p:spPr bwMode="auto">
            <a:xfrm>
              <a:off x="801" y="2596"/>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a</a:t>
              </a:r>
            </a:p>
          </p:txBody>
        </p:sp>
        <p:sp>
          <p:nvSpPr>
            <p:cNvPr id="474118" name="Oval 6"/>
            <p:cNvSpPr>
              <a:spLocks noChangeArrowheads="1"/>
            </p:cNvSpPr>
            <p:nvPr/>
          </p:nvSpPr>
          <p:spPr bwMode="auto">
            <a:xfrm>
              <a:off x="1488" y="21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74119" name="Oval 7"/>
            <p:cNvSpPr>
              <a:spLocks noChangeArrowheads="1"/>
            </p:cNvSpPr>
            <p:nvPr/>
          </p:nvSpPr>
          <p:spPr bwMode="auto">
            <a:xfrm>
              <a:off x="1508" y="331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74120" name="AutoShape 8"/>
            <p:cNvCxnSpPr>
              <a:cxnSpLocks noChangeShapeType="1"/>
              <a:stCxn id="474119" idx="2"/>
              <a:endCxn id="474125" idx="4"/>
            </p:cNvCxnSpPr>
            <p:nvPr/>
          </p:nvCxnSpPr>
          <p:spPr bwMode="auto">
            <a:xfrm rot="10800000">
              <a:off x="480" y="2923"/>
              <a:ext cx="1028" cy="431"/>
            </a:xfrm>
            <a:prstGeom prst="bentConnector2">
              <a:avLst/>
            </a:prstGeom>
            <a:noFill/>
            <a:ln w="12700">
              <a:solidFill>
                <a:schemeClr val="tx1"/>
              </a:solidFill>
              <a:miter lim="800000"/>
              <a:headEnd type="none" w="lg" len="lg"/>
              <a:tailEnd type="none" w="lg" len="lg"/>
            </a:ln>
            <a:effectLst/>
          </p:spPr>
        </p:cxnSp>
        <p:cxnSp>
          <p:nvCxnSpPr>
            <p:cNvPr id="474121" name="AutoShape 9"/>
            <p:cNvCxnSpPr>
              <a:cxnSpLocks noChangeShapeType="1"/>
              <a:stCxn id="474119" idx="0"/>
              <a:endCxn id="474131" idx="1"/>
            </p:cNvCxnSpPr>
            <p:nvPr/>
          </p:nvCxnSpPr>
          <p:spPr bwMode="auto">
            <a:xfrm flipH="1" flipV="1">
              <a:off x="1549" y="2945"/>
              <a:ext cx="1" cy="370"/>
            </a:xfrm>
            <a:prstGeom prst="straightConnector1">
              <a:avLst/>
            </a:prstGeom>
            <a:noFill/>
            <a:ln w="12700">
              <a:solidFill>
                <a:schemeClr val="tx1"/>
              </a:solidFill>
              <a:round/>
              <a:headEnd type="none" w="lg" len="lg"/>
              <a:tailEnd type="none" w="lg" len="lg"/>
            </a:ln>
            <a:effectLst/>
          </p:spPr>
        </p:cxnSp>
        <p:cxnSp>
          <p:nvCxnSpPr>
            <p:cNvPr id="474122" name="AutoShape 10"/>
            <p:cNvCxnSpPr>
              <a:cxnSpLocks noChangeShapeType="1"/>
              <a:stCxn id="474118" idx="4"/>
              <a:endCxn id="474129" idx="0"/>
            </p:cNvCxnSpPr>
            <p:nvPr/>
          </p:nvCxnSpPr>
          <p:spPr bwMode="auto">
            <a:xfrm>
              <a:off x="1530" y="2229"/>
              <a:ext cx="10" cy="500"/>
            </a:xfrm>
            <a:prstGeom prst="straightConnector1">
              <a:avLst/>
            </a:prstGeom>
            <a:noFill/>
            <a:ln w="12700">
              <a:solidFill>
                <a:schemeClr val="tx1"/>
              </a:solidFill>
              <a:round/>
              <a:headEnd type="none" w="lg" len="lg"/>
              <a:tailEnd type="none" w="lg" len="lg"/>
            </a:ln>
            <a:effectLst/>
          </p:spPr>
        </p:cxnSp>
        <p:sp>
          <p:nvSpPr>
            <p:cNvPr id="474123" name="Text Box 11"/>
            <p:cNvSpPr txBox="1">
              <a:spLocks noChangeArrowheads="1"/>
            </p:cNvSpPr>
            <p:nvPr/>
          </p:nvSpPr>
          <p:spPr bwMode="auto">
            <a:xfrm>
              <a:off x="1270" y="2537"/>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2</a:t>
              </a:r>
            </a:p>
            <a:p>
              <a:r>
                <a:rPr lang="en-US" b="1"/>
                <a:t>–</a:t>
              </a:r>
            </a:p>
          </p:txBody>
        </p:sp>
        <p:sp>
          <p:nvSpPr>
            <p:cNvPr id="474124" name="Text Box 12"/>
            <p:cNvSpPr txBox="1">
              <a:spLocks noChangeArrowheads="1"/>
            </p:cNvSpPr>
            <p:nvPr/>
          </p:nvSpPr>
          <p:spPr bwMode="auto">
            <a:xfrm>
              <a:off x="33" y="2661"/>
              <a:ext cx="236"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474125" name="Oval 13"/>
            <p:cNvSpPr>
              <a:spLocks noChangeArrowheads="1"/>
            </p:cNvSpPr>
            <p:nvPr/>
          </p:nvSpPr>
          <p:spPr bwMode="auto">
            <a:xfrm>
              <a:off x="314" y="2613"/>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74126" name="Text Box 14"/>
            <p:cNvSpPr txBox="1">
              <a:spLocks noChangeArrowheads="1"/>
            </p:cNvSpPr>
            <p:nvPr/>
          </p:nvSpPr>
          <p:spPr bwMode="auto">
            <a:xfrm>
              <a:off x="383" y="2595"/>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474127" name="Text Box 15"/>
            <p:cNvSpPr txBox="1">
              <a:spLocks noChangeArrowheads="1"/>
            </p:cNvSpPr>
            <p:nvPr/>
          </p:nvSpPr>
          <p:spPr bwMode="auto">
            <a:xfrm>
              <a:off x="384" y="2657"/>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nvGrpSpPr>
            <p:cNvPr id="474128" name="Group 16"/>
            <p:cNvGrpSpPr>
              <a:grpSpLocks/>
            </p:cNvGrpSpPr>
            <p:nvPr/>
          </p:nvGrpSpPr>
          <p:grpSpPr bwMode="auto">
            <a:xfrm>
              <a:off x="1492" y="2729"/>
              <a:ext cx="111" cy="216"/>
              <a:chOff x="1207" y="2603"/>
              <a:chExt cx="111" cy="216"/>
            </a:xfrm>
          </p:grpSpPr>
          <p:sp>
            <p:nvSpPr>
              <p:cNvPr id="474129" name="Line 1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4130" name="Line 1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4131" name="Line 1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4132" name="Line 2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4133" name="Line 2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4134" name="Line 2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4135" name="Line 2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74136" name="Group 24"/>
            <p:cNvGrpSpPr>
              <a:grpSpLocks/>
            </p:cNvGrpSpPr>
            <p:nvPr/>
          </p:nvGrpSpPr>
          <p:grpSpPr bwMode="auto">
            <a:xfrm>
              <a:off x="2592" y="2728"/>
              <a:ext cx="111" cy="216"/>
              <a:chOff x="1894" y="2603"/>
              <a:chExt cx="111" cy="216"/>
            </a:xfrm>
          </p:grpSpPr>
          <p:sp>
            <p:nvSpPr>
              <p:cNvPr id="474137" name="Line 25"/>
              <p:cNvSpPr>
                <a:spLocks noChangeShapeType="1"/>
              </p:cNvSpPr>
              <p:nvPr/>
            </p:nvSpPr>
            <p:spPr bwMode="auto">
              <a:xfrm>
                <a:off x="1942"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4138" name="Line 26"/>
              <p:cNvSpPr>
                <a:spLocks noChangeShapeType="1"/>
              </p:cNvSpPr>
              <p:nvPr/>
            </p:nvSpPr>
            <p:spPr bwMode="auto">
              <a:xfrm flipH="1">
                <a:off x="1894"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4139" name="Line 27"/>
              <p:cNvSpPr>
                <a:spLocks noChangeShapeType="1"/>
              </p:cNvSpPr>
              <p:nvPr/>
            </p:nvSpPr>
            <p:spPr bwMode="auto">
              <a:xfrm>
                <a:off x="1894"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4140" name="Line 28"/>
              <p:cNvSpPr>
                <a:spLocks noChangeShapeType="1"/>
              </p:cNvSpPr>
              <p:nvPr/>
            </p:nvSpPr>
            <p:spPr bwMode="auto">
              <a:xfrm>
                <a:off x="1897"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4141" name="Line 29"/>
              <p:cNvSpPr>
                <a:spLocks noChangeShapeType="1"/>
              </p:cNvSpPr>
              <p:nvPr/>
            </p:nvSpPr>
            <p:spPr bwMode="auto">
              <a:xfrm flipH="1">
                <a:off x="1897"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4142" name="Line 30"/>
              <p:cNvSpPr>
                <a:spLocks noChangeShapeType="1"/>
              </p:cNvSpPr>
              <p:nvPr/>
            </p:nvSpPr>
            <p:spPr bwMode="auto">
              <a:xfrm>
                <a:off x="1897"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4143" name="Line 31"/>
              <p:cNvSpPr>
                <a:spLocks noChangeShapeType="1"/>
              </p:cNvSpPr>
              <p:nvPr/>
            </p:nvSpPr>
            <p:spPr bwMode="auto">
              <a:xfrm flipH="1">
                <a:off x="1897"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74144" name="Text Box 32"/>
            <p:cNvSpPr txBox="1">
              <a:spLocks noChangeArrowheads="1"/>
            </p:cNvSpPr>
            <p:nvPr/>
          </p:nvSpPr>
          <p:spPr bwMode="auto">
            <a:xfrm>
              <a:off x="2367" y="2538"/>
              <a:ext cx="236"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v</a:t>
              </a:r>
              <a:r>
                <a:rPr lang="en-US" b="1" baseline="-25000"/>
                <a:t>4</a:t>
              </a:r>
            </a:p>
            <a:p>
              <a:r>
                <a:rPr lang="en-US" b="1"/>
                <a:t>–</a:t>
              </a:r>
            </a:p>
          </p:txBody>
        </p:sp>
        <p:grpSp>
          <p:nvGrpSpPr>
            <p:cNvPr id="474145" name="Group 33"/>
            <p:cNvGrpSpPr>
              <a:grpSpLocks/>
            </p:cNvGrpSpPr>
            <p:nvPr/>
          </p:nvGrpSpPr>
          <p:grpSpPr bwMode="auto">
            <a:xfrm rot="-5400000">
              <a:off x="902" y="2085"/>
              <a:ext cx="111" cy="216"/>
              <a:chOff x="1207" y="2603"/>
              <a:chExt cx="111" cy="216"/>
            </a:xfrm>
          </p:grpSpPr>
          <p:sp>
            <p:nvSpPr>
              <p:cNvPr id="474146" name="Line 34"/>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4147" name="Line 35"/>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4148" name="Line 36"/>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4149" name="Line 37"/>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4150" name="Line 38"/>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4151" name="Line 39"/>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4152" name="Line 40"/>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74154" name="AutoShape 42"/>
            <p:cNvCxnSpPr>
              <a:cxnSpLocks noChangeShapeType="1"/>
              <a:stCxn id="474118" idx="2"/>
              <a:endCxn id="474148" idx="1"/>
            </p:cNvCxnSpPr>
            <p:nvPr/>
          </p:nvCxnSpPr>
          <p:spPr bwMode="auto">
            <a:xfrm flipH="1">
              <a:off x="1067" y="2191"/>
              <a:ext cx="421" cy="1"/>
            </a:xfrm>
            <a:prstGeom prst="straightConnector1">
              <a:avLst/>
            </a:prstGeom>
            <a:noFill/>
            <a:ln w="12700">
              <a:solidFill>
                <a:schemeClr val="tx1"/>
              </a:solidFill>
              <a:round/>
              <a:headEnd type="none" w="lg" len="lg"/>
              <a:tailEnd type="none" w="lg" len="lg"/>
            </a:ln>
            <a:effectLst/>
          </p:spPr>
        </p:cxnSp>
        <p:sp>
          <p:nvSpPr>
            <p:cNvPr id="474155" name="Text Box 43"/>
            <p:cNvSpPr txBox="1">
              <a:spLocks noChangeArrowheads="1"/>
            </p:cNvSpPr>
            <p:nvPr/>
          </p:nvSpPr>
          <p:spPr bwMode="auto">
            <a:xfrm>
              <a:off x="739" y="1918"/>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1 </a:t>
              </a:r>
              <a:r>
                <a:rPr lang="en-US" b="1"/>
                <a:t>–</a:t>
              </a:r>
            </a:p>
          </p:txBody>
        </p:sp>
        <p:sp>
          <p:nvSpPr>
            <p:cNvPr id="474156" name="Arc 44"/>
            <p:cNvSpPr>
              <a:spLocks/>
            </p:cNvSpPr>
            <p:nvPr/>
          </p:nvSpPr>
          <p:spPr bwMode="auto">
            <a:xfrm>
              <a:off x="681" y="2537"/>
              <a:ext cx="486" cy="552"/>
            </a:xfrm>
            <a:custGeom>
              <a:avLst/>
              <a:gdLst>
                <a:gd name="G0" fmla="+- 21600 0 0"/>
                <a:gd name="G1" fmla="+- 21600 0 0"/>
                <a:gd name="G2" fmla="+- 21600 0 0"/>
                <a:gd name="T0" fmla="*/ 8369 w 33853"/>
                <a:gd name="T1" fmla="*/ 38673 h 38673"/>
                <a:gd name="T2" fmla="*/ 33853 w 33853"/>
                <a:gd name="T3" fmla="*/ 3812 h 38673"/>
                <a:gd name="T4" fmla="*/ 21600 w 33853"/>
                <a:gd name="T5" fmla="*/ 21600 h 38673"/>
              </a:gdLst>
              <a:ahLst/>
              <a:cxnLst>
                <a:cxn ang="0">
                  <a:pos x="T0" y="T1"/>
                </a:cxn>
                <a:cxn ang="0">
                  <a:pos x="T2" y="T3"/>
                </a:cxn>
                <a:cxn ang="0">
                  <a:pos x="T4" y="T5"/>
                </a:cxn>
              </a:cxnLst>
              <a:rect l="0" t="0" r="r" b="b"/>
              <a:pathLst>
                <a:path w="33853" h="38673" fill="none" extrusionOk="0">
                  <a:moveTo>
                    <a:pt x="8368" y="38673"/>
                  </a:moveTo>
                  <a:cubicBezTo>
                    <a:pt x="3089" y="34582"/>
                    <a:pt x="0" y="28278"/>
                    <a:pt x="0" y="21600"/>
                  </a:cubicBezTo>
                  <a:cubicBezTo>
                    <a:pt x="0" y="9670"/>
                    <a:pt x="9670" y="0"/>
                    <a:pt x="21600" y="0"/>
                  </a:cubicBezTo>
                  <a:cubicBezTo>
                    <a:pt x="25976" y="-1"/>
                    <a:pt x="30249" y="1329"/>
                    <a:pt x="33853" y="3811"/>
                  </a:cubicBezTo>
                </a:path>
                <a:path w="33853" h="38673" stroke="0" extrusionOk="0">
                  <a:moveTo>
                    <a:pt x="8368" y="38673"/>
                  </a:moveTo>
                  <a:cubicBezTo>
                    <a:pt x="3089" y="34582"/>
                    <a:pt x="0" y="28278"/>
                    <a:pt x="0" y="21600"/>
                  </a:cubicBezTo>
                  <a:cubicBezTo>
                    <a:pt x="0" y="9670"/>
                    <a:pt x="9670" y="0"/>
                    <a:pt x="21600" y="0"/>
                  </a:cubicBezTo>
                  <a:cubicBezTo>
                    <a:pt x="25976" y="-1"/>
                    <a:pt x="30249" y="1329"/>
                    <a:pt x="33853" y="3811"/>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474157" name="Oval 45"/>
            <p:cNvSpPr>
              <a:spLocks noChangeArrowheads="1"/>
            </p:cNvSpPr>
            <p:nvPr/>
          </p:nvSpPr>
          <p:spPr bwMode="auto">
            <a:xfrm>
              <a:off x="2592" y="214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74160" name="AutoShape 48"/>
            <p:cNvCxnSpPr>
              <a:cxnSpLocks noChangeShapeType="1"/>
              <a:stCxn id="474118" idx="6"/>
              <a:endCxn id="474169" idx="0"/>
            </p:cNvCxnSpPr>
            <p:nvPr/>
          </p:nvCxnSpPr>
          <p:spPr bwMode="auto">
            <a:xfrm>
              <a:off x="1571" y="2191"/>
              <a:ext cx="509" cy="2"/>
            </a:xfrm>
            <a:prstGeom prst="straightConnector1">
              <a:avLst/>
            </a:prstGeom>
            <a:noFill/>
            <a:ln w="12700">
              <a:solidFill>
                <a:schemeClr val="tx1"/>
              </a:solidFill>
              <a:round/>
              <a:headEnd type="none" w="lg" len="lg"/>
              <a:tailEnd type="none" w="lg" len="lg"/>
            </a:ln>
            <a:effectLst/>
          </p:spPr>
        </p:cxnSp>
        <p:cxnSp>
          <p:nvCxnSpPr>
            <p:cNvPr id="474162" name="AutoShape 50"/>
            <p:cNvCxnSpPr>
              <a:cxnSpLocks noChangeShapeType="1"/>
              <a:stCxn id="474157" idx="4"/>
              <a:endCxn id="474137" idx="0"/>
            </p:cNvCxnSpPr>
            <p:nvPr/>
          </p:nvCxnSpPr>
          <p:spPr bwMode="auto">
            <a:xfrm>
              <a:off x="2634" y="2218"/>
              <a:ext cx="6" cy="510"/>
            </a:xfrm>
            <a:prstGeom prst="straightConnector1">
              <a:avLst/>
            </a:prstGeom>
            <a:noFill/>
            <a:ln w="12700">
              <a:solidFill>
                <a:schemeClr val="tx1"/>
              </a:solidFill>
              <a:round/>
              <a:headEnd type="none" w="lg" len="lg"/>
              <a:tailEnd type="none" w="lg" len="lg"/>
            </a:ln>
            <a:effectLst/>
          </p:spPr>
        </p:cxnSp>
        <p:grpSp>
          <p:nvGrpSpPr>
            <p:cNvPr id="474168" name="Group 56"/>
            <p:cNvGrpSpPr>
              <a:grpSpLocks/>
            </p:cNvGrpSpPr>
            <p:nvPr/>
          </p:nvGrpSpPr>
          <p:grpSpPr bwMode="auto">
            <a:xfrm rot="-5400000">
              <a:off x="2131" y="2076"/>
              <a:ext cx="111" cy="216"/>
              <a:chOff x="1207" y="2603"/>
              <a:chExt cx="111" cy="216"/>
            </a:xfrm>
          </p:grpSpPr>
          <p:sp>
            <p:nvSpPr>
              <p:cNvPr id="474169" name="Line 57"/>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4170" name="Line 58"/>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4171" name="Line 59"/>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4172" name="Line 60"/>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4173" name="Line 61"/>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4174" name="Line 62"/>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4175" name="Line 63"/>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74176" name="AutoShape 64"/>
            <p:cNvCxnSpPr>
              <a:cxnSpLocks noChangeShapeType="1"/>
              <a:stCxn id="474157" idx="2"/>
              <a:endCxn id="474171" idx="1"/>
            </p:cNvCxnSpPr>
            <p:nvPr/>
          </p:nvCxnSpPr>
          <p:spPr bwMode="auto">
            <a:xfrm flipH="1">
              <a:off x="2296" y="2180"/>
              <a:ext cx="296" cy="3"/>
            </a:xfrm>
            <a:prstGeom prst="straightConnector1">
              <a:avLst/>
            </a:prstGeom>
            <a:noFill/>
            <a:ln w="12700">
              <a:solidFill>
                <a:schemeClr val="tx1"/>
              </a:solidFill>
              <a:round/>
              <a:headEnd type="none" w="lg" len="lg"/>
              <a:tailEnd type="none" w="lg" len="lg"/>
            </a:ln>
            <a:effectLst/>
          </p:spPr>
        </p:cxnSp>
        <p:sp>
          <p:nvSpPr>
            <p:cNvPr id="474177" name="Text Box 65"/>
            <p:cNvSpPr txBox="1">
              <a:spLocks noChangeArrowheads="1"/>
            </p:cNvSpPr>
            <p:nvPr/>
          </p:nvSpPr>
          <p:spPr bwMode="auto">
            <a:xfrm>
              <a:off x="1944" y="1913"/>
              <a:ext cx="450" cy="231"/>
            </a:xfrm>
            <a:prstGeom prst="rect">
              <a:avLst/>
            </a:prstGeom>
            <a:noFill/>
            <a:ln w="12700">
              <a:noFill/>
              <a:miter lim="800000"/>
              <a:headEnd type="none" w="lg" len="lg"/>
              <a:tailEnd type="none" w="lg" len="lg"/>
            </a:ln>
            <a:effectLst/>
          </p:spPr>
          <p:txBody>
            <a:bodyPr wrap="none">
              <a:spAutoFit/>
            </a:bodyPr>
            <a:lstStyle/>
            <a:p>
              <a:r>
                <a:rPr lang="en-US" b="1"/>
                <a:t>+ v</a:t>
              </a:r>
              <a:r>
                <a:rPr lang="en-US" b="1" baseline="-25000"/>
                <a:t>3 </a:t>
              </a:r>
              <a:r>
                <a:rPr lang="en-US" b="1"/>
                <a:t>–</a:t>
              </a:r>
            </a:p>
          </p:txBody>
        </p:sp>
        <p:sp>
          <p:nvSpPr>
            <p:cNvPr id="474178" name="Text Box 66"/>
            <p:cNvSpPr txBox="1">
              <a:spLocks noChangeArrowheads="1"/>
            </p:cNvSpPr>
            <p:nvPr/>
          </p:nvSpPr>
          <p:spPr bwMode="auto">
            <a:xfrm>
              <a:off x="1563" y="2753"/>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2</a:t>
              </a:r>
            </a:p>
          </p:txBody>
        </p:sp>
        <p:sp>
          <p:nvSpPr>
            <p:cNvPr id="474179" name="Text Box 67"/>
            <p:cNvSpPr txBox="1">
              <a:spLocks noChangeArrowheads="1"/>
            </p:cNvSpPr>
            <p:nvPr/>
          </p:nvSpPr>
          <p:spPr bwMode="auto">
            <a:xfrm>
              <a:off x="830" y="2218"/>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1</a:t>
              </a:r>
            </a:p>
          </p:txBody>
        </p:sp>
        <p:sp>
          <p:nvSpPr>
            <p:cNvPr id="474180" name="Text Box 68"/>
            <p:cNvSpPr txBox="1">
              <a:spLocks noChangeArrowheads="1"/>
            </p:cNvSpPr>
            <p:nvPr/>
          </p:nvSpPr>
          <p:spPr bwMode="auto">
            <a:xfrm>
              <a:off x="2059" y="2218"/>
              <a:ext cx="268" cy="231"/>
            </a:xfrm>
            <a:prstGeom prst="rect">
              <a:avLst/>
            </a:prstGeom>
            <a:noFill/>
            <a:ln w="12700">
              <a:noFill/>
              <a:miter lim="800000"/>
              <a:headEnd type="none" w="lg" len="lg"/>
              <a:tailEnd type="none" w="lg" len="lg"/>
            </a:ln>
            <a:effectLst/>
          </p:spPr>
          <p:txBody>
            <a:bodyPr wrap="none">
              <a:spAutoFit/>
            </a:bodyPr>
            <a:lstStyle/>
            <a:p>
              <a:r>
                <a:rPr lang="en-US" b="1"/>
                <a:t>R</a:t>
              </a:r>
              <a:r>
                <a:rPr lang="en-US" b="1" baseline="-25000"/>
                <a:t>3</a:t>
              </a:r>
            </a:p>
          </p:txBody>
        </p:sp>
        <p:sp>
          <p:nvSpPr>
            <p:cNvPr id="474181" name="Text Box 69"/>
            <p:cNvSpPr txBox="1">
              <a:spLocks noChangeArrowheads="1"/>
            </p:cNvSpPr>
            <p:nvPr/>
          </p:nvSpPr>
          <p:spPr bwMode="auto">
            <a:xfrm>
              <a:off x="2675" y="2710"/>
              <a:ext cx="268" cy="231"/>
            </a:xfrm>
            <a:prstGeom prst="rect">
              <a:avLst/>
            </a:prstGeom>
            <a:noFill/>
            <a:ln w="12700">
              <a:noFill/>
              <a:miter lim="800000"/>
              <a:headEnd type="none" w="lg" len="lg"/>
              <a:tailEnd type="none" w="lg" len="lg"/>
            </a:ln>
            <a:effectLst/>
          </p:spPr>
          <p:txBody>
            <a:bodyPr>
              <a:spAutoFit/>
            </a:bodyPr>
            <a:lstStyle/>
            <a:p>
              <a:r>
                <a:rPr lang="en-US" b="1"/>
                <a:t>R</a:t>
              </a:r>
              <a:r>
                <a:rPr lang="en-US" b="1" baseline="-25000"/>
                <a:t>4</a:t>
              </a:r>
            </a:p>
          </p:txBody>
        </p:sp>
        <p:cxnSp>
          <p:nvCxnSpPr>
            <p:cNvPr id="474182" name="AutoShape 70"/>
            <p:cNvCxnSpPr>
              <a:cxnSpLocks noChangeShapeType="1"/>
              <a:stCxn id="474119" idx="6"/>
              <a:endCxn id="474139" idx="1"/>
            </p:cNvCxnSpPr>
            <p:nvPr/>
          </p:nvCxnSpPr>
          <p:spPr bwMode="auto">
            <a:xfrm flipV="1">
              <a:off x="1591" y="2944"/>
              <a:ext cx="1058" cy="410"/>
            </a:xfrm>
            <a:prstGeom prst="bentConnector2">
              <a:avLst/>
            </a:prstGeom>
            <a:noFill/>
            <a:ln w="12700">
              <a:solidFill>
                <a:schemeClr val="tx1"/>
              </a:solidFill>
              <a:miter lim="800000"/>
              <a:headEnd type="none" w="lg" len="lg"/>
              <a:tailEnd type="none" w="lg" len="lg"/>
            </a:ln>
            <a:effectLst/>
          </p:spPr>
        </p:cxnSp>
        <p:sp>
          <p:nvSpPr>
            <p:cNvPr id="474183" name="Oval 71"/>
            <p:cNvSpPr>
              <a:spLocks noChangeArrowheads="1"/>
            </p:cNvSpPr>
            <p:nvPr/>
          </p:nvSpPr>
          <p:spPr bwMode="auto">
            <a:xfrm>
              <a:off x="438" y="216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74184" name="AutoShape 72"/>
            <p:cNvCxnSpPr>
              <a:cxnSpLocks noChangeShapeType="1"/>
              <a:stCxn id="474126" idx="0"/>
              <a:endCxn id="474183" idx="4"/>
            </p:cNvCxnSpPr>
            <p:nvPr/>
          </p:nvCxnSpPr>
          <p:spPr bwMode="auto">
            <a:xfrm flipH="1" flipV="1">
              <a:off x="480" y="2244"/>
              <a:ext cx="2" cy="351"/>
            </a:xfrm>
            <a:prstGeom prst="straightConnector1">
              <a:avLst/>
            </a:prstGeom>
            <a:noFill/>
            <a:ln w="12700">
              <a:solidFill>
                <a:schemeClr val="tx1"/>
              </a:solidFill>
              <a:round/>
              <a:headEnd type="none" w="lg" len="lg"/>
              <a:tailEnd type="none" w="lg" len="lg"/>
            </a:ln>
            <a:effectLst/>
          </p:spPr>
        </p:cxnSp>
        <p:cxnSp>
          <p:nvCxnSpPr>
            <p:cNvPr id="474186" name="AutoShape 74"/>
            <p:cNvCxnSpPr>
              <a:cxnSpLocks noChangeShapeType="1"/>
              <a:stCxn id="474146" idx="0"/>
              <a:endCxn id="474183" idx="6"/>
            </p:cNvCxnSpPr>
            <p:nvPr/>
          </p:nvCxnSpPr>
          <p:spPr bwMode="auto">
            <a:xfrm flipH="1">
              <a:off x="521" y="2202"/>
              <a:ext cx="330" cy="4"/>
            </a:xfrm>
            <a:prstGeom prst="straightConnector1">
              <a:avLst/>
            </a:prstGeom>
            <a:noFill/>
            <a:ln w="12700">
              <a:solidFill>
                <a:schemeClr val="tx1"/>
              </a:solidFill>
              <a:round/>
              <a:headEnd type="none" w="lg" len="lg"/>
              <a:tailEnd type="none" w="lg" len="lg"/>
            </a:ln>
            <a:effectLst/>
          </p:spPr>
        </p:cxnSp>
        <p:sp>
          <p:nvSpPr>
            <p:cNvPr id="474187" name="Text Box 75"/>
            <p:cNvSpPr txBox="1">
              <a:spLocks noChangeArrowheads="1"/>
            </p:cNvSpPr>
            <p:nvPr/>
          </p:nvSpPr>
          <p:spPr bwMode="auto">
            <a:xfrm>
              <a:off x="385" y="1960"/>
              <a:ext cx="188"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474188" name="Text Box 76"/>
            <p:cNvSpPr txBox="1">
              <a:spLocks noChangeArrowheads="1"/>
            </p:cNvSpPr>
            <p:nvPr/>
          </p:nvSpPr>
          <p:spPr bwMode="auto">
            <a:xfrm>
              <a:off x="1442" y="1940"/>
              <a:ext cx="196" cy="231"/>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474189" name="Text Box 77"/>
            <p:cNvSpPr txBox="1">
              <a:spLocks noChangeArrowheads="1"/>
            </p:cNvSpPr>
            <p:nvPr/>
          </p:nvSpPr>
          <p:spPr bwMode="auto">
            <a:xfrm>
              <a:off x="2550" y="1936"/>
              <a:ext cx="180" cy="231"/>
            </a:xfrm>
            <a:prstGeom prst="rect">
              <a:avLst/>
            </a:prstGeom>
            <a:noFill/>
            <a:ln w="12700">
              <a:noFill/>
              <a:miter lim="800000"/>
              <a:headEnd type="none" w="lg" len="lg"/>
              <a:tailEnd type="none" w="lg" len="lg"/>
            </a:ln>
            <a:effectLst/>
          </p:spPr>
          <p:txBody>
            <a:bodyPr wrap="none">
              <a:spAutoFit/>
            </a:bodyPr>
            <a:lstStyle/>
            <a:p>
              <a:r>
                <a:rPr lang="en-US" b="1"/>
                <a:t>c</a:t>
              </a:r>
            </a:p>
          </p:txBody>
        </p:sp>
        <p:sp>
          <p:nvSpPr>
            <p:cNvPr id="474190" name="Text Box 78"/>
            <p:cNvSpPr txBox="1">
              <a:spLocks noChangeArrowheads="1"/>
            </p:cNvSpPr>
            <p:nvPr/>
          </p:nvSpPr>
          <p:spPr bwMode="auto">
            <a:xfrm>
              <a:off x="1563" y="3312"/>
              <a:ext cx="196" cy="231"/>
            </a:xfrm>
            <a:prstGeom prst="rect">
              <a:avLst/>
            </a:prstGeom>
            <a:noFill/>
            <a:ln w="12700">
              <a:noFill/>
              <a:miter lim="800000"/>
              <a:headEnd type="none" w="lg" len="lg"/>
              <a:tailEnd type="none" w="lg" len="lg"/>
            </a:ln>
            <a:effectLst/>
          </p:spPr>
          <p:txBody>
            <a:bodyPr wrap="none">
              <a:spAutoFit/>
            </a:bodyPr>
            <a:lstStyle/>
            <a:p>
              <a:r>
                <a:rPr lang="en-US" b="1"/>
                <a:t>d</a:t>
              </a:r>
            </a:p>
          </p:txBody>
        </p:sp>
        <p:sp>
          <p:nvSpPr>
            <p:cNvPr id="474192" name="Text Box 80"/>
            <p:cNvSpPr txBox="1">
              <a:spLocks noChangeArrowheads="1"/>
            </p:cNvSpPr>
            <p:nvPr/>
          </p:nvSpPr>
          <p:spPr bwMode="auto">
            <a:xfrm>
              <a:off x="2103" y="2604"/>
              <a:ext cx="206"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c</a:t>
              </a:r>
            </a:p>
          </p:txBody>
        </p:sp>
        <p:sp>
          <p:nvSpPr>
            <p:cNvPr id="474193" name="Arc 81"/>
            <p:cNvSpPr>
              <a:spLocks/>
            </p:cNvSpPr>
            <p:nvPr/>
          </p:nvSpPr>
          <p:spPr bwMode="auto">
            <a:xfrm>
              <a:off x="1974" y="2518"/>
              <a:ext cx="421" cy="521"/>
            </a:xfrm>
            <a:custGeom>
              <a:avLst/>
              <a:gdLst>
                <a:gd name="G0" fmla="+- 7741 0 0"/>
                <a:gd name="G1" fmla="+- 21600 0 0"/>
                <a:gd name="G2" fmla="+- 21600 0 0"/>
                <a:gd name="T0" fmla="*/ 0 w 29341"/>
                <a:gd name="T1" fmla="*/ 1435 h 36531"/>
                <a:gd name="T2" fmla="*/ 23349 w 29341"/>
                <a:gd name="T3" fmla="*/ 36531 h 36531"/>
                <a:gd name="T4" fmla="*/ 7741 w 29341"/>
                <a:gd name="T5" fmla="*/ 21600 h 36531"/>
              </a:gdLst>
              <a:ahLst/>
              <a:cxnLst>
                <a:cxn ang="0">
                  <a:pos x="T0" y="T1"/>
                </a:cxn>
                <a:cxn ang="0">
                  <a:pos x="T2" y="T3"/>
                </a:cxn>
                <a:cxn ang="0">
                  <a:pos x="T4" y="T5"/>
                </a:cxn>
              </a:cxnLst>
              <a:rect l="0" t="0" r="r" b="b"/>
              <a:pathLst>
                <a:path w="29341" h="36531" fill="none" extrusionOk="0">
                  <a:moveTo>
                    <a:pt x="-1" y="1434"/>
                  </a:moveTo>
                  <a:cubicBezTo>
                    <a:pt x="2470" y="486"/>
                    <a:pt x="5094" y="-1"/>
                    <a:pt x="7741" y="0"/>
                  </a:cubicBezTo>
                  <a:cubicBezTo>
                    <a:pt x="19670" y="0"/>
                    <a:pt x="29341" y="9670"/>
                    <a:pt x="29341" y="21600"/>
                  </a:cubicBezTo>
                  <a:cubicBezTo>
                    <a:pt x="29341" y="27162"/>
                    <a:pt x="27194" y="32511"/>
                    <a:pt x="23349" y="36531"/>
                  </a:cubicBezTo>
                </a:path>
                <a:path w="29341" h="36531" stroke="0" extrusionOk="0">
                  <a:moveTo>
                    <a:pt x="-1" y="1434"/>
                  </a:moveTo>
                  <a:cubicBezTo>
                    <a:pt x="2470" y="486"/>
                    <a:pt x="5094" y="-1"/>
                    <a:pt x="7741" y="0"/>
                  </a:cubicBezTo>
                  <a:cubicBezTo>
                    <a:pt x="19670" y="0"/>
                    <a:pt x="29341" y="9670"/>
                    <a:pt x="29341" y="21600"/>
                  </a:cubicBezTo>
                  <a:cubicBezTo>
                    <a:pt x="29341" y="27162"/>
                    <a:pt x="27194" y="32511"/>
                    <a:pt x="23349" y="36531"/>
                  </a:cubicBezTo>
                  <a:lnTo>
                    <a:pt x="7741" y="21600"/>
                  </a:lnTo>
                  <a:close/>
                </a:path>
              </a:pathLst>
            </a:custGeom>
            <a:noFill/>
            <a:ln w="28575">
              <a:solidFill>
                <a:srgbClr val="800000"/>
              </a:solidFill>
              <a:round/>
              <a:headEnd type="none" w="lg" len="lg"/>
              <a:tailEnd type="stealth" w="lg" len="lg"/>
            </a:ln>
            <a:effectLst/>
          </p:spPr>
          <p:txBody>
            <a:bodyPr wrap="none" anchor="ctr"/>
            <a:lstStyle/>
            <a:p>
              <a:endParaRPr lang="en-US"/>
            </a:p>
          </p:txBody>
        </p:sp>
        <p:grpSp>
          <p:nvGrpSpPr>
            <p:cNvPr id="474201" name="Group 89"/>
            <p:cNvGrpSpPr>
              <a:grpSpLocks/>
            </p:cNvGrpSpPr>
            <p:nvPr/>
          </p:nvGrpSpPr>
          <p:grpSpPr bwMode="auto">
            <a:xfrm>
              <a:off x="1406" y="3531"/>
              <a:ext cx="288" cy="96"/>
              <a:chOff x="1392" y="3552"/>
              <a:chExt cx="288" cy="96"/>
            </a:xfrm>
          </p:grpSpPr>
          <p:sp>
            <p:nvSpPr>
              <p:cNvPr id="474196" name="Line 84"/>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474197" name="Line 85"/>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474198" name="Line 86"/>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74199" name="Line 87"/>
            <p:cNvSpPr>
              <a:spLocks noChangeShapeType="1"/>
            </p:cNvSpPr>
            <p:nvPr/>
          </p:nvSpPr>
          <p:spPr bwMode="auto">
            <a:xfrm flipV="1">
              <a:off x="1550" y="3387"/>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474203" name="Line 91"/>
            <p:cNvSpPr>
              <a:spLocks noChangeShapeType="1"/>
            </p:cNvSpPr>
            <p:nvPr/>
          </p:nvSpPr>
          <p:spPr bwMode="auto">
            <a:xfrm>
              <a:off x="1831" y="2595"/>
              <a:ext cx="0" cy="494"/>
            </a:xfrm>
            <a:prstGeom prst="line">
              <a:avLst/>
            </a:prstGeom>
            <a:noFill/>
            <a:ln w="28575">
              <a:solidFill>
                <a:srgbClr val="800000"/>
              </a:solidFill>
              <a:round/>
              <a:headEnd type="none" w="lg" len="lg"/>
              <a:tailEnd type="stealth" w="lg" len="lg"/>
            </a:ln>
            <a:effectLst/>
          </p:spPr>
          <p:txBody>
            <a:bodyPr/>
            <a:lstStyle/>
            <a:p>
              <a:endParaRPr lang="en-US"/>
            </a:p>
          </p:txBody>
        </p:sp>
        <p:sp>
          <p:nvSpPr>
            <p:cNvPr id="474204" name="Text Box 92"/>
            <p:cNvSpPr txBox="1">
              <a:spLocks noChangeArrowheads="1"/>
            </p:cNvSpPr>
            <p:nvPr/>
          </p:nvSpPr>
          <p:spPr bwMode="auto">
            <a:xfrm>
              <a:off x="1867" y="2888"/>
              <a:ext cx="212"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b</a:t>
              </a:r>
            </a:p>
          </p:txBody>
        </p:sp>
      </p:grpSp>
      <p:graphicFrame>
        <p:nvGraphicFramePr>
          <p:cNvPr id="474261" name="Group 149"/>
          <p:cNvGraphicFramePr>
            <a:graphicFrameLocks noGrp="1"/>
          </p:cNvGraphicFramePr>
          <p:nvPr>
            <p:ph sz="half" idx="2"/>
          </p:nvPr>
        </p:nvGraphicFramePr>
        <p:xfrm>
          <a:off x="5346700" y="2713038"/>
          <a:ext cx="3416300" cy="3182112"/>
        </p:xfrm>
        <a:graphic>
          <a:graphicData uri="http://schemas.openxmlformats.org/drawingml/2006/table">
            <a:tbl>
              <a:tblPr/>
              <a:tblGrid>
                <a:gridCol w="1587500"/>
                <a:gridCol w="1828800"/>
              </a:tblGrid>
              <a:tr h="2349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Node Voltages</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Branch Voltages</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r h="2349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a</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s</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s</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a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d </a:t>
                      </a:r>
                      <a:r>
                        <a:rPr kumimoji="0" lang="en-US" sz="1800" b="1" i="0" u="none" strike="noStrike" cap="none" normalizeH="0" baseline="0" smtClean="0">
                          <a:ln>
                            <a:noFill/>
                          </a:ln>
                          <a:solidFill>
                            <a:schemeClr val="bg2"/>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0" i="0" u="none" strike="noStrike" cap="none" normalizeH="0" baseline="0" smtClean="0">
                          <a:ln>
                            <a:noFill/>
                          </a:ln>
                          <a:solidFill>
                            <a:schemeClr val="bg2"/>
                          </a:solidFill>
                          <a:effectLst/>
                          <a:latin typeface="Times New Roman" pitchFamily="18" charset="0"/>
                        </a:rPr>
                        <a:t>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a</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349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b</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2</a:t>
                      </a:r>
                      <a:endParaRPr kumimoji="0" lang="en-US" sz="1800" b="0"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1</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a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b</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349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c</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4</a:t>
                      </a:r>
                      <a:endParaRPr kumimoji="0" lang="en-US" sz="1800" b="0"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2</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b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d </a:t>
                      </a:r>
                      <a:r>
                        <a:rPr kumimoji="0" lang="en-US" sz="1800" b="1" i="0" u="none" strike="noStrike" cap="none" normalizeH="0" baseline="0" smtClean="0">
                          <a:ln>
                            <a:noFill/>
                          </a:ln>
                          <a:solidFill>
                            <a:schemeClr val="bg2"/>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     </a:t>
                      </a:r>
                      <a:r>
                        <a:rPr kumimoji="0" lang="en-US" sz="1800" b="0" i="0" u="none" strike="noStrike" cap="none" normalizeH="0" baseline="0" smtClean="0">
                          <a:ln>
                            <a:noFill/>
                          </a:ln>
                          <a:solidFill>
                            <a:schemeClr val="bg2"/>
                          </a:solidFill>
                          <a:effectLst/>
                          <a:latin typeface="Times New Roman" pitchFamily="18" charset="0"/>
                        </a:rPr>
                        <a:t>=</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b</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349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d</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0 </a:t>
                      </a:r>
                      <a:endParaRPr kumimoji="0" lang="en-US" sz="1800" b="0"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3</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b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c</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349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800" b="0"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4</a:t>
                      </a:r>
                      <a:r>
                        <a:rPr kumimoji="0" lang="en-US" sz="1800" b="0" i="0" u="none" strike="noStrike" cap="none" normalizeH="0" baseline="0" smtClean="0">
                          <a:ln>
                            <a:noFill/>
                          </a:ln>
                          <a:solidFill>
                            <a:schemeClr val="bg2"/>
                          </a:solidFill>
                          <a:effectLst/>
                          <a:latin typeface="Times New Roman" pitchFamily="18" charset="0"/>
                        </a:rPr>
                        <a:t> = </a:t>
                      </a:r>
                      <a:r>
                        <a:rPr kumimoji="0" lang="en-US" sz="1800" b="1" i="0" u="none" strike="noStrike" cap="none" normalizeH="0" baseline="0" smtClean="0">
                          <a:ln>
                            <a:noFill/>
                          </a:ln>
                          <a:solidFill>
                            <a:schemeClr val="bg2"/>
                          </a:solidFill>
                          <a:effectLst/>
                          <a:latin typeface="Times New Roman" pitchFamily="18" charset="0"/>
                        </a:rPr>
                        <a:t>v</a:t>
                      </a:r>
                      <a:r>
                        <a:rPr kumimoji="0" lang="en-US" sz="1800" b="1" i="0" u="none" strike="noStrike" cap="none" normalizeH="0" baseline="-25000" smtClean="0">
                          <a:ln>
                            <a:noFill/>
                          </a:ln>
                          <a:solidFill>
                            <a:schemeClr val="bg2"/>
                          </a:solidFill>
                          <a:effectLst/>
                          <a:latin typeface="Times New Roman" pitchFamily="18" charset="0"/>
                        </a:rPr>
                        <a:t>c  </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d </a:t>
                      </a:r>
                      <a:r>
                        <a:rPr kumimoji="0" lang="en-US" sz="1800" b="1" i="0" u="none" strike="noStrike" cap="none" normalizeH="0" baseline="0" smtClean="0">
                          <a:ln>
                            <a:noFill/>
                          </a:ln>
                          <a:solidFill>
                            <a:schemeClr val="bg2"/>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800" b="1" i="0" u="none" strike="noStrike" cap="none" normalizeH="0" baseline="0" smtClean="0">
                          <a:ln>
                            <a:noFill/>
                          </a:ln>
                          <a:solidFill>
                            <a:schemeClr val="bg2"/>
                          </a:solidFill>
                          <a:effectLst/>
                          <a:latin typeface="Times New Roman" pitchFamily="18" charset="0"/>
                        </a:rPr>
                        <a:t>     </a:t>
                      </a:r>
                      <a:r>
                        <a:rPr kumimoji="0" lang="en-US" sz="1800" b="0" i="0" u="none" strike="noStrike" cap="none" normalizeH="0" baseline="0" smtClean="0">
                          <a:ln>
                            <a:noFill/>
                          </a:ln>
                          <a:solidFill>
                            <a:schemeClr val="bg2"/>
                          </a:solidFill>
                          <a:effectLst/>
                          <a:latin typeface="Times New Roman" pitchFamily="18" charset="0"/>
                        </a:rPr>
                        <a:t>=</a:t>
                      </a:r>
                      <a:r>
                        <a:rPr kumimoji="0" lang="en-US" sz="1800" b="1" i="0" u="none" strike="noStrike" cap="none" normalizeH="0" baseline="0" smtClean="0">
                          <a:ln>
                            <a:noFill/>
                          </a:ln>
                          <a:solidFill>
                            <a:schemeClr val="bg2"/>
                          </a:solidFill>
                          <a:effectLst/>
                          <a:latin typeface="Times New Roman" pitchFamily="18" charset="0"/>
                        </a:rPr>
                        <a:t> v</a:t>
                      </a:r>
                      <a:r>
                        <a:rPr kumimoji="0" lang="en-US" sz="1800" b="1" i="0" u="none" strike="noStrike" cap="none" normalizeH="0" baseline="-25000" smtClean="0">
                          <a:ln>
                            <a:noFill/>
                          </a:ln>
                          <a:solidFill>
                            <a:schemeClr val="bg2"/>
                          </a:solidFill>
                          <a:effectLst/>
                          <a:latin typeface="Times New Roman" pitchFamily="18" charset="0"/>
                        </a:rPr>
                        <a:t>c</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Date Placeholder 5"/>
          <p:cNvSpPr>
            <a:spLocks noGrp="1"/>
          </p:cNvSpPr>
          <p:nvPr>
            <p:ph type="dt" sz="half" idx="10"/>
          </p:nvPr>
        </p:nvSpPr>
        <p:spPr/>
        <p:txBody>
          <a:bodyPr/>
          <a:lstStyle/>
          <a:p>
            <a:r>
              <a:rPr lang="en-US"/>
              <a:t>ECEN 301</a:t>
            </a:r>
          </a:p>
        </p:txBody>
      </p:sp>
      <p:sp>
        <p:nvSpPr>
          <p:cNvPr id="67" name="Footer Placeholder 6"/>
          <p:cNvSpPr>
            <a:spLocks noGrp="1"/>
          </p:cNvSpPr>
          <p:nvPr>
            <p:ph type="ftr" sz="quarter" idx="11"/>
          </p:nvPr>
        </p:nvSpPr>
        <p:spPr/>
        <p:txBody>
          <a:bodyPr/>
          <a:lstStyle/>
          <a:p>
            <a:r>
              <a:rPr lang="en-US"/>
              <a:t>Discussion #7 – Node and Mesh Methods</a:t>
            </a:r>
          </a:p>
        </p:txBody>
      </p:sp>
      <p:sp>
        <p:nvSpPr>
          <p:cNvPr id="68" name="Slide Number Placeholder 7"/>
          <p:cNvSpPr>
            <a:spLocks noGrp="1"/>
          </p:cNvSpPr>
          <p:nvPr>
            <p:ph type="sldNum" sz="quarter" idx="12"/>
          </p:nvPr>
        </p:nvSpPr>
        <p:spPr/>
        <p:txBody>
          <a:bodyPr/>
          <a:lstStyle/>
          <a:p>
            <a:pPr lvl="1"/>
            <a:fld id="{9FE35CBA-3834-4A7F-A4A1-EEC03952731B}" type="slidenum">
              <a:rPr lang="en-US"/>
              <a:pPr lvl="1"/>
              <a:t>70</a:t>
            </a:fld>
            <a:endParaRPr lang="en-US"/>
          </a:p>
        </p:txBody>
      </p:sp>
      <p:sp>
        <p:nvSpPr>
          <p:cNvPr id="562272" name="Rectangle 96"/>
          <p:cNvSpPr>
            <a:spLocks noChangeArrowheads="1"/>
          </p:cNvSpPr>
          <p:nvPr/>
        </p:nvSpPr>
        <p:spPr bwMode="auto">
          <a:xfrm>
            <a:off x="1828800" y="3963988"/>
            <a:ext cx="5257800" cy="2208212"/>
          </a:xfrm>
          <a:prstGeom prst="rect">
            <a:avLst/>
          </a:prstGeom>
          <a:solidFill>
            <a:srgbClr val="FFFFFF"/>
          </a:solidFill>
          <a:ln w="12700">
            <a:solidFill>
              <a:schemeClr val="tx1"/>
            </a:solidFill>
            <a:miter lim="800000"/>
            <a:headEnd type="none" w="lg" len="lg"/>
            <a:tailEnd type="none" w="lg" len="lg"/>
          </a:ln>
          <a:effectLst/>
        </p:spPr>
        <p:txBody>
          <a:bodyPr wrap="none" anchor="ctr"/>
          <a:lstStyle/>
          <a:p>
            <a:endParaRPr lang="en-US"/>
          </a:p>
        </p:txBody>
      </p:sp>
      <p:sp>
        <p:nvSpPr>
          <p:cNvPr id="562178" name="Rectangle 2"/>
          <p:cNvSpPr>
            <a:spLocks noGrp="1" noChangeArrowheads="1"/>
          </p:cNvSpPr>
          <p:nvPr>
            <p:ph type="title"/>
          </p:nvPr>
        </p:nvSpPr>
        <p:spPr/>
        <p:txBody>
          <a:bodyPr/>
          <a:lstStyle/>
          <a:p>
            <a:r>
              <a:rPr lang="en-US"/>
              <a:t>TI-89 Equation Solver</a:t>
            </a:r>
          </a:p>
        </p:txBody>
      </p:sp>
      <p:sp>
        <p:nvSpPr>
          <p:cNvPr id="562179" name="Rectangle 3"/>
          <p:cNvSpPr>
            <a:spLocks noGrp="1" noChangeArrowheads="1"/>
          </p:cNvSpPr>
          <p:nvPr>
            <p:ph type="body" sz="half" idx="1"/>
          </p:nvPr>
        </p:nvSpPr>
        <p:spPr>
          <a:xfrm>
            <a:off x="406400" y="1333500"/>
            <a:ext cx="8356600" cy="3219450"/>
          </a:xfrm>
        </p:spPr>
        <p:txBody>
          <a:bodyPr/>
          <a:lstStyle/>
          <a:p>
            <a:pPr marL="609600" indent="-609600">
              <a:buClr>
                <a:schemeClr val="tx1"/>
              </a:buClr>
              <a:buFont typeface="Monotype Sorts" pitchFamily="2" charset="2"/>
              <a:buAutoNum type="arabicPeriod" startAt="4"/>
            </a:pPr>
            <a:r>
              <a:rPr lang="en-US"/>
              <a:t>Input the equation coefficients</a:t>
            </a:r>
          </a:p>
          <a:p>
            <a:pPr marL="990600" lvl="1" indent="-533400">
              <a:buClr>
                <a:schemeClr val="tx1"/>
              </a:buClr>
              <a:buFont typeface="Monotype Sorts" pitchFamily="2" charset="2"/>
              <a:buChar char="u"/>
            </a:pPr>
            <a:r>
              <a:rPr lang="en-US"/>
              <a:t>For the set of 3 equations and 3 unknowns from example 8:</a:t>
            </a:r>
          </a:p>
          <a:p>
            <a:pPr marL="990600" lvl="1" indent="-533400">
              <a:buClr>
                <a:schemeClr val="tx1"/>
              </a:buClr>
              <a:buFont typeface="Monotype Sorts" pitchFamily="2" charset="2"/>
              <a:buAutoNum type="arabicPeriod"/>
            </a:pPr>
            <a:endParaRPr lang="en-US"/>
          </a:p>
          <a:p>
            <a:pPr marL="990600" lvl="1" indent="-533400">
              <a:buClr>
                <a:schemeClr val="tx1"/>
              </a:buClr>
              <a:buFont typeface="Monotype Sorts" pitchFamily="2" charset="2"/>
              <a:buNone/>
            </a:pPr>
            <a:r>
              <a:rPr lang="en-US"/>
              <a:t>	Input the coefficients as follows:</a:t>
            </a:r>
          </a:p>
        </p:txBody>
      </p:sp>
      <p:graphicFrame>
        <p:nvGraphicFramePr>
          <p:cNvPr id="562269" name="Group 93"/>
          <p:cNvGraphicFramePr>
            <a:graphicFrameLocks noGrp="1"/>
          </p:cNvGraphicFramePr>
          <p:nvPr>
            <p:ph sz="quarter" idx="2"/>
          </p:nvPr>
        </p:nvGraphicFramePr>
        <p:xfrm>
          <a:off x="2616200" y="4649788"/>
          <a:ext cx="4102100" cy="1371600"/>
        </p:xfrm>
        <a:graphic>
          <a:graphicData uri="http://schemas.openxmlformats.org/drawingml/2006/table">
            <a:tbl>
              <a:tblPr/>
              <a:tblGrid>
                <a:gridCol w="1025525"/>
                <a:gridCol w="1025525"/>
                <a:gridCol w="1025525"/>
                <a:gridCol w="1025525"/>
              </a:tblGrid>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41.3</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0</a:t>
                      </a: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-40</a:t>
                      </a:r>
                    </a:p>
                  </a:txBody>
                  <a:tcPr horzOverflow="overflow">
                    <a:lnL w="12700" cap="flat" cmpd="sng" algn="ctr">
                      <a:solidFill>
                        <a:schemeClr val="tx1"/>
                      </a:solidFill>
                      <a:prstDash val="solid"/>
                      <a:round/>
                      <a:headEnd type="none" w="lg" len="lg"/>
                      <a:tailEnd type="none" w="lg" len="lg"/>
                    </a:lnL>
                    <a:lnR w="381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110</a:t>
                      </a:r>
                    </a:p>
                  </a:txBody>
                  <a:tcPr horzOverflow="overflow">
                    <a:lnL w="381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16.3</a:t>
                      </a: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-15</a:t>
                      </a:r>
                    </a:p>
                  </a:txBody>
                  <a:tcPr horzOverflow="overflow">
                    <a:lnL w="12700" cap="flat" cmpd="sng" algn="ctr">
                      <a:solidFill>
                        <a:schemeClr val="tx1"/>
                      </a:solidFill>
                      <a:prstDash val="solid"/>
                      <a:round/>
                      <a:headEnd type="none" w="lg" len="lg"/>
                      <a:tailEnd type="none" w="lg" len="lg"/>
                    </a:lnL>
                    <a:lnR w="381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110</a:t>
                      </a:r>
                    </a:p>
                  </a:txBody>
                  <a:tcPr horzOverflow="overflow">
                    <a:lnL w="381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-40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-15</a:t>
                      </a: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71</a:t>
                      </a:r>
                    </a:p>
                  </a:txBody>
                  <a:tcPr horzOverflow="overflow">
                    <a:lnL w="12700" cap="flat" cmpd="sng" algn="ctr">
                      <a:solidFill>
                        <a:schemeClr val="tx1"/>
                      </a:solidFill>
                      <a:prstDash val="solid"/>
                      <a:round/>
                      <a:headEnd type="none" w="lg" len="lg"/>
                      <a:tailEnd type="none" w="lg" len="lg"/>
                    </a:lnL>
                    <a:lnR w="381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0</a:t>
                      </a:r>
                    </a:p>
                  </a:txBody>
                  <a:tcPr horzOverflow="overflow">
                    <a:lnL w="381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562181" name="Object 5"/>
          <p:cNvGraphicFramePr>
            <a:graphicFrameLocks noChangeAspect="1"/>
          </p:cNvGraphicFramePr>
          <p:nvPr/>
        </p:nvGraphicFramePr>
        <p:xfrm>
          <a:off x="3200400" y="2400300"/>
          <a:ext cx="2286000" cy="1039813"/>
        </p:xfrm>
        <a:graphic>
          <a:graphicData uri="http://schemas.openxmlformats.org/presentationml/2006/ole">
            <p:oleObj spid="_x0000_s562181" name="Equation" r:id="rId3" imgW="1511280" imgH="685800" progId="Equation.3">
              <p:embed/>
            </p:oleObj>
          </a:graphicData>
        </a:graphic>
      </p:graphicFrame>
      <p:grpSp>
        <p:nvGrpSpPr>
          <p:cNvPr id="562241" name="Group 65"/>
          <p:cNvGrpSpPr>
            <a:grpSpLocks/>
          </p:cNvGrpSpPr>
          <p:nvPr/>
        </p:nvGrpSpPr>
        <p:grpSpPr bwMode="auto">
          <a:xfrm>
            <a:off x="2514600" y="4540250"/>
            <a:ext cx="317500" cy="1555750"/>
            <a:chOff x="1240" y="2784"/>
            <a:chExt cx="200" cy="1104"/>
          </a:xfrm>
        </p:grpSpPr>
        <p:sp>
          <p:nvSpPr>
            <p:cNvPr id="562238" name="Line 62"/>
            <p:cNvSpPr>
              <a:spLocks noChangeShapeType="1"/>
            </p:cNvSpPr>
            <p:nvPr/>
          </p:nvSpPr>
          <p:spPr bwMode="auto">
            <a:xfrm>
              <a:off x="1248" y="2784"/>
              <a:ext cx="0" cy="1104"/>
            </a:xfrm>
            <a:prstGeom prst="line">
              <a:avLst/>
            </a:prstGeom>
            <a:noFill/>
            <a:ln w="38100">
              <a:solidFill>
                <a:schemeClr val="tx1"/>
              </a:solidFill>
              <a:round/>
              <a:headEnd type="none" w="lg" len="lg"/>
              <a:tailEnd type="none" w="lg" len="lg"/>
            </a:ln>
            <a:effectLst/>
          </p:spPr>
          <p:txBody>
            <a:bodyPr/>
            <a:lstStyle/>
            <a:p>
              <a:endParaRPr lang="en-US"/>
            </a:p>
          </p:txBody>
        </p:sp>
        <p:sp>
          <p:nvSpPr>
            <p:cNvPr id="562239" name="Line 63"/>
            <p:cNvSpPr>
              <a:spLocks noChangeShapeType="1"/>
            </p:cNvSpPr>
            <p:nvPr/>
          </p:nvSpPr>
          <p:spPr bwMode="auto">
            <a:xfrm>
              <a:off x="1240" y="3888"/>
              <a:ext cx="192" cy="0"/>
            </a:xfrm>
            <a:prstGeom prst="line">
              <a:avLst/>
            </a:prstGeom>
            <a:noFill/>
            <a:ln w="38100">
              <a:solidFill>
                <a:schemeClr val="tx1"/>
              </a:solidFill>
              <a:round/>
              <a:headEnd type="none" w="lg" len="lg"/>
              <a:tailEnd type="none" w="lg" len="lg"/>
            </a:ln>
            <a:effectLst/>
          </p:spPr>
          <p:txBody>
            <a:bodyPr/>
            <a:lstStyle/>
            <a:p>
              <a:endParaRPr lang="en-US"/>
            </a:p>
          </p:txBody>
        </p:sp>
        <p:sp>
          <p:nvSpPr>
            <p:cNvPr id="562240" name="Line 64"/>
            <p:cNvSpPr>
              <a:spLocks noChangeShapeType="1"/>
            </p:cNvSpPr>
            <p:nvPr/>
          </p:nvSpPr>
          <p:spPr bwMode="auto">
            <a:xfrm>
              <a:off x="1248" y="2784"/>
              <a:ext cx="192" cy="0"/>
            </a:xfrm>
            <a:prstGeom prst="line">
              <a:avLst/>
            </a:prstGeom>
            <a:noFill/>
            <a:ln w="38100">
              <a:solidFill>
                <a:schemeClr val="tx1"/>
              </a:solidFill>
              <a:round/>
              <a:headEnd type="none" w="lg" len="lg"/>
              <a:tailEnd type="none" w="lg" len="lg"/>
            </a:ln>
            <a:effectLst/>
          </p:spPr>
          <p:txBody>
            <a:bodyPr/>
            <a:lstStyle/>
            <a:p>
              <a:endParaRPr lang="en-US"/>
            </a:p>
          </p:txBody>
        </p:sp>
      </p:grpSp>
      <p:grpSp>
        <p:nvGrpSpPr>
          <p:cNvPr id="562253" name="Group 77"/>
          <p:cNvGrpSpPr>
            <a:grpSpLocks/>
          </p:cNvGrpSpPr>
          <p:nvPr/>
        </p:nvGrpSpPr>
        <p:grpSpPr bwMode="auto">
          <a:xfrm flipH="1">
            <a:off x="6540500" y="4552950"/>
            <a:ext cx="317500" cy="1555750"/>
            <a:chOff x="1240" y="2784"/>
            <a:chExt cx="200" cy="1104"/>
          </a:xfrm>
        </p:grpSpPr>
        <p:sp>
          <p:nvSpPr>
            <p:cNvPr id="562254" name="Line 78"/>
            <p:cNvSpPr>
              <a:spLocks noChangeShapeType="1"/>
            </p:cNvSpPr>
            <p:nvPr/>
          </p:nvSpPr>
          <p:spPr bwMode="auto">
            <a:xfrm>
              <a:off x="1248" y="2784"/>
              <a:ext cx="0" cy="1104"/>
            </a:xfrm>
            <a:prstGeom prst="line">
              <a:avLst/>
            </a:prstGeom>
            <a:noFill/>
            <a:ln w="38100">
              <a:solidFill>
                <a:schemeClr val="tx1"/>
              </a:solidFill>
              <a:round/>
              <a:headEnd type="none" w="lg" len="lg"/>
              <a:tailEnd type="none" w="lg" len="lg"/>
            </a:ln>
            <a:effectLst/>
          </p:spPr>
          <p:txBody>
            <a:bodyPr/>
            <a:lstStyle/>
            <a:p>
              <a:endParaRPr lang="en-US"/>
            </a:p>
          </p:txBody>
        </p:sp>
        <p:sp>
          <p:nvSpPr>
            <p:cNvPr id="562255" name="Line 79"/>
            <p:cNvSpPr>
              <a:spLocks noChangeShapeType="1"/>
            </p:cNvSpPr>
            <p:nvPr/>
          </p:nvSpPr>
          <p:spPr bwMode="auto">
            <a:xfrm>
              <a:off x="1240" y="3888"/>
              <a:ext cx="192" cy="0"/>
            </a:xfrm>
            <a:prstGeom prst="line">
              <a:avLst/>
            </a:prstGeom>
            <a:noFill/>
            <a:ln w="38100">
              <a:solidFill>
                <a:schemeClr val="tx1"/>
              </a:solidFill>
              <a:round/>
              <a:headEnd type="none" w="lg" len="lg"/>
              <a:tailEnd type="none" w="lg" len="lg"/>
            </a:ln>
            <a:effectLst/>
          </p:spPr>
          <p:txBody>
            <a:bodyPr/>
            <a:lstStyle/>
            <a:p>
              <a:endParaRPr lang="en-US"/>
            </a:p>
          </p:txBody>
        </p:sp>
        <p:sp>
          <p:nvSpPr>
            <p:cNvPr id="562256" name="Line 80"/>
            <p:cNvSpPr>
              <a:spLocks noChangeShapeType="1"/>
            </p:cNvSpPr>
            <p:nvPr/>
          </p:nvSpPr>
          <p:spPr bwMode="auto">
            <a:xfrm>
              <a:off x="1248" y="2784"/>
              <a:ext cx="192" cy="0"/>
            </a:xfrm>
            <a:prstGeom prst="line">
              <a:avLst/>
            </a:prstGeom>
            <a:noFill/>
            <a:ln w="38100">
              <a:solidFill>
                <a:schemeClr val="tx1"/>
              </a:solidFill>
              <a:round/>
              <a:headEnd type="none" w="lg" len="lg"/>
              <a:tailEnd type="none" w="lg" len="lg"/>
            </a:ln>
            <a:effectLst/>
          </p:spPr>
          <p:txBody>
            <a:bodyPr/>
            <a:lstStyle/>
            <a:p>
              <a:endParaRPr lang="en-US"/>
            </a:p>
          </p:txBody>
        </p:sp>
      </p:grpSp>
      <p:graphicFrame>
        <p:nvGraphicFramePr>
          <p:cNvPr id="562271" name="Group 95"/>
          <p:cNvGraphicFramePr>
            <a:graphicFrameLocks noGrp="1"/>
          </p:cNvGraphicFramePr>
          <p:nvPr>
            <p:ph sz="quarter" idx="3"/>
          </p:nvPr>
        </p:nvGraphicFramePr>
        <p:xfrm>
          <a:off x="2133600" y="4652963"/>
          <a:ext cx="304800" cy="1371600"/>
        </p:xfrm>
        <a:graphic>
          <a:graphicData uri="http://schemas.openxmlformats.org/drawingml/2006/table">
            <a:tbl>
              <a:tblPr/>
              <a:tblGrid>
                <a:gridCol w="304800"/>
              </a:tblGrid>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2</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095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400" b="0" i="0" u="none" strike="noStrike" cap="none" normalizeH="0" baseline="0" smtClean="0">
                          <a:ln>
                            <a:noFill/>
                          </a:ln>
                          <a:solidFill>
                            <a:schemeClr val="bg2"/>
                          </a:solidFill>
                          <a:effectLst/>
                          <a:latin typeface="Times New Roman" pitchFamily="18" charset="0"/>
                        </a:rPr>
                        <a:t>3</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562301" name="Group 125"/>
          <p:cNvGraphicFramePr>
            <a:graphicFrameLocks noGrp="1"/>
          </p:cNvGraphicFramePr>
          <p:nvPr/>
        </p:nvGraphicFramePr>
        <p:xfrm>
          <a:off x="2616200" y="4089400"/>
          <a:ext cx="4102100" cy="396240"/>
        </p:xfrm>
        <a:graphic>
          <a:graphicData uri="http://schemas.openxmlformats.org/drawingml/2006/table">
            <a:tbl>
              <a:tblPr/>
              <a:tblGrid>
                <a:gridCol w="1025525"/>
                <a:gridCol w="1025525"/>
                <a:gridCol w="1025525"/>
                <a:gridCol w="1025525"/>
              </a:tblGrid>
              <a:tr h="20955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a1</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a2</a:t>
                      </a: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a3</a:t>
                      </a:r>
                    </a:p>
                  </a:txBody>
                  <a:tcPr horzOverflow="overflow">
                    <a:lnL w="12700" cap="flat" cmpd="sng" algn="ctr">
                      <a:solidFill>
                        <a:schemeClr val="tx1"/>
                      </a:solidFill>
                      <a:prstDash val="solid"/>
                      <a:round/>
                      <a:headEnd type="none" w="lg" len="lg"/>
                      <a:tailEnd type="none" w="lg" len="lg"/>
                    </a:lnL>
                    <a:lnR w="381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b1</a:t>
                      </a:r>
                    </a:p>
                  </a:txBody>
                  <a:tcPr horzOverflow="overflow">
                    <a:lnL w="381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5"/>
          <p:cNvSpPr>
            <a:spLocks noGrp="1"/>
          </p:cNvSpPr>
          <p:nvPr>
            <p:ph type="dt" sz="half" idx="10"/>
          </p:nvPr>
        </p:nvSpPr>
        <p:spPr/>
        <p:txBody>
          <a:bodyPr/>
          <a:lstStyle/>
          <a:p>
            <a:r>
              <a:rPr lang="en-US"/>
              <a:t>ECEN 301</a:t>
            </a:r>
          </a:p>
        </p:txBody>
      </p:sp>
      <p:sp>
        <p:nvSpPr>
          <p:cNvPr id="6" name="Footer Placeholder 6"/>
          <p:cNvSpPr>
            <a:spLocks noGrp="1"/>
          </p:cNvSpPr>
          <p:nvPr>
            <p:ph type="ftr" sz="quarter" idx="11"/>
          </p:nvPr>
        </p:nvSpPr>
        <p:spPr/>
        <p:txBody>
          <a:bodyPr/>
          <a:lstStyle/>
          <a:p>
            <a:r>
              <a:rPr lang="en-US"/>
              <a:t>Discussion #7 – Node and Mesh Methods</a:t>
            </a:r>
          </a:p>
        </p:txBody>
      </p:sp>
      <p:sp>
        <p:nvSpPr>
          <p:cNvPr id="7" name="Slide Number Placeholder 7"/>
          <p:cNvSpPr>
            <a:spLocks noGrp="1"/>
          </p:cNvSpPr>
          <p:nvPr>
            <p:ph type="sldNum" sz="quarter" idx="12"/>
          </p:nvPr>
        </p:nvSpPr>
        <p:spPr/>
        <p:txBody>
          <a:bodyPr/>
          <a:lstStyle/>
          <a:p>
            <a:pPr lvl="1"/>
            <a:fld id="{683C65DE-8A83-4E29-A73E-36F657D29887}" type="slidenum">
              <a:rPr lang="en-US"/>
              <a:pPr lvl="1"/>
              <a:t>71</a:t>
            </a:fld>
            <a:endParaRPr lang="en-US"/>
          </a:p>
        </p:txBody>
      </p:sp>
      <p:sp>
        <p:nvSpPr>
          <p:cNvPr id="565251" name="Rectangle 3"/>
          <p:cNvSpPr>
            <a:spLocks noGrp="1" noChangeArrowheads="1"/>
          </p:cNvSpPr>
          <p:nvPr>
            <p:ph type="title"/>
          </p:nvPr>
        </p:nvSpPr>
        <p:spPr/>
        <p:txBody>
          <a:bodyPr/>
          <a:lstStyle/>
          <a:p>
            <a:r>
              <a:rPr lang="en-US"/>
              <a:t>TI-89 Equation Solver</a:t>
            </a:r>
          </a:p>
        </p:txBody>
      </p:sp>
      <p:sp>
        <p:nvSpPr>
          <p:cNvPr id="565252" name="Rectangle 4"/>
          <p:cNvSpPr>
            <a:spLocks noGrp="1" noChangeArrowheads="1"/>
          </p:cNvSpPr>
          <p:nvPr>
            <p:ph type="body" sz="half" idx="1"/>
          </p:nvPr>
        </p:nvSpPr>
        <p:spPr>
          <a:xfrm>
            <a:off x="406400" y="1333500"/>
            <a:ext cx="8356600" cy="3219450"/>
          </a:xfrm>
        </p:spPr>
        <p:txBody>
          <a:bodyPr/>
          <a:lstStyle/>
          <a:p>
            <a:pPr marL="609600" indent="-609600">
              <a:buClr>
                <a:schemeClr val="tx1"/>
              </a:buClr>
              <a:buFont typeface="Monotype Sorts" pitchFamily="2" charset="2"/>
              <a:buAutoNum type="arabicPeriod" startAt="5"/>
            </a:pPr>
            <a:r>
              <a:rPr lang="en-US"/>
              <a:t>Press </a:t>
            </a:r>
            <a:r>
              <a:rPr lang="en-US" b="1">
                <a:solidFill>
                  <a:srgbClr val="800000"/>
                </a:solidFill>
                <a:latin typeface="Courier New" pitchFamily="49" charset="0"/>
              </a:rPr>
              <a:t>F5</a:t>
            </a:r>
            <a:r>
              <a:rPr lang="en-US"/>
              <a:t> (</a:t>
            </a:r>
            <a:r>
              <a:rPr lang="en-US" b="1">
                <a:solidFill>
                  <a:srgbClr val="800000"/>
                </a:solidFill>
                <a:latin typeface="Courier New" pitchFamily="49" charset="0"/>
              </a:rPr>
              <a:t>Solve</a:t>
            </a:r>
            <a:r>
              <a:rPr lang="en-US"/>
              <a:t>)</a:t>
            </a:r>
          </a:p>
        </p:txBody>
      </p:sp>
      <p:graphicFrame>
        <p:nvGraphicFramePr>
          <p:cNvPr id="565279" name="Object 31"/>
          <p:cNvGraphicFramePr>
            <a:graphicFrameLocks noChangeAspect="1"/>
          </p:cNvGraphicFramePr>
          <p:nvPr/>
        </p:nvGraphicFramePr>
        <p:xfrm>
          <a:off x="1981200" y="2590800"/>
          <a:ext cx="1571625" cy="1630363"/>
        </p:xfrm>
        <a:graphic>
          <a:graphicData uri="http://schemas.openxmlformats.org/presentationml/2006/ole">
            <p:oleObj spid="_x0000_s565279" name="Equation" r:id="rId3" imgW="660240" imgH="6858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Date Placeholder 5"/>
          <p:cNvSpPr>
            <a:spLocks noGrp="1"/>
          </p:cNvSpPr>
          <p:nvPr>
            <p:ph type="dt" sz="half" idx="10"/>
          </p:nvPr>
        </p:nvSpPr>
        <p:spPr/>
        <p:txBody>
          <a:bodyPr/>
          <a:lstStyle/>
          <a:p>
            <a:r>
              <a:rPr lang="en-US"/>
              <a:t>ECEN 301</a:t>
            </a:r>
          </a:p>
        </p:txBody>
      </p:sp>
      <p:sp>
        <p:nvSpPr>
          <p:cNvPr id="74" name="Footer Placeholder 6"/>
          <p:cNvSpPr>
            <a:spLocks noGrp="1"/>
          </p:cNvSpPr>
          <p:nvPr>
            <p:ph type="ftr" sz="quarter" idx="11"/>
          </p:nvPr>
        </p:nvSpPr>
        <p:spPr/>
        <p:txBody>
          <a:bodyPr/>
          <a:lstStyle/>
          <a:p>
            <a:r>
              <a:rPr lang="en-US"/>
              <a:t>Discussion #7 – Node and Mesh Methods</a:t>
            </a:r>
          </a:p>
        </p:txBody>
      </p:sp>
      <p:sp>
        <p:nvSpPr>
          <p:cNvPr id="75" name="Slide Number Placeholder 7"/>
          <p:cNvSpPr>
            <a:spLocks noGrp="1"/>
          </p:cNvSpPr>
          <p:nvPr>
            <p:ph type="sldNum" sz="quarter" idx="12"/>
          </p:nvPr>
        </p:nvSpPr>
        <p:spPr/>
        <p:txBody>
          <a:bodyPr/>
          <a:lstStyle/>
          <a:p>
            <a:pPr lvl="1"/>
            <a:fld id="{E66B08EB-08B1-4B40-A846-C9B0683B9667}" type="slidenum">
              <a:rPr lang="en-US"/>
              <a:pPr lvl="1"/>
              <a:t>8</a:t>
            </a:fld>
            <a:endParaRPr lang="en-US"/>
          </a:p>
        </p:txBody>
      </p:sp>
      <p:sp>
        <p:nvSpPr>
          <p:cNvPr id="476162" name="Rectangle 2"/>
          <p:cNvSpPr>
            <a:spLocks noGrp="1" noChangeArrowheads="1"/>
          </p:cNvSpPr>
          <p:nvPr>
            <p:ph type="title"/>
          </p:nvPr>
        </p:nvSpPr>
        <p:spPr/>
        <p:txBody>
          <a:bodyPr/>
          <a:lstStyle/>
          <a:p>
            <a:r>
              <a:rPr lang="en-US"/>
              <a:t>Node Voltage Method</a:t>
            </a:r>
          </a:p>
        </p:txBody>
      </p:sp>
      <p:sp>
        <p:nvSpPr>
          <p:cNvPr id="476163" name="Rectangle 3"/>
          <p:cNvSpPr>
            <a:spLocks noGrp="1" noChangeArrowheads="1"/>
          </p:cNvSpPr>
          <p:nvPr>
            <p:ph type="body" sz="half" idx="1"/>
          </p:nvPr>
        </p:nvSpPr>
        <p:spPr>
          <a:xfrm>
            <a:off x="406400" y="1333500"/>
            <a:ext cx="8356600" cy="2566988"/>
          </a:xfrm>
        </p:spPr>
        <p:txBody>
          <a:bodyPr/>
          <a:lstStyle/>
          <a:p>
            <a:pPr>
              <a:lnSpc>
                <a:spcPct val="80000"/>
              </a:lnSpc>
            </a:pPr>
            <a:r>
              <a:rPr lang="en-US" sz="2400"/>
              <a:t>The most general method for electrical circuit analysis</a:t>
            </a:r>
          </a:p>
          <a:p>
            <a:pPr lvl="1">
              <a:lnSpc>
                <a:spcPct val="80000"/>
              </a:lnSpc>
            </a:pPr>
            <a:r>
              <a:rPr lang="en-US" sz="2000"/>
              <a:t>Based on defining the voltage at each node</a:t>
            </a:r>
          </a:p>
          <a:p>
            <a:pPr lvl="1">
              <a:lnSpc>
                <a:spcPct val="80000"/>
              </a:lnSpc>
            </a:pPr>
            <a:r>
              <a:rPr lang="en-US" sz="2000"/>
              <a:t>One node is selected as a </a:t>
            </a:r>
            <a:r>
              <a:rPr lang="en-US" sz="2000" b="1"/>
              <a:t>reference node</a:t>
            </a:r>
            <a:r>
              <a:rPr lang="en-US" sz="2000"/>
              <a:t> (often ground)</a:t>
            </a:r>
          </a:p>
          <a:p>
            <a:pPr lvl="2">
              <a:lnSpc>
                <a:spcPct val="80000"/>
              </a:lnSpc>
            </a:pPr>
            <a:r>
              <a:rPr lang="en-US" sz="1800"/>
              <a:t>All other voltages given relative to reference node</a:t>
            </a:r>
          </a:p>
          <a:p>
            <a:pPr lvl="2">
              <a:lnSpc>
                <a:spcPct val="80000"/>
              </a:lnSpc>
            </a:pPr>
            <a:r>
              <a:rPr lang="en-US" sz="1800" b="1"/>
              <a:t>n – 1</a:t>
            </a:r>
            <a:r>
              <a:rPr lang="en-US" sz="1800"/>
              <a:t> equations of </a:t>
            </a:r>
            <a:r>
              <a:rPr lang="en-US" sz="1800" b="1"/>
              <a:t>n – 1</a:t>
            </a:r>
            <a:r>
              <a:rPr lang="en-US" sz="1800"/>
              <a:t> independent variables (node voltages)</a:t>
            </a:r>
          </a:p>
          <a:p>
            <a:pPr lvl="1">
              <a:lnSpc>
                <a:spcPct val="80000"/>
              </a:lnSpc>
            </a:pPr>
            <a:r>
              <a:rPr lang="en-US" sz="2000"/>
              <a:t>Once node voltages are determined, Ohm’s law can determine branch currents</a:t>
            </a:r>
          </a:p>
          <a:p>
            <a:pPr lvl="2">
              <a:lnSpc>
                <a:spcPct val="80000"/>
              </a:lnSpc>
            </a:pPr>
            <a:r>
              <a:rPr lang="en-US" sz="1800"/>
              <a:t>Branch currents are expressed in terms of one or more node voltages</a:t>
            </a:r>
          </a:p>
        </p:txBody>
      </p:sp>
      <p:graphicFrame>
        <p:nvGraphicFramePr>
          <p:cNvPr id="476183" name="Object 23"/>
          <p:cNvGraphicFramePr>
            <a:graphicFrameLocks noChangeAspect="1"/>
          </p:cNvGraphicFramePr>
          <p:nvPr>
            <p:ph sz="quarter" idx="2"/>
          </p:nvPr>
        </p:nvGraphicFramePr>
        <p:xfrm>
          <a:off x="6324600" y="4673600"/>
          <a:ext cx="1946275" cy="1530350"/>
        </p:xfrm>
        <a:graphic>
          <a:graphicData uri="http://schemas.openxmlformats.org/presentationml/2006/ole">
            <p:oleObj spid="_x0000_s476183" name="Equation" r:id="rId3" imgW="1130040" imgH="888840" progId="Equation.3">
              <p:embed/>
            </p:oleObj>
          </a:graphicData>
        </a:graphic>
      </p:graphicFrame>
      <p:grpSp>
        <p:nvGrpSpPr>
          <p:cNvPr id="476182" name="Group 22"/>
          <p:cNvGrpSpPr>
            <a:grpSpLocks/>
          </p:cNvGrpSpPr>
          <p:nvPr/>
        </p:nvGrpSpPr>
        <p:grpSpPr bwMode="auto">
          <a:xfrm>
            <a:off x="1143000" y="3857625"/>
            <a:ext cx="2055813" cy="1095375"/>
            <a:chOff x="1130" y="2745"/>
            <a:chExt cx="1295" cy="690"/>
          </a:xfrm>
        </p:grpSpPr>
        <p:grpSp>
          <p:nvGrpSpPr>
            <p:cNvPr id="476164" name="Group 4"/>
            <p:cNvGrpSpPr>
              <a:grpSpLocks/>
            </p:cNvGrpSpPr>
            <p:nvPr/>
          </p:nvGrpSpPr>
          <p:grpSpPr bwMode="auto">
            <a:xfrm>
              <a:off x="1248" y="3072"/>
              <a:ext cx="1056" cy="363"/>
              <a:chOff x="2400" y="3429"/>
              <a:chExt cx="1056" cy="363"/>
            </a:xfrm>
          </p:grpSpPr>
          <p:grpSp>
            <p:nvGrpSpPr>
              <p:cNvPr id="476165" name="Group 5"/>
              <p:cNvGrpSpPr>
                <a:grpSpLocks/>
              </p:cNvGrpSpPr>
              <p:nvPr/>
            </p:nvGrpSpPr>
            <p:grpSpPr bwMode="auto">
              <a:xfrm rot="-16200000" flipH="1" flipV="1">
                <a:off x="2878" y="3341"/>
                <a:ext cx="112" cy="287"/>
                <a:chOff x="3450" y="2313"/>
                <a:chExt cx="111" cy="216"/>
              </a:xfrm>
            </p:grpSpPr>
            <p:sp>
              <p:nvSpPr>
                <p:cNvPr id="476166"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6167"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6168"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6169"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6170"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6171"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6172"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476173" name="Oval 13"/>
              <p:cNvSpPr>
                <a:spLocks noChangeArrowheads="1"/>
              </p:cNvSpPr>
              <p:nvPr/>
            </p:nvSpPr>
            <p:spPr bwMode="auto">
              <a:xfrm rot="16200000">
                <a:off x="2399" y="3463"/>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76174" name="Oval 14"/>
              <p:cNvSpPr>
                <a:spLocks noChangeArrowheads="1"/>
              </p:cNvSpPr>
              <p:nvPr/>
            </p:nvSpPr>
            <p:spPr bwMode="auto">
              <a:xfrm rot="16200000">
                <a:off x="3391" y="3451"/>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476175" name="Text Box 15"/>
              <p:cNvSpPr txBox="1">
                <a:spLocks noChangeArrowheads="1"/>
              </p:cNvSpPr>
              <p:nvPr/>
            </p:nvSpPr>
            <p:spPr bwMode="auto">
              <a:xfrm>
                <a:off x="2812" y="3561"/>
                <a:ext cx="220" cy="231"/>
              </a:xfrm>
              <a:prstGeom prst="rect">
                <a:avLst/>
              </a:prstGeom>
              <a:noFill/>
              <a:ln w="12700">
                <a:noFill/>
                <a:miter lim="800000"/>
                <a:headEnd type="none" w="lg" len="lg"/>
                <a:tailEnd type="none" w="lg" len="lg"/>
              </a:ln>
              <a:effectLst/>
            </p:spPr>
            <p:txBody>
              <a:bodyPr wrap="none">
                <a:spAutoFit/>
              </a:bodyPr>
              <a:lstStyle/>
              <a:p>
                <a:r>
                  <a:rPr lang="en-US" b="1"/>
                  <a:t>R</a:t>
                </a:r>
                <a:endParaRPr lang="en-US" b="1" baseline="-25000"/>
              </a:p>
            </p:txBody>
          </p:sp>
          <p:cxnSp>
            <p:nvCxnSpPr>
              <p:cNvPr id="476176" name="AutoShape 16"/>
              <p:cNvCxnSpPr>
                <a:cxnSpLocks noChangeShapeType="1"/>
                <a:stCxn id="476173" idx="4"/>
                <a:endCxn id="476166" idx="0"/>
              </p:cNvCxnSpPr>
              <p:nvPr/>
            </p:nvCxnSpPr>
            <p:spPr bwMode="auto">
              <a:xfrm flipV="1">
                <a:off x="2464" y="3493"/>
                <a:ext cx="326" cy="2"/>
              </a:xfrm>
              <a:prstGeom prst="straightConnector1">
                <a:avLst/>
              </a:prstGeom>
              <a:noFill/>
              <a:ln w="12700">
                <a:solidFill>
                  <a:schemeClr val="tx1"/>
                </a:solidFill>
                <a:round/>
                <a:headEnd type="none" w="lg" len="lg"/>
                <a:tailEnd type="none" w="lg" len="lg"/>
              </a:ln>
              <a:effectLst/>
            </p:spPr>
          </p:cxnSp>
          <p:cxnSp>
            <p:nvCxnSpPr>
              <p:cNvPr id="476177" name="AutoShape 17"/>
              <p:cNvCxnSpPr>
                <a:cxnSpLocks noChangeShapeType="1"/>
                <a:stCxn id="476174" idx="0"/>
                <a:endCxn id="476168" idx="1"/>
              </p:cNvCxnSpPr>
              <p:nvPr/>
            </p:nvCxnSpPr>
            <p:spPr bwMode="auto">
              <a:xfrm flipH="1">
                <a:off x="3077" y="3483"/>
                <a:ext cx="315" cy="0"/>
              </a:xfrm>
              <a:prstGeom prst="straightConnector1">
                <a:avLst/>
              </a:prstGeom>
              <a:noFill/>
              <a:ln w="12700">
                <a:solidFill>
                  <a:schemeClr val="tx1"/>
                </a:solidFill>
                <a:round/>
                <a:headEnd type="none" w="lg" len="lg"/>
                <a:tailEnd type="none" w="lg" len="lg"/>
              </a:ln>
              <a:effectLst/>
            </p:spPr>
          </p:cxnSp>
        </p:grpSp>
        <p:sp>
          <p:nvSpPr>
            <p:cNvPr id="476178" name="Line 18"/>
            <p:cNvSpPr>
              <a:spLocks noChangeShapeType="1"/>
            </p:cNvSpPr>
            <p:nvPr/>
          </p:nvSpPr>
          <p:spPr bwMode="auto">
            <a:xfrm>
              <a:off x="1579" y="2976"/>
              <a:ext cx="38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76179" name="Text Box 19"/>
            <p:cNvSpPr txBox="1">
              <a:spLocks noChangeArrowheads="1"/>
            </p:cNvSpPr>
            <p:nvPr/>
          </p:nvSpPr>
          <p:spPr bwMode="auto">
            <a:xfrm>
              <a:off x="1680" y="2745"/>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sp>
          <p:nvSpPr>
            <p:cNvPr id="476180" name="Text Box 20"/>
            <p:cNvSpPr txBox="1">
              <a:spLocks noChangeArrowheads="1"/>
            </p:cNvSpPr>
            <p:nvPr/>
          </p:nvSpPr>
          <p:spPr bwMode="auto">
            <a:xfrm>
              <a:off x="1130" y="2808"/>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76181" name="Text Box 21"/>
            <p:cNvSpPr txBox="1">
              <a:spLocks noChangeArrowheads="1"/>
            </p:cNvSpPr>
            <p:nvPr/>
          </p:nvSpPr>
          <p:spPr bwMode="auto">
            <a:xfrm>
              <a:off x="2184" y="2832"/>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grpSp>
      <p:graphicFrame>
        <p:nvGraphicFramePr>
          <p:cNvPr id="476185" name="Object 25"/>
          <p:cNvGraphicFramePr>
            <a:graphicFrameLocks noChangeAspect="1"/>
          </p:cNvGraphicFramePr>
          <p:nvPr>
            <p:ph sz="quarter" idx="3"/>
          </p:nvPr>
        </p:nvGraphicFramePr>
        <p:xfrm>
          <a:off x="2524125" y="4684713"/>
          <a:ext cx="1209675" cy="1487487"/>
        </p:xfrm>
        <a:graphic>
          <a:graphicData uri="http://schemas.openxmlformats.org/presentationml/2006/ole">
            <p:oleObj spid="_x0000_s476185" name="Equation" r:id="rId4" imgW="660240" imgH="812520" progId="Equation.3">
              <p:embed/>
            </p:oleObj>
          </a:graphicData>
        </a:graphic>
      </p:graphicFrame>
      <p:grpSp>
        <p:nvGrpSpPr>
          <p:cNvPr id="476247" name="Group 87"/>
          <p:cNvGrpSpPr>
            <a:grpSpLocks/>
          </p:cNvGrpSpPr>
          <p:nvPr/>
        </p:nvGrpSpPr>
        <p:grpSpPr bwMode="auto">
          <a:xfrm>
            <a:off x="3952875" y="3665538"/>
            <a:ext cx="3252788" cy="2125662"/>
            <a:chOff x="2175" y="2208"/>
            <a:chExt cx="2049" cy="1339"/>
          </a:xfrm>
        </p:grpSpPr>
        <p:sp>
          <p:nvSpPr>
            <p:cNvPr id="476189" name="Oval 29"/>
            <p:cNvSpPr>
              <a:spLocks noChangeArrowheads="1"/>
            </p:cNvSpPr>
            <p:nvPr/>
          </p:nvSpPr>
          <p:spPr bwMode="auto">
            <a:xfrm>
              <a:off x="3128" y="246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76190" name="Oval 30"/>
            <p:cNvSpPr>
              <a:spLocks noChangeArrowheads="1"/>
            </p:cNvSpPr>
            <p:nvPr/>
          </p:nvSpPr>
          <p:spPr bwMode="auto">
            <a:xfrm>
              <a:off x="3148" y="325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476192" name="AutoShape 32"/>
            <p:cNvCxnSpPr>
              <a:cxnSpLocks noChangeShapeType="1"/>
              <a:stCxn id="476190" idx="0"/>
              <a:endCxn id="476202" idx="1"/>
            </p:cNvCxnSpPr>
            <p:nvPr/>
          </p:nvCxnSpPr>
          <p:spPr bwMode="auto">
            <a:xfrm flipH="1" flipV="1">
              <a:off x="3189" y="3053"/>
              <a:ext cx="1" cy="200"/>
            </a:xfrm>
            <a:prstGeom prst="straightConnector1">
              <a:avLst/>
            </a:prstGeom>
            <a:noFill/>
            <a:ln w="12700">
              <a:solidFill>
                <a:schemeClr val="tx1"/>
              </a:solidFill>
              <a:round/>
              <a:headEnd type="none" w="lg" len="lg"/>
              <a:tailEnd type="none" w="lg" len="lg"/>
            </a:ln>
            <a:effectLst/>
          </p:spPr>
        </p:cxnSp>
        <p:cxnSp>
          <p:nvCxnSpPr>
            <p:cNvPr id="476193" name="AutoShape 33"/>
            <p:cNvCxnSpPr>
              <a:cxnSpLocks noChangeShapeType="1"/>
              <a:stCxn id="476189" idx="4"/>
              <a:endCxn id="476200" idx="0"/>
            </p:cNvCxnSpPr>
            <p:nvPr/>
          </p:nvCxnSpPr>
          <p:spPr bwMode="auto">
            <a:xfrm>
              <a:off x="3170" y="2540"/>
              <a:ext cx="10" cy="297"/>
            </a:xfrm>
            <a:prstGeom prst="straightConnector1">
              <a:avLst/>
            </a:prstGeom>
            <a:noFill/>
            <a:ln w="12700">
              <a:solidFill>
                <a:schemeClr val="tx1"/>
              </a:solidFill>
              <a:round/>
              <a:headEnd type="none" w="lg" len="lg"/>
              <a:tailEnd type="none" w="lg" len="lg"/>
            </a:ln>
            <a:effectLst/>
          </p:spPr>
        </p:cxnSp>
        <p:sp>
          <p:nvSpPr>
            <p:cNvPr id="476194" name="Text Box 34"/>
            <p:cNvSpPr txBox="1">
              <a:spLocks noChangeArrowheads="1"/>
            </p:cNvSpPr>
            <p:nvPr/>
          </p:nvSpPr>
          <p:spPr bwMode="auto">
            <a:xfrm>
              <a:off x="2901" y="263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grpSp>
          <p:nvGrpSpPr>
            <p:cNvPr id="476199" name="Group 39"/>
            <p:cNvGrpSpPr>
              <a:grpSpLocks/>
            </p:cNvGrpSpPr>
            <p:nvPr/>
          </p:nvGrpSpPr>
          <p:grpSpPr bwMode="auto">
            <a:xfrm>
              <a:off x="3132" y="2837"/>
              <a:ext cx="111" cy="216"/>
              <a:chOff x="1207" y="2603"/>
              <a:chExt cx="111" cy="216"/>
            </a:xfrm>
          </p:grpSpPr>
          <p:sp>
            <p:nvSpPr>
              <p:cNvPr id="476200" name="Line 40"/>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6201" name="Line 41"/>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6202" name="Line 42"/>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6203" name="Line 43"/>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6204" name="Line 44"/>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6205" name="Line 45"/>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6206" name="Line 46"/>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76207" name="Group 47"/>
            <p:cNvGrpSpPr>
              <a:grpSpLocks/>
            </p:cNvGrpSpPr>
            <p:nvPr/>
          </p:nvGrpSpPr>
          <p:grpSpPr bwMode="auto">
            <a:xfrm rot="-5400000">
              <a:off x="2730" y="2398"/>
              <a:ext cx="111" cy="216"/>
              <a:chOff x="1207" y="2603"/>
              <a:chExt cx="111" cy="216"/>
            </a:xfrm>
          </p:grpSpPr>
          <p:sp>
            <p:nvSpPr>
              <p:cNvPr id="476208" name="Line 48"/>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6209" name="Line 49"/>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6210" name="Line 50"/>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6211" name="Line 51"/>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6212" name="Line 52"/>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6213" name="Line 53"/>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6214" name="Line 54"/>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76216" name="AutoShape 56"/>
            <p:cNvCxnSpPr>
              <a:cxnSpLocks noChangeShapeType="1"/>
              <a:stCxn id="476189" idx="2"/>
              <a:endCxn id="476210" idx="1"/>
            </p:cNvCxnSpPr>
            <p:nvPr/>
          </p:nvCxnSpPr>
          <p:spPr bwMode="auto">
            <a:xfrm flipH="1">
              <a:off x="2895" y="2502"/>
              <a:ext cx="233" cy="3"/>
            </a:xfrm>
            <a:prstGeom prst="straightConnector1">
              <a:avLst/>
            </a:prstGeom>
            <a:noFill/>
            <a:ln w="12700">
              <a:solidFill>
                <a:schemeClr val="tx1"/>
              </a:solidFill>
              <a:round/>
              <a:headEnd type="none" w="lg" len="lg"/>
              <a:tailEnd type="none" w="lg" len="lg"/>
            </a:ln>
            <a:effectLst/>
          </p:spPr>
        </p:cxnSp>
        <p:sp>
          <p:nvSpPr>
            <p:cNvPr id="476217" name="Text Box 57"/>
            <p:cNvSpPr txBox="1">
              <a:spLocks noChangeArrowheads="1"/>
            </p:cNvSpPr>
            <p:nvPr/>
          </p:nvSpPr>
          <p:spPr bwMode="auto">
            <a:xfrm>
              <a:off x="2496" y="2230"/>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1 </a:t>
              </a:r>
              <a:r>
                <a:rPr lang="en-US" b="1"/>
                <a:t>–</a:t>
              </a:r>
            </a:p>
          </p:txBody>
        </p:sp>
        <p:sp>
          <p:nvSpPr>
            <p:cNvPr id="476219" name="Oval 59"/>
            <p:cNvSpPr>
              <a:spLocks noChangeArrowheads="1"/>
            </p:cNvSpPr>
            <p:nvPr/>
          </p:nvSpPr>
          <p:spPr bwMode="auto">
            <a:xfrm>
              <a:off x="3902" y="245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476220" name="Oval 60"/>
            <p:cNvSpPr>
              <a:spLocks noChangeArrowheads="1"/>
            </p:cNvSpPr>
            <p:nvPr/>
          </p:nvSpPr>
          <p:spPr bwMode="auto">
            <a:xfrm>
              <a:off x="2413" y="247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grpSp>
          <p:nvGrpSpPr>
            <p:cNvPr id="476224" name="Group 64"/>
            <p:cNvGrpSpPr>
              <a:grpSpLocks/>
            </p:cNvGrpSpPr>
            <p:nvPr/>
          </p:nvGrpSpPr>
          <p:grpSpPr bwMode="auto">
            <a:xfrm rot="-5400000">
              <a:off x="3567" y="2387"/>
              <a:ext cx="111" cy="216"/>
              <a:chOff x="1207" y="2603"/>
              <a:chExt cx="111" cy="216"/>
            </a:xfrm>
          </p:grpSpPr>
          <p:sp>
            <p:nvSpPr>
              <p:cNvPr id="476225" name="Line 65"/>
              <p:cNvSpPr>
                <a:spLocks noChangeShapeType="1"/>
              </p:cNvSpPr>
              <p:nvPr/>
            </p:nvSpPr>
            <p:spPr bwMode="auto">
              <a:xfrm>
                <a:off x="1255" y="260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476226" name="Line 66"/>
              <p:cNvSpPr>
                <a:spLocks noChangeShapeType="1"/>
              </p:cNvSpPr>
              <p:nvPr/>
            </p:nvSpPr>
            <p:spPr bwMode="auto">
              <a:xfrm flipH="1">
                <a:off x="1207" y="262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476227" name="Line 67"/>
              <p:cNvSpPr>
                <a:spLocks noChangeShapeType="1"/>
              </p:cNvSpPr>
              <p:nvPr/>
            </p:nvSpPr>
            <p:spPr bwMode="auto">
              <a:xfrm>
                <a:off x="1207" y="279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476228" name="Line 68"/>
              <p:cNvSpPr>
                <a:spLocks noChangeShapeType="1"/>
              </p:cNvSpPr>
              <p:nvPr/>
            </p:nvSpPr>
            <p:spPr bwMode="auto">
              <a:xfrm>
                <a:off x="1210" y="264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476229" name="Line 69"/>
              <p:cNvSpPr>
                <a:spLocks noChangeShapeType="1"/>
              </p:cNvSpPr>
              <p:nvPr/>
            </p:nvSpPr>
            <p:spPr bwMode="auto">
              <a:xfrm flipH="1">
                <a:off x="1210" y="269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476230" name="Line 70"/>
              <p:cNvSpPr>
                <a:spLocks noChangeShapeType="1"/>
              </p:cNvSpPr>
              <p:nvPr/>
            </p:nvSpPr>
            <p:spPr bwMode="auto">
              <a:xfrm>
                <a:off x="1210" y="271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476231" name="Line 71"/>
              <p:cNvSpPr>
                <a:spLocks noChangeShapeType="1"/>
              </p:cNvSpPr>
              <p:nvPr/>
            </p:nvSpPr>
            <p:spPr bwMode="auto">
              <a:xfrm flipH="1">
                <a:off x="1210" y="276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476232" name="AutoShape 72"/>
            <p:cNvCxnSpPr>
              <a:cxnSpLocks noChangeShapeType="1"/>
              <a:stCxn id="476220" idx="6"/>
              <a:endCxn id="476208" idx="0"/>
            </p:cNvCxnSpPr>
            <p:nvPr/>
          </p:nvCxnSpPr>
          <p:spPr bwMode="auto">
            <a:xfrm>
              <a:off x="2496" y="2514"/>
              <a:ext cx="183" cy="1"/>
            </a:xfrm>
            <a:prstGeom prst="straightConnector1">
              <a:avLst/>
            </a:prstGeom>
            <a:noFill/>
            <a:ln w="12700">
              <a:solidFill>
                <a:schemeClr val="tx1"/>
              </a:solidFill>
              <a:round/>
              <a:headEnd type="none" w="lg" len="lg"/>
              <a:tailEnd type="none" w="lg" len="lg"/>
            </a:ln>
            <a:effectLst/>
          </p:spPr>
        </p:cxnSp>
        <p:cxnSp>
          <p:nvCxnSpPr>
            <p:cNvPr id="476233" name="AutoShape 73"/>
            <p:cNvCxnSpPr>
              <a:cxnSpLocks noChangeShapeType="1"/>
              <a:stCxn id="476189" idx="6"/>
              <a:endCxn id="476225" idx="0"/>
            </p:cNvCxnSpPr>
            <p:nvPr/>
          </p:nvCxnSpPr>
          <p:spPr bwMode="auto">
            <a:xfrm>
              <a:off x="3211" y="2502"/>
              <a:ext cx="305" cy="2"/>
            </a:xfrm>
            <a:prstGeom prst="straightConnector1">
              <a:avLst/>
            </a:prstGeom>
            <a:noFill/>
            <a:ln w="12700">
              <a:solidFill>
                <a:schemeClr val="tx1"/>
              </a:solidFill>
              <a:round/>
              <a:headEnd type="none" w="lg" len="lg"/>
              <a:tailEnd type="none" w="lg" len="lg"/>
            </a:ln>
            <a:effectLst/>
          </p:spPr>
        </p:cxnSp>
        <p:cxnSp>
          <p:nvCxnSpPr>
            <p:cNvPr id="476234" name="AutoShape 74"/>
            <p:cNvCxnSpPr>
              <a:cxnSpLocks noChangeShapeType="1"/>
              <a:stCxn id="476219" idx="2"/>
              <a:endCxn id="476227" idx="1"/>
            </p:cNvCxnSpPr>
            <p:nvPr/>
          </p:nvCxnSpPr>
          <p:spPr bwMode="auto">
            <a:xfrm flipH="1">
              <a:off x="3732" y="2493"/>
              <a:ext cx="170" cy="1"/>
            </a:xfrm>
            <a:prstGeom prst="straightConnector1">
              <a:avLst/>
            </a:prstGeom>
            <a:noFill/>
            <a:ln w="12700">
              <a:solidFill>
                <a:schemeClr val="tx1"/>
              </a:solidFill>
              <a:round/>
              <a:headEnd type="none" w="lg" len="lg"/>
              <a:tailEnd type="none" w="lg" len="lg"/>
            </a:ln>
            <a:effectLst/>
          </p:spPr>
        </p:cxnSp>
        <p:sp>
          <p:nvSpPr>
            <p:cNvPr id="476235" name="Text Box 75"/>
            <p:cNvSpPr txBox="1">
              <a:spLocks noChangeArrowheads="1"/>
            </p:cNvSpPr>
            <p:nvPr/>
          </p:nvSpPr>
          <p:spPr bwMode="auto">
            <a:xfrm>
              <a:off x="3406" y="2218"/>
              <a:ext cx="482" cy="231"/>
            </a:xfrm>
            <a:prstGeom prst="rect">
              <a:avLst/>
            </a:prstGeom>
            <a:noFill/>
            <a:ln w="12700">
              <a:noFill/>
              <a:miter lim="800000"/>
              <a:headEnd type="none" w="lg" len="lg"/>
              <a:tailEnd type="none" w="lg" len="lg"/>
            </a:ln>
            <a:effectLst/>
          </p:spPr>
          <p:txBody>
            <a:bodyPr wrap="none">
              <a:spAutoFit/>
            </a:bodyPr>
            <a:lstStyle/>
            <a:p>
              <a:r>
                <a:rPr lang="en-US" b="1"/>
                <a:t>+ R</a:t>
              </a:r>
              <a:r>
                <a:rPr lang="en-US" b="1" baseline="-25000"/>
                <a:t>3 </a:t>
              </a:r>
              <a:r>
                <a:rPr lang="en-US" b="1"/>
                <a:t>–</a:t>
              </a:r>
            </a:p>
          </p:txBody>
        </p:sp>
        <p:sp>
          <p:nvSpPr>
            <p:cNvPr id="476236" name="Text Box 76"/>
            <p:cNvSpPr txBox="1">
              <a:spLocks noChangeArrowheads="1"/>
            </p:cNvSpPr>
            <p:nvPr/>
          </p:nvSpPr>
          <p:spPr bwMode="auto">
            <a:xfrm>
              <a:off x="2175" y="2356"/>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a:t>
              </a:r>
            </a:p>
          </p:txBody>
        </p:sp>
        <p:sp>
          <p:nvSpPr>
            <p:cNvPr id="476237" name="Text Box 77"/>
            <p:cNvSpPr txBox="1">
              <a:spLocks noChangeArrowheads="1"/>
            </p:cNvSpPr>
            <p:nvPr/>
          </p:nvSpPr>
          <p:spPr bwMode="auto">
            <a:xfrm>
              <a:off x="3983" y="2377"/>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d</a:t>
              </a:r>
            </a:p>
          </p:txBody>
        </p:sp>
        <p:sp>
          <p:nvSpPr>
            <p:cNvPr id="476238" name="Text Box 78"/>
            <p:cNvSpPr txBox="1">
              <a:spLocks noChangeArrowheads="1"/>
            </p:cNvSpPr>
            <p:nvPr/>
          </p:nvSpPr>
          <p:spPr bwMode="auto">
            <a:xfrm>
              <a:off x="3050" y="2208"/>
              <a:ext cx="24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b</a:t>
              </a:r>
            </a:p>
          </p:txBody>
        </p:sp>
        <p:sp>
          <p:nvSpPr>
            <p:cNvPr id="476239" name="Text Box 79"/>
            <p:cNvSpPr txBox="1">
              <a:spLocks noChangeArrowheads="1"/>
            </p:cNvSpPr>
            <p:nvPr/>
          </p:nvSpPr>
          <p:spPr bwMode="auto">
            <a:xfrm>
              <a:off x="3074" y="3316"/>
              <a:ext cx="231"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c</a:t>
              </a:r>
            </a:p>
          </p:txBody>
        </p:sp>
        <p:sp>
          <p:nvSpPr>
            <p:cNvPr id="476240" name="Line 80"/>
            <p:cNvSpPr>
              <a:spLocks noChangeShapeType="1"/>
            </p:cNvSpPr>
            <p:nvPr/>
          </p:nvSpPr>
          <p:spPr bwMode="auto">
            <a:xfrm>
              <a:off x="2544" y="2634"/>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76241" name="Line 81"/>
            <p:cNvSpPr>
              <a:spLocks noChangeShapeType="1"/>
            </p:cNvSpPr>
            <p:nvPr/>
          </p:nvSpPr>
          <p:spPr bwMode="auto">
            <a:xfrm>
              <a:off x="3584" y="2623"/>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76242" name="Line 82"/>
            <p:cNvSpPr>
              <a:spLocks noChangeShapeType="1"/>
            </p:cNvSpPr>
            <p:nvPr/>
          </p:nvSpPr>
          <p:spPr bwMode="auto">
            <a:xfrm rot="5400000">
              <a:off x="3213" y="2969"/>
              <a:ext cx="293" cy="0"/>
            </a:xfrm>
            <a:prstGeom prst="line">
              <a:avLst/>
            </a:prstGeom>
            <a:noFill/>
            <a:ln w="12700">
              <a:solidFill>
                <a:schemeClr val="tx1"/>
              </a:solidFill>
              <a:round/>
              <a:headEnd type="none" w="lg" len="lg"/>
              <a:tailEnd type="stealth" w="lg" len="lg"/>
            </a:ln>
            <a:effectLst/>
          </p:spPr>
          <p:txBody>
            <a:bodyPr/>
            <a:lstStyle/>
            <a:p>
              <a:endParaRPr lang="en-US"/>
            </a:p>
          </p:txBody>
        </p:sp>
        <p:sp>
          <p:nvSpPr>
            <p:cNvPr id="476243" name="Text Box 83"/>
            <p:cNvSpPr txBox="1">
              <a:spLocks noChangeArrowheads="1"/>
            </p:cNvSpPr>
            <p:nvPr/>
          </p:nvSpPr>
          <p:spPr bwMode="auto">
            <a:xfrm>
              <a:off x="2544" y="264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476244" name="Text Box 84"/>
            <p:cNvSpPr txBox="1">
              <a:spLocks noChangeArrowheads="1"/>
            </p:cNvSpPr>
            <p:nvPr/>
          </p:nvSpPr>
          <p:spPr bwMode="auto">
            <a:xfrm>
              <a:off x="3360" y="282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476245" name="Text Box 85"/>
            <p:cNvSpPr txBox="1">
              <a:spLocks noChangeArrowheads="1"/>
            </p:cNvSpPr>
            <p:nvPr/>
          </p:nvSpPr>
          <p:spPr bwMode="auto">
            <a:xfrm>
              <a:off x="3600" y="259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#7 – Node and Mesh Methods</a:t>
            </a:r>
          </a:p>
        </p:txBody>
      </p:sp>
      <p:sp>
        <p:nvSpPr>
          <p:cNvPr id="6" name="Slide Number Placeholder 5"/>
          <p:cNvSpPr>
            <a:spLocks noGrp="1"/>
          </p:cNvSpPr>
          <p:nvPr>
            <p:ph type="sldNum" sz="quarter" idx="12"/>
          </p:nvPr>
        </p:nvSpPr>
        <p:spPr/>
        <p:txBody>
          <a:bodyPr/>
          <a:lstStyle/>
          <a:p>
            <a:pPr lvl="1"/>
            <a:fld id="{2B96D033-D260-442E-9774-8CF5FB6E4DD7}" type="slidenum">
              <a:rPr lang="en-US"/>
              <a:pPr lvl="1"/>
              <a:t>9</a:t>
            </a:fld>
            <a:endParaRPr lang="en-US"/>
          </a:p>
        </p:txBody>
      </p:sp>
      <p:sp>
        <p:nvSpPr>
          <p:cNvPr id="479234" name="Rectangle 2"/>
          <p:cNvSpPr>
            <a:spLocks noGrp="1" noChangeArrowheads="1"/>
          </p:cNvSpPr>
          <p:nvPr>
            <p:ph type="title"/>
          </p:nvPr>
        </p:nvSpPr>
        <p:spPr/>
        <p:txBody>
          <a:bodyPr/>
          <a:lstStyle/>
          <a:p>
            <a:r>
              <a:rPr lang="en-US"/>
              <a:t>Node Voltage Method</a:t>
            </a:r>
          </a:p>
        </p:txBody>
      </p:sp>
      <p:sp>
        <p:nvSpPr>
          <p:cNvPr id="479235" name="Rectangle 3"/>
          <p:cNvSpPr>
            <a:spLocks noGrp="1" noChangeArrowheads="1"/>
          </p:cNvSpPr>
          <p:nvPr>
            <p:ph type="body" idx="1"/>
          </p:nvPr>
        </p:nvSpPr>
        <p:spPr>
          <a:xfrm>
            <a:off x="406400" y="1333500"/>
            <a:ext cx="8585200" cy="4229100"/>
          </a:xfrm>
          <a:solidFill>
            <a:srgbClr val="8495A9"/>
          </a:solidFill>
          <a:ln>
            <a:solidFill>
              <a:schemeClr val="tx1"/>
            </a:solidFill>
          </a:ln>
        </p:spPr>
        <p:txBody>
          <a:bodyPr/>
          <a:lstStyle/>
          <a:p>
            <a:pPr marL="609600" indent="-609600">
              <a:lnSpc>
                <a:spcPct val="80000"/>
              </a:lnSpc>
              <a:buClr>
                <a:schemeClr val="tx1"/>
              </a:buClr>
              <a:buFont typeface="Monotype Sorts" pitchFamily="2" charset="2"/>
              <a:buAutoNum type="arabicPeriod"/>
            </a:pPr>
            <a:r>
              <a:rPr lang="en-US" sz="2400" dirty="0"/>
              <a:t>Label all currents and voltages (choose arbitrary orientations unless orientations are already given)</a:t>
            </a:r>
          </a:p>
          <a:p>
            <a:pPr marL="609600" indent="-609600">
              <a:lnSpc>
                <a:spcPct val="80000"/>
              </a:lnSpc>
              <a:buClr>
                <a:schemeClr val="tx1"/>
              </a:buClr>
              <a:buFont typeface="Monotype Sorts" pitchFamily="2" charset="2"/>
              <a:buAutoNum type="arabicPeriod"/>
            </a:pPr>
            <a:r>
              <a:rPr lang="en-US" sz="2400" dirty="0"/>
              <a:t>Select a reference node (usually ground)</a:t>
            </a:r>
          </a:p>
          <a:p>
            <a:pPr marL="990600" lvl="1" indent="-533400">
              <a:lnSpc>
                <a:spcPct val="80000"/>
              </a:lnSpc>
              <a:buClr>
                <a:schemeClr val="tx1"/>
              </a:buClr>
            </a:pPr>
            <a:r>
              <a:rPr lang="en-US" sz="2000" dirty="0"/>
              <a:t>This node usually has most elements tied to it</a:t>
            </a:r>
          </a:p>
          <a:p>
            <a:pPr marL="609600" indent="-609600">
              <a:lnSpc>
                <a:spcPct val="80000"/>
              </a:lnSpc>
              <a:buClr>
                <a:schemeClr val="tx1"/>
              </a:buClr>
              <a:buFont typeface="Monotype Sorts" pitchFamily="2" charset="2"/>
              <a:buAutoNum type="arabicPeriod"/>
            </a:pPr>
            <a:r>
              <a:rPr lang="en-US" sz="2400" dirty="0"/>
              <a:t>Define the remaining </a:t>
            </a:r>
            <a:r>
              <a:rPr lang="en-US" sz="2400" b="1" dirty="0"/>
              <a:t>n – 1</a:t>
            </a:r>
            <a:r>
              <a:rPr lang="en-US" sz="2400" dirty="0"/>
              <a:t> node voltages </a:t>
            </a:r>
            <a:r>
              <a:rPr lang="en-US" sz="2400" dirty="0" smtClean="0"/>
              <a:t>as </a:t>
            </a:r>
            <a:r>
              <a:rPr lang="en-US" sz="2400" dirty="0"/>
              <a:t>independent or dependent variables</a:t>
            </a:r>
          </a:p>
          <a:p>
            <a:pPr marL="990600" lvl="1" indent="-533400">
              <a:lnSpc>
                <a:spcPct val="80000"/>
              </a:lnSpc>
              <a:buClr>
                <a:schemeClr val="tx1"/>
              </a:buClr>
              <a:buFont typeface="Wingdings" pitchFamily="2" charset="2"/>
              <a:buChar char="Ù"/>
            </a:pPr>
            <a:r>
              <a:rPr lang="en-US" sz="2000" dirty="0"/>
              <a:t>Each of the </a:t>
            </a:r>
            <a:r>
              <a:rPr lang="en-US" sz="2000" b="1" dirty="0"/>
              <a:t>m</a:t>
            </a:r>
            <a:r>
              <a:rPr lang="en-US" sz="2000" dirty="0"/>
              <a:t> </a:t>
            </a:r>
            <a:r>
              <a:rPr lang="en-US" sz="2000" b="1" dirty="0"/>
              <a:t>voltage</a:t>
            </a:r>
            <a:r>
              <a:rPr lang="en-US" sz="2000" dirty="0"/>
              <a:t> sources is associated with a </a:t>
            </a:r>
            <a:r>
              <a:rPr lang="en-US" sz="2000" b="1" dirty="0"/>
              <a:t>dependent</a:t>
            </a:r>
            <a:r>
              <a:rPr lang="en-US" sz="2000" dirty="0"/>
              <a:t> variable</a:t>
            </a:r>
          </a:p>
          <a:p>
            <a:pPr marL="990600" lvl="1" indent="-533400">
              <a:lnSpc>
                <a:spcPct val="80000"/>
              </a:lnSpc>
              <a:buClr>
                <a:schemeClr val="tx1"/>
              </a:buClr>
              <a:buFont typeface="Wingdings" pitchFamily="2" charset="2"/>
              <a:buChar char="Ù"/>
            </a:pPr>
            <a:r>
              <a:rPr lang="en-US" sz="2000" dirty="0"/>
              <a:t>If a node is </a:t>
            </a:r>
            <a:r>
              <a:rPr lang="en-US" sz="2000" b="1" dirty="0"/>
              <a:t>not</a:t>
            </a:r>
            <a:r>
              <a:rPr lang="en-US" sz="2000" dirty="0"/>
              <a:t> connected to a </a:t>
            </a:r>
            <a:r>
              <a:rPr lang="en-US" sz="2000" b="1" dirty="0" smtClean="0"/>
              <a:t>voltage</a:t>
            </a:r>
            <a:r>
              <a:rPr lang="en-US" sz="2000" dirty="0" smtClean="0"/>
              <a:t> source </a:t>
            </a:r>
            <a:r>
              <a:rPr lang="en-US" sz="2000" dirty="0"/>
              <a:t>then its voltage is treated as an </a:t>
            </a:r>
            <a:r>
              <a:rPr lang="en-US" sz="2000" b="1" dirty="0"/>
              <a:t>independent</a:t>
            </a:r>
            <a:r>
              <a:rPr lang="en-US" sz="2000" dirty="0"/>
              <a:t> variable</a:t>
            </a:r>
          </a:p>
          <a:p>
            <a:pPr marL="609600" indent="-609600">
              <a:lnSpc>
                <a:spcPct val="80000"/>
              </a:lnSpc>
              <a:buClr>
                <a:schemeClr val="tx1"/>
              </a:buClr>
              <a:buFont typeface="Wingdings" pitchFamily="2" charset="2"/>
              <a:buAutoNum type="arabicPeriod"/>
            </a:pPr>
            <a:r>
              <a:rPr lang="en-US" sz="2400" dirty="0"/>
              <a:t>Apply KCL at each node labeled as an </a:t>
            </a:r>
            <a:r>
              <a:rPr lang="en-US" sz="2400" b="1" dirty="0"/>
              <a:t>independent</a:t>
            </a:r>
            <a:r>
              <a:rPr lang="en-US" sz="2400" dirty="0"/>
              <a:t> variable</a:t>
            </a:r>
          </a:p>
          <a:p>
            <a:pPr marL="990600" lvl="1" indent="-533400">
              <a:lnSpc>
                <a:spcPct val="80000"/>
              </a:lnSpc>
              <a:buClr>
                <a:schemeClr val="tx1"/>
              </a:buClr>
              <a:buFont typeface="Wingdings" pitchFamily="2" charset="2"/>
              <a:buChar char="Ù"/>
            </a:pPr>
            <a:r>
              <a:rPr lang="en-US" sz="2000" dirty="0"/>
              <a:t>Express currents in terms of node voltages</a:t>
            </a:r>
          </a:p>
          <a:p>
            <a:pPr marL="609600" indent="-609600">
              <a:lnSpc>
                <a:spcPct val="80000"/>
              </a:lnSpc>
              <a:buClr>
                <a:schemeClr val="tx1"/>
              </a:buClr>
              <a:buFont typeface="Wingdings" pitchFamily="2" charset="2"/>
              <a:buAutoNum type="arabicPeriod"/>
            </a:pPr>
            <a:r>
              <a:rPr lang="en-US" sz="2400" dirty="0"/>
              <a:t>Solve the linear system of </a:t>
            </a:r>
            <a:r>
              <a:rPr lang="en-US" sz="2400" b="1" dirty="0"/>
              <a:t>n – 1 – m</a:t>
            </a:r>
            <a:r>
              <a:rPr lang="en-US" sz="2400" dirty="0"/>
              <a:t> unknowns</a:t>
            </a:r>
          </a:p>
        </p:txBody>
      </p:sp>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18304</TotalTime>
  <Pages>10</Pages>
  <Words>5543</Words>
  <Application>Microsoft PowerPoint 4.0</Application>
  <PresentationFormat>On-screen Show (4:3)</PresentationFormat>
  <Paragraphs>1725</Paragraphs>
  <Slides>71</Slides>
  <Notes>0</Notes>
  <HiddenSlides>15</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CS124</vt:lpstr>
      <vt:lpstr>Equation</vt:lpstr>
      <vt:lpstr>Slide 1</vt:lpstr>
      <vt:lpstr>Learning is good only when humble</vt:lpstr>
      <vt:lpstr>Lecture 7 – Network Analysis</vt:lpstr>
      <vt:lpstr>Network Analysis</vt:lpstr>
      <vt:lpstr>Network Analysis</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Node Voltage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Mesh Current Method</vt:lpstr>
      <vt:lpstr>Equation Solver Methods</vt:lpstr>
      <vt:lpstr>TI-89 Equation Solver</vt:lpstr>
      <vt:lpstr>TI-89 Equation Solver</vt:lpstr>
      <vt:lpstr>TI-89 Equation Solver</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#7 - Node and Mesh Methods</dc:title>
  <dc:subject>ECEN 301</dc:subject>
  <dc:creator>Nathaniel Rollins</dc:creator>
  <cp:keywords/>
  <dc:description/>
  <cp:lastModifiedBy>nathan</cp:lastModifiedBy>
  <cp:revision>460</cp:revision>
  <cp:lastPrinted>2001-01-08T22:32:48Z</cp:lastPrinted>
  <dcterms:created xsi:type="dcterms:W3CDTF">1996-12-30T23:48:02Z</dcterms:created>
  <dcterms:modified xsi:type="dcterms:W3CDTF">2008-09-24T18:04:19Z</dcterms:modified>
</cp:coreProperties>
</file>