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44"/>
  </p:notesMasterIdLst>
  <p:handoutMasterIdLst>
    <p:handoutMasterId r:id="rId45"/>
  </p:handoutMasterIdLst>
  <p:sldIdLst>
    <p:sldId id="548" r:id="rId2"/>
    <p:sldId id="609" r:id="rId3"/>
    <p:sldId id="310" r:id="rId4"/>
    <p:sldId id="608" r:id="rId5"/>
    <p:sldId id="571" r:id="rId6"/>
    <p:sldId id="573" r:id="rId7"/>
    <p:sldId id="572" r:id="rId8"/>
    <p:sldId id="575" r:id="rId9"/>
    <p:sldId id="574" r:id="rId10"/>
    <p:sldId id="577" r:id="rId11"/>
    <p:sldId id="578" r:id="rId12"/>
    <p:sldId id="610" r:id="rId13"/>
    <p:sldId id="611" r:id="rId14"/>
    <p:sldId id="579" r:id="rId15"/>
    <p:sldId id="580" r:id="rId16"/>
    <p:sldId id="581" r:id="rId17"/>
    <p:sldId id="582" r:id="rId18"/>
    <p:sldId id="583" r:id="rId19"/>
    <p:sldId id="584" r:id="rId20"/>
    <p:sldId id="585" r:id="rId21"/>
    <p:sldId id="586" r:id="rId22"/>
    <p:sldId id="587" r:id="rId23"/>
    <p:sldId id="588" r:id="rId24"/>
    <p:sldId id="589" r:id="rId25"/>
    <p:sldId id="590" r:id="rId26"/>
    <p:sldId id="591" r:id="rId27"/>
    <p:sldId id="592" r:id="rId28"/>
    <p:sldId id="593" r:id="rId29"/>
    <p:sldId id="594" r:id="rId30"/>
    <p:sldId id="595" r:id="rId31"/>
    <p:sldId id="597" r:id="rId32"/>
    <p:sldId id="596" r:id="rId33"/>
    <p:sldId id="598" r:id="rId34"/>
    <p:sldId id="599" r:id="rId35"/>
    <p:sldId id="600" r:id="rId36"/>
    <p:sldId id="601" r:id="rId37"/>
    <p:sldId id="602" r:id="rId38"/>
    <p:sldId id="603" r:id="rId39"/>
    <p:sldId id="604" r:id="rId40"/>
    <p:sldId id="605" r:id="rId41"/>
    <p:sldId id="606" r:id="rId42"/>
    <p:sldId id="607" r:id="rId43"/>
  </p:sldIdLst>
  <p:sldSz cx="9144000" cy="6858000" type="screen4x3"/>
  <p:notesSz cx="9283700" cy="69977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800000"/>
    <a:srgbClr val="800080"/>
    <a:srgbClr val="FFFF66"/>
    <a:srgbClr val="FF9900"/>
    <a:srgbClr val="ACA964"/>
    <a:srgbClr val="8495A9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7" autoAdjust="0"/>
    <p:restoredTop sz="94845" autoAdjust="0"/>
  </p:normalViewPr>
  <p:slideViewPr>
    <p:cSldViewPr snapToObjects="1">
      <p:cViewPr varScale="1">
        <p:scale>
          <a:sx n="75" d="100"/>
          <a:sy n="75" d="100"/>
        </p:scale>
        <p:origin x="-4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66" d="100"/>
          <a:sy n="66" d="100"/>
        </p:scale>
        <p:origin x="-1536" y="-558"/>
      </p:cViewPr>
      <p:guideLst>
        <p:guide orient="horz" pos="2923"/>
        <p:guide pos="218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0.wmf"/><Relationship Id="rId4" Type="http://schemas.openxmlformats.org/officeDocument/2006/relationships/image" Target="../media/image24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83200" y="-65088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1011238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469063" y="-65088"/>
            <a:ext cx="3003550" cy="520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Winter 2007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93675" y="6705600"/>
            <a:ext cx="419258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1011238">
              <a:defRPr sz="1000" i="1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889500" y="6553200"/>
            <a:ext cx="36401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5pPr marL="1919288" lvl="4" algn="r" defTabSz="1011238">
              <a:defRPr sz="1500" smtClean="0"/>
            </a:lvl5pPr>
          </a:lstStyle>
          <a:p>
            <a:pPr lvl="4">
              <a:defRPr/>
            </a:pPr>
            <a:fld id="{9AA730B7-090B-4374-BD12-31D59D237AC4}" type="slidenum">
              <a:rPr lang="en-US"/>
              <a:pPr lvl="4">
                <a:defRPr/>
              </a:pPr>
              <a:t>‹#›</a:t>
            </a:fld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608013" y="6592888"/>
            <a:ext cx="1976437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algn="l" defTabSz="973138">
              <a:defRPr/>
            </a:pPr>
            <a:endParaRPr lang="en-US" sz="1500"/>
          </a:p>
          <a:p>
            <a:pPr algn="l" defTabSz="973138">
              <a:defRPr/>
            </a:pPr>
            <a:r>
              <a:rPr lang="en-US" sz="1200"/>
              <a:t>© 2007 Rollins</a:t>
            </a:r>
            <a:r>
              <a:rPr lang="en-US" sz="1500"/>
              <a:t/>
            </a:r>
            <a:br>
              <a:rPr lang="en-US" sz="1500"/>
            </a:br>
            <a:endParaRPr lang="en-US" sz="1500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22275" y="6532563"/>
            <a:ext cx="8753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1076325" y="87313"/>
            <a:ext cx="3003550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3662" tIns="47625" rIns="93662" bIns="47625" anchor="ctr"/>
          <a:lstStyle/>
          <a:p>
            <a:pPr defTabSz="973138">
              <a:defRPr/>
            </a:pPr>
            <a:r>
              <a:rPr lang="en-US" sz="1700"/>
              <a:t>ECEN 301 Class Notes</a:t>
            </a:r>
          </a:p>
          <a:p>
            <a:pPr defTabSz="973138">
              <a:defRPr/>
            </a:pPr>
            <a:r>
              <a:rPr lang="en-US" sz="1700"/>
              <a:t>Lecture 8</a:t>
            </a:r>
          </a:p>
        </p:txBody>
      </p:sp>
      <p:pic>
        <p:nvPicPr>
          <p:cNvPr id="47113" name="Picture 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8013" y="36513"/>
            <a:ext cx="819150" cy="50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3175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57800" y="0"/>
            <a:ext cx="4027488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3175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973138">
              <a:defRPr sz="1000" i="1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57800" y="6646863"/>
            <a:ext cx="4027488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 defTabSz="973138">
              <a:defRPr sz="1000" i="1" smtClean="0"/>
            </a:lvl1pPr>
          </a:lstStyle>
          <a:p>
            <a:pPr>
              <a:defRPr/>
            </a:pPr>
            <a:fld id="{48D83992-3B3B-42E7-B358-1C34C43A6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663" y="3324225"/>
            <a:ext cx="6808787" cy="314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7625" rIns="93662" bIns="476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608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41338"/>
            <a:ext cx="3471863" cy="2603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71488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42975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144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84363" algn="l" defTabSz="97313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0" y="3429000"/>
            <a:ext cx="8026400" cy="0"/>
          </a:xfrm>
          <a:prstGeom prst="line">
            <a:avLst/>
          </a:prstGeom>
          <a:noFill/>
          <a:ln w="50800">
            <a:solidFill>
              <a:srgbClr val="ACA964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5" name="Picture 12" descr="ECEN_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493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81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93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 smtClean="0"/>
            </a:lvl2pPr>
          </a:lstStyle>
          <a:p>
            <a:pPr lvl="1">
              <a:defRPr/>
            </a:pPr>
            <a:fld id="{746BD510-9679-4CA3-8E1E-AC5F0F726F55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D45CB1B-C80E-48C9-898A-793AE1DFDB04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152400"/>
            <a:ext cx="2095500" cy="259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152400"/>
            <a:ext cx="6134100" cy="259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9494AA7-6414-4630-82C2-0BEE5BC5AF70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9497408-A79B-42F6-B625-DB3848D5AE1E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820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0900" y="133350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0900" y="2114550"/>
            <a:ext cx="4102100" cy="6286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7FEF78B-D45A-48C4-B3BD-6885F235B730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AB2C1BE-E917-46B4-B61B-986546F8D2F5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0F13616A-7D39-4295-A7E5-E13C292CF67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0900" y="1333500"/>
            <a:ext cx="4102100" cy="1409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AD7380B-D013-49D0-B6CF-1F135FB5059D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E9F3714-780A-4207-92C3-AD666638FD45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65F7DBE1-5BE1-40F3-BF6A-A16DD6AC4FEB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3E8642D6-BE76-41D0-B9F2-269F8A588598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DCFDF76-B853-4EC9-A742-DD19DC584230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445DDF9D-4B4A-4B5B-B5BE-E6FF6CE9606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Line 2"/>
          <p:cNvSpPr>
            <a:spLocks noChangeShapeType="1"/>
          </p:cNvSpPr>
          <p:nvPr/>
        </p:nvSpPr>
        <p:spPr bwMode="auto">
          <a:xfrm>
            <a:off x="0" y="1143000"/>
            <a:ext cx="8026400" cy="0"/>
          </a:xfrm>
          <a:prstGeom prst="line">
            <a:avLst/>
          </a:prstGeom>
          <a:noFill/>
          <a:ln w="50800">
            <a:solidFill>
              <a:srgbClr val="8495A9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15240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6400" y="1333500"/>
            <a:ext cx="8356600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400800"/>
            <a:ext cx="1981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600" smtClean="0"/>
            </a:lvl1pPr>
          </a:lstStyle>
          <a:p>
            <a:pPr>
              <a:defRPr/>
            </a:pPr>
            <a:r>
              <a:rPr lang="en-US"/>
              <a:t>ECEN 301</a:t>
            </a:r>
          </a:p>
        </p:txBody>
      </p:sp>
      <p:sp>
        <p:nvSpPr>
          <p:cNvPr id="1239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600" smtClean="0"/>
            </a:lvl1pPr>
          </a:lstStyle>
          <a:p>
            <a:pPr>
              <a:defRPr/>
            </a:pPr>
            <a:r>
              <a:rPr lang="en-US"/>
              <a:t>Discussion #8 – Network Analysis</a:t>
            </a:r>
          </a:p>
        </p:txBody>
      </p:sp>
      <p:sp>
        <p:nvSpPr>
          <p:cNvPr id="1239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4008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2pPr lvl="1" algn="r">
              <a:defRPr sz="1600" smtClean="0"/>
            </a:lvl2pPr>
          </a:lstStyle>
          <a:p>
            <a:pPr lvl="1">
              <a:defRPr/>
            </a:pPr>
            <a:fld id="{731B52C5-224C-4BC8-8BAE-A7A087130EAC}" type="slidenum">
              <a:rPr lang="en-US"/>
              <a:pPr lvl="1">
                <a:defRPr/>
              </a:pPr>
              <a:t>‹#›</a:t>
            </a:fld>
            <a:endParaRPr lang="en-US"/>
          </a:p>
        </p:txBody>
      </p:sp>
      <p:sp>
        <p:nvSpPr>
          <p:cNvPr id="123912" name="Line 8"/>
          <p:cNvSpPr>
            <a:spLocks noChangeShapeType="1"/>
          </p:cNvSpPr>
          <p:nvPr/>
        </p:nvSpPr>
        <p:spPr bwMode="auto">
          <a:xfrm>
            <a:off x="508000" y="6286500"/>
            <a:ext cx="8432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3561" name="Picture 10" descr="ECEN_logo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562850" y="6324600"/>
            <a:ext cx="819150" cy="50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u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Font typeface="Monotype Sorts" pitchFamily="2" charset="2"/>
        <a:buChar char="Ù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ACA964"/>
        </a:buClr>
        <a:buChar char="•"/>
        <a:defRPr sz="20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5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0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6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28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33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oleObject38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41.bin"/><Relationship Id="rId4" Type="http://schemas.openxmlformats.org/officeDocument/2006/relationships/oleObject" Target="../embeddings/oleObject40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43.bin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45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560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FE853F5-9955-486B-A25F-2FD634F7CA0F}" type="slidenum">
              <a:rPr lang="en-US"/>
              <a:pPr lvl="1"/>
              <a:t>1</a:t>
            </a:fld>
            <a:endParaRPr lang="en-US"/>
          </a:p>
        </p:txBody>
      </p:sp>
      <p:graphicFrame>
        <p:nvGraphicFramePr>
          <p:cNvPr id="534787" name="Group 259"/>
          <p:cNvGraphicFramePr>
            <a:graphicFrameLocks noGrp="1"/>
          </p:cNvGraphicFramePr>
          <p:nvPr/>
        </p:nvGraphicFramePr>
        <p:xfrm>
          <a:off x="1143000" y="1990725"/>
          <a:ext cx="6705600" cy="3576005"/>
        </p:xfrm>
        <a:graphic>
          <a:graphicData uri="http://schemas.openxmlformats.org/drawingml/2006/table">
            <a:tbl>
              <a:tblPr/>
              <a:tblGrid>
                <a:gridCol w="712788"/>
                <a:gridCol w="644525"/>
                <a:gridCol w="595312"/>
                <a:gridCol w="1519238"/>
                <a:gridCol w="1023937"/>
                <a:gridCol w="766763"/>
                <a:gridCol w="763587"/>
                <a:gridCol w="67945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Day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Class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No.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Title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Chapters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HW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Due date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29 Sept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Network Analysis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3.4 – 3.5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LAB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30 Sep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Tue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Equivalent Circuits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 LAB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Recitation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HW 4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6699">
                        <a:alpha val="50000"/>
                      </a:srgbClr>
                    </a:solidFill>
                  </a:tcPr>
                </a:tc>
              </a:tr>
              <a:tr h="2746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Sat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Energy Storage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3.7, 4.1 – 4.2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</a:rPr>
                        <a:t>LAB 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80000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</a:tr>
              <a:tr h="2730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 Oct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25708" name="Rectangle 103"/>
          <p:cNvSpPr>
            <a:spLocks noChangeArrowheads="1"/>
          </p:cNvSpPr>
          <p:nvPr/>
        </p:nvSpPr>
        <p:spPr bwMode="auto">
          <a:xfrm>
            <a:off x="381000" y="152400"/>
            <a:ext cx="8458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b"/>
          <a:lstStyle/>
          <a:p>
            <a:pPr algn="l"/>
            <a:r>
              <a:rPr lang="en-US" sz="4400">
                <a:solidFill>
                  <a:schemeClr val="tx2"/>
                </a:solidFill>
              </a:rPr>
              <a:t>Schedule…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3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0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C30C95F-7795-4674-991E-1A541767A707}" type="slidenum">
              <a:rPr lang="en-US"/>
              <a:pPr lvl="1"/>
              <a:t>10</a:t>
            </a:fld>
            <a:endParaRPr lang="en-US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10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r>
              <a:rPr lang="en-US" sz="2800" b="1" u="sng" smtClean="0"/>
              <a:t>Example1</a:t>
            </a:r>
            <a:r>
              <a:rPr lang="en-US" sz="2800" smtClean="0"/>
              <a:t>: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94" name="Group 93"/>
          <p:cNvGrpSpPr/>
          <p:nvPr/>
        </p:nvGrpSpPr>
        <p:grpSpPr>
          <a:xfrm>
            <a:off x="-63500" y="2209800"/>
            <a:ext cx="5151438" cy="2832100"/>
            <a:chOff x="-63500" y="2349500"/>
            <a:chExt cx="5151438" cy="2832100"/>
          </a:xfrm>
        </p:grpSpPr>
        <p:grpSp>
          <p:nvGrpSpPr>
            <p:cNvPr id="1034" name="Group 62"/>
            <p:cNvGrpSpPr>
              <a:grpSpLocks/>
            </p:cNvGrpSpPr>
            <p:nvPr/>
          </p:nvGrpSpPr>
          <p:grpSpPr bwMode="auto">
            <a:xfrm>
              <a:off x="-63500" y="4025900"/>
              <a:ext cx="930275" cy="641350"/>
              <a:chOff x="19" y="2584"/>
              <a:chExt cx="586" cy="404"/>
            </a:xfrm>
          </p:grpSpPr>
          <p:sp>
            <p:nvSpPr>
              <p:cNvPr id="1115" name="Text Box 63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in</a:t>
                </a:r>
                <a:endParaRPr lang="en-US" sz="2000" b="1"/>
              </a:p>
            </p:txBody>
          </p:sp>
          <p:sp>
            <p:nvSpPr>
              <p:cNvPr id="1116" name="Oval 6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Text Box 65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1035" name="Group 96"/>
            <p:cNvGrpSpPr>
              <a:grpSpLocks/>
            </p:cNvGrpSpPr>
            <p:nvPr/>
          </p:nvGrpSpPr>
          <p:grpSpPr bwMode="auto">
            <a:xfrm>
              <a:off x="542925" y="2349500"/>
              <a:ext cx="4545013" cy="2832100"/>
              <a:chOff x="342" y="1488"/>
              <a:chExt cx="2863" cy="1784"/>
            </a:xfrm>
          </p:grpSpPr>
          <p:sp>
            <p:nvSpPr>
              <p:cNvPr id="1037" name="Oval 5"/>
              <p:cNvSpPr>
                <a:spLocks noChangeArrowheads="1"/>
              </p:cNvSpPr>
              <p:nvPr/>
            </p:nvSpPr>
            <p:spPr bwMode="auto">
              <a:xfrm>
                <a:off x="1333" y="2221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038" name="AutoShape 6"/>
              <p:cNvCxnSpPr>
                <a:cxnSpLocks noChangeShapeType="1"/>
                <a:stCxn id="1047" idx="2"/>
                <a:endCxn id="1116" idx="4"/>
              </p:cNvCxnSpPr>
              <p:nvPr/>
            </p:nvCxnSpPr>
            <p:spPr bwMode="auto">
              <a:xfrm rot="10800000">
                <a:off x="380" y="2888"/>
                <a:ext cx="959" cy="343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1039" name="AutoShape 7"/>
              <p:cNvCxnSpPr>
                <a:cxnSpLocks noChangeShapeType="1"/>
                <a:stCxn id="1046" idx="4"/>
                <a:endCxn id="1078" idx="0"/>
              </p:cNvCxnSpPr>
              <p:nvPr/>
            </p:nvCxnSpPr>
            <p:spPr bwMode="auto">
              <a:xfrm>
                <a:off x="2850" y="2286"/>
                <a:ext cx="6" cy="33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40" name="AutoShape 8"/>
              <p:cNvCxnSpPr>
                <a:cxnSpLocks noChangeShapeType="1"/>
                <a:stCxn id="1037" idx="4"/>
                <a:endCxn id="1108" idx="0"/>
              </p:cNvCxnSpPr>
              <p:nvPr/>
            </p:nvCxnSpPr>
            <p:spPr bwMode="auto">
              <a:xfrm>
                <a:off x="1375" y="2298"/>
                <a:ext cx="0" cy="318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1041" name="Group 9"/>
              <p:cNvGrpSpPr>
                <a:grpSpLocks/>
              </p:cNvGrpSpPr>
              <p:nvPr/>
            </p:nvGrpSpPr>
            <p:grpSpPr bwMode="auto">
              <a:xfrm>
                <a:off x="1327" y="2616"/>
                <a:ext cx="111" cy="216"/>
                <a:chOff x="2009" y="2933"/>
                <a:chExt cx="111" cy="216"/>
              </a:xfrm>
            </p:grpSpPr>
            <p:sp>
              <p:nvSpPr>
                <p:cNvPr id="1108" name="Line 10"/>
                <p:cNvSpPr>
                  <a:spLocks noChangeShapeType="1"/>
                </p:cNvSpPr>
                <p:nvPr/>
              </p:nvSpPr>
              <p:spPr bwMode="auto">
                <a:xfrm>
                  <a:off x="2057" y="293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9" name="Line 11"/>
                <p:cNvSpPr>
                  <a:spLocks noChangeShapeType="1"/>
                </p:cNvSpPr>
                <p:nvPr/>
              </p:nvSpPr>
              <p:spPr bwMode="auto">
                <a:xfrm flipH="1">
                  <a:off x="2009" y="295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0" name="Line 12"/>
                <p:cNvSpPr>
                  <a:spLocks noChangeShapeType="1"/>
                </p:cNvSpPr>
                <p:nvPr/>
              </p:nvSpPr>
              <p:spPr bwMode="auto">
                <a:xfrm>
                  <a:off x="2009" y="312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1" name="Line 13"/>
                <p:cNvSpPr>
                  <a:spLocks noChangeShapeType="1"/>
                </p:cNvSpPr>
                <p:nvPr/>
              </p:nvSpPr>
              <p:spPr bwMode="auto">
                <a:xfrm>
                  <a:off x="2012" y="297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2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2012" y="302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3" name="Line 15"/>
                <p:cNvSpPr>
                  <a:spLocks noChangeShapeType="1"/>
                </p:cNvSpPr>
                <p:nvPr/>
              </p:nvSpPr>
              <p:spPr bwMode="auto">
                <a:xfrm>
                  <a:off x="2012" y="304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14" name="Line 16"/>
                <p:cNvSpPr>
                  <a:spLocks noChangeShapeType="1"/>
                </p:cNvSpPr>
                <p:nvPr/>
              </p:nvSpPr>
              <p:spPr bwMode="auto">
                <a:xfrm flipH="1">
                  <a:off x="2012" y="309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2" name="Text Box 17"/>
              <p:cNvSpPr txBox="1">
                <a:spLocks noChangeArrowheads="1"/>
              </p:cNvSpPr>
              <p:nvPr/>
            </p:nvSpPr>
            <p:spPr bwMode="auto">
              <a:xfrm>
                <a:off x="1103" y="2424"/>
                <a:ext cx="26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1"/>
              </a:p>
              <a:p>
                <a:r>
                  <a:rPr lang="en-US" b="1"/>
                  <a:t>R</a:t>
                </a:r>
                <a:r>
                  <a:rPr lang="en-US" b="1" baseline="-25000"/>
                  <a:t>2</a:t>
                </a:r>
              </a:p>
              <a:p>
                <a:endParaRPr lang="en-US" b="1"/>
              </a:p>
            </p:txBody>
          </p:sp>
          <p:grpSp>
            <p:nvGrpSpPr>
              <p:cNvPr id="1043" name="Group 18"/>
              <p:cNvGrpSpPr>
                <a:grpSpLocks/>
              </p:cNvGrpSpPr>
              <p:nvPr/>
            </p:nvGrpSpPr>
            <p:grpSpPr bwMode="auto">
              <a:xfrm rot="5400000" flipH="1" flipV="1">
                <a:off x="826" y="2116"/>
                <a:ext cx="112" cy="287"/>
                <a:chOff x="3450" y="2313"/>
                <a:chExt cx="111" cy="216"/>
              </a:xfrm>
            </p:grpSpPr>
            <p:sp>
              <p:nvSpPr>
                <p:cNvPr id="1101" name="Line 19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2" name="Line 20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3" name="Line 21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4" name="Line 22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5" name="Line 23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6" name="Line 24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7" name="Line 25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cxnSp>
            <p:nvCxnSpPr>
              <p:cNvPr id="1044" name="AutoShape 26"/>
              <p:cNvCxnSpPr>
                <a:cxnSpLocks noChangeShapeType="1"/>
                <a:stCxn id="1054" idx="6"/>
                <a:endCxn id="1101" idx="0"/>
              </p:cNvCxnSpPr>
              <p:nvPr/>
            </p:nvCxnSpPr>
            <p:spPr bwMode="auto">
              <a:xfrm>
                <a:off x="425" y="2266"/>
                <a:ext cx="313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45" name="AutoShape 27"/>
              <p:cNvCxnSpPr>
                <a:cxnSpLocks noChangeShapeType="1"/>
                <a:stCxn id="1037" idx="2"/>
                <a:endCxn id="1103" idx="1"/>
              </p:cNvCxnSpPr>
              <p:nvPr/>
            </p:nvCxnSpPr>
            <p:spPr bwMode="auto">
              <a:xfrm flipH="1" flipV="1">
                <a:off x="1025" y="2258"/>
                <a:ext cx="308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1046" name="Oval 33"/>
              <p:cNvSpPr>
                <a:spLocks noChangeArrowheads="1"/>
              </p:cNvSpPr>
              <p:nvPr/>
            </p:nvSpPr>
            <p:spPr bwMode="auto">
              <a:xfrm>
                <a:off x="2808" y="2209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Oval 34"/>
              <p:cNvSpPr>
                <a:spLocks noChangeArrowheads="1"/>
              </p:cNvSpPr>
              <p:nvPr/>
            </p:nvSpPr>
            <p:spPr bwMode="auto">
              <a:xfrm>
                <a:off x="1339" y="3192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048" name="Group 35"/>
              <p:cNvGrpSpPr>
                <a:grpSpLocks/>
              </p:cNvGrpSpPr>
              <p:nvPr/>
            </p:nvGrpSpPr>
            <p:grpSpPr bwMode="auto">
              <a:xfrm rot="5400000" flipH="1" flipV="1">
                <a:off x="1893" y="1624"/>
                <a:ext cx="112" cy="287"/>
                <a:chOff x="3450" y="2313"/>
                <a:chExt cx="111" cy="216"/>
              </a:xfrm>
            </p:grpSpPr>
            <p:sp>
              <p:nvSpPr>
                <p:cNvPr id="1094" name="Line 36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5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6" name="Line 38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7" name="Line 39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8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9" name="Line 41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00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49" name="Text Box 43"/>
              <p:cNvSpPr txBox="1">
                <a:spLocks noChangeArrowheads="1"/>
              </p:cNvSpPr>
              <p:nvPr/>
            </p:nvSpPr>
            <p:spPr bwMode="auto">
              <a:xfrm>
                <a:off x="625" y="2006"/>
                <a:ext cx="45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 R</a:t>
                </a:r>
                <a:r>
                  <a:rPr lang="en-US" b="1" baseline="-25000"/>
                  <a:t>1</a:t>
                </a:r>
                <a:r>
                  <a:rPr lang="en-US" b="1"/>
                  <a:t>–</a:t>
                </a:r>
              </a:p>
            </p:txBody>
          </p:sp>
          <p:cxnSp>
            <p:nvCxnSpPr>
              <p:cNvPr id="1050" name="AutoShape 44"/>
              <p:cNvCxnSpPr>
                <a:cxnSpLocks noChangeShapeType="1"/>
                <a:stCxn id="1047" idx="0"/>
                <a:endCxn id="1110" idx="1"/>
              </p:cNvCxnSpPr>
              <p:nvPr/>
            </p:nvCxnSpPr>
            <p:spPr bwMode="auto">
              <a:xfrm flipV="1">
                <a:off x="1381" y="2832"/>
                <a:ext cx="3" cy="36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51" name="AutoShape 45"/>
              <p:cNvCxnSpPr>
                <a:cxnSpLocks noChangeShapeType="1"/>
                <a:stCxn id="1063" idx="6"/>
                <a:endCxn id="1087" idx="0"/>
              </p:cNvCxnSpPr>
              <p:nvPr/>
            </p:nvCxnSpPr>
            <p:spPr bwMode="auto">
              <a:xfrm>
                <a:off x="2009" y="2260"/>
                <a:ext cx="221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52" name="AutoShape 46"/>
              <p:cNvCxnSpPr>
                <a:cxnSpLocks noChangeShapeType="1"/>
                <a:stCxn id="1062" idx="6"/>
                <a:endCxn id="1080" idx="1"/>
              </p:cNvCxnSpPr>
              <p:nvPr/>
            </p:nvCxnSpPr>
            <p:spPr bwMode="auto">
              <a:xfrm flipV="1">
                <a:off x="2013" y="2832"/>
                <a:ext cx="852" cy="402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1053" name="AutoShape 47"/>
              <p:cNvCxnSpPr>
                <a:cxnSpLocks noChangeShapeType="1"/>
                <a:stCxn id="1046" idx="0"/>
                <a:endCxn id="1096" idx="1"/>
              </p:cNvCxnSpPr>
              <p:nvPr/>
            </p:nvCxnSpPr>
            <p:spPr bwMode="auto">
              <a:xfrm rot="5400000" flipH="1">
                <a:off x="2250" y="1609"/>
                <a:ext cx="443" cy="757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1054" name="Oval 48"/>
              <p:cNvSpPr>
                <a:spLocks noChangeArrowheads="1"/>
              </p:cNvSpPr>
              <p:nvPr/>
            </p:nvSpPr>
            <p:spPr bwMode="auto">
              <a:xfrm>
                <a:off x="342" y="2227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055" name="AutoShape 49"/>
              <p:cNvCxnSpPr>
                <a:cxnSpLocks noChangeShapeType="1"/>
                <a:endCxn id="1054" idx="4"/>
              </p:cNvCxnSpPr>
              <p:nvPr/>
            </p:nvCxnSpPr>
            <p:spPr bwMode="auto">
              <a:xfrm flipV="1">
                <a:off x="381" y="2304"/>
                <a:ext cx="3" cy="25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56" name="AutoShape 50"/>
              <p:cNvCxnSpPr>
                <a:cxnSpLocks noChangeShapeType="1"/>
                <a:stCxn id="1037" idx="0"/>
                <a:endCxn id="1094" idx="0"/>
              </p:cNvCxnSpPr>
              <p:nvPr/>
            </p:nvCxnSpPr>
            <p:spPr bwMode="auto">
              <a:xfrm rot="-5400000">
                <a:off x="1368" y="1782"/>
                <a:ext cx="446" cy="431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sp>
            <p:nvSpPr>
              <p:cNvPr id="1057" name="Text Box 51"/>
              <p:cNvSpPr txBox="1">
                <a:spLocks noChangeArrowheads="1"/>
              </p:cNvSpPr>
              <p:nvPr/>
            </p:nvSpPr>
            <p:spPr bwMode="auto">
              <a:xfrm>
                <a:off x="1691" y="1488"/>
                <a:ext cx="45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 +R</a:t>
                </a:r>
                <a:r>
                  <a:rPr lang="en-US" b="1" baseline="-25000"/>
                  <a:t>4</a:t>
                </a:r>
                <a:r>
                  <a:rPr lang="en-US" b="1"/>
                  <a:t>–</a:t>
                </a:r>
              </a:p>
            </p:txBody>
          </p:sp>
          <p:cxnSp>
            <p:nvCxnSpPr>
              <p:cNvPr id="1058" name="AutoShape 52"/>
              <p:cNvCxnSpPr>
                <a:cxnSpLocks noChangeShapeType="1"/>
                <a:stCxn id="1089" idx="1"/>
                <a:endCxn id="1046" idx="2"/>
              </p:cNvCxnSpPr>
              <p:nvPr/>
            </p:nvCxnSpPr>
            <p:spPr bwMode="auto">
              <a:xfrm flipV="1">
                <a:off x="2517" y="2248"/>
                <a:ext cx="291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1059" name="Group 53"/>
              <p:cNvGrpSpPr>
                <a:grpSpLocks/>
              </p:cNvGrpSpPr>
              <p:nvPr/>
            </p:nvGrpSpPr>
            <p:grpSpPr bwMode="auto">
              <a:xfrm rot="5400000" flipH="1" flipV="1">
                <a:off x="2318" y="2108"/>
                <a:ext cx="112" cy="287"/>
                <a:chOff x="3450" y="2313"/>
                <a:chExt cx="111" cy="216"/>
              </a:xfrm>
            </p:grpSpPr>
            <p:sp>
              <p:nvSpPr>
                <p:cNvPr id="1087" name="Line 54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8" name="Line 55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9" name="Line 56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0" name="Line 57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1" name="Line 58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2" name="Line 59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93" name="Line 60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0" name="Text Box 61"/>
              <p:cNvSpPr txBox="1">
                <a:spLocks noChangeArrowheads="1"/>
              </p:cNvSpPr>
              <p:nvPr/>
            </p:nvSpPr>
            <p:spPr bwMode="auto">
              <a:xfrm>
                <a:off x="2100" y="1996"/>
                <a:ext cx="50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 +R</a:t>
                </a:r>
                <a:r>
                  <a:rPr lang="en-US" b="1" baseline="-25000"/>
                  <a:t>3 </a:t>
                </a:r>
                <a:r>
                  <a:rPr lang="en-US" b="1"/>
                  <a:t>–</a:t>
                </a:r>
                <a:r>
                  <a:rPr lang="en-US" b="1" baseline="-25000"/>
                  <a:t> </a:t>
                </a:r>
                <a:endParaRPr lang="en-US" b="1"/>
              </a:p>
            </p:txBody>
          </p:sp>
          <p:grpSp>
            <p:nvGrpSpPr>
              <p:cNvPr id="1061" name="Group 66"/>
              <p:cNvGrpSpPr>
                <a:grpSpLocks/>
              </p:cNvGrpSpPr>
              <p:nvPr/>
            </p:nvGrpSpPr>
            <p:grpSpPr bwMode="auto">
              <a:xfrm>
                <a:off x="1784" y="2591"/>
                <a:ext cx="365" cy="410"/>
                <a:chOff x="797" y="2639"/>
                <a:chExt cx="365" cy="410"/>
              </a:xfrm>
            </p:grpSpPr>
            <p:sp>
              <p:nvSpPr>
                <p:cNvPr id="1085" name="AutoShape 67"/>
                <p:cNvSpPr>
                  <a:spLocks noChangeArrowheads="1"/>
                </p:cNvSpPr>
                <p:nvPr/>
              </p:nvSpPr>
              <p:spPr bwMode="auto">
                <a:xfrm>
                  <a:off x="797" y="2664"/>
                  <a:ext cx="365" cy="385"/>
                </a:xfrm>
                <a:prstGeom prst="diamond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883" y="2639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–</a:t>
                  </a:r>
                </a:p>
                <a:p>
                  <a:r>
                    <a:rPr lang="en-US"/>
                    <a:t>+</a:t>
                  </a:r>
                </a:p>
              </p:txBody>
            </p:sp>
          </p:grpSp>
          <p:sp>
            <p:nvSpPr>
              <p:cNvPr id="1062" name="Oval 69"/>
              <p:cNvSpPr>
                <a:spLocks noChangeArrowheads="1"/>
              </p:cNvSpPr>
              <p:nvPr/>
            </p:nvSpPr>
            <p:spPr bwMode="auto">
              <a:xfrm>
                <a:off x="1930" y="3195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Oval 70"/>
              <p:cNvSpPr>
                <a:spLocks noChangeArrowheads="1"/>
              </p:cNvSpPr>
              <p:nvPr/>
            </p:nvSpPr>
            <p:spPr bwMode="auto">
              <a:xfrm>
                <a:off x="1926" y="2221"/>
                <a:ext cx="83" cy="77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cxnSp>
            <p:nvCxnSpPr>
              <p:cNvPr id="1064" name="AutoShape 71"/>
              <p:cNvCxnSpPr>
                <a:cxnSpLocks noChangeShapeType="1"/>
                <a:stCxn id="1047" idx="6"/>
                <a:endCxn id="1062" idx="2"/>
              </p:cNvCxnSpPr>
              <p:nvPr/>
            </p:nvCxnSpPr>
            <p:spPr bwMode="auto">
              <a:xfrm>
                <a:off x="1422" y="3231"/>
                <a:ext cx="508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65" name="AutoShape 72"/>
              <p:cNvCxnSpPr>
                <a:cxnSpLocks noChangeShapeType="1"/>
                <a:stCxn id="1062" idx="0"/>
                <a:endCxn id="1086" idx="2"/>
              </p:cNvCxnSpPr>
              <p:nvPr/>
            </p:nvCxnSpPr>
            <p:spPr bwMode="auto">
              <a:xfrm flipH="1" flipV="1">
                <a:off x="1969" y="2995"/>
                <a:ext cx="3" cy="20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066" name="AutoShape 73"/>
              <p:cNvCxnSpPr>
                <a:cxnSpLocks noChangeShapeType="1"/>
                <a:stCxn id="1063" idx="4"/>
                <a:endCxn id="1086" idx="0"/>
              </p:cNvCxnSpPr>
              <p:nvPr/>
            </p:nvCxnSpPr>
            <p:spPr bwMode="auto">
              <a:xfrm>
                <a:off x="1968" y="2298"/>
                <a:ext cx="1" cy="29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1067" name="Group 74"/>
              <p:cNvGrpSpPr>
                <a:grpSpLocks/>
              </p:cNvGrpSpPr>
              <p:nvPr/>
            </p:nvGrpSpPr>
            <p:grpSpPr bwMode="auto">
              <a:xfrm>
                <a:off x="2808" y="2616"/>
                <a:ext cx="111" cy="216"/>
                <a:chOff x="2009" y="2933"/>
                <a:chExt cx="111" cy="216"/>
              </a:xfrm>
            </p:grpSpPr>
            <p:sp>
              <p:nvSpPr>
                <p:cNvPr id="1078" name="Line 75"/>
                <p:cNvSpPr>
                  <a:spLocks noChangeShapeType="1"/>
                </p:cNvSpPr>
                <p:nvPr/>
              </p:nvSpPr>
              <p:spPr bwMode="auto">
                <a:xfrm>
                  <a:off x="2057" y="293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79" name="Line 76"/>
                <p:cNvSpPr>
                  <a:spLocks noChangeShapeType="1"/>
                </p:cNvSpPr>
                <p:nvPr/>
              </p:nvSpPr>
              <p:spPr bwMode="auto">
                <a:xfrm flipH="1">
                  <a:off x="2009" y="295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0" name="Line 77"/>
                <p:cNvSpPr>
                  <a:spLocks noChangeShapeType="1"/>
                </p:cNvSpPr>
                <p:nvPr/>
              </p:nvSpPr>
              <p:spPr bwMode="auto">
                <a:xfrm>
                  <a:off x="2009" y="312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1" name="Line 78"/>
                <p:cNvSpPr>
                  <a:spLocks noChangeShapeType="1"/>
                </p:cNvSpPr>
                <p:nvPr/>
              </p:nvSpPr>
              <p:spPr bwMode="auto">
                <a:xfrm>
                  <a:off x="2012" y="297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2" name="Line 79"/>
                <p:cNvSpPr>
                  <a:spLocks noChangeShapeType="1"/>
                </p:cNvSpPr>
                <p:nvPr/>
              </p:nvSpPr>
              <p:spPr bwMode="auto">
                <a:xfrm flipH="1">
                  <a:off x="2012" y="302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3" name="Line 80"/>
                <p:cNvSpPr>
                  <a:spLocks noChangeShapeType="1"/>
                </p:cNvSpPr>
                <p:nvPr/>
              </p:nvSpPr>
              <p:spPr bwMode="auto">
                <a:xfrm>
                  <a:off x="2012" y="304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84" name="Line 81"/>
                <p:cNvSpPr>
                  <a:spLocks noChangeShapeType="1"/>
                </p:cNvSpPr>
                <p:nvPr/>
              </p:nvSpPr>
              <p:spPr bwMode="auto">
                <a:xfrm flipH="1">
                  <a:off x="2012" y="309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068" name="Text Box 82"/>
              <p:cNvSpPr txBox="1">
                <a:spLocks noChangeArrowheads="1"/>
              </p:cNvSpPr>
              <p:nvPr/>
            </p:nvSpPr>
            <p:spPr bwMode="auto">
              <a:xfrm>
                <a:off x="2581" y="2400"/>
                <a:ext cx="26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b="1"/>
              </a:p>
              <a:p>
                <a:r>
                  <a:rPr lang="en-US" b="1"/>
                  <a:t>R</a:t>
                </a:r>
                <a:r>
                  <a:rPr lang="en-US" b="1" baseline="-25000"/>
                  <a:t>5</a:t>
                </a:r>
              </a:p>
              <a:p>
                <a:endParaRPr lang="en-US" b="1"/>
              </a:p>
            </p:txBody>
          </p:sp>
          <p:sp>
            <p:nvSpPr>
              <p:cNvPr id="1069" name="Text Box 83"/>
              <p:cNvSpPr txBox="1">
                <a:spLocks noChangeArrowheads="1"/>
              </p:cNvSpPr>
              <p:nvPr/>
            </p:nvSpPr>
            <p:spPr bwMode="auto">
              <a:xfrm>
                <a:off x="1406" y="2424"/>
                <a:ext cx="198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  <a:p>
                <a:r>
                  <a:rPr lang="en-US" b="1"/>
                  <a:t>v</a:t>
                </a:r>
                <a:endParaRPr lang="en-US" b="1" baseline="-25000"/>
              </a:p>
              <a:p>
                <a:r>
                  <a:rPr lang="en-US" b="1"/>
                  <a:t>–</a:t>
                </a:r>
              </a:p>
            </p:txBody>
          </p:sp>
          <p:sp>
            <p:nvSpPr>
              <p:cNvPr id="1070" name="Arc 84"/>
              <p:cNvSpPr>
                <a:spLocks/>
              </p:cNvSpPr>
              <p:nvPr/>
            </p:nvSpPr>
            <p:spPr bwMode="auto">
              <a:xfrm>
                <a:off x="613" y="2496"/>
                <a:ext cx="518" cy="515"/>
              </a:xfrm>
              <a:custGeom>
                <a:avLst/>
                <a:gdLst>
                  <a:gd name="T0" fmla="*/ 259 w 43200"/>
                  <a:gd name="T1" fmla="*/ 0 h 43200"/>
                  <a:gd name="T2" fmla="*/ 34 w 43200"/>
                  <a:gd name="T3" fmla="*/ 130 h 43200"/>
                  <a:gd name="T4" fmla="*/ 259 w 43200"/>
                  <a:gd name="T5" fmla="*/ 258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7862"/>
                      <a:pt x="969" y="14188"/>
                      <a:pt x="2814" y="10937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7862"/>
                      <a:pt x="969" y="14188"/>
                      <a:pt x="2814" y="10937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Text Box 85"/>
              <p:cNvSpPr txBox="1">
                <a:spLocks noChangeArrowheads="1"/>
              </p:cNvSpPr>
              <p:nvPr/>
            </p:nvSpPr>
            <p:spPr bwMode="auto">
              <a:xfrm>
                <a:off x="751" y="2642"/>
                <a:ext cx="20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 i="1"/>
                  <a:t>i</a:t>
                </a:r>
                <a:r>
                  <a:rPr lang="en-US" b="1" i="1" baseline="-25000"/>
                  <a:t>a</a:t>
                </a:r>
              </a:p>
            </p:txBody>
          </p:sp>
          <p:sp>
            <p:nvSpPr>
              <p:cNvPr id="1072" name="Arc 86"/>
              <p:cNvSpPr>
                <a:spLocks/>
              </p:cNvSpPr>
              <p:nvPr/>
            </p:nvSpPr>
            <p:spPr bwMode="auto">
              <a:xfrm>
                <a:off x="2148" y="2700"/>
                <a:ext cx="518" cy="515"/>
              </a:xfrm>
              <a:custGeom>
                <a:avLst/>
                <a:gdLst>
                  <a:gd name="T0" fmla="*/ 259 w 43200"/>
                  <a:gd name="T1" fmla="*/ 0 h 43200"/>
                  <a:gd name="T2" fmla="*/ 34 w 43200"/>
                  <a:gd name="T3" fmla="*/ 130 h 43200"/>
                  <a:gd name="T4" fmla="*/ 259 w 43200"/>
                  <a:gd name="T5" fmla="*/ 258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7862"/>
                      <a:pt x="969" y="14188"/>
                      <a:pt x="2814" y="10937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7862"/>
                      <a:pt x="969" y="14188"/>
                      <a:pt x="2814" y="10937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Text Box 87"/>
              <p:cNvSpPr txBox="1">
                <a:spLocks noChangeArrowheads="1"/>
              </p:cNvSpPr>
              <p:nvPr/>
            </p:nvSpPr>
            <p:spPr bwMode="auto">
              <a:xfrm>
                <a:off x="2289" y="2846"/>
                <a:ext cx="199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 i="1"/>
                  <a:t>i</a:t>
                </a:r>
                <a:r>
                  <a:rPr lang="en-US" b="1" i="1" baseline="-25000"/>
                  <a:t>c</a:t>
                </a:r>
              </a:p>
            </p:txBody>
          </p:sp>
          <p:sp>
            <p:nvSpPr>
              <p:cNvPr id="1074" name="Arc 88"/>
              <p:cNvSpPr>
                <a:spLocks/>
              </p:cNvSpPr>
              <p:nvPr/>
            </p:nvSpPr>
            <p:spPr bwMode="auto">
              <a:xfrm>
                <a:off x="1439" y="1824"/>
                <a:ext cx="518" cy="515"/>
              </a:xfrm>
              <a:custGeom>
                <a:avLst/>
                <a:gdLst>
                  <a:gd name="T0" fmla="*/ 259 w 43200"/>
                  <a:gd name="T1" fmla="*/ 0 h 43200"/>
                  <a:gd name="T2" fmla="*/ 34 w 43200"/>
                  <a:gd name="T3" fmla="*/ 130 h 43200"/>
                  <a:gd name="T4" fmla="*/ 259 w 43200"/>
                  <a:gd name="T5" fmla="*/ 258 h 43200"/>
                  <a:gd name="T6" fmla="*/ 0 60000 65536"/>
                  <a:gd name="T7" fmla="*/ 0 60000 65536"/>
                  <a:gd name="T8" fmla="*/ 0 60000 65536"/>
                  <a:gd name="T9" fmla="*/ 0 w 43200"/>
                  <a:gd name="T10" fmla="*/ 0 h 43200"/>
                  <a:gd name="T11" fmla="*/ 43200 w 43200"/>
                  <a:gd name="T12" fmla="*/ 43200 h 432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3200" h="43200" fill="none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7862"/>
                      <a:pt x="969" y="14188"/>
                      <a:pt x="2814" y="10937"/>
                    </a:cubicBezTo>
                  </a:path>
                  <a:path w="43200" h="43200" stroke="0" extrusionOk="0">
                    <a:moveTo>
                      <a:pt x="21599" y="0"/>
                    </a:moveTo>
                    <a:cubicBezTo>
                      <a:pt x="33529" y="0"/>
                      <a:pt x="43200" y="9670"/>
                      <a:pt x="43200" y="21600"/>
                    </a:cubicBezTo>
                    <a:cubicBezTo>
                      <a:pt x="43200" y="33529"/>
                      <a:pt x="33529" y="43200"/>
                      <a:pt x="21600" y="43200"/>
                    </a:cubicBezTo>
                    <a:cubicBezTo>
                      <a:pt x="9670" y="43200"/>
                      <a:pt x="0" y="33529"/>
                      <a:pt x="0" y="21600"/>
                    </a:cubicBezTo>
                    <a:cubicBezTo>
                      <a:pt x="-1" y="17862"/>
                      <a:pt x="969" y="14188"/>
                      <a:pt x="2814" y="10937"/>
                    </a:cubicBezTo>
                    <a:lnTo>
                      <a:pt x="21600" y="21600"/>
                    </a:lnTo>
                    <a:close/>
                  </a:path>
                </a:pathLst>
              </a:custGeom>
              <a:noFill/>
              <a:ln w="28575">
                <a:solidFill>
                  <a:srgbClr val="800000"/>
                </a:solidFill>
                <a:round/>
                <a:headEnd type="none" w="lg" len="lg"/>
                <a:tailEnd type="stealth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Text Box 89"/>
              <p:cNvSpPr txBox="1">
                <a:spLocks noChangeArrowheads="1"/>
              </p:cNvSpPr>
              <p:nvPr/>
            </p:nvSpPr>
            <p:spPr bwMode="auto">
              <a:xfrm>
                <a:off x="1577" y="1970"/>
                <a:ext cx="204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 i="1"/>
                  <a:t>i</a:t>
                </a:r>
                <a:r>
                  <a:rPr lang="en-US" b="1" i="1" baseline="-25000"/>
                  <a:t>b</a:t>
                </a:r>
              </a:p>
            </p:txBody>
          </p:sp>
          <p:sp>
            <p:nvSpPr>
              <p:cNvPr id="1076" name="Text Box 90"/>
              <p:cNvSpPr txBox="1">
                <a:spLocks noChangeArrowheads="1"/>
              </p:cNvSpPr>
              <p:nvPr/>
            </p:nvSpPr>
            <p:spPr bwMode="auto">
              <a:xfrm>
                <a:off x="2884" y="2441"/>
                <a:ext cx="321" cy="57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</a:p>
              <a:p>
                <a:r>
                  <a:rPr lang="en-US" b="1"/>
                  <a:t>v</a:t>
                </a:r>
                <a:r>
                  <a:rPr lang="en-US" b="1" baseline="-25000"/>
                  <a:t>out</a:t>
                </a:r>
              </a:p>
              <a:p>
                <a:r>
                  <a:rPr lang="en-US" b="1"/>
                  <a:t>–</a:t>
                </a:r>
              </a:p>
            </p:txBody>
          </p:sp>
          <p:sp>
            <p:nvSpPr>
              <p:cNvPr id="1077" name="Text Box 91"/>
              <p:cNvSpPr txBox="1">
                <a:spLocks noChangeArrowheads="1"/>
              </p:cNvSpPr>
              <p:nvPr/>
            </p:nvSpPr>
            <p:spPr bwMode="auto">
              <a:xfrm>
                <a:off x="1669" y="2841"/>
                <a:ext cx="26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2v</a:t>
                </a:r>
              </a:p>
            </p:txBody>
          </p:sp>
        </p:grpSp>
      </p:grpSp>
      <p:sp>
        <p:nvSpPr>
          <p:cNvPr id="1036" name="Text Box 92"/>
          <p:cNvSpPr txBox="1">
            <a:spLocks noChangeArrowheads="1"/>
          </p:cNvSpPr>
          <p:nvPr/>
        </p:nvSpPr>
        <p:spPr bwMode="auto">
          <a:xfrm>
            <a:off x="4899025" y="2630488"/>
            <a:ext cx="4078288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/>
              <a:t>Apply KVL at nodes </a:t>
            </a:r>
            <a:r>
              <a:rPr lang="en-US" b="1"/>
              <a:t>a,</a:t>
            </a:r>
            <a:r>
              <a:rPr lang="en-US"/>
              <a:t> </a:t>
            </a:r>
            <a:r>
              <a:rPr lang="en-US" b="1"/>
              <a:t>b</a:t>
            </a:r>
            <a:r>
              <a:rPr lang="en-US"/>
              <a:t>, and </a:t>
            </a:r>
            <a:r>
              <a:rPr lang="en-US" b="1"/>
              <a:t>c</a:t>
            </a:r>
          </a:p>
        </p:txBody>
      </p:sp>
      <p:graphicFrame>
        <p:nvGraphicFramePr>
          <p:cNvPr id="1026" name="Object 93"/>
          <p:cNvGraphicFramePr>
            <a:graphicFrameLocks noChangeAspect="1"/>
          </p:cNvGraphicFramePr>
          <p:nvPr/>
        </p:nvGraphicFramePr>
        <p:xfrm>
          <a:off x="5740399" y="4652963"/>
          <a:ext cx="3236913" cy="1477962"/>
        </p:xfrm>
        <a:graphic>
          <a:graphicData uri="http://schemas.openxmlformats.org/presentationml/2006/ole">
            <p:oleObj spid="_x0000_s1026" name="Equation" r:id="rId3" imgW="2273040" imgH="1130040" progId="Equation.3">
              <p:embed/>
            </p:oleObj>
          </a:graphicData>
        </a:graphic>
      </p:graphicFrame>
      <p:graphicFrame>
        <p:nvGraphicFramePr>
          <p:cNvPr id="1027" name="Object 94"/>
          <p:cNvGraphicFramePr>
            <a:graphicFrameLocks noChangeAspect="1"/>
          </p:cNvGraphicFramePr>
          <p:nvPr/>
        </p:nvGraphicFramePr>
        <p:xfrm>
          <a:off x="5740400" y="3236913"/>
          <a:ext cx="2184400" cy="1258887"/>
        </p:xfrm>
        <a:graphic>
          <a:graphicData uri="http://schemas.openxmlformats.org/presentationml/2006/ole">
            <p:oleObj spid="_x0000_s1027" name="Equation" r:id="rId4" imgW="1587240" imgH="914400" progId="Equation.3">
              <p:embed/>
            </p:oleObj>
          </a:graphicData>
        </a:graphic>
      </p:graphicFrame>
      <p:graphicFrame>
        <p:nvGraphicFramePr>
          <p:cNvPr id="1028" name="Object 95"/>
          <p:cNvGraphicFramePr>
            <a:graphicFrameLocks noChangeAspect="1"/>
          </p:cNvGraphicFramePr>
          <p:nvPr/>
        </p:nvGraphicFramePr>
        <p:xfrm>
          <a:off x="1143000" y="5105400"/>
          <a:ext cx="4208463" cy="1143000"/>
        </p:xfrm>
        <a:graphic>
          <a:graphicData uri="http://schemas.openxmlformats.org/presentationml/2006/ole">
            <p:oleObj spid="_x0000_s1028" name="Equation" r:id="rId5" imgW="2882880" imgH="9144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207BD86A-EDDD-4864-8821-635997A86F56}" type="slidenum">
              <a:rPr lang="en-US"/>
              <a:pPr lvl="1"/>
              <a:t>11</a:t>
            </a:fld>
            <a:endParaRPr lang="en-US"/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20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r>
              <a:rPr lang="en-US" sz="2800" b="1" u="sng" smtClean="0"/>
              <a:t>Example1</a:t>
            </a:r>
            <a:r>
              <a:rPr lang="en-US" sz="2800" smtClean="0"/>
              <a:t>: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2057" name="Group 4"/>
          <p:cNvGrpSpPr>
            <a:grpSpLocks/>
          </p:cNvGrpSpPr>
          <p:nvPr/>
        </p:nvGrpSpPr>
        <p:grpSpPr bwMode="auto">
          <a:xfrm>
            <a:off x="-63500" y="2362200"/>
            <a:ext cx="5151438" cy="3162300"/>
            <a:chOff x="19" y="1536"/>
            <a:chExt cx="3245" cy="1992"/>
          </a:xfrm>
        </p:grpSpPr>
        <p:sp>
          <p:nvSpPr>
            <p:cNvPr id="2060" name="Oval 5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61" name="AutoShape 6"/>
            <p:cNvCxnSpPr>
              <a:cxnSpLocks noChangeShapeType="1"/>
              <a:stCxn id="2072" idx="2"/>
              <a:endCxn id="2114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62" name="AutoShape 7"/>
            <p:cNvCxnSpPr>
              <a:cxnSpLocks noChangeShapeType="1"/>
              <a:stCxn id="2071" idx="4"/>
              <a:endCxn id="2104" idx="0"/>
            </p:cNvCxnSpPr>
            <p:nvPr/>
          </p:nvCxnSpPr>
          <p:spPr bwMode="auto">
            <a:xfrm>
              <a:off x="2909" y="2334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63" name="AutoShape 8"/>
            <p:cNvCxnSpPr>
              <a:cxnSpLocks noChangeShapeType="1"/>
              <a:stCxn id="2060" idx="4"/>
              <a:endCxn id="2140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064" name="Group 9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2140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1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2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3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4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5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46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grpSp>
          <p:nvGrpSpPr>
            <p:cNvPr id="2066" name="Group 18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2133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4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5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6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7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8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9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2067" name="AutoShape 26"/>
            <p:cNvCxnSpPr>
              <a:cxnSpLocks noChangeShapeType="1"/>
              <a:stCxn id="2079" idx="6"/>
              <a:endCxn id="2133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68" name="AutoShape 27"/>
            <p:cNvCxnSpPr>
              <a:cxnSpLocks noChangeShapeType="1"/>
              <a:stCxn id="2060" idx="2"/>
              <a:endCxn id="2135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069" name="Group 28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2130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1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32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0" name="Line 32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Oval 33"/>
            <p:cNvSpPr>
              <a:spLocks noChangeArrowheads="1"/>
            </p:cNvSpPr>
            <p:nvPr/>
          </p:nvSpPr>
          <p:spPr bwMode="auto">
            <a:xfrm>
              <a:off x="2867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Oval 34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73" name="Group 35"/>
            <p:cNvGrpSpPr>
              <a:grpSpLocks/>
            </p:cNvGrpSpPr>
            <p:nvPr/>
          </p:nvGrpSpPr>
          <p:grpSpPr bwMode="auto">
            <a:xfrm rot="5400000" flipH="1" flipV="1">
              <a:off x="1952" y="1672"/>
              <a:ext cx="112" cy="287"/>
              <a:chOff x="3450" y="2313"/>
              <a:chExt cx="111" cy="216"/>
            </a:xfrm>
          </p:grpSpPr>
          <p:sp>
            <p:nvSpPr>
              <p:cNvPr id="2123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4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5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6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7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8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9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74" name="Text Box 43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</a:t>
              </a:r>
              <a:r>
                <a:rPr lang="en-US" b="1"/>
                <a:t>–</a:t>
              </a:r>
            </a:p>
          </p:txBody>
        </p:sp>
        <p:cxnSp>
          <p:nvCxnSpPr>
            <p:cNvPr id="2075" name="AutoShape 44"/>
            <p:cNvCxnSpPr>
              <a:cxnSpLocks noChangeShapeType="1"/>
              <a:stCxn id="2072" idx="0"/>
              <a:endCxn id="2142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76" name="AutoShape 45"/>
            <p:cNvCxnSpPr>
              <a:cxnSpLocks noChangeShapeType="1"/>
              <a:stCxn id="2089" idx="6"/>
              <a:endCxn id="2116" idx="0"/>
            </p:cNvCxnSpPr>
            <p:nvPr/>
          </p:nvCxnSpPr>
          <p:spPr bwMode="auto">
            <a:xfrm>
              <a:off x="2068" y="2308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77" name="AutoShape 46"/>
            <p:cNvCxnSpPr>
              <a:cxnSpLocks noChangeShapeType="1"/>
              <a:stCxn id="2088" idx="6"/>
              <a:endCxn id="2106" idx="1"/>
            </p:cNvCxnSpPr>
            <p:nvPr/>
          </p:nvCxnSpPr>
          <p:spPr bwMode="auto">
            <a:xfrm flipV="1">
              <a:off x="2072" y="2880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2078" name="AutoShape 47"/>
            <p:cNvCxnSpPr>
              <a:cxnSpLocks noChangeShapeType="1"/>
              <a:stCxn id="2071" idx="0"/>
              <a:endCxn id="2125" idx="1"/>
            </p:cNvCxnSpPr>
            <p:nvPr/>
          </p:nvCxnSpPr>
          <p:spPr bwMode="auto">
            <a:xfrm rot="5400000" flipH="1">
              <a:off x="2309" y="1657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079" name="Oval 48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80" name="AutoShape 49"/>
            <p:cNvCxnSpPr>
              <a:cxnSpLocks noChangeShapeType="1"/>
              <a:endCxn id="2079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81" name="AutoShape 50"/>
            <p:cNvCxnSpPr>
              <a:cxnSpLocks noChangeShapeType="1"/>
              <a:stCxn id="2060" idx="0"/>
              <a:endCxn id="2123" idx="0"/>
            </p:cNvCxnSpPr>
            <p:nvPr/>
          </p:nvCxnSpPr>
          <p:spPr bwMode="auto">
            <a:xfrm rot="-5400000">
              <a:off x="1427" y="1830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2082" name="Text Box 51"/>
            <p:cNvSpPr txBox="1">
              <a:spLocks noChangeArrowheads="1"/>
            </p:cNvSpPr>
            <p:nvPr/>
          </p:nvSpPr>
          <p:spPr bwMode="auto">
            <a:xfrm>
              <a:off x="1750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+R</a:t>
              </a:r>
              <a:r>
                <a:rPr lang="en-US" b="1" baseline="-25000"/>
                <a:t>4</a:t>
              </a:r>
              <a:r>
                <a:rPr lang="en-US" b="1"/>
                <a:t>–</a:t>
              </a:r>
            </a:p>
          </p:txBody>
        </p:sp>
        <p:cxnSp>
          <p:nvCxnSpPr>
            <p:cNvPr id="2083" name="AutoShape 52"/>
            <p:cNvCxnSpPr>
              <a:cxnSpLocks noChangeShapeType="1"/>
              <a:stCxn id="2118" idx="1"/>
              <a:endCxn id="2071" idx="2"/>
            </p:cNvCxnSpPr>
            <p:nvPr/>
          </p:nvCxnSpPr>
          <p:spPr bwMode="auto">
            <a:xfrm flipV="1">
              <a:off x="2576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084" name="Group 53"/>
            <p:cNvGrpSpPr>
              <a:grpSpLocks/>
            </p:cNvGrpSpPr>
            <p:nvPr/>
          </p:nvGrpSpPr>
          <p:grpSpPr bwMode="auto">
            <a:xfrm rot="5400000" flipH="1" flipV="1">
              <a:off x="2377" y="2156"/>
              <a:ext cx="112" cy="287"/>
              <a:chOff x="3450" y="2313"/>
              <a:chExt cx="111" cy="216"/>
            </a:xfrm>
          </p:grpSpPr>
          <p:sp>
            <p:nvSpPr>
              <p:cNvPr id="2116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7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8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9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0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1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22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85" name="Text Box 61"/>
            <p:cNvSpPr txBox="1">
              <a:spLocks noChangeArrowheads="1"/>
            </p:cNvSpPr>
            <p:nvPr/>
          </p:nvSpPr>
          <p:spPr bwMode="auto">
            <a:xfrm>
              <a:off x="2159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+R</a:t>
              </a:r>
              <a:r>
                <a:rPr lang="en-US" b="1" baseline="-25000"/>
                <a:t>3 </a:t>
              </a:r>
              <a:r>
                <a:rPr lang="en-US" b="1"/>
                <a:t>–</a:t>
              </a:r>
              <a:r>
                <a:rPr lang="en-US" b="1" baseline="-25000"/>
                <a:t> </a:t>
              </a:r>
              <a:endParaRPr lang="en-US" b="1"/>
            </a:p>
          </p:txBody>
        </p:sp>
        <p:grpSp>
          <p:nvGrpSpPr>
            <p:cNvPr id="2086" name="Group 62"/>
            <p:cNvGrpSpPr>
              <a:grpSpLocks/>
            </p:cNvGrpSpPr>
            <p:nvPr/>
          </p:nvGrpSpPr>
          <p:grpSpPr bwMode="auto">
            <a:xfrm>
              <a:off x="19" y="2584"/>
              <a:ext cx="586" cy="404"/>
              <a:chOff x="19" y="2584"/>
              <a:chExt cx="586" cy="404"/>
            </a:xfrm>
          </p:grpSpPr>
          <p:sp>
            <p:nvSpPr>
              <p:cNvPr id="2113" name="Text Box 63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in</a:t>
                </a:r>
                <a:endParaRPr lang="en-US" sz="2000" b="1"/>
              </a:p>
            </p:txBody>
          </p:sp>
          <p:sp>
            <p:nvSpPr>
              <p:cNvPr id="2114" name="Oval 6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5" name="Text Box 65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2087" name="Group 66"/>
            <p:cNvGrpSpPr>
              <a:grpSpLocks/>
            </p:cNvGrpSpPr>
            <p:nvPr/>
          </p:nvGrpSpPr>
          <p:grpSpPr bwMode="auto">
            <a:xfrm>
              <a:off x="1843" y="2639"/>
              <a:ext cx="365" cy="410"/>
              <a:chOff x="797" y="2639"/>
              <a:chExt cx="365" cy="410"/>
            </a:xfrm>
          </p:grpSpPr>
          <p:sp>
            <p:nvSpPr>
              <p:cNvPr id="2111" name="AutoShape 67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12" name="Text Box 68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2088" name="Oval 69"/>
            <p:cNvSpPr>
              <a:spLocks noChangeArrowheads="1"/>
            </p:cNvSpPr>
            <p:nvPr/>
          </p:nvSpPr>
          <p:spPr bwMode="auto">
            <a:xfrm>
              <a:off x="1989" y="32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" name="Oval 70"/>
            <p:cNvSpPr>
              <a:spLocks noChangeArrowheads="1"/>
            </p:cNvSpPr>
            <p:nvPr/>
          </p:nvSpPr>
          <p:spPr bwMode="auto">
            <a:xfrm>
              <a:off x="1985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090" name="AutoShape 71"/>
            <p:cNvCxnSpPr>
              <a:cxnSpLocks noChangeShapeType="1"/>
              <a:stCxn id="2072" idx="6"/>
              <a:endCxn id="2088" idx="2"/>
            </p:cNvCxnSpPr>
            <p:nvPr/>
          </p:nvCxnSpPr>
          <p:spPr bwMode="auto">
            <a:xfrm>
              <a:off x="1481" y="3279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91" name="AutoShape 72"/>
            <p:cNvCxnSpPr>
              <a:cxnSpLocks noChangeShapeType="1"/>
              <a:stCxn id="2088" idx="0"/>
              <a:endCxn id="2112" idx="2"/>
            </p:cNvCxnSpPr>
            <p:nvPr/>
          </p:nvCxnSpPr>
          <p:spPr bwMode="auto">
            <a:xfrm flipH="1" flipV="1">
              <a:off x="2028" y="3043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2092" name="AutoShape 73"/>
            <p:cNvCxnSpPr>
              <a:cxnSpLocks noChangeShapeType="1"/>
              <a:stCxn id="2089" idx="4"/>
              <a:endCxn id="2112" idx="0"/>
            </p:cNvCxnSpPr>
            <p:nvPr/>
          </p:nvCxnSpPr>
          <p:spPr bwMode="auto">
            <a:xfrm>
              <a:off x="2027" y="2346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2093" name="Group 74"/>
            <p:cNvGrpSpPr>
              <a:grpSpLocks/>
            </p:cNvGrpSpPr>
            <p:nvPr/>
          </p:nvGrpSpPr>
          <p:grpSpPr bwMode="auto">
            <a:xfrm>
              <a:off x="2867" y="2664"/>
              <a:ext cx="111" cy="216"/>
              <a:chOff x="2009" y="2933"/>
              <a:chExt cx="111" cy="216"/>
            </a:xfrm>
          </p:grpSpPr>
          <p:sp>
            <p:nvSpPr>
              <p:cNvPr id="2104" name="Line 75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5" name="Line 76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6" name="Line 77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7" name="Line 78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8" name="Line 79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09" name="Line 80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10" name="Line 81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94" name="Text Box 82"/>
            <p:cNvSpPr txBox="1">
              <a:spLocks noChangeArrowheads="1"/>
            </p:cNvSpPr>
            <p:nvPr/>
          </p:nvSpPr>
          <p:spPr bwMode="auto">
            <a:xfrm>
              <a:off x="2640" y="2448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5</a:t>
              </a:r>
            </a:p>
            <a:p>
              <a:endParaRPr lang="en-US" b="1"/>
            </a:p>
          </p:txBody>
        </p:sp>
        <p:sp>
          <p:nvSpPr>
            <p:cNvPr id="2095" name="Text Box 83"/>
            <p:cNvSpPr txBox="1">
              <a:spLocks noChangeArrowheads="1"/>
            </p:cNvSpPr>
            <p:nvPr/>
          </p:nvSpPr>
          <p:spPr bwMode="auto">
            <a:xfrm>
              <a:off x="1465" y="2472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  <p:sp>
          <p:nvSpPr>
            <p:cNvPr id="2096" name="Arc 84"/>
            <p:cNvSpPr>
              <a:spLocks/>
            </p:cNvSpPr>
            <p:nvPr/>
          </p:nvSpPr>
          <p:spPr bwMode="auto">
            <a:xfrm>
              <a:off x="672" y="2544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7" name="Text Box 85"/>
            <p:cNvSpPr txBox="1">
              <a:spLocks noChangeArrowheads="1"/>
            </p:cNvSpPr>
            <p:nvPr/>
          </p:nvSpPr>
          <p:spPr bwMode="auto">
            <a:xfrm>
              <a:off x="810" y="269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2098" name="Arc 86"/>
            <p:cNvSpPr>
              <a:spLocks/>
            </p:cNvSpPr>
            <p:nvPr/>
          </p:nvSpPr>
          <p:spPr bwMode="auto">
            <a:xfrm>
              <a:off x="2207" y="2748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99" name="Text Box 87"/>
            <p:cNvSpPr txBox="1">
              <a:spLocks noChangeArrowheads="1"/>
            </p:cNvSpPr>
            <p:nvPr/>
          </p:nvSpPr>
          <p:spPr bwMode="auto">
            <a:xfrm>
              <a:off x="2348" y="2894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c</a:t>
              </a:r>
            </a:p>
          </p:txBody>
        </p:sp>
        <p:sp>
          <p:nvSpPr>
            <p:cNvPr id="2100" name="Arc 88"/>
            <p:cNvSpPr>
              <a:spLocks/>
            </p:cNvSpPr>
            <p:nvPr/>
          </p:nvSpPr>
          <p:spPr bwMode="auto">
            <a:xfrm>
              <a:off x="1498" y="1872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01" name="Text Box 89"/>
            <p:cNvSpPr txBox="1">
              <a:spLocks noChangeArrowheads="1"/>
            </p:cNvSpPr>
            <p:nvPr/>
          </p:nvSpPr>
          <p:spPr bwMode="auto">
            <a:xfrm>
              <a:off x="1636" y="20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  <p:sp>
          <p:nvSpPr>
            <p:cNvPr id="2102" name="Text Box 90"/>
            <p:cNvSpPr txBox="1">
              <a:spLocks noChangeArrowheads="1"/>
            </p:cNvSpPr>
            <p:nvPr/>
          </p:nvSpPr>
          <p:spPr bwMode="auto">
            <a:xfrm>
              <a:off x="2943" y="2489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out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2103" name="Text Box 91"/>
            <p:cNvSpPr txBox="1">
              <a:spLocks noChangeArrowheads="1"/>
            </p:cNvSpPr>
            <p:nvPr/>
          </p:nvSpPr>
          <p:spPr bwMode="auto">
            <a:xfrm>
              <a:off x="1728" y="288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2v</a:t>
              </a:r>
            </a:p>
          </p:txBody>
        </p:sp>
      </p:grpSp>
      <p:graphicFrame>
        <p:nvGraphicFramePr>
          <p:cNvPr id="2050" name="Object 96"/>
          <p:cNvGraphicFramePr>
            <a:graphicFrameLocks noChangeAspect="1"/>
          </p:cNvGraphicFramePr>
          <p:nvPr/>
        </p:nvGraphicFramePr>
        <p:xfrm>
          <a:off x="7308850" y="4791075"/>
          <a:ext cx="1679575" cy="1293813"/>
        </p:xfrm>
        <a:graphic>
          <a:graphicData uri="http://schemas.openxmlformats.org/presentationml/2006/ole">
            <p:oleObj spid="_x0000_s2050" name="Equation" r:id="rId3" imgW="888840" imgH="685800" progId="Equation.3">
              <p:embed/>
            </p:oleObj>
          </a:graphicData>
        </a:graphic>
      </p:graphicFrame>
      <p:graphicFrame>
        <p:nvGraphicFramePr>
          <p:cNvPr id="2051" name="Object 97"/>
          <p:cNvGraphicFramePr>
            <a:graphicFrameLocks noChangeAspect="1"/>
          </p:cNvGraphicFramePr>
          <p:nvPr/>
        </p:nvGraphicFramePr>
        <p:xfrm>
          <a:off x="5246688" y="3127375"/>
          <a:ext cx="2867025" cy="1293813"/>
        </p:xfrm>
        <a:graphic>
          <a:graphicData uri="http://schemas.openxmlformats.org/presentationml/2006/ole">
            <p:oleObj spid="_x0000_s2051" name="Equation" r:id="rId4" imgW="1523880" imgH="685800" progId="Equation.3">
              <p:embed/>
            </p:oleObj>
          </a:graphicData>
        </a:graphic>
      </p:graphicFrame>
      <p:sp>
        <p:nvSpPr>
          <p:cNvPr id="2058" name="Text Box 98"/>
          <p:cNvSpPr txBox="1">
            <a:spLocks noChangeArrowheads="1"/>
          </p:cNvSpPr>
          <p:nvPr/>
        </p:nvSpPr>
        <p:spPr bwMode="auto">
          <a:xfrm>
            <a:off x="4943475" y="2627313"/>
            <a:ext cx="4078288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/>
              <a:t>Solve the </a:t>
            </a:r>
            <a:r>
              <a:rPr lang="en-US" b="1"/>
              <a:t>n – m</a:t>
            </a:r>
            <a:r>
              <a:rPr lang="en-US"/>
              <a:t> equations</a:t>
            </a:r>
            <a:endParaRPr lang="en-US" b="1"/>
          </a:p>
        </p:txBody>
      </p:sp>
      <p:sp>
        <p:nvSpPr>
          <p:cNvPr id="2059" name="AutoShape 100"/>
          <p:cNvSpPr>
            <a:spLocks noChangeArrowheads="1"/>
          </p:cNvSpPr>
          <p:nvPr/>
        </p:nvSpPr>
        <p:spPr bwMode="auto">
          <a:xfrm flipV="1">
            <a:off x="6324600" y="4725988"/>
            <a:ext cx="860425" cy="914400"/>
          </a:xfrm>
          <a:custGeom>
            <a:avLst/>
            <a:gdLst>
              <a:gd name="T0" fmla="*/ 602536 w 21600"/>
              <a:gd name="T1" fmla="*/ 0 h 21600"/>
              <a:gd name="T2" fmla="*/ 602536 w 21600"/>
              <a:gd name="T3" fmla="*/ 514689 h 21600"/>
              <a:gd name="T4" fmla="*/ 128944 w 21600"/>
              <a:gd name="T5" fmla="*/ 914400 h 21600"/>
              <a:gd name="T6" fmla="*/ 860425 w 21600"/>
              <a:gd name="T7" fmla="*/ 25734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0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3607328-B400-45E0-A198-5D519FC7B4F0}" type="slidenum">
              <a:rPr lang="en-US"/>
              <a:pPr lvl="1"/>
              <a:t>12</a:t>
            </a:fld>
            <a:endParaRPr lang="en-US"/>
          </a:p>
        </p:txBody>
      </p:sp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30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r>
              <a:rPr lang="en-US" sz="2800" b="1" u="sng" smtClean="0"/>
              <a:t>Example1</a:t>
            </a:r>
            <a:r>
              <a:rPr lang="en-US" sz="2800" smtClean="0"/>
              <a:t>: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3081" name="Group 4"/>
          <p:cNvGrpSpPr>
            <a:grpSpLocks/>
          </p:cNvGrpSpPr>
          <p:nvPr/>
        </p:nvGrpSpPr>
        <p:grpSpPr bwMode="auto">
          <a:xfrm>
            <a:off x="-63500" y="2362200"/>
            <a:ext cx="5151438" cy="3162300"/>
            <a:chOff x="19" y="1536"/>
            <a:chExt cx="3245" cy="1992"/>
          </a:xfrm>
        </p:grpSpPr>
        <p:sp>
          <p:nvSpPr>
            <p:cNvPr id="3083" name="Oval 5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084" name="AutoShape 6"/>
            <p:cNvCxnSpPr>
              <a:cxnSpLocks noChangeShapeType="1"/>
              <a:stCxn id="3095" idx="2"/>
              <a:endCxn id="3137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085" name="AutoShape 7"/>
            <p:cNvCxnSpPr>
              <a:cxnSpLocks noChangeShapeType="1"/>
              <a:stCxn id="3094" idx="4"/>
              <a:endCxn id="3127" idx="0"/>
            </p:cNvCxnSpPr>
            <p:nvPr/>
          </p:nvCxnSpPr>
          <p:spPr bwMode="auto">
            <a:xfrm>
              <a:off x="2909" y="2334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86" name="AutoShape 8"/>
            <p:cNvCxnSpPr>
              <a:cxnSpLocks noChangeShapeType="1"/>
              <a:stCxn id="3083" idx="4"/>
              <a:endCxn id="3163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087" name="Group 9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3163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4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5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6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7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8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9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88" name="Text Box 17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grpSp>
          <p:nvGrpSpPr>
            <p:cNvPr id="3089" name="Group 18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3156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7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8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9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0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1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62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090" name="AutoShape 26"/>
            <p:cNvCxnSpPr>
              <a:cxnSpLocks noChangeShapeType="1"/>
              <a:stCxn id="3102" idx="6"/>
              <a:endCxn id="3156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91" name="AutoShape 27"/>
            <p:cNvCxnSpPr>
              <a:cxnSpLocks noChangeShapeType="1"/>
              <a:stCxn id="3083" idx="2"/>
              <a:endCxn id="3158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092" name="Group 28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3153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4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5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93" name="Line 32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Oval 33"/>
            <p:cNvSpPr>
              <a:spLocks noChangeArrowheads="1"/>
            </p:cNvSpPr>
            <p:nvPr/>
          </p:nvSpPr>
          <p:spPr bwMode="auto">
            <a:xfrm>
              <a:off x="2867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95" name="Oval 34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096" name="Group 35"/>
            <p:cNvGrpSpPr>
              <a:grpSpLocks/>
            </p:cNvGrpSpPr>
            <p:nvPr/>
          </p:nvGrpSpPr>
          <p:grpSpPr bwMode="auto">
            <a:xfrm rot="5400000" flipH="1" flipV="1">
              <a:off x="1952" y="1672"/>
              <a:ext cx="112" cy="287"/>
              <a:chOff x="3450" y="2313"/>
              <a:chExt cx="111" cy="216"/>
            </a:xfrm>
          </p:grpSpPr>
          <p:sp>
            <p:nvSpPr>
              <p:cNvPr id="3146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7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8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9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0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1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52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97" name="Text Box 43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</a:t>
              </a:r>
              <a:r>
                <a:rPr lang="en-US" b="1"/>
                <a:t>–</a:t>
              </a:r>
            </a:p>
          </p:txBody>
        </p:sp>
        <p:cxnSp>
          <p:nvCxnSpPr>
            <p:cNvPr id="3098" name="AutoShape 44"/>
            <p:cNvCxnSpPr>
              <a:cxnSpLocks noChangeShapeType="1"/>
              <a:stCxn id="3095" idx="0"/>
              <a:endCxn id="3165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099" name="AutoShape 45"/>
            <p:cNvCxnSpPr>
              <a:cxnSpLocks noChangeShapeType="1"/>
              <a:stCxn id="3112" idx="6"/>
              <a:endCxn id="3139" idx="0"/>
            </p:cNvCxnSpPr>
            <p:nvPr/>
          </p:nvCxnSpPr>
          <p:spPr bwMode="auto">
            <a:xfrm>
              <a:off x="2068" y="2308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00" name="AutoShape 46"/>
            <p:cNvCxnSpPr>
              <a:cxnSpLocks noChangeShapeType="1"/>
              <a:stCxn id="3111" idx="6"/>
              <a:endCxn id="3129" idx="1"/>
            </p:cNvCxnSpPr>
            <p:nvPr/>
          </p:nvCxnSpPr>
          <p:spPr bwMode="auto">
            <a:xfrm flipV="1">
              <a:off x="2072" y="2880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101" name="AutoShape 47"/>
            <p:cNvCxnSpPr>
              <a:cxnSpLocks noChangeShapeType="1"/>
              <a:stCxn id="3094" idx="0"/>
              <a:endCxn id="3148" idx="1"/>
            </p:cNvCxnSpPr>
            <p:nvPr/>
          </p:nvCxnSpPr>
          <p:spPr bwMode="auto">
            <a:xfrm rot="5400000" flipH="1">
              <a:off x="2309" y="1657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102" name="Oval 48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03" name="AutoShape 49"/>
            <p:cNvCxnSpPr>
              <a:cxnSpLocks noChangeShapeType="1"/>
              <a:endCxn id="3102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04" name="AutoShape 50"/>
            <p:cNvCxnSpPr>
              <a:cxnSpLocks noChangeShapeType="1"/>
              <a:stCxn id="3083" idx="0"/>
              <a:endCxn id="3146" idx="0"/>
            </p:cNvCxnSpPr>
            <p:nvPr/>
          </p:nvCxnSpPr>
          <p:spPr bwMode="auto">
            <a:xfrm rot="-5400000">
              <a:off x="1427" y="1830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105" name="Text Box 51"/>
            <p:cNvSpPr txBox="1">
              <a:spLocks noChangeArrowheads="1"/>
            </p:cNvSpPr>
            <p:nvPr/>
          </p:nvSpPr>
          <p:spPr bwMode="auto">
            <a:xfrm>
              <a:off x="1750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+R</a:t>
              </a:r>
              <a:r>
                <a:rPr lang="en-US" b="1" baseline="-25000"/>
                <a:t>4</a:t>
              </a:r>
              <a:r>
                <a:rPr lang="en-US" b="1"/>
                <a:t>–</a:t>
              </a:r>
            </a:p>
          </p:txBody>
        </p:sp>
        <p:cxnSp>
          <p:nvCxnSpPr>
            <p:cNvPr id="3106" name="AutoShape 52"/>
            <p:cNvCxnSpPr>
              <a:cxnSpLocks noChangeShapeType="1"/>
              <a:stCxn id="3141" idx="1"/>
              <a:endCxn id="3094" idx="2"/>
            </p:cNvCxnSpPr>
            <p:nvPr/>
          </p:nvCxnSpPr>
          <p:spPr bwMode="auto">
            <a:xfrm flipV="1">
              <a:off x="2576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107" name="Group 53"/>
            <p:cNvGrpSpPr>
              <a:grpSpLocks/>
            </p:cNvGrpSpPr>
            <p:nvPr/>
          </p:nvGrpSpPr>
          <p:grpSpPr bwMode="auto">
            <a:xfrm rot="5400000" flipH="1" flipV="1">
              <a:off x="2377" y="2156"/>
              <a:ext cx="112" cy="287"/>
              <a:chOff x="3450" y="2313"/>
              <a:chExt cx="111" cy="216"/>
            </a:xfrm>
          </p:grpSpPr>
          <p:sp>
            <p:nvSpPr>
              <p:cNvPr id="3139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0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1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2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3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4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45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08" name="Text Box 61"/>
            <p:cNvSpPr txBox="1">
              <a:spLocks noChangeArrowheads="1"/>
            </p:cNvSpPr>
            <p:nvPr/>
          </p:nvSpPr>
          <p:spPr bwMode="auto">
            <a:xfrm>
              <a:off x="2159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+R</a:t>
              </a:r>
              <a:r>
                <a:rPr lang="en-US" b="1" baseline="-25000"/>
                <a:t>3 </a:t>
              </a:r>
              <a:r>
                <a:rPr lang="en-US" b="1"/>
                <a:t>–</a:t>
              </a:r>
              <a:r>
                <a:rPr lang="en-US" b="1" baseline="-25000"/>
                <a:t> </a:t>
              </a:r>
              <a:endParaRPr lang="en-US" b="1"/>
            </a:p>
          </p:txBody>
        </p:sp>
        <p:grpSp>
          <p:nvGrpSpPr>
            <p:cNvPr id="3109" name="Group 62"/>
            <p:cNvGrpSpPr>
              <a:grpSpLocks/>
            </p:cNvGrpSpPr>
            <p:nvPr/>
          </p:nvGrpSpPr>
          <p:grpSpPr bwMode="auto">
            <a:xfrm>
              <a:off x="19" y="2584"/>
              <a:ext cx="586" cy="404"/>
              <a:chOff x="19" y="2584"/>
              <a:chExt cx="586" cy="404"/>
            </a:xfrm>
          </p:grpSpPr>
          <p:sp>
            <p:nvSpPr>
              <p:cNvPr id="3136" name="Text Box 63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in</a:t>
                </a:r>
                <a:endParaRPr lang="en-US" sz="2000" b="1"/>
              </a:p>
            </p:txBody>
          </p:sp>
          <p:sp>
            <p:nvSpPr>
              <p:cNvPr id="3137" name="Oval 6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8" name="Text Box 65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3110" name="Group 66"/>
            <p:cNvGrpSpPr>
              <a:grpSpLocks/>
            </p:cNvGrpSpPr>
            <p:nvPr/>
          </p:nvGrpSpPr>
          <p:grpSpPr bwMode="auto">
            <a:xfrm>
              <a:off x="1843" y="2639"/>
              <a:ext cx="365" cy="410"/>
              <a:chOff x="797" y="2639"/>
              <a:chExt cx="365" cy="410"/>
            </a:xfrm>
          </p:grpSpPr>
          <p:sp>
            <p:nvSpPr>
              <p:cNvPr id="3134" name="AutoShape 67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35" name="Text Box 68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3111" name="Oval 69"/>
            <p:cNvSpPr>
              <a:spLocks noChangeArrowheads="1"/>
            </p:cNvSpPr>
            <p:nvPr/>
          </p:nvSpPr>
          <p:spPr bwMode="auto">
            <a:xfrm>
              <a:off x="1989" y="32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2" name="Oval 70"/>
            <p:cNvSpPr>
              <a:spLocks noChangeArrowheads="1"/>
            </p:cNvSpPr>
            <p:nvPr/>
          </p:nvSpPr>
          <p:spPr bwMode="auto">
            <a:xfrm>
              <a:off x="1985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113" name="AutoShape 71"/>
            <p:cNvCxnSpPr>
              <a:cxnSpLocks noChangeShapeType="1"/>
              <a:stCxn id="3095" idx="6"/>
              <a:endCxn id="3111" idx="2"/>
            </p:cNvCxnSpPr>
            <p:nvPr/>
          </p:nvCxnSpPr>
          <p:spPr bwMode="auto">
            <a:xfrm>
              <a:off x="1481" y="3279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14" name="AutoShape 72"/>
            <p:cNvCxnSpPr>
              <a:cxnSpLocks noChangeShapeType="1"/>
              <a:stCxn id="3111" idx="0"/>
              <a:endCxn id="3135" idx="2"/>
            </p:cNvCxnSpPr>
            <p:nvPr/>
          </p:nvCxnSpPr>
          <p:spPr bwMode="auto">
            <a:xfrm flipH="1" flipV="1">
              <a:off x="2028" y="3043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115" name="AutoShape 73"/>
            <p:cNvCxnSpPr>
              <a:cxnSpLocks noChangeShapeType="1"/>
              <a:stCxn id="3112" idx="4"/>
              <a:endCxn id="3135" idx="0"/>
            </p:cNvCxnSpPr>
            <p:nvPr/>
          </p:nvCxnSpPr>
          <p:spPr bwMode="auto">
            <a:xfrm>
              <a:off x="2027" y="2346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116" name="Group 74"/>
            <p:cNvGrpSpPr>
              <a:grpSpLocks/>
            </p:cNvGrpSpPr>
            <p:nvPr/>
          </p:nvGrpSpPr>
          <p:grpSpPr bwMode="auto">
            <a:xfrm>
              <a:off x="2867" y="2664"/>
              <a:ext cx="111" cy="216"/>
              <a:chOff x="2009" y="2933"/>
              <a:chExt cx="111" cy="216"/>
            </a:xfrm>
          </p:grpSpPr>
          <p:sp>
            <p:nvSpPr>
              <p:cNvPr id="3127" name="Line 75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8" name="Line 76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29" name="Line 77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0" name="Line 78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1" name="Line 79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2" name="Line 80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33" name="Line 81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117" name="Text Box 82"/>
            <p:cNvSpPr txBox="1">
              <a:spLocks noChangeArrowheads="1"/>
            </p:cNvSpPr>
            <p:nvPr/>
          </p:nvSpPr>
          <p:spPr bwMode="auto">
            <a:xfrm>
              <a:off x="2640" y="2448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5</a:t>
              </a:r>
            </a:p>
            <a:p>
              <a:endParaRPr lang="en-US" b="1"/>
            </a:p>
          </p:txBody>
        </p:sp>
        <p:sp>
          <p:nvSpPr>
            <p:cNvPr id="3118" name="Text Box 83"/>
            <p:cNvSpPr txBox="1">
              <a:spLocks noChangeArrowheads="1"/>
            </p:cNvSpPr>
            <p:nvPr/>
          </p:nvSpPr>
          <p:spPr bwMode="auto">
            <a:xfrm>
              <a:off x="1465" y="2472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  <p:sp>
          <p:nvSpPr>
            <p:cNvPr id="3119" name="Arc 84"/>
            <p:cNvSpPr>
              <a:spLocks/>
            </p:cNvSpPr>
            <p:nvPr/>
          </p:nvSpPr>
          <p:spPr bwMode="auto">
            <a:xfrm>
              <a:off x="672" y="2544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0" name="Text Box 85"/>
            <p:cNvSpPr txBox="1">
              <a:spLocks noChangeArrowheads="1"/>
            </p:cNvSpPr>
            <p:nvPr/>
          </p:nvSpPr>
          <p:spPr bwMode="auto">
            <a:xfrm>
              <a:off x="810" y="269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3121" name="Arc 86"/>
            <p:cNvSpPr>
              <a:spLocks/>
            </p:cNvSpPr>
            <p:nvPr/>
          </p:nvSpPr>
          <p:spPr bwMode="auto">
            <a:xfrm>
              <a:off x="2207" y="2748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2" name="Text Box 87"/>
            <p:cNvSpPr txBox="1">
              <a:spLocks noChangeArrowheads="1"/>
            </p:cNvSpPr>
            <p:nvPr/>
          </p:nvSpPr>
          <p:spPr bwMode="auto">
            <a:xfrm>
              <a:off x="2348" y="2894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c</a:t>
              </a:r>
            </a:p>
          </p:txBody>
        </p:sp>
        <p:sp>
          <p:nvSpPr>
            <p:cNvPr id="3123" name="Arc 88"/>
            <p:cNvSpPr>
              <a:spLocks/>
            </p:cNvSpPr>
            <p:nvPr/>
          </p:nvSpPr>
          <p:spPr bwMode="auto">
            <a:xfrm>
              <a:off x="1498" y="1872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24" name="Text Box 89"/>
            <p:cNvSpPr txBox="1">
              <a:spLocks noChangeArrowheads="1"/>
            </p:cNvSpPr>
            <p:nvPr/>
          </p:nvSpPr>
          <p:spPr bwMode="auto">
            <a:xfrm>
              <a:off x="1636" y="20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  <p:sp>
          <p:nvSpPr>
            <p:cNvPr id="3125" name="Text Box 90"/>
            <p:cNvSpPr txBox="1">
              <a:spLocks noChangeArrowheads="1"/>
            </p:cNvSpPr>
            <p:nvPr/>
          </p:nvSpPr>
          <p:spPr bwMode="auto">
            <a:xfrm>
              <a:off x="2943" y="2489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out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3126" name="Text Box 91"/>
            <p:cNvSpPr txBox="1">
              <a:spLocks noChangeArrowheads="1"/>
            </p:cNvSpPr>
            <p:nvPr/>
          </p:nvSpPr>
          <p:spPr bwMode="auto">
            <a:xfrm>
              <a:off x="1728" y="288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2v</a:t>
              </a:r>
            </a:p>
          </p:txBody>
        </p:sp>
      </p:grpSp>
      <p:graphicFrame>
        <p:nvGraphicFramePr>
          <p:cNvPr id="3074" name="Object 92"/>
          <p:cNvGraphicFramePr>
            <a:graphicFrameLocks noChangeAspect="1"/>
          </p:cNvGraphicFramePr>
          <p:nvPr/>
        </p:nvGraphicFramePr>
        <p:xfrm>
          <a:off x="6142038" y="4824413"/>
          <a:ext cx="1749425" cy="1246187"/>
        </p:xfrm>
        <a:graphic>
          <a:graphicData uri="http://schemas.openxmlformats.org/presentationml/2006/ole">
            <p:oleObj spid="_x0000_s3074" name="Equation" r:id="rId3" imgW="927000" imgH="660240" progId="Equation.3">
              <p:embed/>
            </p:oleObj>
          </a:graphicData>
        </a:graphic>
      </p:graphicFrame>
      <p:graphicFrame>
        <p:nvGraphicFramePr>
          <p:cNvPr id="3075" name="Object 93"/>
          <p:cNvGraphicFramePr>
            <a:graphicFrameLocks noChangeAspect="1"/>
          </p:cNvGraphicFramePr>
          <p:nvPr/>
        </p:nvGraphicFramePr>
        <p:xfrm>
          <a:off x="5087938" y="3078163"/>
          <a:ext cx="3979862" cy="1341437"/>
        </p:xfrm>
        <a:graphic>
          <a:graphicData uri="http://schemas.openxmlformats.org/presentationml/2006/ole">
            <p:oleObj spid="_x0000_s3075" name="Equation" r:id="rId4" imgW="2145960" imgH="711000" progId="Equation.3">
              <p:embed/>
            </p:oleObj>
          </a:graphicData>
        </a:graphic>
      </p:graphicFrame>
      <p:sp>
        <p:nvSpPr>
          <p:cNvPr id="3082" name="Text Box 94"/>
          <p:cNvSpPr txBox="1">
            <a:spLocks noChangeArrowheads="1"/>
          </p:cNvSpPr>
          <p:nvPr/>
        </p:nvSpPr>
        <p:spPr bwMode="auto">
          <a:xfrm>
            <a:off x="4943475" y="2627313"/>
            <a:ext cx="4078288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/>
              <a:t>Solve the </a:t>
            </a:r>
            <a:r>
              <a:rPr lang="en-US" b="1"/>
              <a:t>n – m</a:t>
            </a:r>
            <a:r>
              <a:rPr lang="en-US"/>
              <a:t> equations (Matrices)</a:t>
            </a:r>
            <a:endParaRPr lang="en-US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10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410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1E646E73-2C96-4945-8E8F-4BEC404FD717}" type="slidenum">
              <a:rPr lang="en-US"/>
              <a:pPr lvl="1"/>
              <a:t>13</a:t>
            </a:fld>
            <a:endParaRPr lang="en-US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410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555038" cy="1409700"/>
          </a:xfrm>
        </p:spPr>
        <p:txBody>
          <a:bodyPr/>
          <a:lstStyle/>
          <a:p>
            <a:r>
              <a:rPr lang="en-US" sz="2800" b="1" u="sng" smtClean="0"/>
              <a:t>Example1</a:t>
            </a:r>
            <a:r>
              <a:rPr lang="en-US" sz="2800" smtClean="0"/>
              <a:t>: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4105" name="Group 4"/>
          <p:cNvGrpSpPr>
            <a:grpSpLocks/>
          </p:cNvGrpSpPr>
          <p:nvPr/>
        </p:nvGrpSpPr>
        <p:grpSpPr bwMode="auto">
          <a:xfrm>
            <a:off x="-63500" y="2362200"/>
            <a:ext cx="5151438" cy="3162300"/>
            <a:chOff x="19" y="1536"/>
            <a:chExt cx="3245" cy="1992"/>
          </a:xfrm>
        </p:grpSpPr>
        <p:sp>
          <p:nvSpPr>
            <p:cNvPr id="4107" name="Oval 5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08" name="AutoShape 6"/>
            <p:cNvCxnSpPr>
              <a:cxnSpLocks noChangeShapeType="1"/>
              <a:stCxn id="4119" idx="2"/>
              <a:endCxn id="4161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09" name="AutoShape 7"/>
            <p:cNvCxnSpPr>
              <a:cxnSpLocks noChangeShapeType="1"/>
              <a:stCxn id="4118" idx="4"/>
              <a:endCxn id="4151" idx="0"/>
            </p:cNvCxnSpPr>
            <p:nvPr/>
          </p:nvCxnSpPr>
          <p:spPr bwMode="auto">
            <a:xfrm>
              <a:off x="2909" y="2334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10" name="AutoShape 8"/>
            <p:cNvCxnSpPr>
              <a:cxnSpLocks noChangeShapeType="1"/>
              <a:stCxn id="4107" idx="4"/>
              <a:endCxn id="4187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111" name="Group 9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4187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8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9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0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1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2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3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2" name="Text Box 17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grpSp>
          <p:nvGrpSpPr>
            <p:cNvPr id="4113" name="Group 18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4180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1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2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3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4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5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86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114" name="AutoShape 26"/>
            <p:cNvCxnSpPr>
              <a:cxnSpLocks noChangeShapeType="1"/>
              <a:stCxn id="4126" idx="6"/>
              <a:endCxn id="4180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15" name="AutoShape 27"/>
            <p:cNvCxnSpPr>
              <a:cxnSpLocks noChangeShapeType="1"/>
              <a:stCxn id="4107" idx="2"/>
              <a:endCxn id="4182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116" name="Group 28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4177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8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9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7" name="Line 32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8" name="Oval 33"/>
            <p:cNvSpPr>
              <a:spLocks noChangeArrowheads="1"/>
            </p:cNvSpPr>
            <p:nvPr/>
          </p:nvSpPr>
          <p:spPr bwMode="auto">
            <a:xfrm>
              <a:off x="2867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Oval 34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20" name="Group 35"/>
            <p:cNvGrpSpPr>
              <a:grpSpLocks/>
            </p:cNvGrpSpPr>
            <p:nvPr/>
          </p:nvGrpSpPr>
          <p:grpSpPr bwMode="auto">
            <a:xfrm rot="5400000" flipH="1" flipV="1">
              <a:off x="1952" y="1672"/>
              <a:ext cx="112" cy="287"/>
              <a:chOff x="3450" y="2313"/>
              <a:chExt cx="111" cy="216"/>
            </a:xfrm>
          </p:grpSpPr>
          <p:sp>
            <p:nvSpPr>
              <p:cNvPr id="4170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1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2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3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4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5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76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21" name="Text Box 43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</a:t>
              </a:r>
              <a:r>
                <a:rPr lang="en-US" b="1"/>
                <a:t>–</a:t>
              </a:r>
            </a:p>
          </p:txBody>
        </p:sp>
        <p:cxnSp>
          <p:nvCxnSpPr>
            <p:cNvPr id="4122" name="AutoShape 44"/>
            <p:cNvCxnSpPr>
              <a:cxnSpLocks noChangeShapeType="1"/>
              <a:stCxn id="4119" idx="0"/>
              <a:endCxn id="4189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23" name="AutoShape 45"/>
            <p:cNvCxnSpPr>
              <a:cxnSpLocks noChangeShapeType="1"/>
              <a:stCxn id="4136" idx="6"/>
              <a:endCxn id="4163" idx="0"/>
            </p:cNvCxnSpPr>
            <p:nvPr/>
          </p:nvCxnSpPr>
          <p:spPr bwMode="auto">
            <a:xfrm>
              <a:off x="2068" y="2308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24" name="AutoShape 46"/>
            <p:cNvCxnSpPr>
              <a:cxnSpLocks noChangeShapeType="1"/>
              <a:stCxn id="4135" idx="6"/>
              <a:endCxn id="4153" idx="1"/>
            </p:cNvCxnSpPr>
            <p:nvPr/>
          </p:nvCxnSpPr>
          <p:spPr bwMode="auto">
            <a:xfrm flipV="1">
              <a:off x="2072" y="2880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125" name="AutoShape 47"/>
            <p:cNvCxnSpPr>
              <a:cxnSpLocks noChangeShapeType="1"/>
              <a:stCxn id="4118" idx="0"/>
              <a:endCxn id="4172" idx="1"/>
            </p:cNvCxnSpPr>
            <p:nvPr/>
          </p:nvCxnSpPr>
          <p:spPr bwMode="auto">
            <a:xfrm rot="5400000" flipH="1">
              <a:off x="2309" y="1657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126" name="Oval 48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27" name="AutoShape 49"/>
            <p:cNvCxnSpPr>
              <a:cxnSpLocks noChangeShapeType="1"/>
              <a:endCxn id="4126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28" name="AutoShape 50"/>
            <p:cNvCxnSpPr>
              <a:cxnSpLocks noChangeShapeType="1"/>
              <a:stCxn id="4107" idx="0"/>
              <a:endCxn id="4170" idx="0"/>
            </p:cNvCxnSpPr>
            <p:nvPr/>
          </p:nvCxnSpPr>
          <p:spPr bwMode="auto">
            <a:xfrm rot="-5400000">
              <a:off x="1427" y="1830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129" name="Text Box 51"/>
            <p:cNvSpPr txBox="1">
              <a:spLocks noChangeArrowheads="1"/>
            </p:cNvSpPr>
            <p:nvPr/>
          </p:nvSpPr>
          <p:spPr bwMode="auto">
            <a:xfrm>
              <a:off x="1750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+R</a:t>
              </a:r>
              <a:r>
                <a:rPr lang="en-US" b="1" baseline="-25000"/>
                <a:t>4</a:t>
              </a:r>
              <a:r>
                <a:rPr lang="en-US" b="1"/>
                <a:t>–</a:t>
              </a:r>
            </a:p>
          </p:txBody>
        </p:sp>
        <p:cxnSp>
          <p:nvCxnSpPr>
            <p:cNvPr id="4130" name="AutoShape 52"/>
            <p:cNvCxnSpPr>
              <a:cxnSpLocks noChangeShapeType="1"/>
              <a:stCxn id="4165" idx="1"/>
              <a:endCxn id="4118" idx="2"/>
            </p:cNvCxnSpPr>
            <p:nvPr/>
          </p:nvCxnSpPr>
          <p:spPr bwMode="auto">
            <a:xfrm flipV="1">
              <a:off x="2576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131" name="Group 53"/>
            <p:cNvGrpSpPr>
              <a:grpSpLocks/>
            </p:cNvGrpSpPr>
            <p:nvPr/>
          </p:nvGrpSpPr>
          <p:grpSpPr bwMode="auto">
            <a:xfrm rot="5400000" flipH="1" flipV="1">
              <a:off x="2377" y="2156"/>
              <a:ext cx="112" cy="287"/>
              <a:chOff x="3450" y="2313"/>
              <a:chExt cx="111" cy="216"/>
            </a:xfrm>
          </p:grpSpPr>
          <p:sp>
            <p:nvSpPr>
              <p:cNvPr id="4163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4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5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6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7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8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69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32" name="Text Box 61"/>
            <p:cNvSpPr txBox="1">
              <a:spLocks noChangeArrowheads="1"/>
            </p:cNvSpPr>
            <p:nvPr/>
          </p:nvSpPr>
          <p:spPr bwMode="auto">
            <a:xfrm>
              <a:off x="2159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+R</a:t>
              </a:r>
              <a:r>
                <a:rPr lang="en-US" b="1" baseline="-25000"/>
                <a:t>3 </a:t>
              </a:r>
              <a:r>
                <a:rPr lang="en-US" b="1"/>
                <a:t>–</a:t>
              </a:r>
              <a:r>
                <a:rPr lang="en-US" b="1" baseline="-25000"/>
                <a:t> </a:t>
              </a:r>
              <a:endParaRPr lang="en-US" b="1"/>
            </a:p>
          </p:txBody>
        </p:sp>
        <p:grpSp>
          <p:nvGrpSpPr>
            <p:cNvPr id="4133" name="Group 62"/>
            <p:cNvGrpSpPr>
              <a:grpSpLocks/>
            </p:cNvGrpSpPr>
            <p:nvPr/>
          </p:nvGrpSpPr>
          <p:grpSpPr bwMode="auto">
            <a:xfrm>
              <a:off x="19" y="2584"/>
              <a:ext cx="586" cy="404"/>
              <a:chOff x="19" y="2584"/>
              <a:chExt cx="586" cy="404"/>
            </a:xfrm>
          </p:grpSpPr>
          <p:sp>
            <p:nvSpPr>
              <p:cNvPr id="4160" name="Text Box 63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in</a:t>
                </a:r>
                <a:endParaRPr lang="en-US" sz="2000" b="1"/>
              </a:p>
            </p:txBody>
          </p:sp>
          <p:sp>
            <p:nvSpPr>
              <p:cNvPr id="4161" name="Oval 6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62" name="Text Box 65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4134" name="Group 66"/>
            <p:cNvGrpSpPr>
              <a:grpSpLocks/>
            </p:cNvGrpSpPr>
            <p:nvPr/>
          </p:nvGrpSpPr>
          <p:grpSpPr bwMode="auto">
            <a:xfrm>
              <a:off x="1843" y="2639"/>
              <a:ext cx="365" cy="410"/>
              <a:chOff x="797" y="2639"/>
              <a:chExt cx="365" cy="410"/>
            </a:xfrm>
          </p:grpSpPr>
          <p:sp>
            <p:nvSpPr>
              <p:cNvPr id="4158" name="AutoShape 67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59" name="Text Box 68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4135" name="Oval 69"/>
            <p:cNvSpPr>
              <a:spLocks noChangeArrowheads="1"/>
            </p:cNvSpPr>
            <p:nvPr/>
          </p:nvSpPr>
          <p:spPr bwMode="auto">
            <a:xfrm>
              <a:off x="1989" y="32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Oval 70"/>
            <p:cNvSpPr>
              <a:spLocks noChangeArrowheads="1"/>
            </p:cNvSpPr>
            <p:nvPr/>
          </p:nvSpPr>
          <p:spPr bwMode="auto">
            <a:xfrm>
              <a:off x="1985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137" name="AutoShape 71"/>
            <p:cNvCxnSpPr>
              <a:cxnSpLocks noChangeShapeType="1"/>
              <a:stCxn id="4119" idx="6"/>
              <a:endCxn id="4135" idx="2"/>
            </p:cNvCxnSpPr>
            <p:nvPr/>
          </p:nvCxnSpPr>
          <p:spPr bwMode="auto">
            <a:xfrm>
              <a:off x="1481" y="3279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38" name="AutoShape 72"/>
            <p:cNvCxnSpPr>
              <a:cxnSpLocks noChangeShapeType="1"/>
              <a:stCxn id="4135" idx="0"/>
              <a:endCxn id="4159" idx="2"/>
            </p:cNvCxnSpPr>
            <p:nvPr/>
          </p:nvCxnSpPr>
          <p:spPr bwMode="auto">
            <a:xfrm flipH="1" flipV="1">
              <a:off x="2028" y="3043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139" name="AutoShape 73"/>
            <p:cNvCxnSpPr>
              <a:cxnSpLocks noChangeShapeType="1"/>
              <a:stCxn id="4136" idx="4"/>
              <a:endCxn id="4159" idx="0"/>
            </p:cNvCxnSpPr>
            <p:nvPr/>
          </p:nvCxnSpPr>
          <p:spPr bwMode="auto">
            <a:xfrm>
              <a:off x="2027" y="2346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140" name="Group 74"/>
            <p:cNvGrpSpPr>
              <a:grpSpLocks/>
            </p:cNvGrpSpPr>
            <p:nvPr/>
          </p:nvGrpSpPr>
          <p:grpSpPr bwMode="auto">
            <a:xfrm>
              <a:off x="2867" y="2664"/>
              <a:ext cx="111" cy="216"/>
              <a:chOff x="2009" y="2933"/>
              <a:chExt cx="111" cy="216"/>
            </a:xfrm>
          </p:grpSpPr>
          <p:sp>
            <p:nvSpPr>
              <p:cNvPr id="4151" name="Line 75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2" name="Line 76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3" name="Line 77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4" name="Line 78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5" name="Line 79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6" name="Line 80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57" name="Line 81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41" name="Text Box 82"/>
            <p:cNvSpPr txBox="1">
              <a:spLocks noChangeArrowheads="1"/>
            </p:cNvSpPr>
            <p:nvPr/>
          </p:nvSpPr>
          <p:spPr bwMode="auto">
            <a:xfrm>
              <a:off x="2640" y="2448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5</a:t>
              </a:r>
            </a:p>
            <a:p>
              <a:endParaRPr lang="en-US" b="1"/>
            </a:p>
          </p:txBody>
        </p:sp>
        <p:sp>
          <p:nvSpPr>
            <p:cNvPr id="4142" name="Text Box 83"/>
            <p:cNvSpPr txBox="1">
              <a:spLocks noChangeArrowheads="1"/>
            </p:cNvSpPr>
            <p:nvPr/>
          </p:nvSpPr>
          <p:spPr bwMode="auto">
            <a:xfrm>
              <a:off x="1465" y="2472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  <p:sp>
          <p:nvSpPr>
            <p:cNvPr id="4143" name="Arc 84"/>
            <p:cNvSpPr>
              <a:spLocks/>
            </p:cNvSpPr>
            <p:nvPr/>
          </p:nvSpPr>
          <p:spPr bwMode="auto">
            <a:xfrm>
              <a:off x="672" y="2544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4" name="Text Box 85"/>
            <p:cNvSpPr txBox="1">
              <a:spLocks noChangeArrowheads="1"/>
            </p:cNvSpPr>
            <p:nvPr/>
          </p:nvSpPr>
          <p:spPr bwMode="auto">
            <a:xfrm>
              <a:off x="810" y="269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4145" name="Arc 86"/>
            <p:cNvSpPr>
              <a:spLocks/>
            </p:cNvSpPr>
            <p:nvPr/>
          </p:nvSpPr>
          <p:spPr bwMode="auto">
            <a:xfrm>
              <a:off x="2207" y="2748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6" name="Text Box 87"/>
            <p:cNvSpPr txBox="1">
              <a:spLocks noChangeArrowheads="1"/>
            </p:cNvSpPr>
            <p:nvPr/>
          </p:nvSpPr>
          <p:spPr bwMode="auto">
            <a:xfrm>
              <a:off x="2348" y="2894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c</a:t>
              </a:r>
            </a:p>
          </p:txBody>
        </p:sp>
        <p:sp>
          <p:nvSpPr>
            <p:cNvPr id="4147" name="Arc 88"/>
            <p:cNvSpPr>
              <a:spLocks/>
            </p:cNvSpPr>
            <p:nvPr/>
          </p:nvSpPr>
          <p:spPr bwMode="auto">
            <a:xfrm>
              <a:off x="1498" y="1872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8" name="Text Box 89"/>
            <p:cNvSpPr txBox="1">
              <a:spLocks noChangeArrowheads="1"/>
            </p:cNvSpPr>
            <p:nvPr/>
          </p:nvSpPr>
          <p:spPr bwMode="auto">
            <a:xfrm>
              <a:off x="1636" y="20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  <p:sp>
          <p:nvSpPr>
            <p:cNvPr id="4149" name="Text Box 90"/>
            <p:cNvSpPr txBox="1">
              <a:spLocks noChangeArrowheads="1"/>
            </p:cNvSpPr>
            <p:nvPr/>
          </p:nvSpPr>
          <p:spPr bwMode="auto">
            <a:xfrm>
              <a:off x="2943" y="2489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out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4150" name="Text Box 91"/>
            <p:cNvSpPr txBox="1">
              <a:spLocks noChangeArrowheads="1"/>
            </p:cNvSpPr>
            <p:nvPr/>
          </p:nvSpPr>
          <p:spPr bwMode="auto">
            <a:xfrm>
              <a:off x="1728" y="288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2v</a:t>
              </a:r>
            </a:p>
          </p:txBody>
        </p:sp>
      </p:grpSp>
      <p:graphicFrame>
        <p:nvGraphicFramePr>
          <p:cNvPr id="4098" name="Object 93"/>
          <p:cNvGraphicFramePr>
            <a:graphicFrameLocks noChangeAspect="1"/>
          </p:cNvGraphicFramePr>
          <p:nvPr/>
        </p:nvGraphicFramePr>
        <p:xfrm>
          <a:off x="5192713" y="3078163"/>
          <a:ext cx="3768725" cy="1341437"/>
        </p:xfrm>
        <a:graphic>
          <a:graphicData uri="http://schemas.openxmlformats.org/presentationml/2006/ole">
            <p:oleObj spid="_x0000_s4098" name="Equation" r:id="rId3" imgW="2031840" imgH="711000" progId="Equation.3">
              <p:embed/>
            </p:oleObj>
          </a:graphicData>
        </a:graphic>
      </p:graphicFrame>
      <p:sp>
        <p:nvSpPr>
          <p:cNvPr id="4106" name="Text Box 94"/>
          <p:cNvSpPr txBox="1">
            <a:spLocks noChangeArrowheads="1"/>
          </p:cNvSpPr>
          <p:nvPr/>
        </p:nvSpPr>
        <p:spPr bwMode="auto">
          <a:xfrm>
            <a:off x="4943475" y="2627313"/>
            <a:ext cx="4078288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/>
              <a:t>Solve the </a:t>
            </a:r>
            <a:r>
              <a:rPr lang="en-US" b="1"/>
              <a:t>n – m</a:t>
            </a:r>
            <a:r>
              <a:rPr lang="en-US"/>
              <a:t> equations (Matrices)</a:t>
            </a:r>
            <a:endParaRPr lang="en-US" b="1"/>
          </a:p>
        </p:txBody>
      </p:sp>
      <p:graphicFrame>
        <p:nvGraphicFramePr>
          <p:cNvPr id="4099" name="Object 99"/>
          <p:cNvGraphicFramePr>
            <a:graphicFrameLocks noChangeAspect="1"/>
          </p:cNvGraphicFramePr>
          <p:nvPr/>
        </p:nvGraphicFramePr>
        <p:xfrm>
          <a:off x="6024563" y="4800600"/>
          <a:ext cx="1679575" cy="1293813"/>
        </p:xfrm>
        <a:graphic>
          <a:graphicData uri="http://schemas.openxmlformats.org/presentationml/2006/ole">
            <p:oleObj spid="_x0000_s4099" name="Equation" r:id="rId4" imgW="888840" imgH="685800" progId="Equation.3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512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51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A951195-9D58-40DB-8A4D-61C8E11BA054}" type="slidenum">
              <a:rPr lang="en-US"/>
              <a:pPr lvl="1"/>
              <a:t>14</a:t>
            </a:fld>
            <a:endParaRPr lang="en-US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 smtClean="0"/>
              <a:t>Example1</a:t>
            </a:r>
            <a:r>
              <a:rPr lang="en-US" sz="2800" smtClean="0"/>
              <a:t>: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sp>
        <p:nvSpPr>
          <p:cNvPr id="5128" name="Oval 5"/>
          <p:cNvSpPr>
            <a:spLocks noChangeArrowheads="1"/>
          </p:cNvSpPr>
          <p:nvPr/>
        </p:nvSpPr>
        <p:spPr bwMode="auto">
          <a:xfrm>
            <a:off x="2116138" y="3525838"/>
            <a:ext cx="131762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29" name="AutoShape 6"/>
          <p:cNvCxnSpPr>
            <a:cxnSpLocks noChangeShapeType="1"/>
            <a:stCxn id="5140" idx="2"/>
            <a:endCxn id="5183" idx="4"/>
          </p:cNvCxnSpPr>
          <p:nvPr/>
        </p:nvCxnSpPr>
        <p:spPr bwMode="auto">
          <a:xfrm rot="10800000">
            <a:off x="603250" y="4584700"/>
            <a:ext cx="1522413" cy="5445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5130" name="AutoShape 7"/>
          <p:cNvCxnSpPr>
            <a:cxnSpLocks noChangeShapeType="1"/>
            <a:stCxn id="5139" idx="4"/>
            <a:endCxn id="5173" idx="0"/>
          </p:cNvCxnSpPr>
          <p:nvPr/>
        </p:nvCxnSpPr>
        <p:spPr bwMode="auto">
          <a:xfrm>
            <a:off x="4524375" y="3629025"/>
            <a:ext cx="9525" cy="523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131" name="AutoShape 8"/>
          <p:cNvCxnSpPr>
            <a:cxnSpLocks noChangeShapeType="1"/>
            <a:stCxn id="5128" idx="4"/>
            <a:endCxn id="5209" idx="0"/>
          </p:cNvCxnSpPr>
          <p:nvPr/>
        </p:nvCxnSpPr>
        <p:spPr bwMode="auto">
          <a:xfrm>
            <a:off x="2182813" y="3648075"/>
            <a:ext cx="0" cy="504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5132" name="Group 9"/>
          <p:cNvGrpSpPr>
            <a:grpSpLocks/>
          </p:cNvGrpSpPr>
          <p:nvPr/>
        </p:nvGrpSpPr>
        <p:grpSpPr bwMode="auto">
          <a:xfrm>
            <a:off x="2106613" y="4152900"/>
            <a:ext cx="176212" cy="342900"/>
            <a:chOff x="2009" y="2933"/>
            <a:chExt cx="111" cy="216"/>
          </a:xfrm>
        </p:grpSpPr>
        <p:sp>
          <p:nvSpPr>
            <p:cNvPr id="5209" name="Line 10"/>
            <p:cNvSpPr>
              <a:spLocks noChangeShapeType="1"/>
            </p:cNvSpPr>
            <p:nvPr/>
          </p:nvSpPr>
          <p:spPr bwMode="auto">
            <a:xfrm>
              <a:off x="2057" y="293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0" name="Line 11"/>
            <p:cNvSpPr>
              <a:spLocks noChangeShapeType="1"/>
            </p:cNvSpPr>
            <p:nvPr/>
          </p:nvSpPr>
          <p:spPr bwMode="auto">
            <a:xfrm flipH="1">
              <a:off x="2009" y="295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1" name="Line 12"/>
            <p:cNvSpPr>
              <a:spLocks noChangeShapeType="1"/>
            </p:cNvSpPr>
            <p:nvPr/>
          </p:nvSpPr>
          <p:spPr bwMode="auto">
            <a:xfrm>
              <a:off x="2009" y="312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2" name="Line 13"/>
            <p:cNvSpPr>
              <a:spLocks noChangeShapeType="1"/>
            </p:cNvSpPr>
            <p:nvPr/>
          </p:nvSpPr>
          <p:spPr bwMode="auto">
            <a:xfrm>
              <a:off x="2012" y="297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3" name="Line 14"/>
            <p:cNvSpPr>
              <a:spLocks noChangeShapeType="1"/>
            </p:cNvSpPr>
            <p:nvPr/>
          </p:nvSpPr>
          <p:spPr bwMode="auto">
            <a:xfrm flipH="1">
              <a:off x="2012" y="302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4" name="Line 15"/>
            <p:cNvSpPr>
              <a:spLocks noChangeShapeType="1"/>
            </p:cNvSpPr>
            <p:nvPr/>
          </p:nvSpPr>
          <p:spPr bwMode="auto">
            <a:xfrm>
              <a:off x="2012" y="304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15" name="Line 16"/>
            <p:cNvSpPr>
              <a:spLocks noChangeShapeType="1"/>
            </p:cNvSpPr>
            <p:nvPr/>
          </p:nvSpPr>
          <p:spPr bwMode="auto">
            <a:xfrm flipH="1">
              <a:off x="2012" y="309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3" name="Text Box 17"/>
          <p:cNvSpPr txBox="1">
            <a:spLocks noChangeArrowheads="1"/>
          </p:cNvSpPr>
          <p:nvPr/>
        </p:nvSpPr>
        <p:spPr bwMode="auto">
          <a:xfrm>
            <a:off x="1751013" y="38481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2</a:t>
            </a:r>
          </a:p>
          <a:p>
            <a:endParaRPr lang="en-US" b="1"/>
          </a:p>
        </p:txBody>
      </p:sp>
      <p:grpSp>
        <p:nvGrpSpPr>
          <p:cNvPr id="5134" name="Group 18"/>
          <p:cNvGrpSpPr>
            <a:grpSpLocks/>
          </p:cNvGrpSpPr>
          <p:nvPr/>
        </p:nvGrpSpPr>
        <p:grpSpPr bwMode="auto">
          <a:xfrm rot="5400000" flipH="1" flipV="1">
            <a:off x="1310482" y="3359943"/>
            <a:ext cx="177800" cy="455613"/>
            <a:chOff x="3450" y="2313"/>
            <a:chExt cx="111" cy="216"/>
          </a:xfrm>
        </p:grpSpPr>
        <p:sp>
          <p:nvSpPr>
            <p:cNvPr id="5202" name="Line 19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3" name="Line 20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4" name="Line 21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5" name="Line 22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6" name="Line 23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7" name="Line 24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8" name="Line 25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5135" name="AutoShape 26"/>
          <p:cNvCxnSpPr>
            <a:cxnSpLocks noChangeShapeType="1"/>
            <a:stCxn id="5147" idx="6"/>
            <a:endCxn id="5202" idx="0"/>
          </p:cNvCxnSpPr>
          <p:nvPr/>
        </p:nvCxnSpPr>
        <p:spPr bwMode="auto">
          <a:xfrm>
            <a:off x="674688" y="3597275"/>
            <a:ext cx="496887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136" name="AutoShape 27"/>
          <p:cNvCxnSpPr>
            <a:cxnSpLocks noChangeShapeType="1"/>
            <a:stCxn id="5128" idx="2"/>
            <a:endCxn id="5204" idx="1"/>
          </p:cNvCxnSpPr>
          <p:nvPr/>
        </p:nvCxnSpPr>
        <p:spPr bwMode="auto">
          <a:xfrm flipH="1" flipV="1">
            <a:off x="1627188" y="3584575"/>
            <a:ext cx="48895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5137" name="Group 28"/>
          <p:cNvGrpSpPr>
            <a:grpSpLocks/>
          </p:cNvGrpSpPr>
          <p:nvPr/>
        </p:nvGrpSpPr>
        <p:grpSpPr bwMode="auto">
          <a:xfrm>
            <a:off x="1960563" y="5372100"/>
            <a:ext cx="457200" cy="152400"/>
            <a:chOff x="1392" y="3552"/>
            <a:chExt cx="288" cy="96"/>
          </a:xfrm>
        </p:grpSpPr>
        <p:sp>
          <p:nvSpPr>
            <p:cNvPr id="5199" name="Line 2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0" name="Line 3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01" name="Line 3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38" name="Line 32"/>
          <p:cNvSpPr>
            <a:spLocks noChangeShapeType="1"/>
          </p:cNvSpPr>
          <p:nvPr/>
        </p:nvSpPr>
        <p:spPr bwMode="auto">
          <a:xfrm flipV="1">
            <a:off x="2193925" y="51292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39" name="Oval 33"/>
          <p:cNvSpPr>
            <a:spLocks noChangeArrowheads="1"/>
          </p:cNvSpPr>
          <p:nvPr/>
        </p:nvSpPr>
        <p:spPr bwMode="auto">
          <a:xfrm>
            <a:off x="4457700" y="350678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0" name="Oval 34"/>
          <p:cNvSpPr>
            <a:spLocks noChangeArrowheads="1"/>
          </p:cNvSpPr>
          <p:nvPr/>
        </p:nvSpPr>
        <p:spPr bwMode="auto">
          <a:xfrm>
            <a:off x="2125663" y="50673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141" name="Group 35"/>
          <p:cNvGrpSpPr>
            <a:grpSpLocks/>
          </p:cNvGrpSpPr>
          <p:nvPr/>
        </p:nvGrpSpPr>
        <p:grpSpPr bwMode="auto">
          <a:xfrm rot="5400000" flipH="1" flipV="1">
            <a:off x="3004344" y="2578894"/>
            <a:ext cx="177800" cy="455612"/>
            <a:chOff x="3450" y="2313"/>
            <a:chExt cx="111" cy="216"/>
          </a:xfrm>
        </p:grpSpPr>
        <p:sp>
          <p:nvSpPr>
            <p:cNvPr id="5192" name="Line 36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3" name="Line 37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4" name="Line 38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5" name="Line 39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6" name="Line 40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7" name="Line 41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8" name="Line 42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42" name="Text Box 43"/>
          <p:cNvSpPr txBox="1">
            <a:spLocks noChangeArrowheads="1"/>
          </p:cNvSpPr>
          <p:nvPr/>
        </p:nvSpPr>
        <p:spPr bwMode="auto">
          <a:xfrm>
            <a:off x="992188" y="3184525"/>
            <a:ext cx="7270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 R</a:t>
            </a:r>
            <a:r>
              <a:rPr lang="en-US" b="1" baseline="-25000"/>
              <a:t>1</a:t>
            </a:r>
            <a:r>
              <a:rPr lang="en-US" b="1"/>
              <a:t>–</a:t>
            </a:r>
          </a:p>
        </p:txBody>
      </p:sp>
      <p:cxnSp>
        <p:nvCxnSpPr>
          <p:cNvPr id="5143" name="AutoShape 44"/>
          <p:cNvCxnSpPr>
            <a:cxnSpLocks noChangeShapeType="1"/>
            <a:stCxn id="5140" idx="0"/>
            <a:endCxn id="5211" idx="1"/>
          </p:cNvCxnSpPr>
          <p:nvPr/>
        </p:nvCxnSpPr>
        <p:spPr bwMode="auto">
          <a:xfrm flipV="1">
            <a:off x="2192338" y="4495800"/>
            <a:ext cx="4762" cy="571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144" name="AutoShape 45"/>
          <p:cNvCxnSpPr>
            <a:cxnSpLocks noChangeShapeType="1"/>
            <a:stCxn id="5157" idx="6"/>
            <a:endCxn id="5185" idx="0"/>
          </p:cNvCxnSpPr>
          <p:nvPr/>
        </p:nvCxnSpPr>
        <p:spPr bwMode="auto">
          <a:xfrm>
            <a:off x="3189288" y="3587750"/>
            <a:ext cx="3508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145" name="AutoShape 46"/>
          <p:cNvCxnSpPr>
            <a:cxnSpLocks noChangeShapeType="1"/>
            <a:stCxn id="5156" idx="6"/>
            <a:endCxn id="5175" idx="1"/>
          </p:cNvCxnSpPr>
          <p:nvPr/>
        </p:nvCxnSpPr>
        <p:spPr bwMode="auto">
          <a:xfrm flipV="1">
            <a:off x="3195638" y="4495800"/>
            <a:ext cx="1352550" cy="6381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5146" name="AutoShape 47"/>
          <p:cNvCxnSpPr>
            <a:cxnSpLocks noChangeShapeType="1"/>
            <a:stCxn id="5139" idx="0"/>
            <a:endCxn id="5194" idx="1"/>
          </p:cNvCxnSpPr>
          <p:nvPr/>
        </p:nvCxnSpPr>
        <p:spPr bwMode="auto">
          <a:xfrm rot="5400000" flipH="1">
            <a:off x="3571875" y="2554288"/>
            <a:ext cx="703263" cy="12017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5147" name="Oval 48"/>
          <p:cNvSpPr>
            <a:spLocks noChangeArrowheads="1"/>
          </p:cNvSpPr>
          <p:nvPr/>
        </p:nvSpPr>
        <p:spPr bwMode="auto">
          <a:xfrm>
            <a:off x="542925" y="35353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48" name="AutoShape 49"/>
          <p:cNvCxnSpPr>
            <a:cxnSpLocks noChangeShapeType="1"/>
            <a:endCxn id="5147" idx="4"/>
          </p:cNvCxnSpPr>
          <p:nvPr/>
        </p:nvCxnSpPr>
        <p:spPr bwMode="auto">
          <a:xfrm flipV="1">
            <a:off x="604838" y="3657600"/>
            <a:ext cx="4762" cy="406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149" name="AutoShape 50"/>
          <p:cNvCxnSpPr>
            <a:cxnSpLocks noChangeShapeType="1"/>
            <a:stCxn id="5128" idx="0"/>
            <a:endCxn id="5192" idx="0"/>
          </p:cNvCxnSpPr>
          <p:nvPr/>
        </p:nvCxnSpPr>
        <p:spPr bwMode="auto">
          <a:xfrm rot="-5400000">
            <a:off x="2170906" y="2829720"/>
            <a:ext cx="708025" cy="6842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5150" name="Text Box 51"/>
          <p:cNvSpPr txBox="1">
            <a:spLocks noChangeArrowheads="1"/>
          </p:cNvSpPr>
          <p:nvPr/>
        </p:nvSpPr>
        <p:spPr bwMode="auto">
          <a:xfrm>
            <a:off x="2684463" y="2362200"/>
            <a:ext cx="7270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+R</a:t>
            </a:r>
            <a:r>
              <a:rPr lang="en-US" b="1" baseline="-25000"/>
              <a:t>4</a:t>
            </a:r>
            <a:r>
              <a:rPr lang="en-US" b="1"/>
              <a:t>–</a:t>
            </a:r>
          </a:p>
        </p:txBody>
      </p:sp>
      <p:cxnSp>
        <p:nvCxnSpPr>
          <p:cNvPr id="5151" name="AutoShape 52"/>
          <p:cNvCxnSpPr>
            <a:cxnSpLocks noChangeShapeType="1"/>
            <a:stCxn id="5187" idx="1"/>
            <a:endCxn id="5139" idx="2"/>
          </p:cNvCxnSpPr>
          <p:nvPr/>
        </p:nvCxnSpPr>
        <p:spPr bwMode="auto">
          <a:xfrm flipV="1">
            <a:off x="3995738" y="3568700"/>
            <a:ext cx="46196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5152" name="Group 53"/>
          <p:cNvGrpSpPr>
            <a:grpSpLocks/>
          </p:cNvGrpSpPr>
          <p:nvPr/>
        </p:nvGrpSpPr>
        <p:grpSpPr bwMode="auto">
          <a:xfrm rot="5400000" flipH="1" flipV="1">
            <a:off x="3679032" y="3347243"/>
            <a:ext cx="177800" cy="455613"/>
            <a:chOff x="3450" y="2313"/>
            <a:chExt cx="111" cy="216"/>
          </a:xfrm>
        </p:grpSpPr>
        <p:sp>
          <p:nvSpPr>
            <p:cNvPr id="5185" name="Line 54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6" name="Line 55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7" name="Line 56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8" name="Line 57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89" name="Line 58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0" name="Line 59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91" name="Line 60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53" name="Text Box 61"/>
          <p:cNvSpPr txBox="1">
            <a:spLocks noChangeArrowheads="1"/>
          </p:cNvSpPr>
          <p:nvPr/>
        </p:nvSpPr>
        <p:spPr bwMode="auto">
          <a:xfrm>
            <a:off x="3333750" y="3168650"/>
            <a:ext cx="8032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+R</a:t>
            </a:r>
            <a:r>
              <a:rPr lang="en-US" b="1" baseline="-25000"/>
              <a:t>3 </a:t>
            </a:r>
            <a:r>
              <a:rPr lang="en-US" b="1"/>
              <a:t>–</a:t>
            </a:r>
            <a:r>
              <a:rPr lang="en-US" b="1" baseline="-25000"/>
              <a:t> </a:t>
            </a:r>
            <a:endParaRPr lang="en-US" b="1"/>
          </a:p>
        </p:txBody>
      </p:sp>
      <p:grpSp>
        <p:nvGrpSpPr>
          <p:cNvPr id="5154" name="Group 62"/>
          <p:cNvGrpSpPr>
            <a:grpSpLocks/>
          </p:cNvGrpSpPr>
          <p:nvPr/>
        </p:nvGrpSpPr>
        <p:grpSpPr bwMode="auto">
          <a:xfrm>
            <a:off x="-63500" y="4025900"/>
            <a:ext cx="930275" cy="641350"/>
            <a:chOff x="19" y="2584"/>
            <a:chExt cx="586" cy="404"/>
          </a:xfrm>
        </p:grpSpPr>
        <p:sp>
          <p:nvSpPr>
            <p:cNvPr id="5182" name="Text Box 63"/>
            <p:cNvSpPr txBox="1">
              <a:spLocks noChangeArrowheads="1"/>
            </p:cNvSpPr>
            <p:nvPr/>
          </p:nvSpPr>
          <p:spPr bwMode="auto">
            <a:xfrm>
              <a:off x="19" y="2608"/>
              <a:ext cx="283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in</a:t>
              </a:r>
              <a:endParaRPr lang="en-US" sz="2000" b="1"/>
            </a:p>
          </p:txBody>
        </p:sp>
        <p:sp>
          <p:nvSpPr>
            <p:cNvPr id="5183" name="Oval 64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4" name="Text Box 65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grpSp>
        <p:nvGrpSpPr>
          <p:cNvPr id="5155" name="Group 66"/>
          <p:cNvGrpSpPr>
            <a:grpSpLocks/>
          </p:cNvGrpSpPr>
          <p:nvPr/>
        </p:nvGrpSpPr>
        <p:grpSpPr bwMode="auto">
          <a:xfrm>
            <a:off x="2832100" y="4113213"/>
            <a:ext cx="579438" cy="650875"/>
            <a:chOff x="797" y="2639"/>
            <a:chExt cx="365" cy="410"/>
          </a:xfrm>
        </p:grpSpPr>
        <p:sp>
          <p:nvSpPr>
            <p:cNvPr id="5180" name="AutoShape 67"/>
            <p:cNvSpPr>
              <a:spLocks noChangeArrowheads="1"/>
            </p:cNvSpPr>
            <p:nvPr/>
          </p:nvSpPr>
          <p:spPr bwMode="auto">
            <a:xfrm>
              <a:off x="797" y="2664"/>
              <a:ext cx="365" cy="385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1" name="Text Box 68"/>
            <p:cNvSpPr txBox="1">
              <a:spLocks noChangeArrowheads="1"/>
            </p:cNvSpPr>
            <p:nvPr/>
          </p:nvSpPr>
          <p:spPr bwMode="auto">
            <a:xfrm>
              <a:off x="883" y="2639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+</a:t>
              </a:r>
            </a:p>
          </p:txBody>
        </p:sp>
      </p:grpSp>
      <p:sp>
        <p:nvSpPr>
          <p:cNvPr id="5156" name="Oval 69"/>
          <p:cNvSpPr>
            <a:spLocks noChangeArrowheads="1"/>
          </p:cNvSpPr>
          <p:nvPr/>
        </p:nvSpPr>
        <p:spPr bwMode="auto">
          <a:xfrm>
            <a:off x="3063875" y="507206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57" name="Oval 70"/>
          <p:cNvSpPr>
            <a:spLocks noChangeArrowheads="1"/>
          </p:cNvSpPr>
          <p:nvPr/>
        </p:nvSpPr>
        <p:spPr bwMode="auto">
          <a:xfrm>
            <a:off x="3057525" y="35258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158" name="AutoShape 71"/>
          <p:cNvCxnSpPr>
            <a:cxnSpLocks noChangeShapeType="1"/>
            <a:stCxn id="5140" idx="6"/>
            <a:endCxn id="5156" idx="2"/>
          </p:cNvCxnSpPr>
          <p:nvPr/>
        </p:nvCxnSpPr>
        <p:spPr bwMode="auto">
          <a:xfrm>
            <a:off x="2257425" y="5129213"/>
            <a:ext cx="806450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159" name="AutoShape 72"/>
          <p:cNvCxnSpPr>
            <a:cxnSpLocks noChangeShapeType="1"/>
            <a:stCxn id="5156" idx="0"/>
            <a:endCxn id="5181" idx="2"/>
          </p:cNvCxnSpPr>
          <p:nvPr/>
        </p:nvCxnSpPr>
        <p:spPr bwMode="auto">
          <a:xfrm flipH="1" flipV="1">
            <a:off x="3125788" y="4754563"/>
            <a:ext cx="4762" cy="317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5160" name="AutoShape 73"/>
          <p:cNvCxnSpPr>
            <a:cxnSpLocks noChangeShapeType="1"/>
            <a:stCxn id="5157" idx="4"/>
            <a:endCxn id="5181" idx="0"/>
          </p:cNvCxnSpPr>
          <p:nvPr/>
        </p:nvCxnSpPr>
        <p:spPr bwMode="auto">
          <a:xfrm>
            <a:off x="3124200" y="3648075"/>
            <a:ext cx="1588" cy="465138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5161" name="Group 74"/>
          <p:cNvGrpSpPr>
            <a:grpSpLocks/>
          </p:cNvGrpSpPr>
          <p:nvPr/>
        </p:nvGrpSpPr>
        <p:grpSpPr bwMode="auto">
          <a:xfrm>
            <a:off x="4457700" y="4152900"/>
            <a:ext cx="176213" cy="342900"/>
            <a:chOff x="2009" y="2933"/>
            <a:chExt cx="111" cy="216"/>
          </a:xfrm>
        </p:grpSpPr>
        <p:sp>
          <p:nvSpPr>
            <p:cNvPr id="5173" name="Line 75"/>
            <p:cNvSpPr>
              <a:spLocks noChangeShapeType="1"/>
            </p:cNvSpPr>
            <p:nvPr/>
          </p:nvSpPr>
          <p:spPr bwMode="auto">
            <a:xfrm>
              <a:off x="2057" y="293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4" name="Line 76"/>
            <p:cNvSpPr>
              <a:spLocks noChangeShapeType="1"/>
            </p:cNvSpPr>
            <p:nvPr/>
          </p:nvSpPr>
          <p:spPr bwMode="auto">
            <a:xfrm flipH="1">
              <a:off x="2009" y="295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5" name="Line 77"/>
            <p:cNvSpPr>
              <a:spLocks noChangeShapeType="1"/>
            </p:cNvSpPr>
            <p:nvPr/>
          </p:nvSpPr>
          <p:spPr bwMode="auto">
            <a:xfrm>
              <a:off x="2009" y="312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6" name="Line 78"/>
            <p:cNvSpPr>
              <a:spLocks noChangeShapeType="1"/>
            </p:cNvSpPr>
            <p:nvPr/>
          </p:nvSpPr>
          <p:spPr bwMode="auto">
            <a:xfrm>
              <a:off x="2012" y="297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7" name="Line 79"/>
            <p:cNvSpPr>
              <a:spLocks noChangeShapeType="1"/>
            </p:cNvSpPr>
            <p:nvPr/>
          </p:nvSpPr>
          <p:spPr bwMode="auto">
            <a:xfrm flipH="1">
              <a:off x="2012" y="302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8" name="Line 80"/>
            <p:cNvSpPr>
              <a:spLocks noChangeShapeType="1"/>
            </p:cNvSpPr>
            <p:nvPr/>
          </p:nvSpPr>
          <p:spPr bwMode="auto">
            <a:xfrm>
              <a:off x="2012" y="304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79" name="Line 81"/>
            <p:cNvSpPr>
              <a:spLocks noChangeShapeType="1"/>
            </p:cNvSpPr>
            <p:nvPr/>
          </p:nvSpPr>
          <p:spPr bwMode="auto">
            <a:xfrm flipH="1">
              <a:off x="2012" y="309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162" name="Text Box 82"/>
          <p:cNvSpPr txBox="1">
            <a:spLocks noChangeArrowheads="1"/>
          </p:cNvSpPr>
          <p:nvPr/>
        </p:nvSpPr>
        <p:spPr bwMode="auto">
          <a:xfrm>
            <a:off x="4097338" y="38100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5</a:t>
            </a:r>
          </a:p>
          <a:p>
            <a:endParaRPr lang="en-US" b="1"/>
          </a:p>
        </p:txBody>
      </p:sp>
      <p:sp>
        <p:nvSpPr>
          <p:cNvPr id="5163" name="Text Box 83"/>
          <p:cNvSpPr txBox="1">
            <a:spLocks noChangeArrowheads="1"/>
          </p:cNvSpPr>
          <p:nvPr/>
        </p:nvSpPr>
        <p:spPr bwMode="auto">
          <a:xfrm>
            <a:off x="2232025" y="3848100"/>
            <a:ext cx="314325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endParaRPr lang="en-US" b="1" baseline="-25000"/>
          </a:p>
          <a:p>
            <a:r>
              <a:rPr lang="en-US" b="1"/>
              <a:t>–</a:t>
            </a:r>
          </a:p>
        </p:txBody>
      </p:sp>
      <p:sp>
        <p:nvSpPr>
          <p:cNvPr id="5164" name="Arc 84"/>
          <p:cNvSpPr>
            <a:spLocks/>
          </p:cNvSpPr>
          <p:nvPr/>
        </p:nvSpPr>
        <p:spPr bwMode="auto">
          <a:xfrm>
            <a:off x="973138" y="3962400"/>
            <a:ext cx="822325" cy="817563"/>
          </a:xfrm>
          <a:custGeom>
            <a:avLst/>
            <a:gdLst>
              <a:gd name="T0" fmla="*/ 411163 w 43200"/>
              <a:gd name="T1" fmla="*/ 0 h 43200"/>
              <a:gd name="T2" fmla="*/ 53584 w 43200"/>
              <a:gd name="T3" fmla="*/ 207002 h 43200"/>
              <a:gd name="T4" fmla="*/ 411163 w 43200"/>
              <a:gd name="T5" fmla="*/ 408782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5" name="Text Box 85"/>
          <p:cNvSpPr txBox="1">
            <a:spLocks noChangeArrowheads="1"/>
          </p:cNvSpPr>
          <p:nvPr/>
        </p:nvSpPr>
        <p:spPr bwMode="auto">
          <a:xfrm>
            <a:off x="1192213" y="419417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a</a:t>
            </a:r>
          </a:p>
        </p:txBody>
      </p:sp>
      <p:sp>
        <p:nvSpPr>
          <p:cNvPr id="5166" name="Arc 86"/>
          <p:cNvSpPr>
            <a:spLocks/>
          </p:cNvSpPr>
          <p:nvPr/>
        </p:nvSpPr>
        <p:spPr bwMode="auto">
          <a:xfrm>
            <a:off x="3409950" y="4286250"/>
            <a:ext cx="822325" cy="817563"/>
          </a:xfrm>
          <a:custGeom>
            <a:avLst/>
            <a:gdLst>
              <a:gd name="T0" fmla="*/ 411163 w 43200"/>
              <a:gd name="T1" fmla="*/ 0 h 43200"/>
              <a:gd name="T2" fmla="*/ 53584 w 43200"/>
              <a:gd name="T3" fmla="*/ 207002 h 43200"/>
              <a:gd name="T4" fmla="*/ 411163 w 43200"/>
              <a:gd name="T5" fmla="*/ 408782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7" name="Text Box 87"/>
          <p:cNvSpPr txBox="1">
            <a:spLocks noChangeArrowheads="1"/>
          </p:cNvSpPr>
          <p:nvPr/>
        </p:nvSpPr>
        <p:spPr bwMode="auto">
          <a:xfrm>
            <a:off x="3633788" y="4518025"/>
            <a:ext cx="31591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c</a:t>
            </a:r>
          </a:p>
        </p:txBody>
      </p:sp>
      <p:sp>
        <p:nvSpPr>
          <p:cNvPr id="5168" name="Arc 88"/>
          <p:cNvSpPr>
            <a:spLocks/>
          </p:cNvSpPr>
          <p:nvPr/>
        </p:nvSpPr>
        <p:spPr bwMode="auto">
          <a:xfrm>
            <a:off x="2284413" y="2895600"/>
            <a:ext cx="822325" cy="817563"/>
          </a:xfrm>
          <a:custGeom>
            <a:avLst/>
            <a:gdLst>
              <a:gd name="T0" fmla="*/ 411163 w 43200"/>
              <a:gd name="T1" fmla="*/ 0 h 43200"/>
              <a:gd name="T2" fmla="*/ 53584 w 43200"/>
              <a:gd name="T3" fmla="*/ 207002 h 43200"/>
              <a:gd name="T4" fmla="*/ 411163 w 43200"/>
              <a:gd name="T5" fmla="*/ 408782 h 43200"/>
              <a:gd name="T6" fmla="*/ 0 60000 65536"/>
              <a:gd name="T7" fmla="*/ 0 60000 65536"/>
              <a:gd name="T8" fmla="*/ 0 60000 65536"/>
              <a:gd name="T9" fmla="*/ 0 w 43200"/>
              <a:gd name="T10" fmla="*/ 0 h 43200"/>
              <a:gd name="T11" fmla="*/ 43200 w 43200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00" h="43200" fill="none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</a:path>
              <a:path w="43200" h="43200" stroke="0" extrusionOk="0">
                <a:moveTo>
                  <a:pt x="21599" y="0"/>
                </a:moveTo>
                <a:cubicBezTo>
                  <a:pt x="33529" y="0"/>
                  <a:pt x="43200" y="9670"/>
                  <a:pt x="43200" y="21600"/>
                </a:cubicBezTo>
                <a:cubicBezTo>
                  <a:pt x="43200" y="33529"/>
                  <a:pt x="33529" y="43200"/>
                  <a:pt x="21600" y="43200"/>
                </a:cubicBezTo>
                <a:cubicBezTo>
                  <a:pt x="9670" y="43200"/>
                  <a:pt x="0" y="33529"/>
                  <a:pt x="0" y="21600"/>
                </a:cubicBezTo>
                <a:cubicBezTo>
                  <a:pt x="-1" y="17862"/>
                  <a:pt x="969" y="14188"/>
                  <a:pt x="2814" y="10937"/>
                </a:cubicBezTo>
                <a:lnTo>
                  <a:pt x="21600" y="21600"/>
                </a:lnTo>
                <a:close/>
              </a:path>
            </a:pathLst>
          </a:cu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69" name="Text Box 89"/>
          <p:cNvSpPr txBox="1">
            <a:spLocks noChangeArrowheads="1"/>
          </p:cNvSpPr>
          <p:nvPr/>
        </p:nvSpPr>
        <p:spPr bwMode="auto">
          <a:xfrm>
            <a:off x="2503488" y="312737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b</a:t>
            </a:r>
          </a:p>
        </p:txBody>
      </p:sp>
      <p:sp>
        <p:nvSpPr>
          <p:cNvPr id="5170" name="Text Box 90"/>
          <p:cNvSpPr txBox="1">
            <a:spLocks noChangeArrowheads="1"/>
          </p:cNvSpPr>
          <p:nvPr/>
        </p:nvSpPr>
        <p:spPr bwMode="auto">
          <a:xfrm>
            <a:off x="4578350" y="3875088"/>
            <a:ext cx="509588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out</a:t>
            </a:r>
          </a:p>
          <a:p>
            <a:r>
              <a:rPr lang="en-US" b="1"/>
              <a:t>–</a:t>
            </a:r>
          </a:p>
        </p:txBody>
      </p:sp>
      <p:sp>
        <p:nvSpPr>
          <p:cNvPr id="5171" name="Text Box 91"/>
          <p:cNvSpPr txBox="1">
            <a:spLocks noChangeArrowheads="1"/>
          </p:cNvSpPr>
          <p:nvPr/>
        </p:nvSpPr>
        <p:spPr bwMode="auto">
          <a:xfrm>
            <a:off x="2649538" y="4510088"/>
            <a:ext cx="4127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2v</a:t>
            </a:r>
          </a:p>
        </p:txBody>
      </p:sp>
      <p:graphicFrame>
        <p:nvGraphicFramePr>
          <p:cNvPr id="5122" name="Object 92"/>
          <p:cNvGraphicFramePr>
            <a:graphicFrameLocks noChangeAspect="1"/>
          </p:cNvGraphicFramePr>
          <p:nvPr/>
        </p:nvGraphicFramePr>
        <p:xfrm>
          <a:off x="5613400" y="3221038"/>
          <a:ext cx="2349500" cy="2874962"/>
        </p:xfrm>
        <a:graphic>
          <a:graphicData uri="http://schemas.openxmlformats.org/presentationml/2006/ole">
            <p:oleObj spid="_x0000_s5122" name="Equation" r:id="rId3" imgW="1244520" imgH="1523880" progId="Equation.3">
              <p:embed/>
            </p:oleObj>
          </a:graphicData>
        </a:graphic>
      </p:graphicFrame>
      <p:sp>
        <p:nvSpPr>
          <p:cNvPr id="5172" name="Text Box 94"/>
          <p:cNvSpPr txBox="1">
            <a:spLocks noChangeArrowheads="1"/>
          </p:cNvSpPr>
          <p:nvPr/>
        </p:nvSpPr>
        <p:spPr bwMode="auto">
          <a:xfrm>
            <a:off x="4943475" y="2627313"/>
            <a:ext cx="4078288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 typeface="Wingdings" pitchFamily="2" charset="2"/>
              <a:buChar char="Ø"/>
            </a:pPr>
            <a:r>
              <a:rPr lang="en-US"/>
              <a:t>Find the gain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67DA1F4-627A-4D71-A45B-B3058E4880E4}" type="slidenum">
              <a:rPr lang="en-US"/>
              <a:pPr lvl="1"/>
              <a:t>15</a:t>
            </a:fld>
            <a:endParaRPr lang="en-US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9525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 smtClean="0"/>
              <a:t>Example2</a:t>
            </a:r>
            <a:r>
              <a:rPr lang="en-US" sz="2800" smtClean="0"/>
              <a:t>: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1</a:t>
            </a:r>
          </a:p>
          <a:p>
            <a:pPr lvl="1">
              <a:lnSpc>
                <a:spcPct val="90000"/>
              </a:lnSpc>
            </a:pP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15V,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8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x</a:t>
            </a:r>
            <a:r>
              <a:rPr lang="en-US" sz="2400" b="1" smtClean="0"/>
              <a:t> </a:t>
            </a:r>
            <a:r>
              <a:rPr lang="en-US" sz="2400" smtClean="0"/>
              <a:t>= </a:t>
            </a:r>
            <a:r>
              <a:rPr lang="en-US" sz="2400" b="1" smtClean="0"/>
              <a:t>v</a:t>
            </a:r>
            <a:r>
              <a:rPr lang="en-US" sz="2400" b="1" baseline="-25000" smtClean="0"/>
              <a:t>x</a:t>
            </a:r>
            <a:r>
              <a:rPr lang="en-US" sz="2400" smtClean="0"/>
              <a:t>/3</a:t>
            </a:r>
            <a:r>
              <a:rPr lang="en-US" smtClean="0"/>
              <a:t> </a:t>
            </a:r>
          </a:p>
        </p:txBody>
      </p:sp>
      <p:sp>
        <p:nvSpPr>
          <p:cNvPr id="34823" name="Oval 8"/>
          <p:cNvSpPr>
            <a:spLocks noChangeArrowheads="1"/>
          </p:cNvSpPr>
          <p:nvPr/>
        </p:nvSpPr>
        <p:spPr bwMode="auto">
          <a:xfrm>
            <a:off x="136207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4" name="Oval 9"/>
          <p:cNvSpPr>
            <a:spLocks noChangeArrowheads="1"/>
          </p:cNvSpPr>
          <p:nvPr/>
        </p:nvSpPr>
        <p:spPr bwMode="auto">
          <a:xfrm>
            <a:off x="249872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25" name="Oval 10"/>
          <p:cNvSpPr>
            <a:spLocks noChangeArrowheads="1"/>
          </p:cNvSpPr>
          <p:nvPr/>
        </p:nvSpPr>
        <p:spPr bwMode="auto">
          <a:xfrm>
            <a:off x="1385888" y="5578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26" name="AutoShape 11"/>
          <p:cNvCxnSpPr>
            <a:cxnSpLocks noChangeShapeType="1"/>
            <a:stCxn id="34825" idx="2"/>
            <a:endCxn id="34864" idx="2"/>
          </p:cNvCxnSpPr>
          <p:nvPr/>
        </p:nvCxnSpPr>
        <p:spPr bwMode="auto">
          <a:xfrm rot="10800000">
            <a:off x="606425" y="4637088"/>
            <a:ext cx="779463" cy="10033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4827" name="AutoShape 12"/>
          <p:cNvCxnSpPr>
            <a:cxnSpLocks noChangeShapeType="1"/>
            <a:stCxn id="34825" idx="0"/>
            <a:endCxn id="34833" idx="1"/>
          </p:cNvCxnSpPr>
          <p:nvPr/>
        </p:nvCxnSpPr>
        <p:spPr bwMode="auto">
          <a:xfrm flipV="1">
            <a:off x="1452563" y="4592638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28" name="AutoShape 13"/>
          <p:cNvCxnSpPr>
            <a:cxnSpLocks noChangeShapeType="1"/>
            <a:stCxn id="34823" idx="4"/>
            <a:endCxn id="34831" idx="0"/>
          </p:cNvCxnSpPr>
          <p:nvPr/>
        </p:nvCxnSpPr>
        <p:spPr bwMode="auto">
          <a:xfrm>
            <a:off x="1428750" y="3455988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29" name="AutoShape 14"/>
          <p:cNvCxnSpPr>
            <a:cxnSpLocks noChangeShapeType="1"/>
            <a:stCxn id="34824" idx="4"/>
            <a:endCxn id="34883" idx="0"/>
          </p:cNvCxnSpPr>
          <p:nvPr/>
        </p:nvCxnSpPr>
        <p:spPr bwMode="auto">
          <a:xfrm>
            <a:off x="2565400" y="3455988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4830" name="Text Box 15"/>
          <p:cNvSpPr txBox="1">
            <a:spLocks noChangeArrowheads="1"/>
          </p:cNvSpPr>
          <p:nvPr/>
        </p:nvSpPr>
        <p:spPr bwMode="auto">
          <a:xfrm>
            <a:off x="990600" y="3944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1</a:t>
            </a:r>
          </a:p>
          <a:p>
            <a:endParaRPr lang="en-US" b="1"/>
          </a:p>
        </p:txBody>
      </p:sp>
      <p:sp>
        <p:nvSpPr>
          <p:cNvPr id="34831" name="Line 16"/>
          <p:cNvSpPr>
            <a:spLocks noChangeShapeType="1"/>
          </p:cNvSpPr>
          <p:nvPr/>
        </p:nvSpPr>
        <p:spPr bwMode="auto">
          <a:xfrm>
            <a:off x="1444625" y="4249738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32" name="Line 17"/>
          <p:cNvSpPr>
            <a:spLocks noChangeShapeType="1"/>
          </p:cNvSpPr>
          <p:nvPr/>
        </p:nvSpPr>
        <p:spPr bwMode="auto">
          <a:xfrm flipH="1">
            <a:off x="1368425" y="428307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33" name="Line 18"/>
          <p:cNvSpPr>
            <a:spLocks noChangeShapeType="1"/>
          </p:cNvSpPr>
          <p:nvPr/>
        </p:nvSpPr>
        <p:spPr bwMode="auto">
          <a:xfrm>
            <a:off x="1368425" y="4554538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34" name="Line 19"/>
          <p:cNvSpPr>
            <a:spLocks noChangeShapeType="1"/>
          </p:cNvSpPr>
          <p:nvPr/>
        </p:nvSpPr>
        <p:spPr bwMode="auto">
          <a:xfrm>
            <a:off x="1373188" y="4316413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35" name="Line 20"/>
          <p:cNvSpPr>
            <a:spLocks noChangeShapeType="1"/>
          </p:cNvSpPr>
          <p:nvPr/>
        </p:nvSpPr>
        <p:spPr bwMode="auto">
          <a:xfrm flipH="1">
            <a:off x="1373188" y="438785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36" name="Line 21"/>
          <p:cNvSpPr>
            <a:spLocks noChangeShapeType="1"/>
          </p:cNvSpPr>
          <p:nvPr/>
        </p:nvSpPr>
        <p:spPr bwMode="auto">
          <a:xfrm>
            <a:off x="1373188" y="443071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37" name="Line 22"/>
          <p:cNvSpPr>
            <a:spLocks noChangeShapeType="1"/>
          </p:cNvSpPr>
          <p:nvPr/>
        </p:nvSpPr>
        <p:spPr bwMode="auto">
          <a:xfrm flipH="1">
            <a:off x="1373188" y="4502150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4838" name="Group 23"/>
          <p:cNvGrpSpPr>
            <a:grpSpLocks/>
          </p:cNvGrpSpPr>
          <p:nvPr/>
        </p:nvGrpSpPr>
        <p:grpSpPr bwMode="auto">
          <a:xfrm>
            <a:off x="2489200" y="3887788"/>
            <a:ext cx="176213" cy="342900"/>
            <a:chOff x="1670" y="2765"/>
            <a:chExt cx="111" cy="216"/>
          </a:xfrm>
        </p:grpSpPr>
        <p:sp>
          <p:nvSpPr>
            <p:cNvPr id="34883" name="Line 24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Line 25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5" name="Line 26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6" name="Line 27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7" name="Line 28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8" name="Line 29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9" name="Line 30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39" name="Text Box 31"/>
          <p:cNvSpPr txBox="1">
            <a:spLocks noChangeArrowheads="1"/>
          </p:cNvSpPr>
          <p:nvPr/>
        </p:nvSpPr>
        <p:spPr bwMode="auto">
          <a:xfrm>
            <a:off x="2124075" y="35814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endParaRPr lang="en-US" b="1"/>
          </a:p>
        </p:txBody>
      </p:sp>
      <p:grpSp>
        <p:nvGrpSpPr>
          <p:cNvPr id="34840" name="Group 37"/>
          <p:cNvGrpSpPr>
            <a:grpSpLocks/>
          </p:cNvGrpSpPr>
          <p:nvPr/>
        </p:nvGrpSpPr>
        <p:grpSpPr bwMode="auto">
          <a:xfrm rot="5400000" flipH="1" flipV="1">
            <a:off x="3188494" y="3159919"/>
            <a:ext cx="177800" cy="455612"/>
            <a:chOff x="3450" y="2313"/>
            <a:chExt cx="111" cy="216"/>
          </a:xfrm>
        </p:grpSpPr>
        <p:sp>
          <p:nvSpPr>
            <p:cNvPr id="34876" name="Line 38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7" name="Line 39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8" name="Line 40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9" name="Line 41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0" name="Line 42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1" name="Line 43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2" name="Line 44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841" name="Group 47"/>
          <p:cNvGrpSpPr>
            <a:grpSpLocks/>
          </p:cNvGrpSpPr>
          <p:nvPr/>
        </p:nvGrpSpPr>
        <p:grpSpPr bwMode="auto">
          <a:xfrm>
            <a:off x="1219200" y="5883275"/>
            <a:ext cx="457200" cy="152400"/>
            <a:chOff x="1392" y="3552"/>
            <a:chExt cx="288" cy="96"/>
          </a:xfrm>
        </p:grpSpPr>
        <p:sp>
          <p:nvSpPr>
            <p:cNvPr id="34873" name="Line 48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4" name="Line 49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5" name="Line 50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42" name="Line 51"/>
          <p:cNvSpPr>
            <a:spLocks noChangeShapeType="1"/>
          </p:cNvSpPr>
          <p:nvPr/>
        </p:nvSpPr>
        <p:spPr bwMode="auto">
          <a:xfrm flipV="1">
            <a:off x="1452563" y="564038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4843" name="Oval 57"/>
          <p:cNvSpPr>
            <a:spLocks noChangeArrowheads="1"/>
          </p:cNvSpPr>
          <p:nvPr/>
        </p:nvSpPr>
        <p:spPr bwMode="auto">
          <a:xfrm>
            <a:off x="2516188" y="5578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44" name="Text Box 58"/>
          <p:cNvSpPr txBox="1">
            <a:spLocks noChangeArrowheads="1"/>
          </p:cNvSpPr>
          <p:nvPr/>
        </p:nvSpPr>
        <p:spPr bwMode="auto">
          <a:xfrm>
            <a:off x="3043238" y="3429000"/>
            <a:ext cx="4635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2 </a:t>
            </a:r>
            <a:endParaRPr lang="en-US" b="1"/>
          </a:p>
        </p:txBody>
      </p:sp>
      <p:cxnSp>
        <p:nvCxnSpPr>
          <p:cNvPr id="34845" name="AutoShape 59"/>
          <p:cNvCxnSpPr>
            <a:cxnSpLocks noChangeShapeType="1"/>
            <a:stCxn id="34825" idx="6"/>
            <a:endCxn id="34843" idx="2"/>
          </p:cNvCxnSpPr>
          <p:nvPr/>
        </p:nvCxnSpPr>
        <p:spPr bwMode="auto">
          <a:xfrm>
            <a:off x="1517650" y="5640388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46" name="AutoShape 60"/>
          <p:cNvCxnSpPr>
            <a:cxnSpLocks noChangeShapeType="1"/>
            <a:stCxn id="34863" idx="0"/>
            <a:endCxn id="34885" idx="1"/>
          </p:cNvCxnSpPr>
          <p:nvPr/>
        </p:nvCxnSpPr>
        <p:spPr bwMode="auto">
          <a:xfrm flipH="1" flipV="1">
            <a:off x="2579688" y="4230688"/>
            <a:ext cx="1587" cy="417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4847" name="Oval 63"/>
          <p:cNvSpPr>
            <a:spLocks noChangeArrowheads="1"/>
          </p:cNvSpPr>
          <p:nvPr/>
        </p:nvSpPr>
        <p:spPr bwMode="auto">
          <a:xfrm>
            <a:off x="53657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4848" name="AutoShape 64"/>
          <p:cNvCxnSpPr>
            <a:cxnSpLocks noChangeShapeType="1"/>
            <a:stCxn id="34864" idx="0"/>
            <a:endCxn id="34847" idx="4"/>
          </p:cNvCxnSpPr>
          <p:nvPr/>
        </p:nvCxnSpPr>
        <p:spPr bwMode="auto">
          <a:xfrm flipH="1" flipV="1">
            <a:off x="603250" y="3455988"/>
            <a:ext cx="3175" cy="569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49" name="AutoShape 65"/>
          <p:cNvCxnSpPr>
            <a:cxnSpLocks noChangeShapeType="1"/>
            <a:stCxn id="34847" idx="6"/>
            <a:endCxn id="34823" idx="2"/>
          </p:cNvCxnSpPr>
          <p:nvPr/>
        </p:nvCxnSpPr>
        <p:spPr bwMode="auto">
          <a:xfrm>
            <a:off x="668338" y="3395663"/>
            <a:ext cx="693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4850" name="Group 76"/>
          <p:cNvGrpSpPr>
            <a:grpSpLocks/>
          </p:cNvGrpSpPr>
          <p:nvPr/>
        </p:nvGrpSpPr>
        <p:grpSpPr bwMode="auto">
          <a:xfrm>
            <a:off x="3786188" y="4265613"/>
            <a:ext cx="176212" cy="342900"/>
            <a:chOff x="1670" y="2765"/>
            <a:chExt cx="111" cy="216"/>
          </a:xfrm>
        </p:grpSpPr>
        <p:sp>
          <p:nvSpPr>
            <p:cNvPr id="34866" name="Line 7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7" name="Line 7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8" name="Line 7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69" name="Line 8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0" name="Line 8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1" name="Line 8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2" name="Line 8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4851" name="Text Box 84"/>
          <p:cNvSpPr txBox="1">
            <a:spLocks noChangeArrowheads="1"/>
          </p:cNvSpPr>
          <p:nvPr/>
        </p:nvSpPr>
        <p:spPr bwMode="auto">
          <a:xfrm>
            <a:off x="3917950" y="39608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4</a:t>
            </a:r>
          </a:p>
          <a:p>
            <a:endParaRPr lang="en-US" b="1"/>
          </a:p>
        </p:txBody>
      </p:sp>
      <p:cxnSp>
        <p:nvCxnSpPr>
          <p:cNvPr id="34852" name="AutoShape 85"/>
          <p:cNvCxnSpPr>
            <a:cxnSpLocks noChangeShapeType="1"/>
            <a:stCxn id="34843" idx="6"/>
            <a:endCxn id="34868" idx="1"/>
          </p:cNvCxnSpPr>
          <p:nvPr/>
        </p:nvCxnSpPr>
        <p:spPr bwMode="auto">
          <a:xfrm flipV="1">
            <a:off x="2647950" y="4608513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4853" name="AutoShape 86"/>
          <p:cNvCxnSpPr>
            <a:cxnSpLocks noChangeShapeType="1"/>
            <a:stCxn id="34878" idx="1"/>
            <a:endCxn id="34866" idx="0"/>
          </p:cNvCxnSpPr>
          <p:nvPr/>
        </p:nvCxnSpPr>
        <p:spPr bwMode="auto">
          <a:xfrm>
            <a:off x="3505200" y="3384550"/>
            <a:ext cx="357188" cy="8810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34854" name="Group 99"/>
          <p:cNvGrpSpPr>
            <a:grpSpLocks/>
          </p:cNvGrpSpPr>
          <p:nvPr/>
        </p:nvGrpSpPr>
        <p:grpSpPr bwMode="auto">
          <a:xfrm>
            <a:off x="315913" y="4025900"/>
            <a:ext cx="579437" cy="611188"/>
            <a:chOff x="199" y="2536"/>
            <a:chExt cx="365" cy="385"/>
          </a:xfrm>
        </p:grpSpPr>
        <p:sp>
          <p:nvSpPr>
            <p:cNvPr id="34864" name="AutoShape 96"/>
            <p:cNvSpPr>
              <a:spLocks noChangeArrowheads="1"/>
            </p:cNvSpPr>
            <p:nvPr/>
          </p:nvSpPr>
          <p:spPr bwMode="auto">
            <a:xfrm>
              <a:off x="199" y="2536"/>
              <a:ext cx="365" cy="385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5" name="Line 98"/>
            <p:cNvSpPr>
              <a:spLocks noChangeShapeType="1"/>
            </p:cNvSpPr>
            <p:nvPr/>
          </p:nvSpPr>
          <p:spPr bwMode="auto">
            <a:xfrm flipV="1">
              <a:off x="382" y="2618"/>
              <a:ext cx="0" cy="2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4855" name="Group 100"/>
          <p:cNvGrpSpPr>
            <a:grpSpLocks/>
          </p:cNvGrpSpPr>
          <p:nvPr/>
        </p:nvGrpSpPr>
        <p:grpSpPr bwMode="auto">
          <a:xfrm>
            <a:off x="1952625" y="4648200"/>
            <a:ext cx="893763" cy="641350"/>
            <a:chOff x="42" y="2584"/>
            <a:chExt cx="563" cy="404"/>
          </a:xfrm>
        </p:grpSpPr>
        <p:sp>
          <p:nvSpPr>
            <p:cNvPr id="34861" name="Text Box 101"/>
            <p:cNvSpPr txBox="1">
              <a:spLocks noChangeArrowheads="1"/>
            </p:cNvSpPr>
            <p:nvPr/>
          </p:nvSpPr>
          <p:spPr bwMode="auto">
            <a:xfrm>
              <a:off x="42" y="260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34862" name="Oval 102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863" name="Text Box 103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cxnSp>
        <p:nvCxnSpPr>
          <p:cNvPr id="34856" name="AutoShape 104"/>
          <p:cNvCxnSpPr>
            <a:cxnSpLocks noChangeShapeType="1"/>
            <a:stCxn id="34824" idx="6"/>
            <a:endCxn id="34876" idx="0"/>
          </p:cNvCxnSpPr>
          <p:nvPr/>
        </p:nvCxnSpPr>
        <p:spPr bwMode="auto">
          <a:xfrm>
            <a:off x="2630488" y="3395663"/>
            <a:ext cx="419100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57" name="AutoShape 105"/>
          <p:cNvCxnSpPr>
            <a:cxnSpLocks noChangeShapeType="1"/>
            <a:stCxn id="34843" idx="0"/>
            <a:endCxn id="34863" idx="2"/>
          </p:cNvCxnSpPr>
          <p:nvPr/>
        </p:nvCxnSpPr>
        <p:spPr bwMode="auto">
          <a:xfrm flipH="1" flipV="1">
            <a:off x="2581275" y="5289550"/>
            <a:ext cx="1588" cy="288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4858" name="AutoShape 106"/>
          <p:cNvCxnSpPr>
            <a:cxnSpLocks noChangeShapeType="1"/>
            <a:stCxn id="34824" idx="2"/>
            <a:endCxn id="34823" idx="6"/>
          </p:cNvCxnSpPr>
          <p:nvPr/>
        </p:nvCxnSpPr>
        <p:spPr bwMode="auto">
          <a:xfrm flipH="1">
            <a:off x="1493838" y="3395663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4859" name="Text Box 109"/>
          <p:cNvSpPr txBox="1">
            <a:spLocks noChangeArrowheads="1"/>
          </p:cNvSpPr>
          <p:nvPr/>
        </p:nvSpPr>
        <p:spPr bwMode="auto">
          <a:xfrm>
            <a:off x="641350" y="373697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x</a:t>
            </a:r>
          </a:p>
        </p:txBody>
      </p:sp>
      <p:sp>
        <p:nvSpPr>
          <p:cNvPr id="34860" name="Text Box 110"/>
          <p:cNvSpPr txBox="1">
            <a:spLocks noChangeArrowheads="1"/>
          </p:cNvSpPr>
          <p:nvPr/>
        </p:nvSpPr>
        <p:spPr bwMode="auto">
          <a:xfrm>
            <a:off x="2844800" y="2895600"/>
            <a:ext cx="7143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 v</a:t>
            </a:r>
            <a:r>
              <a:rPr lang="en-US" b="1" baseline="-25000"/>
              <a:t>x </a:t>
            </a:r>
            <a:r>
              <a:rPr lang="en-US" b="1"/>
              <a:t>–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C1BE9E9-D149-45A3-93FD-E3AFE02F2C9B}" type="slidenum">
              <a:rPr lang="en-US"/>
              <a:pPr lvl="1"/>
              <a:t>16</a:t>
            </a:fld>
            <a:endParaRPr lang="en-US"/>
          </a:p>
        </p:txBody>
      </p:sp>
      <p:sp>
        <p:nvSpPr>
          <p:cNvPr id="35845" name="Oval 2"/>
          <p:cNvSpPr>
            <a:spLocks noChangeArrowheads="1"/>
          </p:cNvSpPr>
          <p:nvPr/>
        </p:nvSpPr>
        <p:spPr bwMode="auto">
          <a:xfrm>
            <a:off x="439738" y="3287713"/>
            <a:ext cx="2347912" cy="214312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3584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 smtClean="0"/>
              <a:t>Example2</a:t>
            </a:r>
            <a:r>
              <a:rPr lang="en-US" sz="2800" smtClean="0"/>
              <a:t>: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1</a:t>
            </a:r>
          </a:p>
          <a:p>
            <a:pPr lvl="1">
              <a:lnSpc>
                <a:spcPct val="90000"/>
              </a:lnSpc>
            </a:pP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15V,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8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x</a:t>
            </a:r>
            <a:r>
              <a:rPr lang="en-US" sz="2400" b="1" smtClean="0"/>
              <a:t> </a:t>
            </a:r>
            <a:r>
              <a:rPr lang="en-US" sz="2400" smtClean="0"/>
              <a:t>= </a:t>
            </a:r>
            <a:r>
              <a:rPr lang="en-US" sz="2400" b="1" smtClean="0"/>
              <a:t>v</a:t>
            </a:r>
            <a:r>
              <a:rPr lang="en-US" sz="2400" b="1" baseline="-25000" smtClean="0"/>
              <a:t>x</a:t>
            </a:r>
            <a:r>
              <a:rPr lang="en-US" sz="2400" smtClean="0"/>
              <a:t>/3</a:t>
            </a:r>
            <a:r>
              <a:rPr lang="en-US" smtClean="0"/>
              <a:t> </a:t>
            </a:r>
          </a:p>
        </p:txBody>
      </p:sp>
      <p:sp>
        <p:nvSpPr>
          <p:cNvPr id="35848" name="Oval 5"/>
          <p:cNvSpPr>
            <a:spLocks noChangeArrowheads="1"/>
          </p:cNvSpPr>
          <p:nvPr/>
        </p:nvSpPr>
        <p:spPr bwMode="auto">
          <a:xfrm>
            <a:off x="528638" y="5516563"/>
            <a:ext cx="3568700" cy="21907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9" name="Oval 6"/>
          <p:cNvSpPr>
            <a:spLocks noChangeArrowheads="1"/>
          </p:cNvSpPr>
          <p:nvPr/>
        </p:nvSpPr>
        <p:spPr bwMode="auto">
          <a:xfrm>
            <a:off x="136207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0" name="Oval 7"/>
          <p:cNvSpPr>
            <a:spLocks noChangeArrowheads="1"/>
          </p:cNvSpPr>
          <p:nvPr/>
        </p:nvSpPr>
        <p:spPr bwMode="auto">
          <a:xfrm>
            <a:off x="249872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51" name="Oval 8"/>
          <p:cNvSpPr>
            <a:spLocks noChangeArrowheads="1"/>
          </p:cNvSpPr>
          <p:nvPr/>
        </p:nvSpPr>
        <p:spPr bwMode="auto">
          <a:xfrm>
            <a:off x="1385888" y="5578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52" name="AutoShape 9"/>
          <p:cNvCxnSpPr>
            <a:cxnSpLocks noChangeShapeType="1"/>
            <a:stCxn id="35851" idx="2"/>
            <a:endCxn id="35906" idx="2"/>
          </p:cNvCxnSpPr>
          <p:nvPr/>
        </p:nvCxnSpPr>
        <p:spPr bwMode="auto">
          <a:xfrm rot="10800000">
            <a:off x="606425" y="4637088"/>
            <a:ext cx="779463" cy="10033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5853" name="AutoShape 10"/>
          <p:cNvCxnSpPr>
            <a:cxnSpLocks noChangeShapeType="1"/>
            <a:stCxn id="35851" idx="0"/>
            <a:endCxn id="35859" idx="1"/>
          </p:cNvCxnSpPr>
          <p:nvPr/>
        </p:nvCxnSpPr>
        <p:spPr bwMode="auto">
          <a:xfrm flipV="1">
            <a:off x="1452563" y="4592638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54" name="AutoShape 11"/>
          <p:cNvCxnSpPr>
            <a:cxnSpLocks noChangeShapeType="1"/>
            <a:stCxn id="35849" idx="4"/>
            <a:endCxn id="35857" idx="0"/>
          </p:cNvCxnSpPr>
          <p:nvPr/>
        </p:nvCxnSpPr>
        <p:spPr bwMode="auto">
          <a:xfrm>
            <a:off x="1428750" y="3455988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55" name="AutoShape 12"/>
          <p:cNvCxnSpPr>
            <a:cxnSpLocks noChangeShapeType="1"/>
            <a:stCxn id="35850" idx="4"/>
            <a:endCxn id="35925" idx="0"/>
          </p:cNvCxnSpPr>
          <p:nvPr/>
        </p:nvCxnSpPr>
        <p:spPr bwMode="auto">
          <a:xfrm>
            <a:off x="2565400" y="3455988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56" name="Text Box 13"/>
          <p:cNvSpPr txBox="1">
            <a:spLocks noChangeArrowheads="1"/>
          </p:cNvSpPr>
          <p:nvPr/>
        </p:nvSpPr>
        <p:spPr bwMode="auto">
          <a:xfrm>
            <a:off x="990600" y="3944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1</a:t>
            </a:r>
          </a:p>
          <a:p>
            <a:r>
              <a:rPr lang="en-US" b="1"/>
              <a:t>–</a:t>
            </a:r>
          </a:p>
        </p:txBody>
      </p:sp>
      <p:sp>
        <p:nvSpPr>
          <p:cNvPr id="35857" name="Line 14"/>
          <p:cNvSpPr>
            <a:spLocks noChangeShapeType="1"/>
          </p:cNvSpPr>
          <p:nvPr/>
        </p:nvSpPr>
        <p:spPr bwMode="auto">
          <a:xfrm>
            <a:off x="1444625" y="4249738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58" name="Line 15"/>
          <p:cNvSpPr>
            <a:spLocks noChangeShapeType="1"/>
          </p:cNvSpPr>
          <p:nvPr/>
        </p:nvSpPr>
        <p:spPr bwMode="auto">
          <a:xfrm flipH="1">
            <a:off x="1368425" y="428307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59" name="Line 16"/>
          <p:cNvSpPr>
            <a:spLocks noChangeShapeType="1"/>
          </p:cNvSpPr>
          <p:nvPr/>
        </p:nvSpPr>
        <p:spPr bwMode="auto">
          <a:xfrm>
            <a:off x="1368425" y="4554538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0" name="Line 17"/>
          <p:cNvSpPr>
            <a:spLocks noChangeShapeType="1"/>
          </p:cNvSpPr>
          <p:nvPr/>
        </p:nvSpPr>
        <p:spPr bwMode="auto">
          <a:xfrm>
            <a:off x="1373188" y="4316413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1" name="Line 18"/>
          <p:cNvSpPr>
            <a:spLocks noChangeShapeType="1"/>
          </p:cNvSpPr>
          <p:nvPr/>
        </p:nvSpPr>
        <p:spPr bwMode="auto">
          <a:xfrm flipH="1">
            <a:off x="1373188" y="438785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2" name="Line 19"/>
          <p:cNvSpPr>
            <a:spLocks noChangeShapeType="1"/>
          </p:cNvSpPr>
          <p:nvPr/>
        </p:nvSpPr>
        <p:spPr bwMode="auto">
          <a:xfrm>
            <a:off x="1373188" y="443071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3" name="Line 20"/>
          <p:cNvSpPr>
            <a:spLocks noChangeShapeType="1"/>
          </p:cNvSpPr>
          <p:nvPr/>
        </p:nvSpPr>
        <p:spPr bwMode="auto">
          <a:xfrm flipH="1">
            <a:off x="1373188" y="4502150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5864" name="Group 21"/>
          <p:cNvGrpSpPr>
            <a:grpSpLocks/>
          </p:cNvGrpSpPr>
          <p:nvPr/>
        </p:nvGrpSpPr>
        <p:grpSpPr bwMode="auto">
          <a:xfrm>
            <a:off x="2489200" y="3887788"/>
            <a:ext cx="176213" cy="342900"/>
            <a:chOff x="1670" y="2765"/>
            <a:chExt cx="111" cy="216"/>
          </a:xfrm>
        </p:grpSpPr>
        <p:sp>
          <p:nvSpPr>
            <p:cNvPr id="35925" name="Line 22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6" name="Line 23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7" name="Line 24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8" name="Line 25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9" name="Line 26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30" name="Line 27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31" name="Line 28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65" name="Text Box 29"/>
          <p:cNvSpPr txBox="1">
            <a:spLocks noChangeArrowheads="1"/>
          </p:cNvSpPr>
          <p:nvPr/>
        </p:nvSpPr>
        <p:spPr bwMode="auto">
          <a:xfrm>
            <a:off x="2124075" y="35814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r>
              <a:rPr lang="en-US" b="1"/>
              <a:t>–</a:t>
            </a:r>
          </a:p>
        </p:txBody>
      </p:sp>
      <p:grpSp>
        <p:nvGrpSpPr>
          <p:cNvPr id="35866" name="Group 30"/>
          <p:cNvGrpSpPr>
            <a:grpSpLocks/>
          </p:cNvGrpSpPr>
          <p:nvPr/>
        </p:nvGrpSpPr>
        <p:grpSpPr bwMode="auto">
          <a:xfrm rot="5400000" flipH="1" flipV="1">
            <a:off x="3188494" y="3159919"/>
            <a:ext cx="177800" cy="455612"/>
            <a:chOff x="3450" y="2313"/>
            <a:chExt cx="111" cy="216"/>
          </a:xfrm>
        </p:grpSpPr>
        <p:sp>
          <p:nvSpPr>
            <p:cNvPr id="35918" name="Line 31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9" name="Line 32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0" name="Line 33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1" name="Line 34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2" name="Line 35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3" name="Line 36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24" name="Line 37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867" name="Group 38"/>
          <p:cNvGrpSpPr>
            <a:grpSpLocks/>
          </p:cNvGrpSpPr>
          <p:nvPr/>
        </p:nvGrpSpPr>
        <p:grpSpPr bwMode="auto">
          <a:xfrm>
            <a:off x="1219200" y="5883275"/>
            <a:ext cx="457200" cy="152400"/>
            <a:chOff x="1392" y="3552"/>
            <a:chExt cx="288" cy="96"/>
          </a:xfrm>
        </p:grpSpPr>
        <p:sp>
          <p:nvSpPr>
            <p:cNvPr id="35915" name="Line 3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6" name="Line 4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7" name="Line 4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68" name="Line 42"/>
          <p:cNvSpPr>
            <a:spLocks noChangeShapeType="1"/>
          </p:cNvSpPr>
          <p:nvPr/>
        </p:nvSpPr>
        <p:spPr bwMode="auto">
          <a:xfrm flipV="1">
            <a:off x="1452563" y="564038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69" name="Oval 43"/>
          <p:cNvSpPr>
            <a:spLocks noChangeArrowheads="1"/>
          </p:cNvSpPr>
          <p:nvPr/>
        </p:nvSpPr>
        <p:spPr bwMode="auto">
          <a:xfrm>
            <a:off x="2516188" y="5578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70" name="Text Box 44"/>
          <p:cNvSpPr txBox="1">
            <a:spLocks noChangeArrowheads="1"/>
          </p:cNvSpPr>
          <p:nvPr/>
        </p:nvSpPr>
        <p:spPr bwMode="auto">
          <a:xfrm>
            <a:off x="3043238" y="3429000"/>
            <a:ext cx="4635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2 </a:t>
            </a:r>
            <a:endParaRPr lang="en-US" b="1"/>
          </a:p>
        </p:txBody>
      </p:sp>
      <p:cxnSp>
        <p:nvCxnSpPr>
          <p:cNvPr id="35871" name="AutoShape 45"/>
          <p:cNvCxnSpPr>
            <a:cxnSpLocks noChangeShapeType="1"/>
            <a:stCxn id="35851" idx="6"/>
            <a:endCxn id="35869" idx="2"/>
          </p:cNvCxnSpPr>
          <p:nvPr/>
        </p:nvCxnSpPr>
        <p:spPr bwMode="auto">
          <a:xfrm>
            <a:off x="1517650" y="5640388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72" name="AutoShape 46"/>
          <p:cNvCxnSpPr>
            <a:cxnSpLocks noChangeShapeType="1"/>
            <a:stCxn id="35905" idx="0"/>
            <a:endCxn id="35927" idx="1"/>
          </p:cNvCxnSpPr>
          <p:nvPr/>
        </p:nvCxnSpPr>
        <p:spPr bwMode="auto">
          <a:xfrm flipH="1" flipV="1">
            <a:off x="2579688" y="4230688"/>
            <a:ext cx="1587" cy="417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73" name="Oval 47"/>
          <p:cNvSpPr>
            <a:spLocks noChangeArrowheads="1"/>
          </p:cNvSpPr>
          <p:nvPr/>
        </p:nvSpPr>
        <p:spPr bwMode="auto">
          <a:xfrm>
            <a:off x="53657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5874" name="AutoShape 48"/>
          <p:cNvCxnSpPr>
            <a:cxnSpLocks noChangeShapeType="1"/>
            <a:stCxn id="35906" idx="0"/>
            <a:endCxn id="35873" idx="4"/>
          </p:cNvCxnSpPr>
          <p:nvPr/>
        </p:nvCxnSpPr>
        <p:spPr bwMode="auto">
          <a:xfrm flipH="1" flipV="1">
            <a:off x="603250" y="3455988"/>
            <a:ext cx="3175" cy="569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75" name="AutoShape 49"/>
          <p:cNvCxnSpPr>
            <a:cxnSpLocks noChangeShapeType="1"/>
            <a:stCxn id="35873" idx="6"/>
            <a:endCxn id="35849" idx="2"/>
          </p:cNvCxnSpPr>
          <p:nvPr/>
        </p:nvCxnSpPr>
        <p:spPr bwMode="auto">
          <a:xfrm>
            <a:off x="668338" y="3395663"/>
            <a:ext cx="693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76" name="Line 50"/>
          <p:cNvSpPr>
            <a:spLocks noChangeShapeType="1"/>
          </p:cNvSpPr>
          <p:nvPr/>
        </p:nvSpPr>
        <p:spPr bwMode="auto">
          <a:xfrm>
            <a:off x="1684338" y="412908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77" name="Line 51"/>
          <p:cNvSpPr>
            <a:spLocks noChangeShapeType="1"/>
          </p:cNvSpPr>
          <p:nvPr/>
        </p:nvSpPr>
        <p:spPr bwMode="auto">
          <a:xfrm>
            <a:off x="2733675" y="3835400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78" name="Line 52"/>
          <p:cNvSpPr>
            <a:spLocks noChangeShapeType="1"/>
          </p:cNvSpPr>
          <p:nvPr/>
        </p:nvSpPr>
        <p:spPr bwMode="auto">
          <a:xfrm>
            <a:off x="2960688" y="3810000"/>
            <a:ext cx="62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79" name="Text Box 53"/>
          <p:cNvSpPr txBox="1">
            <a:spLocks noChangeArrowheads="1"/>
          </p:cNvSpPr>
          <p:nvPr/>
        </p:nvSpPr>
        <p:spPr bwMode="auto">
          <a:xfrm>
            <a:off x="3181350" y="382428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2</a:t>
            </a:r>
          </a:p>
        </p:txBody>
      </p:sp>
      <p:sp>
        <p:nvSpPr>
          <p:cNvPr id="35880" name="Text Box 54"/>
          <p:cNvSpPr txBox="1">
            <a:spLocks noChangeArrowheads="1"/>
          </p:cNvSpPr>
          <p:nvPr/>
        </p:nvSpPr>
        <p:spPr bwMode="auto">
          <a:xfrm>
            <a:off x="1703388" y="417671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1</a:t>
            </a:r>
          </a:p>
        </p:txBody>
      </p:sp>
      <p:sp>
        <p:nvSpPr>
          <p:cNvPr id="35881" name="Text Box 55"/>
          <p:cNvSpPr txBox="1">
            <a:spLocks noChangeArrowheads="1"/>
          </p:cNvSpPr>
          <p:nvPr/>
        </p:nvSpPr>
        <p:spPr bwMode="auto">
          <a:xfrm>
            <a:off x="2733675" y="38560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3</a:t>
            </a:r>
          </a:p>
        </p:txBody>
      </p:sp>
      <p:grpSp>
        <p:nvGrpSpPr>
          <p:cNvPr id="35882" name="Group 56"/>
          <p:cNvGrpSpPr>
            <a:grpSpLocks/>
          </p:cNvGrpSpPr>
          <p:nvPr/>
        </p:nvGrpSpPr>
        <p:grpSpPr bwMode="auto">
          <a:xfrm>
            <a:off x="3786188" y="4265613"/>
            <a:ext cx="176212" cy="342900"/>
            <a:chOff x="1670" y="2765"/>
            <a:chExt cx="111" cy="216"/>
          </a:xfrm>
        </p:grpSpPr>
        <p:sp>
          <p:nvSpPr>
            <p:cNvPr id="35908" name="Line 5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09" name="Line 5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0" name="Line 5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1" name="Line 6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2" name="Line 6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3" name="Line 6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5914" name="Line 6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883" name="Text Box 64"/>
          <p:cNvSpPr txBox="1">
            <a:spLocks noChangeArrowheads="1"/>
          </p:cNvSpPr>
          <p:nvPr/>
        </p:nvSpPr>
        <p:spPr bwMode="auto">
          <a:xfrm>
            <a:off x="3917950" y="39608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4</a:t>
            </a:r>
          </a:p>
          <a:p>
            <a:r>
              <a:rPr lang="en-US" b="1"/>
              <a:t>–</a:t>
            </a:r>
          </a:p>
        </p:txBody>
      </p:sp>
      <p:cxnSp>
        <p:nvCxnSpPr>
          <p:cNvPr id="35884" name="AutoShape 65"/>
          <p:cNvCxnSpPr>
            <a:cxnSpLocks noChangeShapeType="1"/>
            <a:stCxn id="35869" idx="6"/>
            <a:endCxn id="35910" idx="1"/>
          </p:cNvCxnSpPr>
          <p:nvPr/>
        </p:nvCxnSpPr>
        <p:spPr bwMode="auto">
          <a:xfrm flipV="1">
            <a:off x="2647950" y="4608513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5885" name="AutoShape 66"/>
          <p:cNvCxnSpPr>
            <a:cxnSpLocks noChangeShapeType="1"/>
            <a:stCxn id="35920" idx="1"/>
            <a:endCxn id="35908" idx="0"/>
          </p:cNvCxnSpPr>
          <p:nvPr/>
        </p:nvCxnSpPr>
        <p:spPr bwMode="auto">
          <a:xfrm>
            <a:off x="3505200" y="3384550"/>
            <a:ext cx="357188" cy="8810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35886" name="Line 67"/>
          <p:cNvSpPr>
            <a:spLocks noChangeShapeType="1"/>
          </p:cNvSpPr>
          <p:nvPr/>
        </p:nvSpPr>
        <p:spPr bwMode="auto">
          <a:xfrm>
            <a:off x="3733800" y="425926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5887" name="Text Box 68"/>
          <p:cNvSpPr txBox="1">
            <a:spLocks noChangeArrowheads="1"/>
          </p:cNvSpPr>
          <p:nvPr/>
        </p:nvSpPr>
        <p:spPr bwMode="auto">
          <a:xfrm>
            <a:off x="3429000" y="42989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4</a:t>
            </a:r>
          </a:p>
        </p:txBody>
      </p:sp>
      <p:sp>
        <p:nvSpPr>
          <p:cNvPr id="35888" name="Text Box 69"/>
          <p:cNvSpPr txBox="1">
            <a:spLocks noChangeArrowheads="1"/>
          </p:cNvSpPr>
          <p:nvPr/>
        </p:nvSpPr>
        <p:spPr bwMode="auto">
          <a:xfrm>
            <a:off x="1041400" y="2908300"/>
            <a:ext cx="863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a</a:t>
            </a:r>
          </a:p>
        </p:txBody>
      </p:sp>
      <p:sp>
        <p:nvSpPr>
          <p:cNvPr id="35889" name="Text Box 70"/>
          <p:cNvSpPr txBox="1">
            <a:spLocks noChangeArrowheads="1"/>
          </p:cNvSpPr>
          <p:nvPr/>
        </p:nvSpPr>
        <p:spPr bwMode="auto">
          <a:xfrm>
            <a:off x="3619500" y="2895600"/>
            <a:ext cx="8763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b</a:t>
            </a:r>
          </a:p>
        </p:txBody>
      </p:sp>
      <p:sp>
        <p:nvSpPr>
          <p:cNvPr id="35890" name="Text Box 71"/>
          <p:cNvSpPr txBox="1">
            <a:spLocks noChangeArrowheads="1"/>
          </p:cNvSpPr>
          <p:nvPr/>
        </p:nvSpPr>
        <p:spPr bwMode="auto">
          <a:xfrm>
            <a:off x="2209800" y="5715000"/>
            <a:ext cx="8509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c</a:t>
            </a:r>
          </a:p>
        </p:txBody>
      </p:sp>
      <p:sp>
        <p:nvSpPr>
          <p:cNvPr id="35891" name="Text Box 72"/>
          <p:cNvSpPr txBox="1">
            <a:spLocks noChangeArrowheads="1"/>
          </p:cNvSpPr>
          <p:nvPr/>
        </p:nvSpPr>
        <p:spPr bwMode="auto">
          <a:xfrm>
            <a:off x="463550" y="2909888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a</a:t>
            </a:r>
          </a:p>
        </p:txBody>
      </p:sp>
      <p:sp>
        <p:nvSpPr>
          <p:cNvPr id="35892" name="Text Box 73"/>
          <p:cNvSpPr txBox="1">
            <a:spLocks noChangeArrowheads="1"/>
          </p:cNvSpPr>
          <p:nvPr/>
        </p:nvSpPr>
        <p:spPr bwMode="auto">
          <a:xfrm>
            <a:off x="3917950" y="3308350"/>
            <a:ext cx="3825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b</a:t>
            </a:r>
          </a:p>
        </p:txBody>
      </p:sp>
      <p:sp>
        <p:nvSpPr>
          <p:cNvPr id="35893" name="Text Box 74"/>
          <p:cNvSpPr txBox="1">
            <a:spLocks noChangeArrowheads="1"/>
          </p:cNvSpPr>
          <p:nvPr/>
        </p:nvSpPr>
        <p:spPr bwMode="auto">
          <a:xfrm>
            <a:off x="1752600" y="5638800"/>
            <a:ext cx="366713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c</a:t>
            </a:r>
          </a:p>
        </p:txBody>
      </p:sp>
      <p:grpSp>
        <p:nvGrpSpPr>
          <p:cNvPr id="35894" name="Group 75"/>
          <p:cNvGrpSpPr>
            <a:grpSpLocks/>
          </p:cNvGrpSpPr>
          <p:nvPr/>
        </p:nvGrpSpPr>
        <p:grpSpPr bwMode="auto">
          <a:xfrm>
            <a:off x="315913" y="4025900"/>
            <a:ext cx="579437" cy="611188"/>
            <a:chOff x="199" y="2536"/>
            <a:chExt cx="365" cy="385"/>
          </a:xfrm>
        </p:grpSpPr>
        <p:sp>
          <p:nvSpPr>
            <p:cNvPr id="35906" name="AutoShape 76"/>
            <p:cNvSpPr>
              <a:spLocks noChangeArrowheads="1"/>
            </p:cNvSpPr>
            <p:nvPr/>
          </p:nvSpPr>
          <p:spPr bwMode="auto">
            <a:xfrm>
              <a:off x="199" y="2536"/>
              <a:ext cx="365" cy="385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7" name="Line 77"/>
            <p:cNvSpPr>
              <a:spLocks noChangeShapeType="1"/>
            </p:cNvSpPr>
            <p:nvPr/>
          </p:nvSpPr>
          <p:spPr bwMode="auto">
            <a:xfrm flipV="1">
              <a:off x="382" y="2618"/>
              <a:ext cx="0" cy="2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5895" name="Group 78"/>
          <p:cNvGrpSpPr>
            <a:grpSpLocks/>
          </p:cNvGrpSpPr>
          <p:nvPr/>
        </p:nvGrpSpPr>
        <p:grpSpPr bwMode="auto">
          <a:xfrm>
            <a:off x="1952625" y="4648200"/>
            <a:ext cx="893763" cy="641350"/>
            <a:chOff x="42" y="2584"/>
            <a:chExt cx="563" cy="404"/>
          </a:xfrm>
        </p:grpSpPr>
        <p:sp>
          <p:nvSpPr>
            <p:cNvPr id="35903" name="Text Box 79"/>
            <p:cNvSpPr txBox="1">
              <a:spLocks noChangeArrowheads="1"/>
            </p:cNvSpPr>
            <p:nvPr/>
          </p:nvSpPr>
          <p:spPr bwMode="auto">
            <a:xfrm>
              <a:off x="42" y="260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35904" name="Oval 80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5905" name="Text Box 81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cxnSp>
        <p:nvCxnSpPr>
          <p:cNvPr id="35896" name="AutoShape 82"/>
          <p:cNvCxnSpPr>
            <a:cxnSpLocks noChangeShapeType="1"/>
            <a:stCxn id="35850" idx="6"/>
            <a:endCxn id="35918" idx="0"/>
          </p:cNvCxnSpPr>
          <p:nvPr/>
        </p:nvCxnSpPr>
        <p:spPr bwMode="auto">
          <a:xfrm>
            <a:off x="2630488" y="3395663"/>
            <a:ext cx="419100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97" name="AutoShape 83"/>
          <p:cNvCxnSpPr>
            <a:cxnSpLocks noChangeShapeType="1"/>
            <a:stCxn id="35869" idx="0"/>
            <a:endCxn id="35905" idx="2"/>
          </p:cNvCxnSpPr>
          <p:nvPr/>
        </p:nvCxnSpPr>
        <p:spPr bwMode="auto">
          <a:xfrm flipH="1" flipV="1">
            <a:off x="2581275" y="5289550"/>
            <a:ext cx="1588" cy="288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5898" name="AutoShape 84"/>
          <p:cNvCxnSpPr>
            <a:cxnSpLocks noChangeShapeType="1"/>
            <a:stCxn id="35850" idx="2"/>
            <a:endCxn id="35849" idx="6"/>
          </p:cNvCxnSpPr>
          <p:nvPr/>
        </p:nvCxnSpPr>
        <p:spPr bwMode="auto">
          <a:xfrm flipH="1">
            <a:off x="1493838" y="3395663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5899" name="Oval 85"/>
          <p:cNvSpPr>
            <a:spLocks noChangeArrowheads="1"/>
          </p:cNvSpPr>
          <p:nvPr/>
        </p:nvSpPr>
        <p:spPr bwMode="auto">
          <a:xfrm>
            <a:off x="3733800" y="3279775"/>
            <a:ext cx="228600" cy="268288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900" name="Text Box 86"/>
          <p:cNvSpPr txBox="1">
            <a:spLocks noChangeArrowheads="1"/>
          </p:cNvSpPr>
          <p:nvPr/>
        </p:nvSpPr>
        <p:spPr bwMode="auto">
          <a:xfrm>
            <a:off x="641350" y="373697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x</a:t>
            </a:r>
          </a:p>
        </p:txBody>
      </p:sp>
      <p:sp>
        <p:nvSpPr>
          <p:cNvPr id="35901" name="Text Box 87"/>
          <p:cNvSpPr txBox="1">
            <a:spLocks noChangeArrowheads="1"/>
          </p:cNvSpPr>
          <p:nvPr/>
        </p:nvSpPr>
        <p:spPr bwMode="auto">
          <a:xfrm>
            <a:off x="4724400" y="2743200"/>
            <a:ext cx="4078288" cy="2301875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Label currents and voltages (polarities “arbitrarily” chosen)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Choose </a:t>
            </a:r>
            <a:r>
              <a:rPr lang="en-US" b="1"/>
              <a:t>Node c</a:t>
            </a:r>
            <a:r>
              <a:rPr lang="en-US"/>
              <a:t> (</a:t>
            </a:r>
            <a:r>
              <a:rPr lang="en-US" b="1"/>
              <a:t>v</a:t>
            </a:r>
            <a:r>
              <a:rPr lang="en-US" b="1" baseline="-25000"/>
              <a:t>c</a:t>
            </a:r>
            <a:r>
              <a:rPr lang="en-US"/>
              <a:t>) as the reference node (</a:t>
            </a:r>
            <a:r>
              <a:rPr lang="en-US" b="1"/>
              <a:t>v</a:t>
            </a:r>
            <a:r>
              <a:rPr lang="en-US" b="1" baseline="-25000"/>
              <a:t>c</a:t>
            </a:r>
            <a:r>
              <a:rPr lang="en-US"/>
              <a:t> = 0)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Define remaining n – 1 (2) voltages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b="1"/>
              <a:t>v</a:t>
            </a:r>
            <a:r>
              <a:rPr lang="en-US" b="1" baseline="-25000"/>
              <a:t>a</a:t>
            </a:r>
            <a:r>
              <a:rPr lang="en-US"/>
              <a:t> is </a:t>
            </a:r>
            <a:r>
              <a:rPr lang="en-US" b="1"/>
              <a:t>independent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b="1"/>
              <a:t>v</a:t>
            </a:r>
            <a:r>
              <a:rPr lang="en-US" b="1" baseline="-25000"/>
              <a:t>b</a:t>
            </a:r>
            <a:r>
              <a:rPr lang="en-US"/>
              <a:t> is </a:t>
            </a:r>
            <a:r>
              <a:rPr lang="en-US" b="1"/>
              <a:t>independent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Apply KCL at nodes </a:t>
            </a:r>
            <a:r>
              <a:rPr lang="en-US" b="1"/>
              <a:t>a</a:t>
            </a:r>
            <a:r>
              <a:rPr lang="en-US"/>
              <a:t> and </a:t>
            </a:r>
            <a:r>
              <a:rPr lang="en-US" b="1"/>
              <a:t>b</a:t>
            </a:r>
          </a:p>
        </p:txBody>
      </p:sp>
      <p:sp>
        <p:nvSpPr>
          <p:cNvPr id="35902" name="Text Box 88"/>
          <p:cNvSpPr txBox="1">
            <a:spLocks noChangeArrowheads="1"/>
          </p:cNvSpPr>
          <p:nvPr/>
        </p:nvSpPr>
        <p:spPr bwMode="auto">
          <a:xfrm>
            <a:off x="2844800" y="2895600"/>
            <a:ext cx="7143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 v</a:t>
            </a:r>
            <a:r>
              <a:rPr lang="en-US" b="1" baseline="-25000"/>
              <a:t>x </a:t>
            </a:r>
            <a:r>
              <a:rPr lang="en-US" b="1"/>
              <a:t>–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61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61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FE61FB1-DFE3-4E93-B1AE-F7E1C253E71E}" type="slidenum">
              <a:rPr lang="en-US"/>
              <a:pPr lvl="1"/>
              <a:t>17</a:t>
            </a:fld>
            <a:endParaRPr lang="en-US"/>
          </a:p>
        </p:txBody>
      </p:sp>
      <p:sp>
        <p:nvSpPr>
          <p:cNvPr id="6151" name="Oval 2"/>
          <p:cNvSpPr>
            <a:spLocks noChangeArrowheads="1"/>
          </p:cNvSpPr>
          <p:nvPr/>
        </p:nvSpPr>
        <p:spPr bwMode="auto">
          <a:xfrm>
            <a:off x="439738" y="3287713"/>
            <a:ext cx="2347912" cy="214312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615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 smtClean="0"/>
              <a:t>Example2</a:t>
            </a:r>
            <a:r>
              <a:rPr lang="en-US" sz="2800" smtClean="0"/>
              <a:t>: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1</a:t>
            </a:r>
          </a:p>
          <a:p>
            <a:pPr lvl="1">
              <a:lnSpc>
                <a:spcPct val="90000"/>
              </a:lnSpc>
            </a:pP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15V,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8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x</a:t>
            </a:r>
            <a:r>
              <a:rPr lang="en-US" sz="2400" b="1" smtClean="0"/>
              <a:t> </a:t>
            </a:r>
            <a:r>
              <a:rPr lang="en-US" sz="2400" smtClean="0"/>
              <a:t>= </a:t>
            </a:r>
            <a:r>
              <a:rPr lang="en-US" sz="2400" b="1" smtClean="0"/>
              <a:t>v</a:t>
            </a:r>
            <a:r>
              <a:rPr lang="en-US" sz="2400" b="1" baseline="-25000" smtClean="0"/>
              <a:t>x</a:t>
            </a:r>
            <a:r>
              <a:rPr lang="en-US" sz="2400" smtClean="0"/>
              <a:t>/3</a:t>
            </a:r>
            <a:r>
              <a:rPr lang="en-US" smtClean="0"/>
              <a:t> </a:t>
            </a:r>
          </a:p>
        </p:txBody>
      </p:sp>
      <p:sp>
        <p:nvSpPr>
          <p:cNvPr id="6154" name="Oval 5"/>
          <p:cNvSpPr>
            <a:spLocks noChangeArrowheads="1"/>
          </p:cNvSpPr>
          <p:nvPr/>
        </p:nvSpPr>
        <p:spPr bwMode="auto">
          <a:xfrm>
            <a:off x="528638" y="5516563"/>
            <a:ext cx="3568700" cy="21907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Oval 6"/>
          <p:cNvSpPr>
            <a:spLocks noChangeArrowheads="1"/>
          </p:cNvSpPr>
          <p:nvPr/>
        </p:nvSpPr>
        <p:spPr bwMode="auto">
          <a:xfrm>
            <a:off x="136207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6" name="Oval 7"/>
          <p:cNvSpPr>
            <a:spLocks noChangeArrowheads="1"/>
          </p:cNvSpPr>
          <p:nvPr/>
        </p:nvSpPr>
        <p:spPr bwMode="auto">
          <a:xfrm>
            <a:off x="249872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7" name="Oval 8"/>
          <p:cNvSpPr>
            <a:spLocks noChangeArrowheads="1"/>
          </p:cNvSpPr>
          <p:nvPr/>
        </p:nvSpPr>
        <p:spPr bwMode="auto">
          <a:xfrm>
            <a:off x="1385888" y="5578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58" name="AutoShape 9"/>
          <p:cNvCxnSpPr>
            <a:cxnSpLocks noChangeShapeType="1"/>
            <a:stCxn id="6157" idx="2"/>
            <a:endCxn id="6212" idx="2"/>
          </p:cNvCxnSpPr>
          <p:nvPr/>
        </p:nvCxnSpPr>
        <p:spPr bwMode="auto">
          <a:xfrm rot="10800000">
            <a:off x="606425" y="4637088"/>
            <a:ext cx="779463" cy="10033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6159" name="AutoShape 10"/>
          <p:cNvCxnSpPr>
            <a:cxnSpLocks noChangeShapeType="1"/>
            <a:stCxn id="6157" idx="0"/>
            <a:endCxn id="6165" idx="1"/>
          </p:cNvCxnSpPr>
          <p:nvPr/>
        </p:nvCxnSpPr>
        <p:spPr bwMode="auto">
          <a:xfrm flipV="1">
            <a:off x="1452563" y="4592638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160" name="AutoShape 11"/>
          <p:cNvCxnSpPr>
            <a:cxnSpLocks noChangeShapeType="1"/>
            <a:stCxn id="6155" idx="4"/>
            <a:endCxn id="6163" idx="0"/>
          </p:cNvCxnSpPr>
          <p:nvPr/>
        </p:nvCxnSpPr>
        <p:spPr bwMode="auto">
          <a:xfrm>
            <a:off x="1428750" y="3455988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161" name="AutoShape 12"/>
          <p:cNvCxnSpPr>
            <a:cxnSpLocks noChangeShapeType="1"/>
            <a:stCxn id="6156" idx="4"/>
            <a:endCxn id="6231" idx="0"/>
          </p:cNvCxnSpPr>
          <p:nvPr/>
        </p:nvCxnSpPr>
        <p:spPr bwMode="auto">
          <a:xfrm>
            <a:off x="2565400" y="3455988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6162" name="Text Box 13"/>
          <p:cNvSpPr txBox="1">
            <a:spLocks noChangeArrowheads="1"/>
          </p:cNvSpPr>
          <p:nvPr/>
        </p:nvSpPr>
        <p:spPr bwMode="auto">
          <a:xfrm>
            <a:off x="990600" y="3944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1</a:t>
            </a:r>
          </a:p>
          <a:p>
            <a:r>
              <a:rPr lang="en-US" b="1"/>
              <a:t>–</a:t>
            </a:r>
          </a:p>
        </p:txBody>
      </p:sp>
      <p:sp>
        <p:nvSpPr>
          <p:cNvPr id="6163" name="Line 14"/>
          <p:cNvSpPr>
            <a:spLocks noChangeShapeType="1"/>
          </p:cNvSpPr>
          <p:nvPr/>
        </p:nvSpPr>
        <p:spPr bwMode="auto">
          <a:xfrm>
            <a:off x="1444625" y="4249738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4" name="Line 15"/>
          <p:cNvSpPr>
            <a:spLocks noChangeShapeType="1"/>
          </p:cNvSpPr>
          <p:nvPr/>
        </p:nvSpPr>
        <p:spPr bwMode="auto">
          <a:xfrm flipH="1">
            <a:off x="1368425" y="428307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5" name="Line 16"/>
          <p:cNvSpPr>
            <a:spLocks noChangeShapeType="1"/>
          </p:cNvSpPr>
          <p:nvPr/>
        </p:nvSpPr>
        <p:spPr bwMode="auto">
          <a:xfrm>
            <a:off x="1368425" y="4554538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6" name="Line 17"/>
          <p:cNvSpPr>
            <a:spLocks noChangeShapeType="1"/>
          </p:cNvSpPr>
          <p:nvPr/>
        </p:nvSpPr>
        <p:spPr bwMode="auto">
          <a:xfrm>
            <a:off x="1373188" y="4316413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7" name="Line 18"/>
          <p:cNvSpPr>
            <a:spLocks noChangeShapeType="1"/>
          </p:cNvSpPr>
          <p:nvPr/>
        </p:nvSpPr>
        <p:spPr bwMode="auto">
          <a:xfrm flipH="1">
            <a:off x="1373188" y="438785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8" name="Line 19"/>
          <p:cNvSpPr>
            <a:spLocks noChangeShapeType="1"/>
          </p:cNvSpPr>
          <p:nvPr/>
        </p:nvSpPr>
        <p:spPr bwMode="auto">
          <a:xfrm>
            <a:off x="1373188" y="443071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69" name="Line 20"/>
          <p:cNvSpPr>
            <a:spLocks noChangeShapeType="1"/>
          </p:cNvSpPr>
          <p:nvPr/>
        </p:nvSpPr>
        <p:spPr bwMode="auto">
          <a:xfrm flipH="1">
            <a:off x="1373188" y="4502150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6170" name="Group 21"/>
          <p:cNvGrpSpPr>
            <a:grpSpLocks/>
          </p:cNvGrpSpPr>
          <p:nvPr/>
        </p:nvGrpSpPr>
        <p:grpSpPr bwMode="auto">
          <a:xfrm>
            <a:off x="2489200" y="3887788"/>
            <a:ext cx="176213" cy="342900"/>
            <a:chOff x="1670" y="2765"/>
            <a:chExt cx="111" cy="216"/>
          </a:xfrm>
        </p:grpSpPr>
        <p:sp>
          <p:nvSpPr>
            <p:cNvPr id="6231" name="Line 22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2" name="Line 23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3" name="Line 24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4" name="Line 25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5" name="Line 26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6" name="Line 27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7" name="Line 28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1" name="Text Box 29"/>
          <p:cNvSpPr txBox="1">
            <a:spLocks noChangeArrowheads="1"/>
          </p:cNvSpPr>
          <p:nvPr/>
        </p:nvSpPr>
        <p:spPr bwMode="auto">
          <a:xfrm>
            <a:off x="2124075" y="35814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r>
              <a:rPr lang="en-US" b="1"/>
              <a:t>–</a:t>
            </a:r>
          </a:p>
        </p:txBody>
      </p:sp>
      <p:grpSp>
        <p:nvGrpSpPr>
          <p:cNvPr id="6172" name="Group 30"/>
          <p:cNvGrpSpPr>
            <a:grpSpLocks/>
          </p:cNvGrpSpPr>
          <p:nvPr/>
        </p:nvGrpSpPr>
        <p:grpSpPr bwMode="auto">
          <a:xfrm rot="5400000" flipH="1" flipV="1">
            <a:off x="3188494" y="3159919"/>
            <a:ext cx="177800" cy="455612"/>
            <a:chOff x="3450" y="2313"/>
            <a:chExt cx="111" cy="216"/>
          </a:xfrm>
        </p:grpSpPr>
        <p:sp>
          <p:nvSpPr>
            <p:cNvPr id="6224" name="Line 31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5" name="Line 32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6" name="Line 33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7" name="Line 34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8" name="Line 35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9" name="Line 36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30" name="Line 37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73" name="Group 38"/>
          <p:cNvGrpSpPr>
            <a:grpSpLocks/>
          </p:cNvGrpSpPr>
          <p:nvPr/>
        </p:nvGrpSpPr>
        <p:grpSpPr bwMode="auto">
          <a:xfrm>
            <a:off x="1219200" y="5883275"/>
            <a:ext cx="457200" cy="152400"/>
            <a:chOff x="1392" y="3552"/>
            <a:chExt cx="288" cy="96"/>
          </a:xfrm>
        </p:grpSpPr>
        <p:sp>
          <p:nvSpPr>
            <p:cNvPr id="6221" name="Line 3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2" name="Line 4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3" name="Line 4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74" name="Line 42"/>
          <p:cNvSpPr>
            <a:spLocks noChangeShapeType="1"/>
          </p:cNvSpPr>
          <p:nvPr/>
        </p:nvSpPr>
        <p:spPr bwMode="auto">
          <a:xfrm flipV="1">
            <a:off x="1452563" y="564038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75" name="Oval 43"/>
          <p:cNvSpPr>
            <a:spLocks noChangeArrowheads="1"/>
          </p:cNvSpPr>
          <p:nvPr/>
        </p:nvSpPr>
        <p:spPr bwMode="auto">
          <a:xfrm>
            <a:off x="2516188" y="5578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76" name="Text Box 44"/>
          <p:cNvSpPr txBox="1">
            <a:spLocks noChangeArrowheads="1"/>
          </p:cNvSpPr>
          <p:nvPr/>
        </p:nvSpPr>
        <p:spPr bwMode="auto">
          <a:xfrm>
            <a:off x="3043238" y="3429000"/>
            <a:ext cx="4635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2 </a:t>
            </a:r>
            <a:endParaRPr lang="en-US" b="1"/>
          </a:p>
        </p:txBody>
      </p:sp>
      <p:cxnSp>
        <p:nvCxnSpPr>
          <p:cNvPr id="6177" name="AutoShape 45"/>
          <p:cNvCxnSpPr>
            <a:cxnSpLocks noChangeShapeType="1"/>
            <a:stCxn id="6157" idx="6"/>
            <a:endCxn id="6175" idx="2"/>
          </p:cNvCxnSpPr>
          <p:nvPr/>
        </p:nvCxnSpPr>
        <p:spPr bwMode="auto">
          <a:xfrm>
            <a:off x="1517650" y="5640388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178" name="AutoShape 46"/>
          <p:cNvCxnSpPr>
            <a:cxnSpLocks noChangeShapeType="1"/>
            <a:stCxn id="6211" idx="0"/>
            <a:endCxn id="6233" idx="1"/>
          </p:cNvCxnSpPr>
          <p:nvPr/>
        </p:nvCxnSpPr>
        <p:spPr bwMode="auto">
          <a:xfrm flipH="1" flipV="1">
            <a:off x="2579688" y="4230688"/>
            <a:ext cx="1587" cy="417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6179" name="Oval 47"/>
          <p:cNvSpPr>
            <a:spLocks noChangeArrowheads="1"/>
          </p:cNvSpPr>
          <p:nvPr/>
        </p:nvSpPr>
        <p:spPr bwMode="auto">
          <a:xfrm>
            <a:off x="53657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6180" name="AutoShape 48"/>
          <p:cNvCxnSpPr>
            <a:cxnSpLocks noChangeShapeType="1"/>
            <a:stCxn id="6212" idx="0"/>
            <a:endCxn id="6179" idx="4"/>
          </p:cNvCxnSpPr>
          <p:nvPr/>
        </p:nvCxnSpPr>
        <p:spPr bwMode="auto">
          <a:xfrm flipH="1" flipV="1">
            <a:off x="603250" y="3455988"/>
            <a:ext cx="3175" cy="569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181" name="AutoShape 49"/>
          <p:cNvCxnSpPr>
            <a:cxnSpLocks noChangeShapeType="1"/>
            <a:stCxn id="6179" idx="6"/>
            <a:endCxn id="6155" idx="2"/>
          </p:cNvCxnSpPr>
          <p:nvPr/>
        </p:nvCxnSpPr>
        <p:spPr bwMode="auto">
          <a:xfrm>
            <a:off x="668338" y="3395663"/>
            <a:ext cx="693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6182" name="Line 50"/>
          <p:cNvSpPr>
            <a:spLocks noChangeShapeType="1"/>
          </p:cNvSpPr>
          <p:nvPr/>
        </p:nvSpPr>
        <p:spPr bwMode="auto">
          <a:xfrm>
            <a:off x="1684338" y="412908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83" name="Line 51"/>
          <p:cNvSpPr>
            <a:spLocks noChangeShapeType="1"/>
          </p:cNvSpPr>
          <p:nvPr/>
        </p:nvSpPr>
        <p:spPr bwMode="auto">
          <a:xfrm>
            <a:off x="2733675" y="3835400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84" name="Line 52"/>
          <p:cNvSpPr>
            <a:spLocks noChangeShapeType="1"/>
          </p:cNvSpPr>
          <p:nvPr/>
        </p:nvSpPr>
        <p:spPr bwMode="auto">
          <a:xfrm>
            <a:off x="2960688" y="3810000"/>
            <a:ext cx="62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85" name="Text Box 53"/>
          <p:cNvSpPr txBox="1">
            <a:spLocks noChangeArrowheads="1"/>
          </p:cNvSpPr>
          <p:nvPr/>
        </p:nvSpPr>
        <p:spPr bwMode="auto">
          <a:xfrm>
            <a:off x="3181350" y="382428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2</a:t>
            </a:r>
          </a:p>
        </p:txBody>
      </p:sp>
      <p:sp>
        <p:nvSpPr>
          <p:cNvPr id="6186" name="Text Box 54"/>
          <p:cNvSpPr txBox="1">
            <a:spLocks noChangeArrowheads="1"/>
          </p:cNvSpPr>
          <p:nvPr/>
        </p:nvSpPr>
        <p:spPr bwMode="auto">
          <a:xfrm>
            <a:off x="1703388" y="417671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1</a:t>
            </a:r>
          </a:p>
        </p:txBody>
      </p:sp>
      <p:sp>
        <p:nvSpPr>
          <p:cNvPr id="6187" name="Text Box 55"/>
          <p:cNvSpPr txBox="1">
            <a:spLocks noChangeArrowheads="1"/>
          </p:cNvSpPr>
          <p:nvPr/>
        </p:nvSpPr>
        <p:spPr bwMode="auto">
          <a:xfrm>
            <a:off x="2733675" y="38560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3</a:t>
            </a:r>
          </a:p>
        </p:txBody>
      </p:sp>
      <p:grpSp>
        <p:nvGrpSpPr>
          <p:cNvPr id="6188" name="Group 56"/>
          <p:cNvGrpSpPr>
            <a:grpSpLocks/>
          </p:cNvGrpSpPr>
          <p:nvPr/>
        </p:nvGrpSpPr>
        <p:grpSpPr bwMode="auto">
          <a:xfrm>
            <a:off x="3786188" y="4265613"/>
            <a:ext cx="176212" cy="342900"/>
            <a:chOff x="1670" y="2765"/>
            <a:chExt cx="111" cy="216"/>
          </a:xfrm>
        </p:grpSpPr>
        <p:sp>
          <p:nvSpPr>
            <p:cNvPr id="6214" name="Line 5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5" name="Line 5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6" name="Line 5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7" name="Line 6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8" name="Line 6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19" name="Line 6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20" name="Line 6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89" name="Text Box 64"/>
          <p:cNvSpPr txBox="1">
            <a:spLocks noChangeArrowheads="1"/>
          </p:cNvSpPr>
          <p:nvPr/>
        </p:nvSpPr>
        <p:spPr bwMode="auto">
          <a:xfrm>
            <a:off x="3917950" y="39608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4</a:t>
            </a:r>
          </a:p>
          <a:p>
            <a:r>
              <a:rPr lang="en-US" b="1"/>
              <a:t>–</a:t>
            </a:r>
          </a:p>
        </p:txBody>
      </p:sp>
      <p:cxnSp>
        <p:nvCxnSpPr>
          <p:cNvPr id="6190" name="AutoShape 65"/>
          <p:cNvCxnSpPr>
            <a:cxnSpLocks noChangeShapeType="1"/>
            <a:stCxn id="6175" idx="6"/>
            <a:endCxn id="6216" idx="1"/>
          </p:cNvCxnSpPr>
          <p:nvPr/>
        </p:nvCxnSpPr>
        <p:spPr bwMode="auto">
          <a:xfrm flipV="1">
            <a:off x="2647950" y="4608513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6191" name="AutoShape 66"/>
          <p:cNvCxnSpPr>
            <a:cxnSpLocks noChangeShapeType="1"/>
            <a:stCxn id="6226" idx="1"/>
            <a:endCxn id="6214" idx="0"/>
          </p:cNvCxnSpPr>
          <p:nvPr/>
        </p:nvCxnSpPr>
        <p:spPr bwMode="auto">
          <a:xfrm>
            <a:off x="3505200" y="3384550"/>
            <a:ext cx="357188" cy="8810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6192" name="Line 67"/>
          <p:cNvSpPr>
            <a:spLocks noChangeShapeType="1"/>
          </p:cNvSpPr>
          <p:nvPr/>
        </p:nvSpPr>
        <p:spPr bwMode="auto">
          <a:xfrm>
            <a:off x="3733800" y="425926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193" name="Text Box 68"/>
          <p:cNvSpPr txBox="1">
            <a:spLocks noChangeArrowheads="1"/>
          </p:cNvSpPr>
          <p:nvPr/>
        </p:nvSpPr>
        <p:spPr bwMode="auto">
          <a:xfrm>
            <a:off x="3429000" y="42989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4</a:t>
            </a:r>
          </a:p>
        </p:txBody>
      </p:sp>
      <p:sp>
        <p:nvSpPr>
          <p:cNvPr id="6194" name="Text Box 69"/>
          <p:cNvSpPr txBox="1">
            <a:spLocks noChangeArrowheads="1"/>
          </p:cNvSpPr>
          <p:nvPr/>
        </p:nvSpPr>
        <p:spPr bwMode="auto">
          <a:xfrm>
            <a:off x="1041400" y="2908300"/>
            <a:ext cx="863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a</a:t>
            </a:r>
          </a:p>
        </p:txBody>
      </p:sp>
      <p:sp>
        <p:nvSpPr>
          <p:cNvPr id="6195" name="Text Box 70"/>
          <p:cNvSpPr txBox="1">
            <a:spLocks noChangeArrowheads="1"/>
          </p:cNvSpPr>
          <p:nvPr/>
        </p:nvSpPr>
        <p:spPr bwMode="auto">
          <a:xfrm>
            <a:off x="3619500" y="2895600"/>
            <a:ext cx="8763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b</a:t>
            </a:r>
          </a:p>
        </p:txBody>
      </p:sp>
      <p:sp>
        <p:nvSpPr>
          <p:cNvPr id="6196" name="Text Box 71"/>
          <p:cNvSpPr txBox="1">
            <a:spLocks noChangeArrowheads="1"/>
          </p:cNvSpPr>
          <p:nvPr/>
        </p:nvSpPr>
        <p:spPr bwMode="auto">
          <a:xfrm>
            <a:off x="2209800" y="5715000"/>
            <a:ext cx="8509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c</a:t>
            </a:r>
          </a:p>
        </p:txBody>
      </p:sp>
      <p:sp>
        <p:nvSpPr>
          <p:cNvPr id="6197" name="Text Box 72"/>
          <p:cNvSpPr txBox="1">
            <a:spLocks noChangeArrowheads="1"/>
          </p:cNvSpPr>
          <p:nvPr/>
        </p:nvSpPr>
        <p:spPr bwMode="auto">
          <a:xfrm>
            <a:off x="463550" y="2909888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a</a:t>
            </a:r>
          </a:p>
        </p:txBody>
      </p:sp>
      <p:sp>
        <p:nvSpPr>
          <p:cNvPr id="6198" name="Text Box 73"/>
          <p:cNvSpPr txBox="1">
            <a:spLocks noChangeArrowheads="1"/>
          </p:cNvSpPr>
          <p:nvPr/>
        </p:nvSpPr>
        <p:spPr bwMode="auto">
          <a:xfrm>
            <a:off x="3917950" y="3308350"/>
            <a:ext cx="3825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b</a:t>
            </a:r>
          </a:p>
        </p:txBody>
      </p:sp>
      <p:sp>
        <p:nvSpPr>
          <p:cNvPr id="6199" name="Text Box 74"/>
          <p:cNvSpPr txBox="1">
            <a:spLocks noChangeArrowheads="1"/>
          </p:cNvSpPr>
          <p:nvPr/>
        </p:nvSpPr>
        <p:spPr bwMode="auto">
          <a:xfrm>
            <a:off x="1752600" y="5638800"/>
            <a:ext cx="366713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c</a:t>
            </a:r>
          </a:p>
        </p:txBody>
      </p:sp>
      <p:grpSp>
        <p:nvGrpSpPr>
          <p:cNvPr id="6200" name="Group 75"/>
          <p:cNvGrpSpPr>
            <a:grpSpLocks/>
          </p:cNvGrpSpPr>
          <p:nvPr/>
        </p:nvGrpSpPr>
        <p:grpSpPr bwMode="auto">
          <a:xfrm>
            <a:off x="315913" y="4025900"/>
            <a:ext cx="579437" cy="611188"/>
            <a:chOff x="199" y="2536"/>
            <a:chExt cx="365" cy="385"/>
          </a:xfrm>
        </p:grpSpPr>
        <p:sp>
          <p:nvSpPr>
            <p:cNvPr id="6212" name="AutoShape 76"/>
            <p:cNvSpPr>
              <a:spLocks noChangeArrowheads="1"/>
            </p:cNvSpPr>
            <p:nvPr/>
          </p:nvSpPr>
          <p:spPr bwMode="auto">
            <a:xfrm>
              <a:off x="199" y="2536"/>
              <a:ext cx="365" cy="385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3" name="Line 77"/>
            <p:cNvSpPr>
              <a:spLocks noChangeShapeType="1"/>
            </p:cNvSpPr>
            <p:nvPr/>
          </p:nvSpPr>
          <p:spPr bwMode="auto">
            <a:xfrm flipV="1">
              <a:off x="382" y="2618"/>
              <a:ext cx="0" cy="2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201" name="Group 78"/>
          <p:cNvGrpSpPr>
            <a:grpSpLocks/>
          </p:cNvGrpSpPr>
          <p:nvPr/>
        </p:nvGrpSpPr>
        <p:grpSpPr bwMode="auto">
          <a:xfrm>
            <a:off x="1952625" y="4648200"/>
            <a:ext cx="893763" cy="641350"/>
            <a:chOff x="42" y="2584"/>
            <a:chExt cx="563" cy="404"/>
          </a:xfrm>
        </p:grpSpPr>
        <p:sp>
          <p:nvSpPr>
            <p:cNvPr id="6209" name="Text Box 79"/>
            <p:cNvSpPr txBox="1">
              <a:spLocks noChangeArrowheads="1"/>
            </p:cNvSpPr>
            <p:nvPr/>
          </p:nvSpPr>
          <p:spPr bwMode="auto">
            <a:xfrm>
              <a:off x="42" y="260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6210" name="Oval 80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1" name="Text Box 81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cxnSp>
        <p:nvCxnSpPr>
          <p:cNvPr id="6202" name="AutoShape 82"/>
          <p:cNvCxnSpPr>
            <a:cxnSpLocks noChangeShapeType="1"/>
            <a:stCxn id="6156" idx="6"/>
            <a:endCxn id="6224" idx="0"/>
          </p:cNvCxnSpPr>
          <p:nvPr/>
        </p:nvCxnSpPr>
        <p:spPr bwMode="auto">
          <a:xfrm>
            <a:off x="2630488" y="3395663"/>
            <a:ext cx="419100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203" name="AutoShape 83"/>
          <p:cNvCxnSpPr>
            <a:cxnSpLocks noChangeShapeType="1"/>
            <a:stCxn id="6175" idx="0"/>
            <a:endCxn id="6211" idx="2"/>
          </p:cNvCxnSpPr>
          <p:nvPr/>
        </p:nvCxnSpPr>
        <p:spPr bwMode="auto">
          <a:xfrm flipH="1" flipV="1">
            <a:off x="2581275" y="5289550"/>
            <a:ext cx="1588" cy="288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6204" name="AutoShape 84"/>
          <p:cNvCxnSpPr>
            <a:cxnSpLocks noChangeShapeType="1"/>
            <a:stCxn id="6156" idx="2"/>
            <a:endCxn id="6155" idx="6"/>
          </p:cNvCxnSpPr>
          <p:nvPr/>
        </p:nvCxnSpPr>
        <p:spPr bwMode="auto">
          <a:xfrm flipH="1">
            <a:off x="1493838" y="3395663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6205" name="Oval 85"/>
          <p:cNvSpPr>
            <a:spLocks noChangeArrowheads="1"/>
          </p:cNvSpPr>
          <p:nvPr/>
        </p:nvSpPr>
        <p:spPr bwMode="auto">
          <a:xfrm>
            <a:off x="3733800" y="3279775"/>
            <a:ext cx="228600" cy="268288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206" name="Text Box 86"/>
          <p:cNvSpPr txBox="1">
            <a:spLocks noChangeArrowheads="1"/>
          </p:cNvSpPr>
          <p:nvPr/>
        </p:nvSpPr>
        <p:spPr bwMode="auto">
          <a:xfrm>
            <a:off x="641350" y="373697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x</a:t>
            </a:r>
          </a:p>
        </p:txBody>
      </p:sp>
      <p:sp>
        <p:nvSpPr>
          <p:cNvPr id="6207" name="Text Box 88"/>
          <p:cNvSpPr txBox="1">
            <a:spLocks noChangeArrowheads="1"/>
          </p:cNvSpPr>
          <p:nvPr/>
        </p:nvSpPr>
        <p:spPr bwMode="auto">
          <a:xfrm>
            <a:off x="2844800" y="2895600"/>
            <a:ext cx="7143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 v</a:t>
            </a:r>
            <a:r>
              <a:rPr lang="en-US" b="1" baseline="-25000"/>
              <a:t>x </a:t>
            </a:r>
            <a:r>
              <a:rPr lang="en-US" b="1"/>
              <a:t>–</a:t>
            </a:r>
          </a:p>
        </p:txBody>
      </p:sp>
      <p:graphicFrame>
        <p:nvGraphicFramePr>
          <p:cNvPr id="6146" name="Object 89"/>
          <p:cNvGraphicFramePr>
            <a:graphicFrameLocks noChangeAspect="1"/>
          </p:cNvGraphicFramePr>
          <p:nvPr/>
        </p:nvGraphicFramePr>
        <p:xfrm>
          <a:off x="4800600" y="2901950"/>
          <a:ext cx="3352800" cy="1670050"/>
        </p:xfrm>
        <a:graphic>
          <a:graphicData uri="http://schemas.openxmlformats.org/presentationml/2006/ole">
            <p:oleObj spid="_x0000_s6146" name="Equation" r:id="rId3" imgW="2590560" imgH="1371600" progId="Equation.3">
              <p:embed/>
            </p:oleObj>
          </a:graphicData>
        </a:graphic>
      </p:graphicFrame>
      <p:graphicFrame>
        <p:nvGraphicFramePr>
          <p:cNvPr id="6147" name="Object 90"/>
          <p:cNvGraphicFramePr>
            <a:graphicFrameLocks noChangeAspect="1"/>
          </p:cNvGraphicFramePr>
          <p:nvPr/>
        </p:nvGraphicFramePr>
        <p:xfrm>
          <a:off x="5551488" y="4605338"/>
          <a:ext cx="2078037" cy="1655762"/>
        </p:xfrm>
        <a:graphic>
          <a:graphicData uri="http://schemas.openxmlformats.org/presentationml/2006/ole">
            <p:oleObj spid="_x0000_s6147" name="Equation" r:id="rId4" imgW="1638000" imgH="1371600" progId="Equation.3">
              <p:embed/>
            </p:oleObj>
          </a:graphicData>
        </a:graphic>
      </p:graphicFrame>
      <p:sp>
        <p:nvSpPr>
          <p:cNvPr id="6208" name="Text Box 91"/>
          <p:cNvSpPr txBox="1">
            <a:spLocks noChangeArrowheads="1"/>
          </p:cNvSpPr>
          <p:nvPr/>
        </p:nvSpPr>
        <p:spPr bwMode="auto">
          <a:xfrm>
            <a:off x="4572000" y="2439988"/>
            <a:ext cx="4078288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4"/>
            </a:pPr>
            <a:r>
              <a:rPr lang="en-US"/>
              <a:t>Apply KCL at nodes </a:t>
            </a:r>
            <a:r>
              <a:rPr lang="en-US" b="1"/>
              <a:t>a</a:t>
            </a:r>
            <a:r>
              <a:rPr lang="en-US"/>
              <a:t> and </a:t>
            </a:r>
            <a:r>
              <a:rPr lang="en-US" b="1"/>
              <a:t>b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71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F399E9F-C5D3-4DBF-A9B1-58B06D0BCF1E}" type="slidenum">
              <a:rPr lang="en-US"/>
              <a:pPr lvl="1"/>
              <a:t>18</a:t>
            </a:fld>
            <a:endParaRPr lang="en-US"/>
          </a:p>
        </p:txBody>
      </p:sp>
      <p:sp>
        <p:nvSpPr>
          <p:cNvPr id="7175" name="Oval 2"/>
          <p:cNvSpPr>
            <a:spLocks noChangeArrowheads="1"/>
          </p:cNvSpPr>
          <p:nvPr/>
        </p:nvSpPr>
        <p:spPr bwMode="auto">
          <a:xfrm>
            <a:off x="439738" y="3287713"/>
            <a:ext cx="2347912" cy="214312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6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717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 smtClean="0"/>
              <a:t>Example2</a:t>
            </a:r>
            <a:r>
              <a:rPr lang="en-US" sz="2800" smtClean="0"/>
              <a:t>: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1</a:t>
            </a:r>
          </a:p>
          <a:p>
            <a:pPr lvl="1">
              <a:lnSpc>
                <a:spcPct val="90000"/>
              </a:lnSpc>
            </a:pP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15V,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8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x</a:t>
            </a:r>
            <a:r>
              <a:rPr lang="en-US" sz="2400" b="1" smtClean="0"/>
              <a:t> </a:t>
            </a:r>
            <a:r>
              <a:rPr lang="en-US" sz="2400" smtClean="0"/>
              <a:t>= </a:t>
            </a:r>
            <a:r>
              <a:rPr lang="en-US" sz="2400" b="1" smtClean="0"/>
              <a:t>v</a:t>
            </a:r>
            <a:r>
              <a:rPr lang="en-US" sz="2400" b="1" baseline="-25000" smtClean="0"/>
              <a:t>x</a:t>
            </a:r>
            <a:r>
              <a:rPr lang="en-US" sz="2400" smtClean="0"/>
              <a:t>/3</a:t>
            </a:r>
            <a:r>
              <a:rPr lang="en-US" smtClean="0"/>
              <a:t> </a:t>
            </a:r>
          </a:p>
        </p:txBody>
      </p:sp>
      <p:sp>
        <p:nvSpPr>
          <p:cNvPr id="7178" name="Oval 5"/>
          <p:cNvSpPr>
            <a:spLocks noChangeArrowheads="1"/>
          </p:cNvSpPr>
          <p:nvPr/>
        </p:nvSpPr>
        <p:spPr bwMode="auto">
          <a:xfrm>
            <a:off x="528638" y="5516563"/>
            <a:ext cx="3568700" cy="21907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Oval 6"/>
          <p:cNvSpPr>
            <a:spLocks noChangeArrowheads="1"/>
          </p:cNvSpPr>
          <p:nvPr/>
        </p:nvSpPr>
        <p:spPr bwMode="auto">
          <a:xfrm>
            <a:off x="136207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Oval 7"/>
          <p:cNvSpPr>
            <a:spLocks noChangeArrowheads="1"/>
          </p:cNvSpPr>
          <p:nvPr/>
        </p:nvSpPr>
        <p:spPr bwMode="auto">
          <a:xfrm>
            <a:off x="249872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1" name="Oval 8"/>
          <p:cNvSpPr>
            <a:spLocks noChangeArrowheads="1"/>
          </p:cNvSpPr>
          <p:nvPr/>
        </p:nvSpPr>
        <p:spPr bwMode="auto">
          <a:xfrm>
            <a:off x="1385888" y="5578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182" name="AutoShape 9"/>
          <p:cNvCxnSpPr>
            <a:cxnSpLocks noChangeShapeType="1"/>
            <a:stCxn id="7181" idx="2"/>
            <a:endCxn id="7237" idx="2"/>
          </p:cNvCxnSpPr>
          <p:nvPr/>
        </p:nvCxnSpPr>
        <p:spPr bwMode="auto">
          <a:xfrm rot="10800000">
            <a:off x="606425" y="4637088"/>
            <a:ext cx="779463" cy="10033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7183" name="AutoShape 10"/>
          <p:cNvCxnSpPr>
            <a:cxnSpLocks noChangeShapeType="1"/>
            <a:stCxn id="7181" idx="0"/>
            <a:endCxn id="7189" idx="1"/>
          </p:cNvCxnSpPr>
          <p:nvPr/>
        </p:nvCxnSpPr>
        <p:spPr bwMode="auto">
          <a:xfrm flipV="1">
            <a:off x="1452563" y="4592638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184" name="AutoShape 11"/>
          <p:cNvCxnSpPr>
            <a:cxnSpLocks noChangeShapeType="1"/>
            <a:stCxn id="7179" idx="4"/>
            <a:endCxn id="7187" idx="0"/>
          </p:cNvCxnSpPr>
          <p:nvPr/>
        </p:nvCxnSpPr>
        <p:spPr bwMode="auto">
          <a:xfrm>
            <a:off x="1428750" y="3455988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185" name="AutoShape 12"/>
          <p:cNvCxnSpPr>
            <a:cxnSpLocks noChangeShapeType="1"/>
            <a:stCxn id="7180" idx="4"/>
            <a:endCxn id="7256" idx="0"/>
          </p:cNvCxnSpPr>
          <p:nvPr/>
        </p:nvCxnSpPr>
        <p:spPr bwMode="auto">
          <a:xfrm>
            <a:off x="2565400" y="3455988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7186" name="Text Box 13"/>
          <p:cNvSpPr txBox="1">
            <a:spLocks noChangeArrowheads="1"/>
          </p:cNvSpPr>
          <p:nvPr/>
        </p:nvSpPr>
        <p:spPr bwMode="auto">
          <a:xfrm>
            <a:off x="990600" y="3944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1</a:t>
            </a:r>
          </a:p>
          <a:p>
            <a:r>
              <a:rPr lang="en-US" b="1"/>
              <a:t>–</a:t>
            </a:r>
          </a:p>
        </p:txBody>
      </p:sp>
      <p:sp>
        <p:nvSpPr>
          <p:cNvPr id="7187" name="Line 14"/>
          <p:cNvSpPr>
            <a:spLocks noChangeShapeType="1"/>
          </p:cNvSpPr>
          <p:nvPr/>
        </p:nvSpPr>
        <p:spPr bwMode="auto">
          <a:xfrm>
            <a:off x="1444625" y="4249738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188" name="Line 15"/>
          <p:cNvSpPr>
            <a:spLocks noChangeShapeType="1"/>
          </p:cNvSpPr>
          <p:nvPr/>
        </p:nvSpPr>
        <p:spPr bwMode="auto">
          <a:xfrm flipH="1">
            <a:off x="1368425" y="428307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189" name="Line 16"/>
          <p:cNvSpPr>
            <a:spLocks noChangeShapeType="1"/>
          </p:cNvSpPr>
          <p:nvPr/>
        </p:nvSpPr>
        <p:spPr bwMode="auto">
          <a:xfrm>
            <a:off x="1368425" y="4554538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190" name="Line 17"/>
          <p:cNvSpPr>
            <a:spLocks noChangeShapeType="1"/>
          </p:cNvSpPr>
          <p:nvPr/>
        </p:nvSpPr>
        <p:spPr bwMode="auto">
          <a:xfrm>
            <a:off x="1373188" y="4316413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191" name="Line 18"/>
          <p:cNvSpPr>
            <a:spLocks noChangeShapeType="1"/>
          </p:cNvSpPr>
          <p:nvPr/>
        </p:nvSpPr>
        <p:spPr bwMode="auto">
          <a:xfrm flipH="1">
            <a:off x="1373188" y="438785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192" name="Line 19"/>
          <p:cNvSpPr>
            <a:spLocks noChangeShapeType="1"/>
          </p:cNvSpPr>
          <p:nvPr/>
        </p:nvSpPr>
        <p:spPr bwMode="auto">
          <a:xfrm>
            <a:off x="1373188" y="443071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193" name="Line 20"/>
          <p:cNvSpPr>
            <a:spLocks noChangeShapeType="1"/>
          </p:cNvSpPr>
          <p:nvPr/>
        </p:nvSpPr>
        <p:spPr bwMode="auto">
          <a:xfrm flipH="1">
            <a:off x="1373188" y="4502150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7194" name="Group 21"/>
          <p:cNvGrpSpPr>
            <a:grpSpLocks/>
          </p:cNvGrpSpPr>
          <p:nvPr/>
        </p:nvGrpSpPr>
        <p:grpSpPr bwMode="auto">
          <a:xfrm>
            <a:off x="2489200" y="3887788"/>
            <a:ext cx="176213" cy="342900"/>
            <a:chOff x="1670" y="2765"/>
            <a:chExt cx="111" cy="216"/>
          </a:xfrm>
        </p:grpSpPr>
        <p:sp>
          <p:nvSpPr>
            <p:cNvPr id="7256" name="Line 22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7" name="Line 23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8" name="Line 24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9" name="Line 25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0" name="Line 26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1" name="Line 27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62" name="Line 28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95" name="Text Box 29"/>
          <p:cNvSpPr txBox="1">
            <a:spLocks noChangeArrowheads="1"/>
          </p:cNvSpPr>
          <p:nvPr/>
        </p:nvSpPr>
        <p:spPr bwMode="auto">
          <a:xfrm>
            <a:off x="2124075" y="35814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r>
              <a:rPr lang="en-US" b="1"/>
              <a:t>–</a:t>
            </a:r>
          </a:p>
        </p:txBody>
      </p:sp>
      <p:grpSp>
        <p:nvGrpSpPr>
          <p:cNvPr id="7196" name="Group 30"/>
          <p:cNvGrpSpPr>
            <a:grpSpLocks/>
          </p:cNvGrpSpPr>
          <p:nvPr/>
        </p:nvGrpSpPr>
        <p:grpSpPr bwMode="auto">
          <a:xfrm rot="5400000" flipH="1" flipV="1">
            <a:off x="3188494" y="3159919"/>
            <a:ext cx="177800" cy="455612"/>
            <a:chOff x="3450" y="2313"/>
            <a:chExt cx="111" cy="216"/>
          </a:xfrm>
        </p:grpSpPr>
        <p:sp>
          <p:nvSpPr>
            <p:cNvPr id="7249" name="Line 31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0" name="Line 32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1" name="Line 33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2" name="Line 34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3" name="Line 35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4" name="Line 36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55" name="Line 37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197" name="Group 38"/>
          <p:cNvGrpSpPr>
            <a:grpSpLocks/>
          </p:cNvGrpSpPr>
          <p:nvPr/>
        </p:nvGrpSpPr>
        <p:grpSpPr bwMode="auto">
          <a:xfrm>
            <a:off x="1219200" y="5883275"/>
            <a:ext cx="457200" cy="152400"/>
            <a:chOff x="1392" y="3552"/>
            <a:chExt cx="288" cy="96"/>
          </a:xfrm>
        </p:grpSpPr>
        <p:sp>
          <p:nvSpPr>
            <p:cNvPr id="7246" name="Line 3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7" name="Line 4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8" name="Line 4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98" name="Line 42"/>
          <p:cNvSpPr>
            <a:spLocks noChangeShapeType="1"/>
          </p:cNvSpPr>
          <p:nvPr/>
        </p:nvSpPr>
        <p:spPr bwMode="auto">
          <a:xfrm flipV="1">
            <a:off x="1452563" y="564038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199" name="Oval 43"/>
          <p:cNvSpPr>
            <a:spLocks noChangeArrowheads="1"/>
          </p:cNvSpPr>
          <p:nvPr/>
        </p:nvSpPr>
        <p:spPr bwMode="auto">
          <a:xfrm>
            <a:off x="2516188" y="557847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Text Box 44"/>
          <p:cNvSpPr txBox="1">
            <a:spLocks noChangeArrowheads="1"/>
          </p:cNvSpPr>
          <p:nvPr/>
        </p:nvSpPr>
        <p:spPr bwMode="auto">
          <a:xfrm>
            <a:off x="3043238" y="3429000"/>
            <a:ext cx="4635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R</a:t>
            </a:r>
            <a:r>
              <a:rPr lang="en-US" b="1" baseline="-25000"/>
              <a:t>2 </a:t>
            </a:r>
            <a:endParaRPr lang="en-US" b="1"/>
          </a:p>
        </p:txBody>
      </p:sp>
      <p:cxnSp>
        <p:nvCxnSpPr>
          <p:cNvPr id="7201" name="AutoShape 45"/>
          <p:cNvCxnSpPr>
            <a:cxnSpLocks noChangeShapeType="1"/>
            <a:stCxn id="7181" idx="6"/>
            <a:endCxn id="7199" idx="2"/>
          </p:cNvCxnSpPr>
          <p:nvPr/>
        </p:nvCxnSpPr>
        <p:spPr bwMode="auto">
          <a:xfrm>
            <a:off x="1517650" y="5640388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202" name="AutoShape 46"/>
          <p:cNvCxnSpPr>
            <a:cxnSpLocks noChangeShapeType="1"/>
            <a:stCxn id="7236" idx="0"/>
            <a:endCxn id="7258" idx="1"/>
          </p:cNvCxnSpPr>
          <p:nvPr/>
        </p:nvCxnSpPr>
        <p:spPr bwMode="auto">
          <a:xfrm flipH="1" flipV="1">
            <a:off x="2579688" y="4230688"/>
            <a:ext cx="1587" cy="4175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7203" name="Oval 47"/>
          <p:cNvSpPr>
            <a:spLocks noChangeArrowheads="1"/>
          </p:cNvSpPr>
          <p:nvPr/>
        </p:nvSpPr>
        <p:spPr bwMode="auto">
          <a:xfrm>
            <a:off x="536575" y="333375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204" name="AutoShape 48"/>
          <p:cNvCxnSpPr>
            <a:cxnSpLocks noChangeShapeType="1"/>
            <a:stCxn id="7237" idx="0"/>
            <a:endCxn id="7203" idx="4"/>
          </p:cNvCxnSpPr>
          <p:nvPr/>
        </p:nvCxnSpPr>
        <p:spPr bwMode="auto">
          <a:xfrm flipH="1" flipV="1">
            <a:off x="603250" y="3455988"/>
            <a:ext cx="3175" cy="5699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205" name="AutoShape 49"/>
          <p:cNvCxnSpPr>
            <a:cxnSpLocks noChangeShapeType="1"/>
            <a:stCxn id="7203" idx="6"/>
            <a:endCxn id="7179" idx="2"/>
          </p:cNvCxnSpPr>
          <p:nvPr/>
        </p:nvCxnSpPr>
        <p:spPr bwMode="auto">
          <a:xfrm>
            <a:off x="668338" y="3395663"/>
            <a:ext cx="693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7206" name="Line 50"/>
          <p:cNvSpPr>
            <a:spLocks noChangeShapeType="1"/>
          </p:cNvSpPr>
          <p:nvPr/>
        </p:nvSpPr>
        <p:spPr bwMode="auto">
          <a:xfrm>
            <a:off x="1684338" y="412908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207" name="Line 51"/>
          <p:cNvSpPr>
            <a:spLocks noChangeShapeType="1"/>
          </p:cNvSpPr>
          <p:nvPr/>
        </p:nvSpPr>
        <p:spPr bwMode="auto">
          <a:xfrm>
            <a:off x="2733675" y="3835400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208" name="Line 52"/>
          <p:cNvSpPr>
            <a:spLocks noChangeShapeType="1"/>
          </p:cNvSpPr>
          <p:nvPr/>
        </p:nvSpPr>
        <p:spPr bwMode="auto">
          <a:xfrm>
            <a:off x="2960688" y="3810000"/>
            <a:ext cx="62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209" name="Text Box 53"/>
          <p:cNvSpPr txBox="1">
            <a:spLocks noChangeArrowheads="1"/>
          </p:cNvSpPr>
          <p:nvPr/>
        </p:nvSpPr>
        <p:spPr bwMode="auto">
          <a:xfrm>
            <a:off x="3181350" y="382428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2</a:t>
            </a:r>
          </a:p>
        </p:txBody>
      </p:sp>
      <p:sp>
        <p:nvSpPr>
          <p:cNvPr id="7210" name="Text Box 54"/>
          <p:cNvSpPr txBox="1">
            <a:spLocks noChangeArrowheads="1"/>
          </p:cNvSpPr>
          <p:nvPr/>
        </p:nvSpPr>
        <p:spPr bwMode="auto">
          <a:xfrm>
            <a:off x="1703388" y="417671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1</a:t>
            </a:r>
          </a:p>
        </p:txBody>
      </p:sp>
      <p:sp>
        <p:nvSpPr>
          <p:cNvPr id="7211" name="Text Box 55"/>
          <p:cNvSpPr txBox="1">
            <a:spLocks noChangeArrowheads="1"/>
          </p:cNvSpPr>
          <p:nvPr/>
        </p:nvSpPr>
        <p:spPr bwMode="auto">
          <a:xfrm>
            <a:off x="2733675" y="385603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3</a:t>
            </a:r>
          </a:p>
        </p:txBody>
      </p:sp>
      <p:grpSp>
        <p:nvGrpSpPr>
          <p:cNvPr id="7212" name="Group 56"/>
          <p:cNvGrpSpPr>
            <a:grpSpLocks/>
          </p:cNvGrpSpPr>
          <p:nvPr/>
        </p:nvGrpSpPr>
        <p:grpSpPr bwMode="auto">
          <a:xfrm>
            <a:off x="3786188" y="4265613"/>
            <a:ext cx="176212" cy="342900"/>
            <a:chOff x="1670" y="2765"/>
            <a:chExt cx="111" cy="216"/>
          </a:xfrm>
        </p:grpSpPr>
        <p:sp>
          <p:nvSpPr>
            <p:cNvPr id="7239" name="Line 5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0" name="Line 5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1" name="Line 5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2" name="Line 6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3" name="Line 6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4" name="Line 6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45" name="Line 6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213" name="Text Box 64"/>
          <p:cNvSpPr txBox="1">
            <a:spLocks noChangeArrowheads="1"/>
          </p:cNvSpPr>
          <p:nvPr/>
        </p:nvSpPr>
        <p:spPr bwMode="auto">
          <a:xfrm>
            <a:off x="3917950" y="396081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4</a:t>
            </a:r>
          </a:p>
          <a:p>
            <a:r>
              <a:rPr lang="en-US" b="1"/>
              <a:t>–</a:t>
            </a:r>
          </a:p>
        </p:txBody>
      </p:sp>
      <p:cxnSp>
        <p:nvCxnSpPr>
          <p:cNvPr id="7214" name="AutoShape 65"/>
          <p:cNvCxnSpPr>
            <a:cxnSpLocks noChangeShapeType="1"/>
            <a:stCxn id="7199" idx="6"/>
            <a:endCxn id="7241" idx="1"/>
          </p:cNvCxnSpPr>
          <p:nvPr/>
        </p:nvCxnSpPr>
        <p:spPr bwMode="auto">
          <a:xfrm flipV="1">
            <a:off x="2647950" y="4608513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7215" name="AutoShape 66"/>
          <p:cNvCxnSpPr>
            <a:cxnSpLocks noChangeShapeType="1"/>
            <a:stCxn id="7251" idx="1"/>
            <a:endCxn id="7239" idx="0"/>
          </p:cNvCxnSpPr>
          <p:nvPr/>
        </p:nvCxnSpPr>
        <p:spPr bwMode="auto">
          <a:xfrm>
            <a:off x="3505200" y="3384550"/>
            <a:ext cx="357188" cy="8810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7216" name="Line 67"/>
          <p:cNvSpPr>
            <a:spLocks noChangeShapeType="1"/>
          </p:cNvSpPr>
          <p:nvPr/>
        </p:nvSpPr>
        <p:spPr bwMode="auto">
          <a:xfrm>
            <a:off x="3733800" y="425926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7217" name="Text Box 68"/>
          <p:cNvSpPr txBox="1">
            <a:spLocks noChangeArrowheads="1"/>
          </p:cNvSpPr>
          <p:nvPr/>
        </p:nvSpPr>
        <p:spPr bwMode="auto">
          <a:xfrm>
            <a:off x="3429000" y="429895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4</a:t>
            </a:r>
          </a:p>
        </p:txBody>
      </p:sp>
      <p:sp>
        <p:nvSpPr>
          <p:cNvPr id="7218" name="Text Box 69"/>
          <p:cNvSpPr txBox="1">
            <a:spLocks noChangeArrowheads="1"/>
          </p:cNvSpPr>
          <p:nvPr/>
        </p:nvSpPr>
        <p:spPr bwMode="auto">
          <a:xfrm>
            <a:off x="1041400" y="2908300"/>
            <a:ext cx="863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a</a:t>
            </a:r>
          </a:p>
        </p:txBody>
      </p:sp>
      <p:sp>
        <p:nvSpPr>
          <p:cNvPr id="7219" name="Text Box 70"/>
          <p:cNvSpPr txBox="1">
            <a:spLocks noChangeArrowheads="1"/>
          </p:cNvSpPr>
          <p:nvPr/>
        </p:nvSpPr>
        <p:spPr bwMode="auto">
          <a:xfrm>
            <a:off x="3619500" y="2895600"/>
            <a:ext cx="8763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b</a:t>
            </a:r>
          </a:p>
        </p:txBody>
      </p:sp>
      <p:sp>
        <p:nvSpPr>
          <p:cNvPr id="7220" name="Text Box 71"/>
          <p:cNvSpPr txBox="1">
            <a:spLocks noChangeArrowheads="1"/>
          </p:cNvSpPr>
          <p:nvPr/>
        </p:nvSpPr>
        <p:spPr bwMode="auto">
          <a:xfrm>
            <a:off x="2209800" y="5715000"/>
            <a:ext cx="8509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c</a:t>
            </a:r>
          </a:p>
        </p:txBody>
      </p:sp>
      <p:sp>
        <p:nvSpPr>
          <p:cNvPr id="7221" name="Text Box 72"/>
          <p:cNvSpPr txBox="1">
            <a:spLocks noChangeArrowheads="1"/>
          </p:cNvSpPr>
          <p:nvPr/>
        </p:nvSpPr>
        <p:spPr bwMode="auto">
          <a:xfrm>
            <a:off x="463550" y="2909888"/>
            <a:ext cx="374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a</a:t>
            </a:r>
          </a:p>
        </p:txBody>
      </p:sp>
      <p:sp>
        <p:nvSpPr>
          <p:cNvPr id="7222" name="Text Box 73"/>
          <p:cNvSpPr txBox="1">
            <a:spLocks noChangeArrowheads="1"/>
          </p:cNvSpPr>
          <p:nvPr/>
        </p:nvSpPr>
        <p:spPr bwMode="auto">
          <a:xfrm>
            <a:off x="3917950" y="3308350"/>
            <a:ext cx="382588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b</a:t>
            </a:r>
          </a:p>
        </p:txBody>
      </p:sp>
      <p:sp>
        <p:nvSpPr>
          <p:cNvPr id="7223" name="Text Box 74"/>
          <p:cNvSpPr txBox="1">
            <a:spLocks noChangeArrowheads="1"/>
          </p:cNvSpPr>
          <p:nvPr/>
        </p:nvSpPr>
        <p:spPr bwMode="auto">
          <a:xfrm>
            <a:off x="1752600" y="5638800"/>
            <a:ext cx="366713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v</a:t>
            </a:r>
            <a:r>
              <a:rPr lang="en-US" b="1" baseline="-25000"/>
              <a:t>c</a:t>
            </a:r>
          </a:p>
        </p:txBody>
      </p:sp>
      <p:grpSp>
        <p:nvGrpSpPr>
          <p:cNvPr id="7224" name="Group 75"/>
          <p:cNvGrpSpPr>
            <a:grpSpLocks/>
          </p:cNvGrpSpPr>
          <p:nvPr/>
        </p:nvGrpSpPr>
        <p:grpSpPr bwMode="auto">
          <a:xfrm>
            <a:off x="315913" y="4025900"/>
            <a:ext cx="579437" cy="611188"/>
            <a:chOff x="199" y="2536"/>
            <a:chExt cx="365" cy="385"/>
          </a:xfrm>
        </p:grpSpPr>
        <p:sp>
          <p:nvSpPr>
            <p:cNvPr id="7237" name="AutoShape 76"/>
            <p:cNvSpPr>
              <a:spLocks noChangeArrowheads="1"/>
            </p:cNvSpPr>
            <p:nvPr/>
          </p:nvSpPr>
          <p:spPr bwMode="auto">
            <a:xfrm>
              <a:off x="199" y="2536"/>
              <a:ext cx="365" cy="385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Line 77"/>
            <p:cNvSpPr>
              <a:spLocks noChangeShapeType="1"/>
            </p:cNvSpPr>
            <p:nvPr/>
          </p:nvSpPr>
          <p:spPr bwMode="auto">
            <a:xfrm flipV="1">
              <a:off x="382" y="2618"/>
              <a:ext cx="0" cy="21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25" name="Group 78"/>
          <p:cNvGrpSpPr>
            <a:grpSpLocks/>
          </p:cNvGrpSpPr>
          <p:nvPr/>
        </p:nvGrpSpPr>
        <p:grpSpPr bwMode="auto">
          <a:xfrm>
            <a:off x="1952625" y="4648200"/>
            <a:ext cx="893763" cy="641350"/>
            <a:chOff x="42" y="2584"/>
            <a:chExt cx="563" cy="404"/>
          </a:xfrm>
        </p:grpSpPr>
        <p:sp>
          <p:nvSpPr>
            <p:cNvPr id="7234" name="Text Box 79"/>
            <p:cNvSpPr txBox="1">
              <a:spLocks noChangeArrowheads="1"/>
            </p:cNvSpPr>
            <p:nvPr/>
          </p:nvSpPr>
          <p:spPr bwMode="auto">
            <a:xfrm>
              <a:off x="42" y="260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7235" name="Oval 80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Text Box 81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cxnSp>
        <p:nvCxnSpPr>
          <p:cNvPr id="7226" name="AutoShape 82"/>
          <p:cNvCxnSpPr>
            <a:cxnSpLocks noChangeShapeType="1"/>
            <a:stCxn id="7180" idx="6"/>
            <a:endCxn id="7249" idx="0"/>
          </p:cNvCxnSpPr>
          <p:nvPr/>
        </p:nvCxnSpPr>
        <p:spPr bwMode="auto">
          <a:xfrm>
            <a:off x="2630488" y="3395663"/>
            <a:ext cx="419100" cy="47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227" name="AutoShape 83"/>
          <p:cNvCxnSpPr>
            <a:cxnSpLocks noChangeShapeType="1"/>
            <a:stCxn id="7199" idx="0"/>
            <a:endCxn id="7236" idx="2"/>
          </p:cNvCxnSpPr>
          <p:nvPr/>
        </p:nvCxnSpPr>
        <p:spPr bwMode="auto">
          <a:xfrm flipH="1" flipV="1">
            <a:off x="2581275" y="5289550"/>
            <a:ext cx="1588" cy="2889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7228" name="AutoShape 84"/>
          <p:cNvCxnSpPr>
            <a:cxnSpLocks noChangeShapeType="1"/>
            <a:stCxn id="7180" idx="2"/>
            <a:endCxn id="7179" idx="6"/>
          </p:cNvCxnSpPr>
          <p:nvPr/>
        </p:nvCxnSpPr>
        <p:spPr bwMode="auto">
          <a:xfrm flipH="1">
            <a:off x="1493838" y="3395663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7229" name="Oval 85"/>
          <p:cNvSpPr>
            <a:spLocks noChangeArrowheads="1"/>
          </p:cNvSpPr>
          <p:nvPr/>
        </p:nvSpPr>
        <p:spPr bwMode="auto">
          <a:xfrm>
            <a:off x="3733800" y="3279775"/>
            <a:ext cx="228600" cy="268288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Text Box 86"/>
          <p:cNvSpPr txBox="1">
            <a:spLocks noChangeArrowheads="1"/>
          </p:cNvSpPr>
          <p:nvPr/>
        </p:nvSpPr>
        <p:spPr bwMode="auto">
          <a:xfrm>
            <a:off x="641350" y="3736975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x</a:t>
            </a:r>
          </a:p>
        </p:txBody>
      </p:sp>
      <p:sp>
        <p:nvSpPr>
          <p:cNvPr id="7231" name="Text Box 87"/>
          <p:cNvSpPr txBox="1">
            <a:spLocks noChangeArrowheads="1"/>
          </p:cNvSpPr>
          <p:nvPr/>
        </p:nvSpPr>
        <p:spPr bwMode="auto">
          <a:xfrm>
            <a:off x="2844800" y="2895600"/>
            <a:ext cx="714375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 v</a:t>
            </a:r>
            <a:r>
              <a:rPr lang="en-US" b="1" baseline="-25000"/>
              <a:t>x </a:t>
            </a:r>
            <a:r>
              <a:rPr lang="en-US" b="1"/>
              <a:t>–</a:t>
            </a:r>
          </a:p>
        </p:txBody>
      </p:sp>
      <p:graphicFrame>
        <p:nvGraphicFramePr>
          <p:cNvPr id="7170" name="Object 91"/>
          <p:cNvGraphicFramePr>
            <a:graphicFrameLocks noChangeAspect="1"/>
          </p:cNvGraphicFramePr>
          <p:nvPr/>
        </p:nvGraphicFramePr>
        <p:xfrm>
          <a:off x="6057900" y="5099050"/>
          <a:ext cx="1055688" cy="844550"/>
        </p:xfrm>
        <a:graphic>
          <a:graphicData uri="http://schemas.openxmlformats.org/presentationml/2006/ole">
            <p:oleObj spid="_x0000_s7170" name="Equation" r:id="rId3" imgW="571320" imgH="457200" progId="Equation.3">
              <p:embed/>
            </p:oleObj>
          </a:graphicData>
        </a:graphic>
      </p:graphicFrame>
      <p:sp>
        <p:nvSpPr>
          <p:cNvPr id="7232" name="Text Box 92"/>
          <p:cNvSpPr txBox="1">
            <a:spLocks noChangeArrowheads="1"/>
          </p:cNvSpPr>
          <p:nvPr/>
        </p:nvSpPr>
        <p:spPr bwMode="auto">
          <a:xfrm>
            <a:off x="4608513" y="2668588"/>
            <a:ext cx="4078287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/>
              <a:t>Solve the n – 1 – m equations</a:t>
            </a:r>
            <a:endParaRPr lang="en-US" b="1"/>
          </a:p>
        </p:txBody>
      </p:sp>
      <p:graphicFrame>
        <p:nvGraphicFramePr>
          <p:cNvPr id="7171" name="Object 93"/>
          <p:cNvGraphicFramePr>
            <a:graphicFrameLocks noChangeAspect="1"/>
          </p:cNvGraphicFramePr>
          <p:nvPr/>
        </p:nvGraphicFramePr>
        <p:xfrm>
          <a:off x="5707063" y="3403600"/>
          <a:ext cx="1630362" cy="836613"/>
        </p:xfrm>
        <a:graphic>
          <a:graphicData uri="http://schemas.openxmlformats.org/presentationml/2006/ole">
            <p:oleObj spid="_x0000_s7171" name="Equation" r:id="rId4" imgW="888840" imgH="457200" progId="Equation.3">
              <p:embed/>
            </p:oleObj>
          </a:graphicData>
        </a:graphic>
      </p:graphicFrame>
      <p:sp>
        <p:nvSpPr>
          <p:cNvPr id="7233" name="AutoShape 94"/>
          <p:cNvSpPr>
            <a:spLocks noChangeArrowheads="1"/>
          </p:cNvSpPr>
          <p:nvPr/>
        </p:nvSpPr>
        <p:spPr bwMode="auto">
          <a:xfrm>
            <a:off x="6400800" y="4432300"/>
            <a:ext cx="381000" cy="511175"/>
          </a:xfrm>
          <a:prstGeom prst="downArrow">
            <a:avLst>
              <a:gd name="adj1" fmla="val 50000"/>
              <a:gd name="adj2" fmla="val 33542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819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81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FC2616B8-7DDF-4385-9E91-D2040E278871}" type="slidenum">
              <a:rPr lang="en-US"/>
              <a:pPr lvl="1"/>
              <a:t>19</a:t>
            </a:fld>
            <a:endParaRPr lang="en-US"/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819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0287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u="sng" smtClean="0"/>
              <a:t>Example2</a:t>
            </a:r>
            <a:r>
              <a:rPr lang="en-US" sz="2800" smtClean="0"/>
              <a:t>: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1</a:t>
            </a:r>
          </a:p>
          <a:p>
            <a:pPr lvl="1">
              <a:lnSpc>
                <a:spcPct val="90000"/>
              </a:lnSpc>
            </a:pP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15V,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8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6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i="1" smtClean="0"/>
              <a:t>i</a:t>
            </a:r>
            <a:r>
              <a:rPr lang="en-US" sz="2400" b="1" i="1" baseline="-25000" smtClean="0"/>
              <a:t>x</a:t>
            </a:r>
            <a:r>
              <a:rPr lang="en-US" sz="2400" b="1" smtClean="0"/>
              <a:t> </a:t>
            </a:r>
            <a:r>
              <a:rPr lang="en-US" sz="2400" smtClean="0"/>
              <a:t>= </a:t>
            </a:r>
            <a:r>
              <a:rPr lang="en-US" sz="2400" b="1" smtClean="0"/>
              <a:t>v</a:t>
            </a:r>
            <a:r>
              <a:rPr lang="en-US" sz="2400" b="1" baseline="-25000" smtClean="0"/>
              <a:t>x</a:t>
            </a:r>
            <a:r>
              <a:rPr lang="en-US" sz="2400" smtClean="0"/>
              <a:t>/3</a:t>
            </a:r>
            <a:r>
              <a:rPr lang="en-US" smtClean="0"/>
              <a:t> </a:t>
            </a:r>
          </a:p>
        </p:txBody>
      </p:sp>
      <p:grpSp>
        <p:nvGrpSpPr>
          <p:cNvPr id="8200" name="Group 92"/>
          <p:cNvGrpSpPr>
            <a:grpSpLocks/>
          </p:cNvGrpSpPr>
          <p:nvPr/>
        </p:nvGrpSpPr>
        <p:grpSpPr bwMode="auto">
          <a:xfrm>
            <a:off x="315913" y="2895600"/>
            <a:ext cx="4179887" cy="3186113"/>
            <a:chOff x="199" y="1824"/>
            <a:chExt cx="2633" cy="2007"/>
          </a:xfrm>
        </p:grpSpPr>
        <p:sp>
          <p:nvSpPr>
            <p:cNvPr id="8202" name="Oval 2"/>
            <p:cNvSpPr>
              <a:spLocks noChangeArrowheads="1"/>
            </p:cNvSpPr>
            <p:nvPr/>
          </p:nvSpPr>
          <p:spPr bwMode="auto">
            <a:xfrm>
              <a:off x="277" y="2071"/>
              <a:ext cx="1479" cy="135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3" name="Oval 5"/>
            <p:cNvSpPr>
              <a:spLocks noChangeArrowheads="1"/>
            </p:cNvSpPr>
            <p:nvPr/>
          </p:nvSpPr>
          <p:spPr bwMode="auto">
            <a:xfrm>
              <a:off x="333" y="3475"/>
              <a:ext cx="2248" cy="138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4" name="Oval 6"/>
            <p:cNvSpPr>
              <a:spLocks noChangeArrowheads="1"/>
            </p:cNvSpPr>
            <p:nvPr/>
          </p:nvSpPr>
          <p:spPr bwMode="auto">
            <a:xfrm>
              <a:off x="858" y="210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5" name="Oval 7"/>
            <p:cNvSpPr>
              <a:spLocks noChangeArrowheads="1"/>
            </p:cNvSpPr>
            <p:nvPr/>
          </p:nvSpPr>
          <p:spPr bwMode="auto">
            <a:xfrm>
              <a:off x="1574" y="210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Oval 8"/>
            <p:cNvSpPr>
              <a:spLocks noChangeArrowheads="1"/>
            </p:cNvSpPr>
            <p:nvPr/>
          </p:nvSpPr>
          <p:spPr bwMode="auto">
            <a:xfrm>
              <a:off x="873" y="35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07" name="AutoShape 9"/>
            <p:cNvCxnSpPr>
              <a:cxnSpLocks noChangeShapeType="1"/>
              <a:stCxn id="8206" idx="2"/>
              <a:endCxn id="8260" idx="2"/>
            </p:cNvCxnSpPr>
            <p:nvPr/>
          </p:nvCxnSpPr>
          <p:spPr bwMode="auto">
            <a:xfrm rot="10800000">
              <a:off x="382" y="2921"/>
              <a:ext cx="491" cy="63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08" name="AutoShape 10"/>
            <p:cNvCxnSpPr>
              <a:cxnSpLocks noChangeShapeType="1"/>
              <a:stCxn id="8206" idx="0"/>
              <a:endCxn id="8214" idx="1"/>
            </p:cNvCxnSpPr>
            <p:nvPr/>
          </p:nvCxnSpPr>
          <p:spPr bwMode="auto">
            <a:xfrm flipV="1">
              <a:off x="915" y="2893"/>
              <a:ext cx="4" cy="62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09" name="AutoShape 11"/>
            <p:cNvCxnSpPr>
              <a:cxnSpLocks noChangeShapeType="1"/>
              <a:stCxn id="8204" idx="4"/>
              <a:endCxn id="8212" idx="0"/>
            </p:cNvCxnSpPr>
            <p:nvPr/>
          </p:nvCxnSpPr>
          <p:spPr bwMode="auto">
            <a:xfrm>
              <a:off x="900" y="2177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10" name="AutoShape 12"/>
            <p:cNvCxnSpPr>
              <a:cxnSpLocks noChangeShapeType="1"/>
              <a:stCxn id="8205" idx="4"/>
              <a:endCxn id="8279" idx="0"/>
            </p:cNvCxnSpPr>
            <p:nvPr/>
          </p:nvCxnSpPr>
          <p:spPr bwMode="auto">
            <a:xfrm>
              <a:off x="1616" y="2177"/>
              <a:ext cx="0" cy="27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11" name="Text Box 13"/>
            <p:cNvSpPr txBox="1">
              <a:spLocks noChangeArrowheads="1"/>
            </p:cNvSpPr>
            <p:nvPr/>
          </p:nvSpPr>
          <p:spPr bwMode="auto">
            <a:xfrm>
              <a:off x="624" y="248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8212" name="Line 14"/>
            <p:cNvSpPr>
              <a:spLocks noChangeShapeType="1"/>
            </p:cNvSpPr>
            <p:nvPr/>
          </p:nvSpPr>
          <p:spPr bwMode="auto">
            <a:xfrm>
              <a:off x="910" y="2677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3" name="Line 15"/>
            <p:cNvSpPr>
              <a:spLocks noChangeShapeType="1"/>
            </p:cNvSpPr>
            <p:nvPr/>
          </p:nvSpPr>
          <p:spPr bwMode="auto">
            <a:xfrm flipH="1">
              <a:off x="862" y="2698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4" name="Line 16"/>
            <p:cNvSpPr>
              <a:spLocks noChangeShapeType="1"/>
            </p:cNvSpPr>
            <p:nvPr/>
          </p:nvSpPr>
          <p:spPr bwMode="auto">
            <a:xfrm>
              <a:off x="862" y="2869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5" name="Line 17"/>
            <p:cNvSpPr>
              <a:spLocks noChangeShapeType="1"/>
            </p:cNvSpPr>
            <p:nvPr/>
          </p:nvSpPr>
          <p:spPr bwMode="auto">
            <a:xfrm>
              <a:off x="865" y="2719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6" name="Line 18"/>
            <p:cNvSpPr>
              <a:spLocks noChangeShapeType="1"/>
            </p:cNvSpPr>
            <p:nvPr/>
          </p:nvSpPr>
          <p:spPr bwMode="auto">
            <a:xfrm flipH="1">
              <a:off x="865" y="2764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7" name="Line 19"/>
            <p:cNvSpPr>
              <a:spLocks noChangeShapeType="1"/>
            </p:cNvSpPr>
            <p:nvPr/>
          </p:nvSpPr>
          <p:spPr bwMode="auto">
            <a:xfrm>
              <a:off x="865" y="2791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18" name="Line 20"/>
            <p:cNvSpPr>
              <a:spLocks noChangeShapeType="1"/>
            </p:cNvSpPr>
            <p:nvPr/>
          </p:nvSpPr>
          <p:spPr bwMode="auto">
            <a:xfrm flipH="1">
              <a:off x="865" y="2836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219" name="Group 21"/>
            <p:cNvGrpSpPr>
              <a:grpSpLocks/>
            </p:cNvGrpSpPr>
            <p:nvPr/>
          </p:nvGrpSpPr>
          <p:grpSpPr bwMode="auto">
            <a:xfrm>
              <a:off x="1568" y="2449"/>
              <a:ext cx="111" cy="216"/>
              <a:chOff x="1670" y="2765"/>
              <a:chExt cx="111" cy="216"/>
            </a:xfrm>
          </p:grpSpPr>
          <p:sp>
            <p:nvSpPr>
              <p:cNvPr id="8279" name="Line 2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0" name="Line 2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1" name="Line 2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2" name="Line 2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3" name="Line 2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4" name="Line 2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85" name="Line 2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20" name="Text Box 29"/>
            <p:cNvSpPr txBox="1">
              <a:spLocks noChangeArrowheads="1"/>
            </p:cNvSpPr>
            <p:nvPr/>
          </p:nvSpPr>
          <p:spPr bwMode="auto">
            <a:xfrm>
              <a:off x="1338" y="2256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r>
                <a:rPr lang="en-US" b="1"/>
                <a:t>–</a:t>
              </a:r>
            </a:p>
          </p:txBody>
        </p:sp>
        <p:grpSp>
          <p:nvGrpSpPr>
            <p:cNvPr id="8221" name="Group 30"/>
            <p:cNvGrpSpPr>
              <a:grpSpLocks/>
            </p:cNvGrpSpPr>
            <p:nvPr/>
          </p:nvGrpSpPr>
          <p:grpSpPr bwMode="auto">
            <a:xfrm rot="5400000" flipH="1" flipV="1">
              <a:off x="2009" y="1990"/>
              <a:ext cx="112" cy="287"/>
              <a:chOff x="3450" y="2313"/>
              <a:chExt cx="111" cy="216"/>
            </a:xfrm>
          </p:grpSpPr>
          <p:sp>
            <p:nvSpPr>
              <p:cNvPr id="8272" name="Line 31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3" name="Line 32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4" name="Line 33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5" name="Line 34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6" name="Line 35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7" name="Line 36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8" name="Line 37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22" name="Group 38"/>
            <p:cNvGrpSpPr>
              <a:grpSpLocks/>
            </p:cNvGrpSpPr>
            <p:nvPr/>
          </p:nvGrpSpPr>
          <p:grpSpPr bwMode="auto">
            <a:xfrm>
              <a:off x="768" y="3706"/>
              <a:ext cx="288" cy="96"/>
              <a:chOff x="1392" y="3552"/>
              <a:chExt cx="288" cy="96"/>
            </a:xfrm>
          </p:grpSpPr>
          <p:sp>
            <p:nvSpPr>
              <p:cNvPr id="8269" name="Line 3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0" name="Line 4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71" name="Line 4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23" name="Line 42"/>
            <p:cNvSpPr>
              <a:spLocks noChangeShapeType="1"/>
            </p:cNvSpPr>
            <p:nvPr/>
          </p:nvSpPr>
          <p:spPr bwMode="auto">
            <a:xfrm flipV="1">
              <a:off x="915" y="355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4" name="Oval 43"/>
            <p:cNvSpPr>
              <a:spLocks noChangeArrowheads="1"/>
            </p:cNvSpPr>
            <p:nvPr/>
          </p:nvSpPr>
          <p:spPr bwMode="auto">
            <a:xfrm>
              <a:off x="1585" y="351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5" name="Text Box 44"/>
            <p:cNvSpPr txBox="1">
              <a:spLocks noChangeArrowheads="1"/>
            </p:cNvSpPr>
            <p:nvPr/>
          </p:nvSpPr>
          <p:spPr bwMode="auto">
            <a:xfrm>
              <a:off x="1917" y="2160"/>
              <a:ext cx="29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R</a:t>
              </a:r>
              <a:r>
                <a:rPr lang="en-US" b="1" baseline="-25000"/>
                <a:t>2 </a:t>
              </a:r>
              <a:endParaRPr lang="en-US" b="1"/>
            </a:p>
          </p:txBody>
        </p:sp>
        <p:cxnSp>
          <p:nvCxnSpPr>
            <p:cNvPr id="8226" name="AutoShape 45"/>
            <p:cNvCxnSpPr>
              <a:cxnSpLocks noChangeShapeType="1"/>
              <a:stCxn id="8206" idx="6"/>
              <a:endCxn id="8224" idx="2"/>
            </p:cNvCxnSpPr>
            <p:nvPr/>
          </p:nvCxnSpPr>
          <p:spPr bwMode="auto">
            <a:xfrm>
              <a:off x="956" y="3553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27" name="AutoShape 46"/>
            <p:cNvCxnSpPr>
              <a:cxnSpLocks noChangeShapeType="1"/>
              <a:stCxn id="8259" idx="0"/>
              <a:endCxn id="8281" idx="1"/>
            </p:cNvCxnSpPr>
            <p:nvPr/>
          </p:nvCxnSpPr>
          <p:spPr bwMode="auto">
            <a:xfrm flipH="1" flipV="1">
              <a:off x="1625" y="2665"/>
              <a:ext cx="1" cy="2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28" name="Oval 47"/>
            <p:cNvSpPr>
              <a:spLocks noChangeArrowheads="1"/>
            </p:cNvSpPr>
            <p:nvPr/>
          </p:nvSpPr>
          <p:spPr bwMode="auto">
            <a:xfrm>
              <a:off x="338" y="210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8229" name="AutoShape 48"/>
            <p:cNvCxnSpPr>
              <a:cxnSpLocks noChangeShapeType="1"/>
              <a:stCxn id="8260" idx="0"/>
              <a:endCxn id="8228" idx="4"/>
            </p:cNvCxnSpPr>
            <p:nvPr/>
          </p:nvCxnSpPr>
          <p:spPr bwMode="auto">
            <a:xfrm flipH="1" flipV="1">
              <a:off x="380" y="2177"/>
              <a:ext cx="2" cy="35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30" name="AutoShape 49"/>
            <p:cNvCxnSpPr>
              <a:cxnSpLocks noChangeShapeType="1"/>
              <a:stCxn id="8228" idx="6"/>
              <a:endCxn id="8204" idx="2"/>
            </p:cNvCxnSpPr>
            <p:nvPr/>
          </p:nvCxnSpPr>
          <p:spPr bwMode="auto">
            <a:xfrm>
              <a:off x="421" y="2139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31" name="Line 50"/>
            <p:cNvSpPr>
              <a:spLocks noChangeShapeType="1"/>
            </p:cNvSpPr>
            <p:nvPr/>
          </p:nvSpPr>
          <p:spPr bwMode="auto">
            <a:xfrm>
              <a:off x="1061" y="2601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2" name="Line 51"/>
            <p:cNvSpPr>
              <a:spLocks noChangeShapeType="1"/>
            </p:cNvSpPr>
            <p:nvPr/>
          </p:nvSpPr>
          <p:spPr bwMode="auto">
            <a:xfrm>
              <a:off x="1722" y="2416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3" name="Line 52"/>
            <p:cNvSpPr>
              <a:spLocks noChangeShapeType="1"/>
            </p:cNvSpPr>
            <p:nvPr/>
          </p:nvSpPr>
          <p:spPr bwMode="auto">
            <a:xfrm>
              <a:off x="1865" y="2400"/>
              <a:ext cx="39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34" name="Text Box 53"/>
            <p:cNvSpPr txBox="1">
              <a:spLocks noChangeArrowheads="1"/>
            </p:cNvSpPr>
            <p:nvPr/>
          </p:nvSpPr>
          <p:spPr bwMode="auto">
            <a:xfrm>
              <a:off x="2004" y="2409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2</a:t>
              </a:r>
            </a:p>
          </p:txBody>
        </p:sp>
        <p:sp>
          <p:nvSpPr>
            <p:cNvPr id="8235" name="Text Box 54"/>
            <p:cNvSpPr txBox="1">
              <a:spLocks noChangeArrowheads="1"/>
            </p:cNvSpPr>
            <p:nvPr/>
          </p:nvSpPr>
          <p:spPr bwMode="auto">
            <a:xfrm>
              <a:off x="1073" y="2631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1</a:t>
              </a:r>
            </a:p>
          </p:txBody>
        </p:sp>
        <p:sp>
          <p:nvSpPr>
            <p:cNvPr id="8236" name="Text Box 55"/>
            <p:cNvSpPr txBox="1">
              <a:spLocks noChangeArrowheads="1"/>
            </p:cNvSpPr>
            <p:nvPr/>
          </p:nvSpPr>
          <p:spPr bwMode="auto">
            <a:xfrm>
              <a:off x="1722" y="2429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3</a:t>
              </a:r>
            </a:p>
          </p:txBody>
        </p:sp>
        <p:grpSp>
          <p:nvGrpSpPr>
            <p:cNvPr id="8237" name="Group 56"/>
            <p:cNvGrpSpPr>
              <a:grpSpLocks/>
            </p:cNvGrpSpPr>
            <p:nvPr/>
          </p:nvGrpSpPr>
          <p:grpSpPr bwMode="auto">
            <a:xfrm>
              <a:off x="2385" y="2687"/>
              <a:ext cx="111" cy="216"/>
              <a:chOff x="1670" y="2765"/>
              <a:chExt cx="111" cy="216"/>
            </a:xfrm>
          </p:grpSpPr>
          <p:sp>
            <p:nvSpPr>
              <p:cNvPr id="8262" name="Line 57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3" name="Line 58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4" name="Line 59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5" name="Line 60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6" name="Line 61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7" name="Line 62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68" name="Line 63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238" name="Text Box 64"/>
            <p:cNvSpPr txBox="1">
              <a:spLocks noChangeArrowheads="1"/>
            </p:cNvSpPr>
            <p:nvPr/>
          </p:nvSpPr>
          <p:spPr bwMode="auto">
            <a:xfrm>
              <a:off x="2468" y="249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R</a:t>
              </a:r>
              <a:r>
                <a:rPr lang="en-US" b="1" baseline="-25000"/>
                <a:t>4</a:t>
              </a:r>
            </a:p>
            <a:p>
              <a:r>
                <a:rPr lang="en-US" b="1"/>
                <a:t>–</a:t>
              </a:r>
            </a:p>
          </p:txBody>
        </p:sp>
        <p:cxnSp>
          <p:nvCxnSpPr>
            <p:cNvPr id="8239" name="AutoShape 65"/>
            <p:cNvCxnSpPr>
              <a:cxnSpLocks noChangeShapeType="1"/>
              <a:stCxn id="8224" idx="6"/>
              <a:endCxn id="8264" idx="1"/>
            </p:cNvCxnSpPr>
            <p:nvPr/>
          </p:nvCxnSpPr>
          <p:spPr bwMode="auto">
            <a:xfrm flipV="1">
              <a:off x="1668" y="2903"/>
              <a:ext cx="774" cy="6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8240" name="AutoShape 66"/>
            <p:cNvCxnSpPr>
              <a:cxnSpLocks noChangeShapeType="1"/>
              <a:stCxn id="8274" idx="1"/>
              <a:endCxn id="8262" idx="0"/>
            </p:cNvCxnSpPr>
            <p:nvPr/>
          </p:nvCxnSpPr>
          <p:spPr bwMode="auto">
            <a:xfrm>
              <a:off x="2208" y="2132"/>
              <a:ext cx="225" cy="55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8241" name="Line 67"/>
            <p:cNvSpPr>
              <a:spLocks noChangeShapeType="1"/>
            </p:cNvSpPr>
            <p:nvPr/>
          </p:nvSpPr>
          <p:spPr bwMode="auto">
            <a:xfrm>
              <a:off x="2352" y="2683"/>
              <a:ext cx="0" cy="2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42" name="Text Box 68"/>
            <p:cNvSpPr txBox="1">
              <a:spLocks noChangeArrowheads="1"/>
            </p:cNvSpPr>
            <p:nvPr/>
          </p:nvSpPr>
          <p:spPr bwMode="auto">
            <a:xfrm>
              <a:off x="2160" y="270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4</a:t>
              </a:r>
            </a:p>
          </p:txBody>
        </p:sp>
        <p:sp>
          <p:nvSpPr>
            <p:cNvPr id="8243" name="Text Box 69"/>
            <p:cNvSpPr txBox="1">
              <a:spLocks noChangeArrowheads="1"/>
            </p:cNvSpPr>
            <p:nvPr/>
          </p:nvSpPr>
          <p:spPr bwMode="auto">
            <a:xfrm>
              <a:off x="656" y="1832"/>
              <a:ext cx="54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Node a</a:t>
              </a:r>
            </a:p>
          </p:txBody>
        </p:sp>
        <p:sp>
          <p:nvSpPr>
            <p:cNvPr id="8244" name="Text Box 70"/>
            <p:cNvSpPr txBox="1">
              <a:spLocks noChangeArrowheads="1"/>
            </p:cNvSpPr>
            <p:nvPr/>
          </p:nvSpPr>
          <p:spPr bwMode="auto">
            <a:xfrm>
              <a:off x="2280" y="1824"/>
              <a:ext cx="55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Node b</a:t>
              </a:r>
            </a:p>
          </p:txBody>
        </p:sp>
        <p:sp>
          <p:nvSpPr>
            <p:cNvPr id="8245" name="Text Box 71"/>
            <p:cNvSpPr txBox="1">
              <a:spLocks noChangeArrowheads="1"/>
            </p:cNvSpPr>
            <p:nvPr/>
          </p:nvSpPr>
          <p:spPr bwMode="auto">
            <a:xfrm>
              <a:off x="1392" y="3600"/>
              <a:ext cx="5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Node c</a:t>
              </a:r>
            </a:p>
          </p:txBody>
        </p:sp>
        <p:sp>
          <p:nvSpPr>
            <p:cNvPr id="8246" name="Text Box 72"/>
            <p:cNvSpPr txBox="1">
              <a:spLocks noChangeArrowheads="1"/>
            </p:cNvSpPr>
            <p:nvPr/>
          </p:nvSpPr>
          <p:spPr bwMode="auto">
            <a:xfrm>
              <a:off x="292" y="1833"/>
              <a:ext cx="23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v</a:t>
              </a:r>
              <a:r>
                <a:rPr lang="en-US" b="1" baseline="-25000"/>
                <a:t>a</a:t>
              </a:r>
            </a:p>
          </p:txBody>
        </p:sp>
        <p:sp>
          <p:nvSpPr>
            <p:cNvPr id="8247" name="Text Box 73"/>
            <p:cNvSpPr txBox="1">
              <a:spLocks noChangeArrowheads="1"/>
            </p:cNvSpPr>
            <p:nvPr/>
          </p:nvSpPr>
          <p:spPr bwMode="auto">
            <a:xfrm>
              <a:off x="2468" y="2084"/>
              <a:ext cx="24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v</a:t>
              </a:r>
              <a:r>
                <a:rPr lang="en-US" b="1" baseline="-25000"/>
                <a:t>b</a:t>
              </a:r>
            </a:p>
          </p:txBody>
        </p:sp>
        <p:sp>
          <p:nvSpPr>
            <p:cNvPr id="8248" name="Text Box 74"/>
            <p:cNvSpPr txBox="1">
              <a:spLocks noChangeArrowheads="1"/>
            </p:cNvSpPr>
            <p:nvPr/>
          </p:nvSpPr>
          <p:spPr bwMode="auto">
            <a:xfrm>
              <a:off x="1104" y="3552"/>
              <a:ext cx="231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v</a:t>
              </a:r>
              <a:r>
                <a:rPr lang="en-US" b="1" baseline="-25000"/>
                <a:t>c</a:t>
              </a:r>
            </a:p>
          </p:txBody>
        </p:sp>
        <p:grpSp>
          <p:nvGrpSpPr>
            <p:cNvPr id="8249" name="Group 75"/>
            <p:cNvGrpSpPr>
              <a:grpSpLocks/>
            </p:cNvGrpSpPr>
            <p:nvPr/>
          </p:nvGrpSpPr>
          <p:grpSpPr bwMode="auto">
            <a:xfrm>
              <a:off x="199" y="2536"/>
              <a:ext cx="365" cy="385"/>
              <a:chOff x="199" y="2536"/>
              <a:chExt cx="365" cy="385"/>
            </a:xfrm>
          </p:grpSpPr>
          <p:sp>
            <p:nvSpPr>
              <p:cNvPr id="8260" name="AutoShape 76"/>
              <p:cNvSpPr>
                <a:spLocks noChangeArrowheads="1"/>
              </p:cNvSpPr>
              <p:nvPr/>
            </p:nvSpPr>
            <p:spPr bwMode="auto">
              <a:xfrm>
                <a:off x="199" y="2536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61" name="Line 77"/>
              <p:cNvSpPr>
                <a:spLocks noChangeShapeType="1"/>
              </p:cNvSpPr>
              <p:nvPr/>
            </p:nvSpPr>
            <p:spPr bwMode="auto">
              <a:xfrm flipV="1">
                <a:off x="382" y="2618"/>
                <a:ext cx="0" cy="21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250" name="Group 78"/>
            <p:cNvGrpSpPr>
              <a:grpSpLocks/>
            </p:cNvGrpSpPr>
            <p:nvPr/>
          </p:nvGrpSpPr>
          <p:grpSpPr bwMode="auto">
            <a:xfrm>
              <a:off x="1230" y="2928"/>
              <a:ext cx="563" cy="404"/>
              <a:chOff x="42" y="2584"/>
              <a:chExt cx="563" cy="404"/>
            </a:xfrm>
          </p:grpSpPr>
          <p:sp>
            <p:nvSpPr>
              <p:cNvPr id="8257" name="Text Box 79"/>
              <p:cNvSpPr txBox="1">
                <a:spLocks noChangeArrowheads="1"/>
              </p:cNvSpPr>
              <p:nvPr/>
            </p:nvSpPr>
            <p:spPr bwMode="auto">
              <a:xfrm>
                <a:off x="42" y="260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8258" name="Oval 80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59" name="Text Box 81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cxnSp>
          <p:nvCxnSpPr>
            <p:cNvPr id="8251" name="AutoShape 82"/>
            <p:cNvCxnSpPr>
              <a:cxnSpLocks noChangeShapeType="1"/>
              <a:stCxn id="8205" idx="6"/>
              <a:endCxn id="8272" idx="0"/>
            </p:cNvCxnSpPr>
            <p:nvPr/>
          </p:nvCxnSpPr>
          <p:spPr bwMode="auto">
            <a:xfrm>
              <a:off x="1657" y="2139"/>
              <a:ext cx="264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52" name="AutoShape 83"/>
            <p:cNvCxnSpPr>
              <a:cxnSpLocks noChangeShapeType="1"/>
              <a:stCxn id="8224" idx="0"/>
              <a:endCxn id="8259" idx="2"/>
            </p:cNvCxnSpPr>
            <p:nvPr/>
          </p:nvCxnSpPr>
          <p:spPr bwMode="auto">
            <a:xfrm flipH="1" flipV="1">
              <a:off x="1626" y="3332"/>
              <a:ext cx="1" cy="18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8253" name="AutoShape 84"/>
            <p:cNvCxnSpPr>
              <a:cxnSpLocks noChangeShapeType="1"/>
              <a:stCxn id="8205" idx="2"/>
              <a:endCxn id="8204" idx="6"/>
            </p:cNvCxnSpPr>
            <p:nvPr/>
          </p:nvCxnSpPr>
          <p:spPr bwMode="auto">
            <a:xfrm flipH="1">
              <a:off x="941" y="2139"/>
              <a:ext cx="63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8254" name="Oval 85"/>
            <p:cNvSpPr>
              <a:spLocks noChangeArrowheads="1"/>
            </p:cNvSpPr>
            <p:nvPr/>
          </p:nvSpPr>
          <p:spPr bwMode="auto">
            <a:xfrm>
              <a:off x="2352" y="2066"/>
              <a:ext cx="144" cy="169"/>
            </a:xfrm>
            <a:prstGeom prst="ellipse">
              <a:avLst/>
            </a:prstGeom>
            <a:solidFill>
              <a:srgbClr val="800000">
                <a:alpha val="20000"/>
              </a:srgbClr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55" name="Text Box 86"/>
            <p:cNvSpPr txBox="1">
              <a:spLocks noChangeArrowheads="1"/>
            </p:cNvSpPr>
            <p:nvPr/>
          </p:nvSpPr>
          <p:spPr bwMode="auto">
            <a:xfrm>
              <a:off x="404" y="2354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x</a:t>
              </a:r>
            </a:p>
          </p:txBody>
        </p:sp>
        <p:sp>
          <p:nvSpPr>
            <p:cNvPr id="8256" name="Text Box 87"/>
            <p:cNvSpPr txBox="1">
              <a:spLocks noChangeArrowheads="1"/>
            </p:cNvSpPr>
            <p:nvPr/>
          </p:nvSpPr>
          <p:spPr bwMode="auto">
            <a:xfrm>
              <a:off x="1792" y="1824"/>
              <a:ext cx="45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 v</a:t>
              </a:r>
              <a:r>
                <a:rPr lang="en-US" b="1" baseline="-25000"/>
                <a:t>x </a:t>
              </a:r>
              <a:r>
                <a:rPr lang="en-US" b="1"/>
                <a:t>–</a:t>
              </a:r>
            </a:p>
          </p:txBody>
        </p:sp>
      </p:grpSp>
      <p:sp>
        <p:nvSpPr>
          <p:cNvPr id="8201" name="Text Box 89"/>
          <p:cNvSpPr txBox="1">
            <a:spLocks noChangeArrowheads="1"/>
          </p:cNvSpPr>
          <p:nvPr/>
        </p:nvSpPr>
        <p:spPr bwMode="auto">
          <a:xfrm>
            <a:off x="4608513" y="2668588"/>
            <a:ext cx="4078287" cy="379412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5"/>
            </a:pPr>
            <a:r>
              <a:rPr lang="en-US"/>
              <a:t>Solve the n – 1 – m equations</a:t>
            </a:r>
            <a:endParaRPr lang="en-US" b="1"/>
          </a:p>
        </p:txBody>
      </p:sp>
      <p:graphicFrame>
        <p:nvGraphicFramePr>
          <p:cNvPr id="8194" name="Object 90"/>
          <p:cNvGraphicFramePr>
            <a:graphicFrameLocks noChangeAspect="1"/>
          </p:cNvGraphicFramePr>
          <p:nvPr/>
        </p:nvGraphicFramePr>
        <p:xfrm>
          <a:off x="6021388" y="4156075"/>
          <a:ext cx="1000125" cy="746125"/>
        </p:xfrm>
        <a:graphic>
          <a:graphicData uri="http://schemas.openxmlformats.org/presentationml/2006/ole">
            <p:oleObj spid="_x0000_s8194" name="Equation" r:id="rId3" imgW="545760" imgH="40608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29D449F-9DEA-4C19-AFE4-44A0E02B4623}" type="slidenum">
              <a:rPr lang="en-US"/>
              <a:pPr lvl="1"/>
              <a:t>2</a:t>
            </a:fld>
            <a:endParaRPr lang="en-US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Revelation</a:t>
            </a:r>
            <a:endParaRPr lang="en-US" dirty="0" smtClean="0"/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076700"/>
          </a:xfrm>
          <a:solidFill>
            <a:srgbClr val="FFFFFF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None/>
            </a:pPr>
            <a:r>
              <a:rPr lang="en-US" sz="2400" b="1" u="sng" dirty="0" err="1" smtClean="0"/>
              <a:t>Moroni</a:t>
            </a:r>
            <a:r>
              <a:rPr lang="en-US" sz="2400" b="1" u="sng" dirty="0" smtClean="0"/>
              <a:t> 10:3-5</a:t>
            </a:r>
            <a:endParaRPr lang="en-US" sz="2000" b="1" u="sng" dirty="0" smtClean="0"/>
          </a:p>
          <a:p>
            <a:pPr>
              <a:buNone/>
            </a:pPr>
            <a:r>
              <a:rPr lang="en-US" sz="2000" dirty="0" smtClean="0"/>
              <a:t>  3 </a:t>
            </a:r>
            <a:r>
              <a:rPr lang="en-US" sz="2000" dirty="0" smtClean="0"/>
              <a:t>Behold, I would exhort you that when ye shall read these things, if it be wisdom in God that ye should read them, that ye would remember how </a:t>
            </a:r>
            <a:r>
              <a:rPr lang="en-US" sz="2000" dirty="0" smtClean="0"/>
              <a:t>merciful </a:t>
            </a:r>
            <a:r>
              <a:rPr lang="en-US" sz="2000" dirty="0" smtClean="0"/>
              <a:t>the Lord hath been unto the children of men, from the creation of Adam even down until the time that ye shall receive these things, and </a:t>
            </a:r>
            <a:r>
              <a:rPr lang="en-US" sz="2000" dirty="0" smtClean="0"/>
              <a:t>ponder </a:t>
            </a:r>
            <a:r>
              <a:rPr lang="en-US" sz="2000" dirty="0" smtClean="0"/>
              <a:t>it in your </a:t>
            </a:r>
            <a:r>
              <a:rPr lang="en-US" sz="2000" dirty="0" smtClean="0"/>
              <a:t>hearts</a:t>
            </a:r>
            <a:r>
              <a:rPr lang="en-US" sz="2000" dirty="0" smtClean="0"/>
              <a:t>.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  4 And when ye shall receive these things, I would exhort you that ye would </a:t>
            </a:r>
            <a:r>
              <a:rPr lang="en-US" sz="2000" dirty="0" smtClean="0"/>
              <a:t>ask </a:t>
            </a:r>
            <a:r>
              <a:rPr lang="en-US" sz="2000" dirty="0" smtClean="0"/>
              <a:t>God, the Eternal Father, in the name of Christ, if these things are not </a:t>
            </a:r>
            <a:r>
              <a:rPr lang="en-US" sz="2000" dirty="0" smtClean="0"/>
              <a:t>true</a:t>
            </a:r>
            <a:r>
              <a:rPr lang="en-US" sz="2000" dirty="0" smtClean="0"/>
              <a:t>; and if ye shall ask with a </a:t>
            </a:r>
            <a:r>
              <a:rPr lang="en-US" sz="2000" dirty="0" smtClean="0"/>
              <a:t>sincere </a:t>
            </a:r>
            <a:r>
              <a:rPr lang="en-US" sz="2000" dirty="0" smtClean="0"/>
              <a:t>heart, with </a:t>
            </a:r>
            <a:r>
              <a:rPr lang="en-US" sz="2000" dirty="0" smtClean="0"/>
              <a:t>real </a:t>
            </a:r>
            <a:r>
              <a:rPr lang="en-US" sz="2000" dirty="0" smtClean="0"/>
              <a:t>intent, having </a:t>
            </a:r>
            <a:r>
              <a:rPr lang="en-US" sz="2000" dirty="0" smtClean="0"/>
              <a:t>faith </a:t>
            </a:r>
            <a:r>
              <a:rPr lang="en-US" sz="2000" dirty="0" smtClean="0"/>
              <a:t>in Christ, he will </a:t>
            </a:r>
            <a:r>
              <a:rPr lang="en-US" sz="2000" dirty="0" smtClean="0"/>
              <a:t>manifest </a:t>
            </a:r>
            <a:r>
              <a:rPr lang="en-US" sz="2000" dirty="0" smtClean="0"/>
              <a:t>the </a:t>
            </a:r>
            <a:r>
              <a:rPr lang="en-US" sz="2000" dirty="0" smtClean="0"/>
              <a:t>truth </a:t>
            </a:r>
            <a:r>
              <a:rPr lang="en-US" sz="2000" dirty="0" smtClean="0"/>
              <a:t>of it unto you, by the power of the Holy Ghost. </a:t>
            </a:r>
          </a:p>
          <a:p>
            <a:pPr>
              <a:buNone/>
            </a:pPr>
            <a:r>
              <a:rPr lang="en-US" sz="2000" dirty="0" smtClean="0"/>
              <a:t>  5 And by the power of the Holy Ghost ye may </a:t>
            </a:r>
            <a:r>
              <a:rPr lang="en-US" sz="2000" dirty="0" smtClean="0"/>
              <a:t>know </a:t>
            </a:r>
            <a:r>
              <a:rPr lang="en-US" sz="2000" dirty="0" smtClean="0"/>
              <a:t>the </a:t>
            </a:r>
            <a:r>
              <a:rPr lang="en-US" sz="2000" dirty="0" smtClean="0"/>
              <a:t>truth </a:t>
            </a:r>
            <a:r>
              <a:rPr lang="en-US" sz="2000" dirty="0" smtClean="0"/>
              <a:t>of all things.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6867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686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110B8C1-5F35-4AE0-8B81-9412E702D16C}" type="slidenum">
              <a:rPr lang="en-US"/>
              <a:pPr lvl="1"/>
              <a:t>20</a:t>
            </a:fld>
            <a:endParaRPr lang="en-US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Principle of Superposition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CC21CC0-EE62-47A5-92E7-2613052BEC54}" type="slidenum">
              <a:rPr lang="en-US"/>
              <a:pPr lvl="1"/>
              <a:t>21</a:t>
            </a:fld>
            <a:endParaRPr lang="en-US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Superposition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9431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sz="2400" b="1" u="sng" smtClean="0"/>
              <a:t>Superposition</a:t>
            </a:r>
            <a:r>
              <a:rPr lang="en-US" sz="2400" smtClean="0"/>
              <a:t>: in a linear circuit containing N sources, each branch voltage and current is the sum of N voltages and currents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z="2000" smtClean="0"/>
              <a:t>Each of which can be found by setting </a:t>
            </a:r>
            <a:r>
              <a:rPr lang="en-US" sz="2000" b="1" smtClean="0"/>
              <a:t>all but one</a:t>
            </a:r>
            <a:r>
              <a:rPr lang="en-US" sz="2000" smtClean="0"/>
              <a:t> source equal to zero and solving the circuit containing that single source</a:t>
            </a:r>
          </a:p>
        </p:txBody>
      </p:sp>
      <p:sp>
        <p:nvSpPr>
          <p:cNvPr id="37895" name="Text Box 13"/>
          <p:cNvSpPr txBox="1">
            <a:spLocks noChangeArrowheads="1"/>
          </p:cNvSpPr>
          <p:nvPr/>
        </p:nvSpPr>
        <p:spPr bwMode="auto">
          <a:xfrm>
            <a:off x="1066800" y="5243513"/>
            <a:ext cx="2932113" cy="928687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When setting voltage sources to zero they become </a:t>
            </a:r>
            <a:r>
              <a:rPr lang="en-US" b="1"/>
              <a:t>short circuits</a:t>
            </a:r>
            <a:r>
              <a:rPr lang="en-US"/>
              <a:t> (v = 0)</a:t>
            </a:r>
          </a:p>
        </p:txBody>
      </p:sp>
      <p:grpSp>
        <p:nvGrpSpPr>
          <p:cNvPr id="37896" name="Group 18"/>
          <p:cNvGrpSpPr>
            <a:grpSpLocks/>
          </p:cNvGrpSpPr>
          <p:nvPr/>
        </p:nvGrpSpPr>
        <p:grpSpPr bwMode="auto">
          <a:xfrm>
            <a:off x="1295400" y="3517900"/>
            <a:ext cx="893763" cy="1552575"/>
            <a:chOff x="1629" y="2544"/>
            <a:chExt cx="563" cy="978"/>
          </a:xfrm>
        </p:grpSpPr>
        <p:grpSp>
          <p:nvGrpSpPr>
            <p:cNvPr id="37921" name="Group 4"/>
            <p:cNvGrpSpPr>
              <a:grpSpLocks/>
            </p:cNvGrpSpPr>
            <p:nvPr/>
          </p:nvGrpSpPr>
          <p:grpSpPr bwMode="auto">
            <a:xfrm>
              <a:off x="1629" y="2832"/>
              <a:ext cx="563" cy="404"/>
              <a:chOff x="42" y="2584"/>
              <a:chExt cx="563" cy="404"/>
            </a:xfrm>
          </p:grpSpPr>
          <p:sp>
            <p:nvSpPr>
              <p:cNvPr id="37926" name="Text Box 5"/>
              <p:cNvSpPr txBox="1">
                <a:spLocks noChangeArrowheads="1"/>
              </p:cNvSpPr>
              <p:nvPr/>
            </p:nvSpPr>
            <p:spPr bwMode="auto">
              <a:xfrm>
                <a:off x="42" y="260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37927" name="Oval 6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928" name="Text Box 7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sp>
          <p:nvSpPr>
            <p:cNvPr id="37922" name="Oval 14"/>
            <p:cNvSpPr>
              <a:spLocks noChangeArrowheads="1"/>
            </p:cNvSpPr>
            <p:nvPr/>
          </p:nvSpPr>
          <p:spPr bwMode="auto">
            <a:xfrm>
              <a:off x="1989" y="344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23" name="Oval 15"/>
            <p:cNvSpPr>
              <a:spLocks noChangeArrowheads="1"/>
            </p:cNvSpPr>
            <p:nvPr/>
          </p:nvSpPr>
          <p:spPr bwMode="auto">
            <a:xfrm>
              <a:off x="1981" y="254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7924" name="AutoShape 16"/>
            <p:cNvCxnSpPr>
              <a:cxnSpLocks noChangeShapeType="1"/>
              <a:stCxn id="37923" idx="4"/>
              <a:endCxn id="37928" idx="0"/>
            </p:cNvCxnSpPr>
            <p:nvPr/>
          </p:nvCxnSpPr>
          <p:spPr bwMode="auto">
            <a:xfrm>
              <a:off x="2023" y="2621"/>
              <a:ext cx="2" cy="21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7925" name="AutoShape 17"/>
            <p:cNvCxnSpPr>
              <a:cxnSpLocks noChangeShapeType="1"/>
              <a:stCxn id="37922" idx="0"/>
              <a:endCxn id="37928" idx="2"/>
            </p:cNvCxnSpPr>
            <p:nvPr/>
          </p:nvCxnSpPr>
          <p:spPr bwMode="auto">
            <a:xfrm flipH="1" flipV="1">
              <a:off x="2025" y="3236"/>
              <a:ext cx="6" cy="209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pSp>
        <p:nvGrpSpPr>
          <p:cNvPr id="37897" name="Group 29"/>
          <p:cNvGrpSpPr>
            <a:grpSpLocks/>
          </p:cNvGrpSpPr>
          <p:nvPr/>
        </p:nvGrpSpPr>
        <p:grpSpPr bwMode="auto">
          <a:xfrm>
            <a:off x="3360738" y="3505200"/>
            <a:ext cx="144462" cy="1552575"/>
            <a:chOff x="1827" y="2208"/>
            <a:chExt cx="91" cy="978"/>
          </a:xfrm>
        </p:grpSpPr>
        <p:sp>
          <p:nvSpPr>
            <p:cNvPr id="37918" name="Oval 24"/>
            <p:cNvSpPr>
              <a:spLocks noChangeArrowheads="1"/>
            </p:cNvSpPr>
            <p:nvPr/>
          </p:nvSpPr>
          <p:spPr bwMode="auto">
            <a:xfrm>
              <a:off x="1835" y="310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9" name="Oval 25"/>
            <p:cNvSpPr>
              <a:spLocks noChangeArrowheads="1"/>
            </p:cNvSpPr>
            <p:nvPr/>
          </p:nvSpPr>
          <p:spPr bwMode="auto">
            <a:xfrm>
              <a:off x="1827" y="220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7920" name="AutoShape 26"/>
            <p:cNvCxnSpPr>
              <a:cxnSpLocks noChangeShapeType="1"/>
              <a:stCxn id="37919" idx="4"/>
              <a:endCxn id="37918" idx="0"/>
            </p:cNvCxnSpPr>
            <p:nvPr/>
          </p:nvCxnSpPr>
          <p:spPr bwMode="auto">
            <a:xfrm>
              <a:off x="1869" y="2285"/>
              <a:ext cx="8" cy="824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sp>
        <p:nvSpPr>
          <p:cNvPr id="37898" name="AutoShape 28"/>
          <p:cNvSpPr>
            <a:spLocks noChangeArrowheads="1"/>
          </p:cNvSpPr>
          <p:nvPr/>
        </p:nvSpPr>
        <p:spPr bwMode="auto">
          <a:xfrm>
            <a:off x="2514600" y="4098925"/>
            <a:ext cx="533400" cy="396875"/>
          </a:xfrm>
          <a:prstGeom prst="rightArrow">
            <a:avLst>
              <a:gd name="adj1" fmla="val 50000"/>
              <a:gd name="adj2" fmla="val 33600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9" name="Text Box 30"/>
          <p:cNvSpPr txBox="1">
            <a:spLocks noChangeArrowheads="1"/>
          </p:cNvSpPr>
          <p:nvPr/>
        </p:nvSpPr>
        <p:spPr bwMode="auto">
          <a:xfrm>
            <a:off x="5334000" y="5243513"/>
            <a:ext cx="2928938" cy="928687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/>
              <a:t>When setting current sources to zero they become </a:t>
            </a:r>
            <a:r>
              <a:rPr lang="en-US" b="1"/>
              <a:t>open circuits</a:t>
            </a:r>
            <a:r>
              <a:rPr lang="en-US"/>
              <a:t> (i = 0)</a:t>
            </a:r>
          </a:p>
        </p:txBody>
      </p:sp>
      <p:sp>
        <p:nvSpPr>
          <p:cNvPr id="37900" name="AutoShape 35"/>
          <p:cNvSpPr>
            <a:spLocks noChangeArrowheads="1"/>
          </p:cNvSpPr>
          <p:nvPr/>
        </p:nvSpPr>
        <p:spPr bwMode="auto">
          <a:xfrm>
            <a:off x="6629400" y="4129088"/>
            <a:ext cx="533400" cy="396875"/>
          </a:xfrm>
          <a:prstGeom prst="rightArrow">
            <a:avLst>
              <a:gd name="adj1" fmla="val 50000"/>
              <a:gd name="adj2" fmla="val 33600"/>
            </a:avLst>
          </a:prstGeom>
          <a:solidFill>
            <a:srgbClr val="8495A9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7901" name="Group 44"/>
          <p:cNvGrpSpPr>
            <a:grpSpLocks/>
          </p:cNvGrpSpPr>
          <p:nvPr/>
        </p:nvGrpSpPr>
        <p:grpSpPr bwMode="auto">
          <a:xfrm>
            <a:off x="7467600" y="3535363"/>
            <a:ext cx="144463" cy="1552575"/>
            <a:chOff x="4704" y="2227"/>
            <a:chExt cx="91" cy="978"/>
          </a:xfrm>
        </p:grpSpPr>
        <p:sp>
          <p:nvSpPr>
            <p:cNvPr id="37912" name="Oval 32"/>
            <p:cNvSpPr>
              <a:spLocks noChangeArrowheads="1"/>
            </p:cNvSpPr>
            <p:nvPr/>
          </p:nvSpPr>
          <p:spPr bwMode="auto">
            <a:xfrm>
              <a:off x="4712" y="3128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3" name="Oval 33"/>
            <p:cNvSpPr>
              <a:spLocks noChangeArrowheads="1"/>
            </p:cNvSpPr>
            <p:nvPr/>
          </p:nvSpPr>
          <p:spPr bwMode="auto">
            <a:xfrm>
              <a:off x="4704" y="222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7914" name="AutoShape 34"/>
            <p:cNvCxnSpPr>
              <a:cxnSpLocks noChangeShapeType="1"/>
              <a:stCxn id="37913" idx="4"/>
              <a:endCxn id="37915" idx="0"/>
            </p:cNvCxnSpPr>
            <p:nvPr/>
          </p:nvCxnSpPr>
          <p:spPr bwMode="auto">
            <a:xfrm>
              <a:off x="4746" y="2304"/>
              <a:ext cx="0" cy="20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7915" name="Oval 36"/>
            <p:cNvSpPr>
              <a:spLocks noChangeArrowheads="1"/>
            </p:cNvSpPr>
            <p:nvPr/>
          </p:nvSpPr>
          <p:spPr bwMode="auto">
            <a:xfrm>
              <a:off x="4704" y="2505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6" name="Oval 37"/>
            <p:cNvSpPr>
              <a:spLocks noChangeArrowheads="1"/>
            </p:cNvSpPr>
            <p:nvPr/>
          </p:nvSpPr>
          <p:spPr bwMode="auto">
            <a:xfrm>
              <a:off x="4709" y="2884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7917" name="AutoShape 38"/>
            <p:cNvCxnSpPr>
              <a:cxnSpLocks noChangeShapeType="1"/>
              <a:stCxn id="37912" idx="0"/>
              <a:endCxn id="37916" idx="4"/>
            </p:cNvCxnSpPr>
            <p:nvPr/>
          </p:nvCxnSpPr>
          <p:spPr bwMode="auto">
            <a:xfrm flipH="1" flipV="1">
              <a:off x="4751" y="2961"/>
              <a:ext cx="3" cy="16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  <p:grpSp>
        <p:nvGrpSpPr>
          <p:cNvPr id="37902" name="Group 43"/>
          <p:cNvGrpSpPr>
            <a:grpSpLocks/>
          </p:cNvGrpSpPr>
          <p:nvPr/>
        </p:nvGrpSpPr>
        <p:grpSpPr bwMode="auto">
          <a:xfrm>
            <a:off x="5434013" y="3535363"/>
            <a:ext cx="814387" cy="1522412"/>
            <a:chOff x="3423" y="2227"/>
            <a:chExt cx="513" cy="959"/>
          </a:xfrm>
        </p:grpSpPr>
        <p:grpSp>
          <p:nvGrpSpPr>
            <p:cNvPr id="37903" name="Group 12"/>
            <p:cNvGrpSpPr>
              <a:grpSpLocks/>
            </p:cNvGrpSpPr>
            <p:nvPr/>
          </p:nvGrpSpPr>
          <p:grpSpPr bwMode="auto">
            <a:xfrm>
              <a:off x="3423" y="2528"/>
              <a:ext cx="513" cy="328"/>
              <a:chOff x="3131" y="2952"/>
              <a:chExt cx="513" cy="328"/>
            </a:xfrm>
          </p:grpSpPr>
          <p:sp>
            <p:nvSpPr>
              <p:cNvPr id="37908" name="Text Box 8"/>
              <p:cNvSpPr txBox="1">
                <a:spLocks noChangeArrowheads="1"/>
              </p:cNvSpPr>
              <p:nvPr/>
            </p:nvSpPr>
            <p:spPr bwMode="auto">
              <a:xfrm>
                <a:off x="3131" y="2952"/>
                <a:ext cx="20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/>
                  <a:t>i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grpSp>
            <p:nvGrpSpPr>
              <p:cNvPr id="37909" name="Group 9"/>
              <p:cNvGrpSpPr>
                <a:grpSpLocks/>
              </p:cNvGrpSpPr>
              <p:nvPr/>
            </p:nvGrpSpPr>
            <p:grpSpPr bwMode="auto">
              <a:xfrm>
                <a:off x="3312" y="2970"/>
                <a:ext cx="332" cy="310"/>
                <a:chOff x="273" y="2626"/>
                <a:chExt cx="332" cy="310"/>
              </a:xfrm>
            </p:grpSpPr>
            <p:sp>
              <p:nvSpPr>
                <p:cNvPr id="37910" name="Oval 10"/>
                <p:cNvSpPr>
                  <a:spLocks noChangeArrowheads="1"/>
                </p:cNvSpPr>
                <p:nvPr/>
              </p:nvSpPr>
              <p:spPr bwMode="auto">
                <a:xfrm>
                  <a:off x="273" y="2626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911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439" y="2681"/>
                  <a:ext cx="0" cy="19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stealth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7904" name="Oval 39"/>
            <p:cNvSpPr>
              <a:spLocks noChangeArrowheads="1"/>
            </p:cNvSpPr>
            <p:nvPr/>
          </p:nvSpPr>
          <p:spPr bwMode="auto">
            <a:xfrm>
              <a:off x="3728" y="3109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05" name="Oval 40"/>
            <p:cNvSpPr>
              <a:spLocks noChangeArrowheads="1"/>
            </p:cNvSpPr>
            <p:nvPr/>
          </p:nvSpPr>
          <p:spPr bwMode="auto">
            <a:xfrm>
              <a:off x="3728" y="2227"/>
              <a:ext cx="83" cy="77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7906" name="AutoShape 41"/>
            <p:cNvCxnSpPr>
              <a:cxnSpLocks noChangeShapeType="1"/>
              <a:stCxn id="37905" idx="4"/>
              <a:endCxn id="37910" idx="0"/>
            </p:cNvCxnSpPr>
            <p:nvPr/>
          </p:nvCxnSpPr>
          <p:spPr bwMode="auto">
            <a:xfrm>
              <a:off x="3770" y="2304"/>
              <a:ext cx="0" cy="24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7907" name="AutoShape 42"/>
            <p:cNvCxnSpPr>
              <a:cxnSpLocks noChangeShapeType="1"/>
              <a:stCxn id="37904" idx="0"/>
              <a:endCxn id="37910" idx="4"/>
            </p:cNvCxnSpPr>
            <p:nvPr/>
          </p:nvCxnSpPr>
          <p:spPr bwMode="auto">
            <a:xfrm flipV="1">
              <a:off x="3770" y="2856"/>
              <a:ext cx="0" cy="25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5F5BBF9-DA35-4921-92F4-883F5C1366B8}" type="slidenum">
              <a:rPr lang="en-US"/>
              <a:pPr lvl="1"/>
              <a:t>22</a:t>
            </a:fld>
            <a:endParaRPr lang="en-US"/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Superposition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use superposition to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R</a:t>
            </a:r>
          </a:p>
          <a:p>
            <a:pPr lvl="1"/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38919" name="Group 102"/>
          <p:cNvGrpSpPr>
            <a:grpSpLocks/>
          </p:cNvGrpSpPr>
          <p:nvPr/>
        </p:nvGrpSpPr>
        <p:grpSpPr bwMode="auto">
          <a:xfrm>
            <a:off x="203200" y="2743200"/>
            <a:ext cx="4292600" cy="2701925"/>
            <a:chOff x="128" y="1728"/>
            <a:chExt cx="2704" cy="1702"/>
          </a:xfrm>
        </p:grpSpPr>
        <p:sp>
          <p:nvSpPr>
            <p:cNvPr id="38920" name="Oval 7"/>
            <p:cNvSpPr>
              <a:spLocks noChangeArrowheads="1"/>
            </p:cNvSpPr>
            <p:nvPr/>
          </p:nvSpPr>
          <p:spPr bwMode="auto">
            <a:xfrm>
              <a:off x="954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1" name="Oval 8"/>
            <p:cNvSpPr>
              <a:spLocks noChangeArrowheads="1"/>
            </p:cNvSpPr>
            <p:nvPr/>
          </p:nvSpPr>
          <p:spPr bwMode="auto">
            <a:xfrm>
              <a:off x="1670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2" name="Oval 9"/>
            <p:cNvSpPr>
              <a:spLocks noChangeArrowheads="1"/>
            </p:cNvSpPr>
            <p:nvPr/>
          </p:nvSpPr>
          <p:spPr bwMode="auto">
            <a:xfrm>
              <a:off x="969" y="31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8923" name="AutoShape 10"/>
            <p:cNvCxnSpPr>
              <a:cxnSpLocks noChangeShapeType="1"/>
              <a:stCxn id="38922" idx="2"/>
              <a:endCxn id="38956" idx="4"/>
            </p:cNvCxnSpPr>
            <p:nvPr/>
          </p:nvCxnSpPr>
          <p:spPr bwMode="auto">
            <a:xfrm rot="10800000">
              <a:off x="475" y="2603"/>
              <a:ext cx="494" cy="5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8924" name="AutoShape 11"/>
            <p:cNvCxnSpPr>
              <a:cxnSpLocks noChangeShapeType="1"/>
              <a:stCxn id="38922" idx="0"/>
              <a:endCxn id="38930" idx="1"/>
            </p:cNvCxnSpPr>
            <p:nvPr/>
          </p:nvCxnSpPr>
          <p:spPr bwMode="auto">
            <a:xfrm flipV="1">
              <a:off x="1011" y="2521"/>
              <a:ext cx="4" cy="62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8925" name="AutoShape 12"/>
            <p:cNvCxnSpPr>
              <a:cxnSpLocks noChangeShapeType="1"/>
              <a:stCxn id="38920" idx="4"/>
              <a:endCxn id="38928" idx="0"/>
            </p:cNvCxnSpPr>
            <p:nvPr/>
          </p:nvCxnSpPr>
          <p:spPr bwMode="auto">
            <a:xfrm>
              <a:off x="996" y="1805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8926" name="AutoShape 13"/>
            <p:cNvCxnSpPr>
              <a:cxnSpLocks noChangeShapeType="1"/>
              <a:stCxn id="38921" idx="4"/>
              <a:endCxn id="38971" idx="0"/>
            </p:cNvCxnSpPr>
            <p:nvPr/>
          </p:nvCxnSpPr>
          <p:spPr bwMode="auto">
            <a:xfrm>
              <a:off x="1712" y="1805"/>
              <a:ext cx="0" cy="27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8927" name="Text Box 14"/>
            <p:cNvSpPr txBox="1">
              <a:spLocks noChangeArrowheads="1"/>
            </p:cNvSpPr>
            <p:nvPr/>
          </p:nvSpPr>
          <p:spPr bwMode="auto">
            <a:xfrm>
              <a:off x="720" y="2113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endParaRPr lang="en-US" b="1"/>
            </a:p>
          </p:txBody>
        </p:sp>
        <p:sp>
          <p:nvSpPr>
            <p:cNvPr id="38928" name="Line 15"/>
            <p:cNvSpPr>
              <a:spLocks noChangeShapeType="1"/>
            </p:cNvSpPr>
            <p:nvPr/>
          </p:nvSpPr>
          <p:spPr bwMode="auto">
            <a:xfrm>
              <a:off x="1006" y="230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29" name="Line 16"/>
            <p:cNvSpPr>
              <a:spLocks noChangeShapeType="1"/>
            </p:cNvSpPr>
            <p:nvPr/>
          </p:nvSpPr>
          <p:spPr bwMode="auto">
            <a:xfrm flipH="1">
              <a:off x="958" y="232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0" name="Line 17"/>
            <p:cNvSpPr>
              <a:spLocks noChangeShapeType="1"/>
            </p:cNvSpPr>
            <p:nvPr/>
          </p:nvSpPr>
          <p:spPr bwMode="auto">
            <a:xfrm>
              <a:off x="958" y="249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1" name="Line 18"/>
            <p:cNvSpPr>
              <a:spLocks noChangeShapeType="1"/>
            </p:cNvSpPr>
            <p:nvPr/>
          </p:nvSpPr>
          <p:spPr bwMode="auto">
            <a:xfrm>
              <a:off x="961" y="234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2" name="Line 19"/>
            <p:cNvSpPr>
              <a:spLocks noChangeShapeType="1"/>
            </p:cNvSpPr>
            <p:nvPr/>
          </p:nvSpPr>
          <p:spPr bwMode="auto">
            <a:xfrm flipH="1">
              <a:off x="961" y="239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3" name="Line 20"/>
            <p:cNvSpPr>
              <a:spLocks noChangeShapeType="1"/>
            </p:cNvSpPr>
            <p:nvPr/>
          </p:nvSpPr>
          <p:spPr bwMode="auto">
            <a:xfrm>
              <a:off x="961" y="241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4" name="Line 21"/>
            <p:cNvSpPr>
              <a:spLocks noChangeShapeType="1"/>
            </p:cNvSpPr>
            <p:nvPr/>
          </p:nvSpPr>
          <p:spPr bwMode="auto">
            <a:xfrm flipH="1">
              <a:off x="961" y="246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8935" name="Group 22"/>
            <p:cNvGrpSpPr>
              <a:grpSpLocks/>
            </p:cNvGrpSpPr>
            <p:nvPr/>
          </p:nvGrpSpPr>
          <p:grpSpPr bwMode="auto">
            <a:xfrm>
              <a:off x="1664" y="2077"/>
              <a:ext cx="111" cy="216"/>
              <a:chOff x="1670" y="2765"/>
              <a:chExt cx="111" cy="216"/>
            </a:xfrm>
          </p:grpSpPr>
          <p:sp>
            <p:nvSpPr>
              <p:cNvPr id="38971" name="Line 23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2" name="Line 24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3" name="Line 25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4" name="Line 26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5" name="Line 27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6" name="Line 28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7" name="Line 29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936" name="Text Box 30"/>
            <p:cNvSpPr txBox="1">
              <a:spLocks noChangeArrowheads="1"/>
            </p:cNvSpPr>
            <p:nvPr/>
          </p:nvSpPr>
          <p:spPr bwMode="auto">
            <a:xfrm>
              <a:off x="1434" y="1884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grpSp>
          <p:nvGrpSpPr>
            <p:cNvPr id="38937" name="Group 39"/>
            <p:cNvGrpSpPr>
              <a:grpSpLocks/>
            </p:cNvGrpSpPr>
            <p:nvPr/>
          </p:nvGrpSpPr>
          <p:grpSpPr bwMode="auto">
            <a:xfrm>
              <a:off x="864" y="3334"/>
              <a:ext cx="288" cy="96"/>
              <a:chOff x="1392" y="3552"/>
              <a:chExt cx="288" cy="96"/>
            </a:xfrm>
          </p:grpSpPr>
          <p:sp>
            <p:nvSpPr>
              <p:cNvPr id="38968" name="Line 40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9" name="Line 41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0" name="Line 42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938" name="Line 43"/>
            <p:cNvSpPr>
              <a:spLocks noChangeShapeType="1"/>
            </p:cNvSpPr>
            <p:nvPr/>
          </p:nvSpPr>
          <p:spPr bwMode="auto">
            <a:xfrm flipV="1">
              <a:off x="1011" y="318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939" name="Oval 44"/>
            <p:cNvSpPr>
              <a:spLocks noChangeArrowheads="1"/>
            </p:cNvSpPr>
            <p:nvPr/>
          </p:nvSpPr>
          <p:spPr bwMode="auto">
            <a:xfrm>
              <a:off x="1681" y="31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8940" name="AutoShape 46"/>
            <p:cNvCxnSpPr>
              <a:cxnSpLocks noChangeShapeType="1"/>
              <a:stCxn id="38922" idx="6"/>
              <a:endCxn id="38939" idx="2"/>
            </p:cNvCxnSpPr>
            <p:nvPr/>
          </p:nvCxnSpPr>
          <p:spPr bwMode="auto">
            <a:xfrm>
              <a:off x="1052" y="3181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8941" name="AutoShape 47"/>
            <p:cNvCxnSpPr>
              <a:cxnSpLocks noChangeShapeType="1"/>
              <a:stCxn id="38960" idx="0"/>
              <a:endCxn id="38973" idx="1"/>
            </p:cNvCxnSpPr>
            <p:nvPr/>
          </p:nvCxnSpPr>
          <p:spPr bwMode="auto">
            <a:xfrm flipH="1" flipV="1">
              <a:off x="1721" y="2293"/>
              <a:ext cx="1" cy="2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38942" name="Oval 48"/>
            <p:cNvSpPr>
              <a:spLocks noChangeArrowheads="1"/>
            </p:cNvSpPr>
            <p:nvPr/>
          </p:nvSpPr>
          <p:spPr bwMode="auto">
            <a:xfrm>
              <a:off x="434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8943" name="AutoShape 49"/>
            <p:cNvCxnSpPr>
              <a:cxnSpLocks noChangeShapeType="1"/>
              <a:stCxn id="38956" idx="0"/>
              <a:endCxn id="38942" idx="4"/>
            </p:cNvCxnSpPr>
            <p:nvPr/>
          </p:nvCxnSpPr>
          <p:spPr bwMode="auto">
            <a:xfrm flipV="1">
              <a:off x="475" y="1805"/>
              <a:ext cx="1" cy="4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8944" name="AutoShape 50"/>
            <p:cNvCxnSpPr>
              <a:cxnSpLocks noChangeShapeType="1"/>
              <a:stCxn id="38942" idx="6"/>
              <a:endCxn id="38920" idx="2"/>
            </p:cNvCxnSpPr>
            <p:nvPr/>
          </p:nvCxnSpPr>
          <p:spPr bwMode="auto">
            <a:xfrm>
              <a:off x="517" y="1767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8945" name="Group 57"/>
            <p:cNvGrpSpPr>
              <a:grpSpLocks/>
            </p:cNvGrpSpPr>
            <p:nvPr/>
          </p:nvGrpSpPr>
          <p:grpSpPr bwMode="auto">
            <a:xfrm>
              <a:off x="2481" y="2315"/>
              <a:ext cx="111" cy="216"/>
              <a:chOff x="1670" y="2765"/>
              <a:chExt cx="111" cy="216"/>
            </a:xfrm>
          </p:grpSpPr>
          <p:sp>
            <p:nvSpPr>
              <p:cNvPr id="38961" name="Line 58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2" name="Line 59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3" name="Line 60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4" name="Line 61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5" name="Line 62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6" name="Line 63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7" name="Line 64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8946" name="Text Box 65"/>
            <p:cNvSpPr txBox="1">
              <a:spLocks noChangeArrowheads="1"/>
            </p:cNvSpPr>
            <p:nvPr/>
          </p:nvSpPr>
          <p:spPr bwMode="auto">
            <a:xfrm>
              <a:off x="2256" y="2123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endParaRPr lang="en-US" b="1"/>
            </a:p>
          </p:txBody>
        </p:sp>
        <p:cxnSp>
          <p:nvCxnSpPr>
            <p:cNvPr id="38947" name="AutoShape 66"/>
            <p:cNvCxnSpPr>
              <a:cxnSpLocks noChangeShapeType="1"/>
              <a:stCxn id="38939" idx="6"/>
              <a:endCxn id="38963" idx="1"/>
            </p:cNvCxnSpPr>
            <p:nvPr/>
          </p:nvCxnSpPr>
          <p:spPr bwMode="auto">
            <a:xfrm flipV="1">
              <a:off x="1764" y="2531"/>
              <a:ext cx="774" cy="6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8948" name="AutoShape 67"/>
            <p:cNvCxnSpPr>
              <a:cxnSpLocks noChangeShapeType="1"/>
              <a:stCxn id="38921" idx="6"/>
              <a:endCxn id="38961" idx="0"/>
            </p:cNvCxnSpPr>
            <p:nvPr/>
          </p:nvCxnSpPr>
          <p:spPr bwMode="auto">
            <a:xfrm>
              <a:off x="1753" y="1767"/>
              <a:ext cx="776" cy="5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38949" name="Group 79"/>
            <p:cNvGrpSpPr>
              <a:grpSpLocks/>
            </p:cNvGrpSpPr>
            <p:nvPr/>
          </p:nvGrpSpPr>
          <p:grpSpPr bwMode="auto">
            <a:xfrm>
              <a:off x="1326" y="2556"/>
              <a:ext cx="563" cy="404"/>
              <a:chOff x="42" y="2584"/>
              <a:chExt cx="563" cy="404"/>
            </a:xfrm>
          </p:grpSpPr>
          <p:sp>
            <p:nvSpPr>
              <p:cNvPr id="38958" name="Text Box 80"/>
              <p:cNvSpPr txBox="1">
                <a:spLocks noChangeArrowheads="1"/>
              </p:cNvSpPr>
              <p:nvPr/>
            </p:nvSpPr>
            <p:spPr bwMode="auto">
              <a:xfrm>
                <a:off x="42" y="260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38959" name="Oval 81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60" name="Text Box 82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cxnSp>
          <p:nvCxnSpPr>
            <p:cNvPr id="38950" name="AutoShape 84"/>
            <p:cNvCxnSpPr>
              <a:cxnSpLocks noChangeShapeType="1"/>
              <a:stCxn id="38939" idx="0"/>
              <a:endCxn id="38960" idx="2"/>
            </p:cNvCxnSpPr>
            <p:nvPr/>
          </p:nvCxnSpPr>
          <p:spPr bwMode="auto">
            <a:xfrm flipH="1" flipV="1">
              <a:off x="1722" y="2960"/>
              <a:ext cx="1" cy="18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8951" name="AutoShape 85"/>
            <p:cNvCxnSpPr>
              <a:cxnSpLocks noChangeShapeType="1"/>
              <a:stCxn id="38921" idx="2"/>
              <a:endCxn id="38920" idx="6"/>
            </p:cNvCxnSpPr>
            <p:nvPr/>
          </p:nvCxnSpPr>
          <p:spPr bwMode="auto">
            <a:xfrm flipH="1">
              <a:off x="1037" y="1767"/>
              <a:ext cx="63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8952" name="Group 90"/>
            <p:cNvGrpSpPr>
              <a:grpSpLocks/>
            </p:cNvGrpSpPr>
            <p:nvPr/>
          </p:nvGrpSpPr>
          <p:grpSpPr bwMode="auto">
            <a:xfrm>
              <a:off x="128" y="2275"/>
              <a:ext cx="513" cy="328"/>
              <a:chOff x="3131" y="2952"/>
              <a:chExt cx="513" cy="328"/>
            </a:xfrm>
          </p:grpSpPr>
          <p:sp>
            <p:nvSpPr>
              <p:cNvPr id="38954" name="Text Box 91"/>
              <p:cNvSpPr txBox="1">
                <a:spLocks noChangeArrowheads="1"/>
              </p:cNvSpPr>
              <p:nvPr/>
            </p:nvSpPr>
            <p:spPr bwMode="auto">
              <a:xfrm>
                <a:off x="3131" y="2952"/>
                <a:ext cx="20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/>
                  <a:t>i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grpSp>
            <p:nvGrpSpPr>
              <p:cNvPr id="38955" name="Group 92"/>
              <p:cNvGrpSpPr>
                <a:grpSpLocks/>
              </p:cNvGrpSpPr>
              <p:nvPr/>
            </p:nvGrpSpPr>
            <p:grpSpPr bwMode="auto">
              <a:xfrm>
                <a:off x="3312" y="2970"/>
                <a:ext cx="332" cy="310"/>
                <a:chOff x="273" y="2626"/>
                <a:chExt cx="332" cy="310"/>
              </a:xfrm>
            </p:grpSpPr>
            <p:sp>
              <p:nvSpPr>
                <p:cNvPr id="38956" name="Oval 93"/>
                <p:cNvSpPr>
                  <a:spLocks noChangeArrowheads="1"/>
                </p:cNvSpPr>
                <p:nvPr/>
              </p:nvSpPr>
              <p:spPr bwMode="auto">
                <a:xfrm>
                  <a:off x="273" y="2626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957" name="Line 94"/>
                <p:cNvSpPr>
                  <a:spLocks noChangeShapeType="1"/>
                </p:cNvSpPr>
                <p:nvPr/>
              </p:nvSpPr>
              <p:spPr bwMode="auto">
                <a:xfrm flipV="1">
                  <a:off x="439" y="2681"/>
                  <a:ext cx="0" cy="19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stealth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38953" name="Text Box 99"/>
            <p:cNvSpPr txBox="1">
              <a:spLocks noChangeArrowheads="1"/>
            </p:cNvSpPr>
            <p:nvPr/>
          </p:nvSpPr>
          <p:spPr bwMode="auto">
            <a:xfrm>
              <a:off x="2575" y="2123"/>
              <a:ext cx="257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R</a:t>
              </a:r>
            </a:p>
            <a:p>
              <a:r>
                <a:rPr lang="en-US" b="1"/>
                <a:t>–</a:t>
              </a:r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993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994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F293F75-78EC-412E-867C-E0F05A1BA043}" type="slidenum">
              <a:rPr lang="en-US"/>
              <a:pPr lvl="1"/>
              <a:t>23</a:t>
            </a:fld>
            <a:endParaRPr lang="en-US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Superposition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use superposition to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R</a:t>
            </a:r>
          </a:p>
          <a:p>
            <a:pPr lvl="1"/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sp>
        <p:nvSpPr>
          <p:cNvPr id="39943" name="Oval 5"/>
          <p:cNvSpPr>
            <a:spLocks noChangeArrowheads="1"/>
          </p:cNvSpPr>
          <p:nvPr/>
        </p:nvSpPr>
        <p:spPr bwMode="auto">
          <a:xfrm>
            <a:off x="151447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4" name="Oval 6"/>
          <p:cNvSpPr>
            <a:spLocks noChangeArrowheads="1"/>
          </p:cNvSpPr>
          <p:nvPr/>
        </p:nvSpPr>
        <p:spPr bwMode="auto">
          <a:xfrm>
            <a:off x="265112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5" name="Oval 7"/>
          <p:cNvSpPr>
            <a:spLocks noChangeArrowheads="1"/>
          </p:cNvSpPr>
          <p:nvPr/>
        </p:nvSpPr>
        <p:spPr bwMode="auto">
          <a:xfrm>
            <a:off x="1538288" y="49879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946" name="AutoShape 8"/>
          <p:cNvCxnSpPr>
            <a:cxnSpLocks noChangeShapeType="1"/>
            <a:stCxn id="39945" idx="2"/>
            <a:endCxn id="39988" idx="4"/>
          </p:cNvCxnSpPr>
          <p:nvPr/>
        </p:nvCxnSpPr>
        <p:spPr bwMode="auto">
          <a:xfrm rot="10800000">
            <a:off x="754063" y="4132263"/>
            <a:ext cx="784225" cy="9175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9947" name="AutoShape 9"/>
          <p:cNvCxnSpPr>
            <a:cxnSpLocks noChangeShapeType="1"/>
            <a:stCxn id="39945" idx="0"/>
            <a:endCxn id="39953" idx="1"/>
          </p:cNvCxnSpPr>
          <p:nvPr/>
        </p:nvCxnSpPr>
        <p:spPr bwMode="auto">
          <a:xfrm flipV="1">
            <a:off x="1604963" y="4002088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9948" name="AutoShape 10"/>
          <p:cNvCxnSpPr>
            <a:cxnSpLocks noChangeShapeType="1"/>
            <a:stCxn id="39943" idx="4"/>
            <a:endCxn id="39951" idx="0"/>
          </p:cNvCxnSpPr>
          <p:nvPr/>
        </p:nvCxnSpPr>
        <p:spPr bwMode="auto">
          <a:xfrm>
            <a:off x="1581150" y="2865438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9949" name="AutoShape 11"/>
          <p:cNvCxnSpPr>
            <a:cxnSpLocks noChangeShapeType="1"/>
            <a:stCxn id="39944" idx="4"/>
            <a:endCxn id="40000" idx="0"/>
          </p:cNvCxnSpPr>
          <p:nvPr/>
        </p:nvCxnSpPr>
        <p:spPr bwMode="auto">
          <a:xfrm>
            <a:off x="2717800" y="2865438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1143000" y="33543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1</a:t>
            </a:r>
          </a:p>
          <a:p>
            <a:r>
              <a:rPr lang="en-US" b="1"/>
              <a:t>–</a:t>
            </a:r>
          </a:p>
        </p:txBody>
      </p:sp>
      <p:sp>
        <p:nvSpPr>
          <p:cNvPr id="39951" name="Line 13"/>
          <p:cNvSpPr>
            <a:spLocks noChangeShapeType="1"/>
          </p:cNvSpPr>
          <p:nvPr/>
        </p:nvSpPr>
        <p:spPr bwMode="auto">
          <a:xfrm>
            <a:off x="1597025" y="3659188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9952" name="Line 14"/>
          <p:cNvSpPr>
            <a:spLocks noChangeShapeType="1"/>
          </p:cNvSpPr>
          <p:nvPr/>
        </p:nvSpPr>
        <p:spPr bwMode="auto">
          <a:xfrm flipH="1">
            <a:off x="1520825" y="36925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9953" name="Line 15"/>
          <p:cNvSpPr>
            <a:spLocks noChangeShapeType="1"/>
          </p:cNvSpPr>
          <p:nvPr/>
        </p:nvSpPr>
        <p:spPr bwMode="auto">
          <a:xfrm>
            <a:off x="1520825" y="3963988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9954" name="Line 16"/>
          <p:cNvSpPr>
            <a:spLocks noChangeShapeType="1"/>
          </p:cNvSpPr>
          <p:nvPr/>
        </p:nvSpPr>
        <p:spPr bwMode="auto">
          <a:xfrm>
            <a:off x="1525588" y="3725863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9955" name="Line 17"/>
          <p:cNvSpPr>
            <a:spLocks noChangeShapeType="1"/>
          </p:cNvSpPr>
          <p:nvPr/>
        </p:nvSpPr>
        <p:spPr bwMode="auto">
          <a:xfrm flipH="1">
            <a:off x="1525588" y="37973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9956" name="Line 18"/>
          <p:cNvSpPr>
            <a:spLocks noChangeShapeType="1"/>
          </p:cNvSpPr>
          <p:nvPr/>
        </p:nvSpPr>
        <p:spPr bwMode="auto">
          <a:xfrm>
            <a:off x="1525588" y="38401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9957" name="Line 19"/>
          <p:cNvSpPr>
            <a:spLocks noChangeShapeType="1"/>
          </p:cNvSpPr>
          <p:nvPr/>
        </p:nvSpPr>
        <p:spPr bwMode="auto">
          <a:xfrm flipH="1">
            <a:off x="1525588" y="3911600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39958" name="Group 20"/>
          <p:cNvGrpSpPr>
            <a:grpSpLocks/>
          </p:cNvGrpSpPr>
          <p:nvPr/>
        </p:nvGrpSpPr>
        <p:grpSpPr bwMode="auto">
          <a:xfrm>
            <a:off x="2641600" y="3297238"/>
            <a:ext cx="176213" cy="342900"/>
            <a:chOff x="1670" y="2765"/>
            <a:chExt cx="111" cy="216"/>
          </a:xfrm>
        </p:grpSpPr>
        <p:sp>
          <p:nvSpPr>
            <p:cNvPr id="40000" name="Line 21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01" name="Line 22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02" name="Line 23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03" name="Line 24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04" name="Line 25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05" name="Line 26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006" name="Line 27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59" name="Text Box 28"/>
          <p:cNvSpPr txBox="1">
            <a:spLocks noChangeArrowheads="1"/>
          </p:cNvSpPr>
          <p:nvPr/>
        </p:nvSpPr>
        <p:spPr bwMode="auto">
          <a:xfrm>
            <a:off x="2276475" y="299085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–</a:t>
            </a:r>
          </a:p>
          <a:p>
            <a:r>
              <a:rPr lang="en-US" b="1"/>
              <a:t>R</a:t>
            </a:r>
            <a:r>
              <a:rPr lang="en-US" b="1" baseline="-25000"/>
              <a:t>2</a:t>
            </a:r>
          </a:p>
          <a:p>
            <a:r>
              <a:rPr lang="en-US" b="1"/>
              <a:t>+</a:t>
            </a:r>
          </a:p>
        </p:txBody>
      </p:sp>
      <p:grpSp>
        <p:nvGrpSpPr>
          <p:cNvPr id="39960" name="Group 29"/>
          <p:cNvGrpSpPr>
            <a:grpSpLocks/>
          </p:cNvGrpSpPr>
          <p:nvPr/>
        </p:nvGrpSpPr>
        <p:grpSpPr bwMode="auto">
          <a:xfrm>
            <a:off x="1371600" y="5292725"/>
            <a:ext cx="457200" cy="152400"/>
            <a:chOff x="1392" y="3552"/>
            <a:chExt cx="288" cy="96"/>
          </a:xfrm>
        </p:grpSpPr>
        <p:sp>
          <p:nvSpPr>
            <p:cNvPr id="39997" name="Line 30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8" name="Line 31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9" name="Line 32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61" name="Line 33"/>
          <p:cNvSpPr>
            <a:spLocks noChangeShapeType="1"/>
          </p:cNvSpPr>
          <p:nvPr/>
        </p:nvSpPr>
        <p:spPr bwMode="auto">
          <a:xfrm flipV="1">
            <a:off x="1604963" y="50498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9962" name="Oval 34"/>
          <p:cNvSpPr>
            <a:spLocks noChangeArrowheads="1"/>
          </p:cNvSpPr>
          <p:nvPr/>
        </p:nvSpPr>
        <p:spPr bwMode="auto">
          <a:xfrm>
            <a:off x="2668588" y="49879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963" name="AutoShape 35"/>
          <p:cNvCxnSpPr>
            <a:cxnSpLocks noChangeShapeType="1"/>
            <a:stCxn id="39945" idx="6"/>
            <a:endCxn id="39962" idx="2"/>
          </p:cNvCxnSpPr>
          <p:nvPr/>
        </p:nvCxnSpPr>
        <p:spPr bwMode="auto">
          <a:xfrm>
            <a:off x="1670050" y="5049838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9964" name="AutoShape 36"/>
          <p:cNvCxnSpPr>
            <a:cxnSpLocks noChangeShapeType="1"/>
            <a:stCxn id="39983" idx="0"/>
            <a:endCxn id="40002" idx="1"/>
          </p:cNvCxnSpPr>
          <p:nvPr/>
        </p:nvCxnSpPr>
        <p:spPr bwMode="auto">
          <a:xfrm flipV="1">
            <a:off x="2732088" y="3640138"/>
            <a:ext cx="0" cy="430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9965" name="Oval 37"/>
          <p:cNvSpPr>
            <a:spLocks noChangeArrowheads="1"/>
          </p:cNvSpPr>
          <p:nvPr/>
        </p:nvSpPr>
        <p:spPr bwMode="auto">
          <a:xfrm>
            <a:off x="68897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966" name="AutoShape 38"/>
          <p:cNvCxnSpPr>
            <a:cxnSpLocks noChangeShapeType="1"/>
            <a:stCxn id="39988" idx="0"/>
            <a:endCxn id="39965" idx="4"/>
          </p:cNvCxnSpPr>
          <p:nvPr/>
        </p:nvCxnSpPr>
        <p:spPr bwMode="auto">
          <a:xfrm flipV="1">
            <a:off x="754063" y="2865438"/>
            <a:ext cx="1587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9967" name="AutoShape 39"/>
          <p:cNvCxnSpPr>
            <a:cxnSpLocks noChangeShapeType="1"/>
            <a:stCxn id="39965" idx="6"/>
            <a:endCxn id="39943" idx="2"/>
          </p:cNvCxnSpPr>
          <p:nvPr/>
        </p:nvCxnSpPr>
        <p:spPr bwMode="auto">
          <a:xfrm>
            <a:off x="820738" y="2805113"/>
            <a:ext cx="693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39968" name="Line 40"/>
          <p:cNvSpPr>
            <a:spLocks noChangeShapeType="1"/>
          </p:cNvSpPr>
          <p:nvPr/>
        </p:nvSpPr>
        <p:spPr bwMode="auto">
          <a:xfrm>
            <a:off x="1836738" y="353853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9969" name="Line 41"/>
          <p:cNvSpPr>
            <a:spLocks noChangeShapeType="1"/>
          </p:cNvSpPr>
          <p:nvPr/>
        </p:nvSpPr>
        <p:spPr bwMode="auto">
          <a:xfrm flipV="1">
            <a:off x="2886075" y="3244850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9970" name="Text Box 42"/>
          <p:cNvSpPr txBox="1">
            <a:spLocks noChangeArrowheads="1"/>
          </p:cNvSpPr>
          <p:nvPr/>
        </p:nvSpPr>
        <p:spPr bwMode="auto">
          <a:xfrm>
            <a:off x="1855788" y="358616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1</a:t>
            </a:r>
          </a:p>
        </p:txBody>
      </p:sp>
      <p:sp>
        <p:nvSpPr>
          <p:cNvPr id="39971" name="Text Box 43"/>
          <p:cNvSpPr txBox="1">
            <a:spLocks noChangeArrowheads="1"/>
          </p:cNvSpPr>
          <p:nvPr/>
        </p:nvSpPr>
        <p:spPr bwMode="auto">
          <a:xfrm>
            <a:off x="2886075" y="326548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2</a:t>
            </a:r>
          </a:p>
        </p:txBody>
      </p:sp>
      <p:grpSp>
        <p:nvGrpSpPr>
          <p:cNvPr id="39972" name="Group 44"/>
          <p:cNvGrpSpPr>
            <a:grpSpLocks/>
          </p:cNvGrpSpPr>
          <p:nvPr/>
        </p:nvGrpSpPr>
        <p:grpSpPr bwMode="auto">
          <a:xfrm>
            <a:off x="3938588" y="3675063"/>
            <a:ext cx="176212" cy="342900"/>
            <a:chOff x="1670" y="2765"/>
            <a:chExt cx="111" cy="216"/>
          </a:xfrm>
        </p:grpSpPr>
        <p:sp>
          <p:nvSpPr>
            <p:cNvPr id="39990" name="Line 45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1" name="Line 46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2" name="Line 47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3" name="Line 48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4" name="Line 49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5" name="Line 50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996" name="Line 51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9973" name="Text Box 52"/>
          <p:cNvSpPr txBox="1">
            <a:spLocks noChangeArrowheads="1"/>
          </p:cNvSpPr>
          <p:nvPr/>
        </p:nvSpPr>
        <p:spPr bwMode="auto">
          <a:xfrm>
            <a:off x="3581400" y="337026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endParaRPr lang="en-US" b="1"/>
          </a:p>
        </p:txBody>
      </p:sp>
      <p:cxnSp>
        <p:nvCxnSpPr>
          <p:cNvPr id="39974" name="AutoShape 53"/>
          <p:cNvCxnSpPr>
            <a:cxnSpLocks noChangeShapeType="1"/>
            <a:stCxn id="39962" idx="6"/>
            <a:endCxn id="39992" idx="1"/>
          </p:cNvCxnSpPr>
          <p:nvPr/>
        </p:nvCxnSpPr>
        <p:spPr bwMode="auto">
          <a:xfrm flipV="1">
            <a:off x="2800350" y="4017963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39975" name="AutoShape 54"/>
          <p:cNvCxnSpPr>
            <a:cxnSpLocks noChangeShapeType="1"/>
            <a:stCxn id="39944" idx="6"/>
            <a:endCxn id="39990" idx="0"/>
          </p:cNvCxnSpPr>
          <p:nvPr/>
        </p:nvCxnSpPr>
        <p:spPr bwMode="auto">
          <a:xfrm>
            <a:off x="2782888" y="2805113"/>
            <a:ext cx="1231900" cy="8699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39976" name="Line 55"/>
          <p:cNvSpPr>
            <a:spLocks noChangeShapeType="1"/>
          </p:cNvSpPr>
          <p:nvPr/>
        </p:nvSpPr>
        <p:spPr bwMode="auto">
          <a:xfrm>
            <a:off x="3581400" y="366871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39977" name="Text Box 56"/>
          <p:cNvSpPr txBox="1">
            <a:spLocks noChangeArrowheads="1"/>
          </p:cNvSpPr>
          <p:nvPr/>
        </p:nvSpPr>
        <p:spPr bwMode="auto">
          <a:xfrm>
            <a:off x="3276600" y="370840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3</a:t>
            </a:r>
          </a:p>
        </p:txBody>
      </p:sp>
      <p:cxnSp>
        <p:nvCxnSpPr>
          <p:cNvPr id="39978" name="AutoShape 62"/>
          <p:cNvCxnSpPr>
            <a:cxnSpLocks noChangeShapeType="1"/>
            <a:stCxn id="39944" idx="2"/>
            <a:endCxn id="39943" idx="6"/>
          </p:cNvCxnSpPr>
          <p:nvPr/>
        </p:nvCxnSpPr>
        <p:spPr bwMode="auto">
          <a:xfrm flipH="1">
            <a:off x="1646238" y="2805113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39979" name="Group 63"/>
          <p:cNvGrpSpPr>
            <a:grpSpLocks/>
          </p:cNvGrpSpPr>
          <p:nvPr/>
        </p:nvGrpSpPr>
        <p:grpSpPr bwMode="auto">
          <a:xfrm>
            <a:off x="203200" y="3611563"/>
            <a:ext cx="814388" cy="520700"/>
            <a:chOff x="3131" y="2952"/>
            <a:chExt cx="513" cy="328"/>
          </a:xfrm>
        </p:grpSpPr>
        <p:sp>
          <p:nvSpPr>
            <p:cNvPr id="39986" name="Text Box 64"/>
            <p:cNvSpPr txBox="1">
              <a:spLocks noChangeArrowheads="1"/>
            </p:cNvSpPr>
            <p:nvPr/>
          </p:nvSpPr>
          <p:spPr bwMode="auto">
            <a:xfrm>
              <a:off x="3131" y="2952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grpSp>
          <p:nvGrpSpPr>
            <p:cNvPr id="39987" name="Group 65"/>
            <p:cNvGrpSpPr>
              <a:grpSpLocks/>
            </p:cNvGrpSpPr>
            <p:nvPr/>
          </p:nvGrpSpPr>
          <p:grpSpPr bwMode="auto">
            <a:xfrm>
              <a:off x="3312" y="2970"/>
              <a:ext cx="332" cy="310"/>
              <a:chOff x="273" y="2626"/>
              <a:chExt cx="332" cy="310"/>
            </a:xfrm>
          </p:grpSpPr>
          <p:sp>
            <p:nvSpPr>
              <p:cNvPr id="39988" name="Oval 66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89" name="Line 67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980" name="Text Box 68"/>
          <p:cNvSpPr txBox="1">
            <a:spLocks noChangeArrowheads="1"/>
          </p:cNvSpPr>
          <p:nvPr/>
        </p:nvSpPr>
        <p:spPr bwMode="auto">
          <a:xfrm>
            <a:off x="4049713" y="3370263"/>
            <a:ext cx="484187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R1</a:t>
            </a:r>
          </a:p>
          <a:p>
            <a:r>
              <a:rPr lang="en-US" b="1"/>
              <a:t>–</a:t>
            </a:r>
          </a:p>
        </p:txBody>
      </p:sp>
      <p:sp>
        <p:nvSpPr>
          <p:cNvPr id="39981" name="Text Box 69"/>
          <p:cNvSpPr txBox="1">
            <a:spLocks noChangeArrowheads="1"/>
          </p:cNvSpPr>
          <p:nvPr/>
        </p:nvSpPr>
        <p:spPr bwMode="auto">
          <a:xfrm>
            <a:off x="4679950" y="2724150"/>
            <a:ext cx="4235450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Remove all sources except </a:t>
            </a:r>
            <a:r>
              <a:rPr lang="en-US" b="1" i="1"/>
              <a:t>i</a:t>
            </a:r>
            <a:r>
              <a:rPr lang="en-US" b="1" i="1" baseline="-25000"/>
              <a:t>s</a:t>
            </a:r>
          </a:p>
          <a:p>
            <a:pPr marL="914400" lvl="1" indent="-457200" algn="l">
              <a:buFontTx/>
              <a:buChar char="•"/>
            </a:pPr>
            <a:r>
              <a:rPr lang="en-US"/>
              <a:t>Source </a:t>
            </a:r>
            <a:r>
              <a:rPr lang="en-US" b="1"/>
              <a:t>v</a:t>
            </a:r>
            <a:r>
              <a:rPr lang="en-US" b="1" baseline="-25000"/>
              <a:t>s</a:t>
            </a:r>
            <a:r>
              <a:rPr lang="en-US"/>
              <a:t> is replaced with short circuit</a:t>
            </a:r>
          </a:p>
        </p:txBody>
      </p:sp>
      <p:sp>
        <p:nvSpPr>
          <p:cNvPr id="39982" name="Oval 70"/>
          <p:cNvSpPr>
            <a:spLocks noChangeArrowheads="1"/>
          </p:cNvSpPr>
          <p:nvPr/>
        </p:nvSpPr>
        <p:spPr bwMode="auto">
          <a:xfrm>
            <a:off x="2665413" y="45720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3" name="Oval 71"/>
          <p:cNvSpPr>
            <a:spLocks noChangeArrowheads="1"/>
          </p:cNvSpPr>
          <p:nvPr/>
        </p:nvSpPr>
        <p:spPr bwMode="auto">
          <a:xfrm>
            <a:off x="2665413" y="407035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9984" name="AutoShape 72"/>
          <p:cNvCxnSpPr>
            <a:cxnSpLocks noChangeShapeType="1"/>
            <a:stCxn id="39983" idx="4"/>
            <a:endCxn id="39982" idx="0"/>
          </p:cNvCxnSpPr>
          <p:nvPr/>
        </p:nvCxnSpPr>
        <p:spPr bwMode="auto">
          <a:xfrm>
            <a:off x="2732088" y="4192588"/>
            <a:ext cx="0" cy="3794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39985" name="AutoShape 73"/>
          <p:cNvCxnSpPr>
            <a:cxnSpLocks noChangeShapeType="1"/>
            <a:stCxn id="39982" idx="4"/>
            <a:endCxn id="39962" idx="0"/>
          </p:cNvCxnSpPr>
          <p:nvPr/>
        </p:nvCxnSpPr>
        <p:spPr bwMode="auto">
          <a:xfrm>
            <a:off x="2732088" y="4694238"/>
            <a:ext cx="3175" cy="2936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922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9221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D356659-267E-45FE-AB27-600DB4363517}" type="slidenum">
              <a:rPr lang="en-US"/>
              <a:pPr lvl="1"/>
              <a:t>24</a:t>
            </a:fld>
            <a:endParaRPr lang="en-US"/>
          </a:p>
        </p:txBody>
      </p:sp>
      <p:sp>
        <p:nvSpPr>
          <p:cNvPr id="9222" name="Oval 69"/>
          <p:cNvSpPr>
            <a:spLocks noChangeArrowheads="1"/>
          </p:cNvSpPr>
          <p:nvPr/>
        </p:nvSpPr>
        <p:spPr bwMode="auto">
          <a:xfrm>
            <a:off x="490538" y="2711450"/>
            <a:ext cx="3776662" cy="176213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Superposition</a:t>
            </a:r>
          </a:p>
        </p:txBody>
      </p:sp>
      <p:sp>
        <p:nvSpPr>
          <p:cNvPr id="92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use superposition to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R</a:t>
            </a:r>
          </a:p>
          <a:p>
            <a:pPr lvl="1"/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sp>
        <p:nvSpPr>
          <p:cNvPr id="9225" name="Oval 4"/>
          <p:cNvSpPr>
            <a:spLocks noChangeArrowheads="1"/>
          </p:cNvSpPr>
          <p:nvPr/>
        </p:nvSpPr>
        <p:spPr bwMode="auto">
          <a:xfrm>
            <a:off x="151447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Oval 5"/>
          <p:cNvSpPr>
            <a:spLocks noChangeArrowheads="1"/>
          </p:cNvSpPr>
          <p:nvPr/>
        </p:nvSpPr>
        <p:spPr bwMode="auto">
          <a:xfrm>
            <a:off x="265112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Oval 6"/>
          <p:cNvSpPr>
            <a:spLocks noChangeArrowheads="1"/>
          </p:cNvSpPr>
          <p:nvPr/>
        </p:nvSpPr>
        <p:spPr bwMode="auto">
          <a:xfrm>
            <a:off x="1538288" y="49879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28" name="AutoShape 7"/>
          <p:cNvCxnSpPr>
            <a:cxnSpLocks noChangeShapeType="1"/>
            <a:stCxn id="9227" idx="2"/>
            <a:endCxn id="9270" idx="4"/>
          </p:cNvCxnSpPr>
          <p:nvPr/>
        </p:nvCxnSpPr>
        <p:spPr bwMode="auto">
          <a:xfrm rot="10800000">
            <a:off x="754063" y="4132263"/>
            <a:ext cx="784225" cy="9175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9229" name="AutoShape 8"/>
          <p:cNvCxnSpPr>
            <a:cxnSpLocks noChangeShapeType="1"/>
            <a:stCxn id="9227" idx="0"/>
            <a:endCxn id="9235" idx="1"/>
          </p:cNvCxnSpPr>
          <p:nvPr/>
        </p:nvCxnSpPr>
        <p:spPr bwMode="auto">
          <a:xfrm flipV="1">
            <a:off x="1604963" y="4002088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230" name="AutoShape 9"/>
          <p:cNvCxnSpPr>
            <a:cxnSpLocks noChangeShapeType="1"/>
            <a:stCxn id="9225" idx="4"/>
            <a:endCxn id="9233" idx="0"/>
          </p:cNvCxnSpPr>
          <p:nvPr/>
        </p:nvCxnSpPr>
        <p:spPr bwMode="auto">
          <a:xfrm>
            <a:off x="1581150" y="2865438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231" name="AutoShape 10"/>
          <p:cNvCxnSpPr>
            <a:cxnSpLocks noChangeShapeType="1"/>
            <a:stCxn id="9226" idx="4"/>
            <a:endCxn id="9282" idx="0"/>
          </p:cNvCxnSpPr>
          <p:nvPr/>
        </p:nvCxnSpPr>
        <p:spPr bwMode="auto">
          <a:xfrm>
            <a:off x="2717800" y="2865438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232" name="Text Box 11"/>
          <p:cNvSpPr txBox="1">
            <a:spLocks noChangeArrowheads="1"/>
          </p:cNvSpPr>
          <p:nvPr/>
        </p:nvSpPr>
        <p:spPr bwMode="auto">
          <a:xfrm>
            <a:off x="1143000" y="33543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1</a:t>
            </a:r>
          </a:p>
          <a:p>
            <a:r>
              <a:rPr lang="en-US" b="1"/>
              <a:t>–</a:t>
            </a:r>
          </a:p>
        </p:txBody>
      </p:sp>
      <p:sp>
        <p:nvSpPr>
          <p:cNvPr id="9233" name="Line 12"/>
          <p:cNvSpPr>
            <a:spLocks noChangeShapeType="1"/>
          </p:cNvSpPr>
          <p:nvPr/>
        </p:nvSpPr>
        <p:spPr bwMode="auto">
          <a:xfrm>
            <a:off x="1597025" y="3659188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34" name="Line 13"/>
          <p:cNvSpPr>
            <a:spLocks noChangeShapeType="1"/>
          </p:cNvSpPr>
          <p:nvPr/>
        </p:nvSpPr>
        <p:spPr bwMode="auto">
          <a:xfrm flipH="1">
            <a:off x="1520825" y="36925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35" name="Line 14"/>
          <p:cNvSpPr>
            <a:spLocks noChangeShapeType="1"/>
          </p:cNvSpPr>
          <p:nvPr/>
        </p:nvSpPr>
        <p:spPr bwMode="auto">
          <a:xfrm>
            <a:off x="1520825" y="3963988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36" name="Line 15"/>
          <p:cNvSpPr>
            <a:spLocks noChangeShapeType="1"/>
          </p:cNvSpPr>
          <p:nvPr/>
        </p:nvSpPr>
        <p:spPr bwMode="auto">
          <a:xfrm>
            <a:off x="1525588" y="3725863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37" name="Line 16"/>
          <p:cNvSpPr>
            <a:spLocks noChangeShapeType="1"/>
          </p:cNvSpPr>
          <p:nvPr/>
        </p:nvSpPr>
        <p:spPr bwMode="auto">
          <a:xfrm flipH="1">
            <a:off x="1525588" y="37973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38" name="Line 17"/>
          <p:cNvSpPr>
            <a:spLocks noChangeShapeType="1"/>
          </p:cNvSpPr>
          <p:nvPr/>
        </p:nvSpPr>
        <p:spPr bwMode="auto">
          <a:xfrm>
            <a:off x="1525588" y="38401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39" name="Line 18"/>
          <p:cNvSpPr>
            <a:spLocks noChangeShapeType="1"/>
          </p:cNvSpPr>
          <p:nvPr/>
        </p:nvSpPr>
        <p:spPr bwMode="auto">
          <a:xfrm flipH="1">
            <a:off x="1525588" y="3911600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9240" name="Group 19"/>
          <p:cNvGrpSpPr>
            <a:grpSpLocks/>
          </p:cNvGrpSpPr>
          <p:nvPr/>
        </p:nvGrpSpPr>
        <p:grpSpPr bwMode="auto">
          <a:xfrm>
            <a:off x="2641600" y="3297238"/>
            <a:ext cx="176213" cy="342900"/>
            <a:chOff x="1670" y="2765"/>
            <a:chExt cx="111" cy="216"/>
          </a:xfrm>
        </p:grpSpPr>
        <p:sp>
          <p:nvSpPr>
            <p:cNvPr id="9282" name="Line 20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3" name="Line 21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4" name="Line 22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5" name="Line 23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6" name="Line 24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7" name="Line 25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8" name="Line 26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41" name="Text Box 27"/>
          <p:cNvSpPr txBox="1">
            <a:spLocks noChangeArrowheads="1"/>
          </p:cNvSpPr>
          <p:nvPr/>
        </p:nvSpPr>
        <p:spPr bwMode="auto">
          <a:xfrm>
            <a:off x="2276475" y="299085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–</a:t>
            </a:r>
          </a:p>
          <a:p>
            <a:r>
              <a:rPr lang="en-US" b="1"/>
              <a:t>R</a:t>
            </a:r>
            <a:r>
              <a:rPr lang="en-US" b="1" baseline="-25000"/>
              <a:t>2</a:t>
            </a:r>
          </a:p>
          <a:p>
            <a:r>
              <a:rPr lang="en-US" b="1"/>
              <a:t>+</a:t>
            </a:r>
          </a:p>
        </p:txBody>
      </p:sp>
      <p:grpSp>
        <p:nvGrpSpPr>
          <p:cNvPr id="9242" name="Group 28"/>
          <p:cNvGrpSpPr>
            <a:grpSpLocks/>
          </p:cNvGrpSpPr>
          <p:nvPr/>
        </p:nvGrpSpPr>
        <p:grpSpPr bwMode="auto">
          <a:xfrm>
            <a:off x="1371600" y="5292725"/>
            <a:ext cx="457200" cy="152400"/>
            <a:chOff x="1392" y="3552"/>
            <a:chExt cx="288" cy="96"/>
          </a:xfrm>
        </p:grpSpPr>
        <p:sp>
          <p:nvSpPr>
            <p:cNvPr id="9279" name="Line 2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0" name="Line 3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81" name="Line 3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43" name="Line 32"/>
          <p:cNvSpPr>
            <a:spLocks noChangeShapeType="1"/>
          </p:cNvSpPr>
          <p:nvPr/>
        </p:nvSpPr>
        <p:spPr bwMode="auto">
          <a:xfrm flipV="1">
            <a:off x="1604963" y="50498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44" name="Oval 33"/>
          <p:cNvSpPr>
            <a:spLocks noChangeArrowheads="1"/>
          </p:cNvSpPr>
          <p:nvPr/>
        </p:nvSpPr>
        <p:spPr bwMode="auto">
          <a:xfrm>
            <a:off x="2668588" y="49879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45" name="AutoShape 34"/>
          <p:cNvCxnSpPr>
            <a:cxnSpLocks noChangeShapeType="1"/>
            <a:stCxn id="9227" idx="6"/>
            <a:endCxn id="9244" idx="2"/>
          </p:cNvCxnSpPr>
          <p:nvPr/>
        </p:nvCxnSpPr>
        <p:spPr bwMode="auto">
          <a:xfrm>
            <a:off x="1670050" y="5049838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246" name="AutoShape 35"/>
          <p:cNvCxnSpPr>
            <a:cxnSpLocks noChangeShapeType="1"/>
            <a:stCxn id="9264" idx="0"/>
            <a:endCxn id="9284" idx="1"/>
          </p:cNvCxnSpPr>
          <p:nvPr/>
        </p:nvCxnSpPr>
        <p:spPr bwMode="auto">
          <a:xfrm flipV="1">
            <a:off x="2732088" y="3640138"/>
            <a:ext cx="0" cy="4302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247" name="Oval 36"/>
          <p:cNvSpPr>
            <a:spLocks noChangeArrowheads="1"/>
          </p:cNvSpPr>
          <p:nvPr/>
        </p:nvSpPr>
        <p:spPr bwMode="auto">
          <a:xfrm>
            <a:off x="68897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48" name="AutoShape 37"/>
          <p:cNvCxnSpPr>
            <a:cxnSpLocks noChangeShapeType="1"/>
            <a:stCxn id="9270" idx="0"/>
            <a:endCxn id="9247" idx="4"/>
          </p:cNvCxnSpPr>
          <p:nvPr/>
        </p:nvCxnSpPr>
        <p:spPr bwMode="auto">
          <a:xfrm flipV="1">
            <a:off x="754063" y="2865438"/>
            <a:ext cx="1587" cy="7747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249" name="AutoShape 38"/>
          <p:cNvCxnSpPr>
            <a:cxnSpLocks noChangeShapeType="1"/>
            <a:stCxn id="9247" idx="6"/>
            <a:endCxn id="9225" idx="2"/>
          </p:cNvCxnSpPr>
          <p:nvPr/>
        </p:nvCxnSpPr>
        <p:spPr bwMode="auto">
          <a:xfrm>
            <a:off x="820738" y="2805113"/>
            <a:ext cx="693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9250" name="Line 39"/>
          <p:cNvSpPr>
            <a:spLocks noChangeShapeType="1"/>
          </p:cNvSpPr>
          <p:nvPr/>
        </p:nvSpPr>
        <p:spPr bwMode="auto">
          <a:xfrm>
            <a:off x="1836738" y="353853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51" name="Line 40"/>
          <p:cNvSpPr>
            <a:spLocks noChangeShapeType="1"/>
          </p:cNvSpPr>
          <p:nvPr/>
        </p:nvSpPr>
        <p:spPr bwMode="auto">
          <a:xfrm flipV="1">
            <a:off x="2886075" y="3244850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52" name="Text Box 41"/>
          <p:cNvSpPr txBox="1">
            <a:spLocks noChangeArrowheads="1"/>
          </p:cNvSpPr>
          <p:nvPr/>
        </p:nvSpPr>
        <p:spPr bwMode="auto">
          <a:xfrm>
            <a:off x="1855788" y="358616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1</a:t>
            </a:r>
          </a:p>
        </p:txBody>
      </p:sp>
      <p:sp>
        <p:nvSpPr>
          <p:cNvPr id="9253" name="Text Box 42"/>
          <p:cNvSpPr txBox="1">
            <a:spLocks noChangeArrowheads="1"/>
          </p:cNvSpPr>
          <p:nvPr/>
        </p:nvSpPr>
        <p:spPr bwMode="auto">
          <a:xfrm>
            <a:off x="2886075" y="326548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2</a:t>
            </a:r>
          </a:p>
        </p:txBody>
      </p:sp>
      <p:grpSp>
        <p:nvGrpSpPr>
          <p:cNvPr id="9254" name="Group 43"/>
          <p:cNvGrpSpPr>
            <a:grpSpLocks/>
          </p:cNvGrpSpPr>
          <p:nvPr/>
        </p:nvGrpSpPr>
        <p:grpSpPr bwMode="auto">
          <a:xfrm>
            <a:off x="3938588" y="3675063"/>
            <a:ext cx="176212" cy="342900"/>
            <a:chOff x="1670" y="2765"/>
            <a:chExt cx="111" cy="216"/>
          </a:xfrm>
        </p:grpSpPr>
        <p:sp>
          <p:nvSpPr>
            <p:cNvPr id="9272" name="Line 44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3" name="Line 45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Line 46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Line 47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6" name="Line 48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7" name="Line 49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78" name="Line 50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55" name="Text Box 51"/>
          <p:cNvSpPr txBox="1">
            <a:spLocks noChangeArrowheads="1"/>
          </p:cNvSpPr>
          <p:nvPr/>
        </p:nvSpPr>
        <p:spPr bwMode="auto">
          <a:xfrm>
            <a:off x="3581400" y="337026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endParaRPr lang="en-US" b="1"/>
          </a:p>
        </p:txBody>
      </p:sp>
      <p:cxnSp>
        <p:nvCxnSpPr>
          <p:cNvPr id="9256" name="AutoShape 52"/>
          <p:cNvCxnSpPr>
            <a:cxnSpLocks noChangeShapeType="1"/>
            <a:stCxn id="9244" idx="6"/>
            <a:endCxn id="9274" idx="1"/>
          </p:cNvCxnSpPr>
          <p:nvPr/>
        </p:nvCxnSpPr>
        <p:spPr bwMode="auto">
          <a:xfrm flipV="1">
            <a:off x="2800350" y="4017963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9257" name="AutoShape 53"/>
          <p:cNvCxnSpPr>
            <a:cxnSpLocks noChangeShapeType="1"/>
            <a:stCxn id="9226" idx="6"/>
            <a:endCxn id="9272" idx="0"/>
          </p:cNvCxnSpPr>
          <p:nvPr/>
        </p:nvCxnSpPr>
        <p:spPr bwMode="auto">
          <a:xfrm>
            <a:off x="2782888" y="2805113"/>
            <a:ext cx="1231900" cy="8699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9258" name="Line 54"/>
          <p:cNvSpPr>
            <a:spLocks noChangeShapeType="1"/>
          </p:cNvSpPr>
          <p:nvPr/>
        </p:nvSpPr>
        <p:spPr bwMode="auto">
          <a:xfrm>
            <a:off x="3581400" y="366871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259" name="Text Box 55"/>
          <p:cNvSpPr txBox="1">
            <a:spLocks noChangeArrowheads="1"/>
          </p:cNvSpPr>
          <p:nvPr/>
        </p:nvSpPr>
        <p:spPr bwMode="auto">
          <a:xfrm>
            <a:off x="3276600" y="370840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3</a:t>
            </a:r>
          </a:p>
        </p:txBody>
      </p:sp>
      <p:cxnSp>
        <p:nvCxnSpPr>
          <p:cNvPr id="9260" name="AutoShape 56"/>
          <p:cNvCxnSpPr>
            <a:cxnSpLocks noChangeShapeType="1"/>
            <a:stCxn id="9226" idx="2"/>
            <a:endCxn id="9225" idx="6"/>
          </p:cNvCxnSpPr>
          <p:nvPr/>
        </p:nvCxnSpPr>
        <p:spPr bwMode="auto">
          <a:xfrm flipH="1">
            <a:off x="1646238" y="2805113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9261" name="Group 57"/>
          <p:cNvGrpSpPr>
            <a:grpSpLocks/>
          </p:cNvGrpSpPr>
          <p:nvPr/>
        </p:nvGrpSpPr>
        <p:grpSpPr bwMode="auto">
          <a:xfrm>
            <a:off x="203200" y="3611563"/>
            <a:ext cx="814388" cy="520700"/>
            <a:chOff x="3131" y="2952"/>
            <a:chExt cx="513" cy="328"/>
          </a:xfrm>
        </p:grpSpPr>
        <p:sp>
          <p:nvSpPr>
            <p:cNvPr id="9268" name="Text Box 58"/>
            <p:cNvSpPr txBox="1">
              <a:spLocks noChangeArrowheads="1"/>
            </p:cNvSpPr>
            <p:nvPr/>
          </p:nvSpPr>
          <p:spPr bwMode="auto">
            <a:xfrm>
              <a:off x="3131" y="2952"/>
              <a:ext cx="200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 i="1"/>
                <a:t>i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grpSp>
          <p:nvGrpSpPr>
            <p:cNvPr id="9269" name="Group 59"/>
            <p:cNvGrpSpPr>
              <a:grpSpLocks/>
            </p:cNvGrpSpPr>
            <p:nvPr/>
          </p:nvGrpSpPr>
          <p:grpSpPr bwMode="auto">
            <a:xfrm>
              <a:off x="3312" y="2970"/>
              <a:ext cx="332" cy="310"/>
              <a:chOff x="273" y="2626"/>
              <a:chExt cx="332" cy="310"/>
            </a:xfrm>
          </p:grpSpPr>
          <p:sp>
            <p:nvSpPr>
              <p:cNvPr id="9270" name="Oval 60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71" name="Line 61"/>
              <p:cNvSpPr>
                <a:spLocks noChangeShapeType="1"/>
              </p:cNvSpPr>
              <p:nvPr/>
            </p:nvSpPr>
            <p:spPr bwMode="auto">
              <a:xfrm flipV="1">
                <a:off x="439" y="2681"/>
                <a:ext cx="0" cy="19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9262" name="Text Box 62"/>
          <p:cNvSpPr txBox="1">
            <a:spLocks noChangeArrowheads="1"/>
          </p:cNvSpPr>
          <p:nvPr/>
        </p:nvSpPr>
        <p:spPr bwMode="auto">
          <a:xfrm>
            <a:off x="4049713" y="3370263"/>
            <a:ext cx="484187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R1</a:t>
            </a:r>
          </a:p>
          <a:p>
            <a:r>
              <a:rPr lang="en-US" b="1"/>
              <a:t>–</a:t>
            </a:r>
          </a:p>
        </p:txBody>
      </p:sp>
      <p:sp>
        <p:nvSpPr>
          <p:cNvPr id="9263" name="Oval 64"/>
          <p:cNvSpPr>
            <a:spLocks noChangeArrowheads="1"/>
          </p:cNvSpPr>
          <p:nvPr/>
        </p:nvSpPr>
        <p:spPr bwMode="auto">
          <a:xfrm>
            <a:off x="2665413" y="457200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Oval 65"/>
          <p:cNvSpPr>
            <a:spLocks noChangeArrowheads="1"/>
          </p:cNvSpPr>
          <p:nvPr/>
        </p:nvSpPr>
        <p:spPr bwMode="auto">
          <a:xfrm>
            <a:off x="2665413" y="4070350"/>
            <a:ext cx="131762" cy="122238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9265" name="AutoShape 66"/>
          <p:cNvCxnSpPr>
            <a:cxnSpLocks noChangeShapeType="1"/>
            <a:stCxn id="9264" idx="4"/>
            <a:endCxn id="9263" idx="0"/>
          </p:cNvCxnSpPr>
          <p:nvPr/>
        </p:nvCxnSpPr>
        <p:spPr bwMode="auto">
          <a:xfrm>
            <a:off x="2732088" y="4192588"/>
            <a:ext cx="0" cy="3794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9266" name="AutoShape 67"/>
          <p:cNvCxnSpPr>
            <a:cxnSpLocks noChangeShapeType="1"/>
            <a:stCxn id="9263" idx="4"/>
            <a:endCxn id="9244" idx="0"/>
          </p:cNvCxnSpPr>
          <p:nvPr/>
        </p:nvCxnSpPr>
        <p:spPr bwMode="auto">
          <a:xfrm>
            <a:off x="2732088" y="4694238"/>
            <a:ext cx="3175" cy="2936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aphicFrame>
        <p:nvGraphicFramePr>
          <p:cNvPr id="9218" name="Object 68"/>
          <p:cNvGraphicFramePr>
            <a:graphicFrameLocks noChangeAspect="1"/>
          </p:cNvGraphicFramePr>
          <p:nvPr>
            <p:ph sz="half" idx="2"/>
          </p:nvPr>
        </p:nvGraphicFramePr>
        <p:xfrm>
          <a:off x="5164138" y="2590800"/>
          <a:ext cx="2930525" cy="3429000"/>
        </p:xfrm>
        <a:graphic>
          <a:graphicData uri="http://schemas.openxmlformats.org/presentationml/2006/ole">
            <p:oleObj spid="_x0000_s9218" name="Equation" r:id="rId3" imgW="1714320" imgH="2006280" progId="Equation.3">
              <p:embed/>
            </p:oleObj>
          </a:graphicData>
        </a:graphic>
      </p:graphicFrame>
      <p:sp>
        <p:nvSpPr>
          <p:cNvPr id="9267" name="Text Box 70"/>
          <p:cNvSpPr txBox="1">
            <a:spLocks noChangeArrowheads="1"/>
          </p:cNvSpPr>
          <p:nvPr/>
        </p:nvSpPr>
        <p:spPr bwMode="auto">
          <a:xfrm>
            <a:off x="292100" y="2344738"/>
            <a:ext cx="863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096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4096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A1BD925-D045-4359-80F4-5952889228DA}" type="slidenum">
              <a:rPr lang="en-US"/>
              <a:pPr lvl="1"/>
              <a:t>25</a:t>
            </a:fld>
            <a:endParaRPr lang="en-US"/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Superposition</a:t>
            </a:r>
          </a:p>
        </p:txBody>
      </p:sp>
      <p:sp>
        <p:nvSpPr>
          <p:cNvPr id="409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use superposition to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R</a:t>
            </a:r>
          </a:p>
          <a:p>
            <a:pPr lvl="1"/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sp>
        <p:nvSpPr>
          <p:cNvPr id="40967" name="Oval 4"/>
          <p:cNvSpPr>
            <a:spLocks noChangeArrowheads="1"/>
          </p:cNvSpPr>
          <p:nvPr/>
        </p:nvSpPr>
        <p:spPr bwMode="auto">
          <a:xfrm>
            <a:off x="151447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8" name="Oval 5"/>
          <p:cNvSpPr>
            <a:spLocks noChangeArrowheads="1"/>
          </p:cNvSpPr>
          <p:nvPr/>
        </p:nvSpPr>
        <p:spPr bwMode="auto">
          <a:xfrm>
            <a:off x="265112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9" name="Oval 6"/>
          <p:cNvSpPr>
            <a:spLocks noChangeArrowheads="1"/>
          </p:cNvSpPr>
          <p:nvPr/>
        </p:nvSpPr>
        <p:spPr bwMode="auto">
          <a:xfrm>
            <a:off x="1538288" y="49879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70" name="AutoShape 7"/>
          <p:cNvCxnSpPr>
            <a:cxnSpLocks noChangeShapeType="1"/>
            <a:stCxn id="40969" idx="2"/>
            <a:endCxn id="41007" idx="4"/>
          </p:cNvCxnSpPr>
          <p:nvPr/>
        </p:nvCxnSpPr>
        <p:spPr bwMode="auto">
          <a:xfrm rot="10800000">
            <a:off x="754063" y="4267200"/>
            <a:ext cx="784225" cy="78263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40971" name="AutoShape 8"/>
          <p:cNvCxnSpPr>
            <a:cxnSpLocks noChangeShapeType="1"/>
            <a:stCxn id="40969" idx="0"/>
            <a:endCxn id="40977" idx="1"/>
          </p:cNvCxnSpPr>
          <p:nvPr/>
        </p:nvCxnSpPr>
        <p:spPr bwMode="auto">
          <a:xfrm flipV="1">
            <a:off x="1604963" y="4002088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0972" name="AutoShape 9"/>
          <p:cNvCxnSpPr>
            <a:cxnSpLocks noChangeShapeType="1"/>
            <a:stCxn id="40967" idx="4"/>
            <a:endCxn id="40975" idx="0"/>
          </p:cNvCxnSpPr>
          <p:nvPr/>
        </p:nvCxnSpPr>
        <p:spPr bwMode="auto">
          <a:xfrm>
            <a:off x="1581150" y="2865438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0973" name="AutoShape 10"/>
          <p:cNvCxnSpPr>
            <a:cxnSpLocks noChangeShapeType="1"/>
            <a:stCxn id="40968" idx="4"/>
            <a:endCxn id="41022" idx="0"/>
          </p:cNvCxnSpPr>
          <p:nvPr/>
        </p:nvCxnSpPr>
        <p:spPr bwMode="auto">
          <a:xfrm>
            <a:off x="2717800" y="2865438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0974" name="Text Box 11"/>
          <p:cNvSpPr txBox="1">
            <a:spLocks noChangeArrowheads="1"/>
          </p:cNvSpPr>
          <p:nvPr/>
        </p:nvSpPr>
        <p:spPr bwMode="auto">
          <a:xfrm>
            <a:off x="1143000" y="33543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1</a:t>
            </a:r>
          </a:p>
          <a:p>
            <a:r>
              <a:rPr lang="en-US" b="1"/>
              <a:t>–</a:t>
            </a:r>
          </a:p>
        </p:txBody>
      </p:sp>
      <p:sp>
        <p:nvSpPr>
          <p:cNvPr id="40975" name="Line 12"/>
          <p:cNvSpPr>
            <a:spLocks noChangeShapeType="1"/>
          </p:cNvSpPr>
          <p:nvPr/>
        </p:nvSpPr>
        <p:spPr bwMode="auto">
          <a:xfrm>
            <a:off x="1597025" y="3659188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76" name="Line 13"/>
          <p:cNvSpPr>
            <a:spLocks noChangeShapeType="1"/>
          </p:cNvSpPr>
          <p:nvPr/>
        </p:nvSpPr>
        <p:spPr bwMode="auto">
          <a:xfrm flipH="1">
            <a:off x="1520825" y="36925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77" name="Line 14"/>
          <p:cNvSpPr>
            <a:spLocks noChangeShapeType="1"/>
          </p:cNvSpPr>
          <p:nvPr/>
        </p:nvSpPr>
        <p:spPr bwMode="auto">
          <a:xfrm>
            <a:off x="1520825" y="3963988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78" name="Line 15"/>
          <p:cNvSpPr>
            <a:spLocks noChangeShapeType="1"/>
          </p:cNvSpPr>
          <p:nvPr/>
        </p:nvSpPr>
        <p:spPr bwMode="auto">
          <a:xfrm>
            <a:off x="1525588" y="3725863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79" name="Line 16"/>
          <p:cNvSpPr>
            <a:spLocks noChangeShapeType="1"/>
          </p:cNvSpPr>
          <p:nvPr/>
        </p:nvSpPr>
        <p:spPr bwMode="auto">
          <a:xfrm flipH="1">
            <a:off x="1525588" y="37973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80" name="Line 17"/>
          <p:cNvSpPr>
            <a:spLocks noChangeShapeType="1"/>
          </p:cNvSpPr>
          <p:nvPr/>
        </p:nvSpPr>
        <p:spPr bwMode="auto">
          <a:xfrm>
            <a:off x="1525588" y="38401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81" name="Line 18"/>
          <p:cNvSpPr>
            <a:spLocks noChangeShapeType="1"/>
          </p:cNvSpPr>
          <p:nvPr/>
        </p:nvSpPr>
        <p:spPr bwMode="auto">
          <a:xfrm flipH="1">
            <a:off x="1525588" y="3911600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40982" name="Group 19"/>
          <p:cNvGrpSpPr>
            <a:grpSpLocks/>
          </p:cNvGrpSpPr>
          <p:nvPr/>
        </p:nvGrpSpPr>
        <p:grpSpPr bwMode="auto">
          <a:xfrm>
            <a:off x="2641600" y="3297238"/>
            <a:ext cx="176213" cy="342900"/>
            <a:chOff x="1670" y="2765"/>
            <a:chExt cx="111" cy="216"/>
          </a:xfrm>
        </p:grpSpPr>
        <p:sp>
          <p:nvSpPr>
            <p:cNvPr id="41022" name="Line 20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3" name="Line 21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4" name="Line 22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5" name="Line 23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6" name="Line 24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7" name="Line 25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8" name="Line 26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83" name="Text Box 27"/>
          <p:cNvSpPr txBox="1">
            <a:spLocks noChangeArrowheads="1"/>
          </p:cNvSpPr>
          <p:nvPr/>
        </p:nvSpPr>
        <p:spPr bwMode="auto">
          <a:xfrm>
            <a:off x="2276475" y="299085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–</a:t>
            </a:r>
          </a:p>
          <a:p>
            <a:r>
              <a:rPr lang="en-US" b="1"/>
              <a:t>R</a:t>
            </a:r>
            <a:r>
              <a:rPr lang="en-US" b="1" baseline="-25000"/>
              <a:t>2</a:t>
            </a:r>
          </a:p>
          <a:p>
            <a:r>
              <a:rPr lang="en-US" b="1"/>
              <a:t>+</a:t>
            </a:r>
          </a:p>
        </p:txBody>
      </p:sp>
      <p:grpSp>
        <p:nvGrpSpPr>
          <p:cNvPr id="40984" name="Group 28"/>
          <p:cNvGrpSpPr>
            <a:grpSpLocks/>
          </p:cNvGrpSpPr>
          <p:nvPr/>
        </p:nvGrpSpPr>
        <p:grpSpPr bwMode="auto">
          <a:xfrm>
            <a:off x="1371600" y="5292725"/>
            <a:ext cx="457200" cy="152400"/>
            <a:chOff x="1392" y="3552"/>
            <a:chExt cx="288" cy="96"/>
          </a:xfrm>
        </p:grpSpPr>
        <p:sp>
          <p:nvSpPr>
            <p:cNvPr id="41019" name="Line 2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0" name="Line 3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21" name="Line 3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85" name="Line 32"/>
          <p:cNvSpPr>
            <a:spLocks noChangeShapeType="1"/>
          </p:cNvSpPr>
          <p:nvPr/>
        </p:nvSpPr>
        <p:spPr bwMode="auto">
          <a:xfrm flipV="1">
            <a:off x="1604963" y="50498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86" name="Oval 33"/>
          <p:cNvSpPr>
            <a:spLocks noChangeArrowheads="1"/>
          </p:cNvSpPr>
          <p:nvPr/>
        </p:nvSpPr>
        <p:spPr bwMode="auto">
          <a:xfrm>
            <a:off x="2668588" y="49879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87" name="AutoShape 34"/>
          <p:cNvCxnSpPr>
            <a:cxnSpLocks noChangeShapeType="1"/>
            <a:stCxn id="40969" idx="6"/>
            <a:endCxn id="40986" idx="2"/>
          </p:cNvCxnSpPr>
          <p:nvPr/>
        </p:nvCxnSpPr>
        <p:spPr bwMode="auto">
          <a:xfrm>
            <a:off x="1670050" y="5049838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0988" name="AutoShape 35"/>
          <p:cNvCxnSpPr>
            <a:cxnSpLocks noChangeShapeType="1"/>
            <a:stCxn id="41011" idx="0"/>
            <a:endCxn id="41024" idx="1"/>
          </p:cNvCxnSpPr>
          <p:nvPr/>
        </p:nvCxnSpPr>
        <p:spPr bwMode="auto">
          <a:xfrm flipH="1" flipV="1">
            <a:off x="2732088" y="3640138"/>
            <a:ext cx="1587" cy="377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0989" name="Oval 36"/>
          <p:cNvSpPr>
            <a:spLocks noChangeArrowheads="1"/>
          </p:cNvSpPr>
          <p:nvPr/>
        </p:nvSpPr>
        <p:spPr bwMode="auto">
          <a:xfrm>
            <a:off x="68897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0990" name="AutoShape 37"/>
          <p:cNvCxnSpPr>
            <a:cxnSpLocks noChangeShapeType="1"/>
            <a:stCxn id="41008" idx="0"/>
            <a:endCxn id="40989" idx="4"/>
          </p:cNvCxnSpPr>
          <p:nvPr/>
        </p:nvCxnSpPr>
        <p:spPr bwMode="auto">
          <a:xfrm flipV="1">
            <a:off x="755650" y="2865438"/>
            <a:ext cx="0" cy="7461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40991" name="AutoShape 38"/>
          <p:cNvCxnSpPr>
            <a:cxnSpLocks noChangeShapeType="1"/>
            <a:stCxn id="40989" idx="6"/>
            <a:endCxn id="40967" idx="2"/>
          </p:cNvCxnSpPr>
          <p:nvPr/>
        </p:nvCxnSpPr>
        <p:spPr bwMode="auto">
          <a:xfrm>
            <a:off x="820738" y="2805113"/>
            <a:ext cx="69373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0992" name="Line 39"/>
          <p:cNvSpPr>
            <a:spLocks noChangeShapeType="1"/>
          </p:cNvSpPr>
          <p:nvPr/>
        </p:nvSpPr>
        <p:spPr bwMode="auto">
          <a:xfrm>
            <a:off x="1836738" y="353853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93" name="Line 40"/>
          <p:cNvSpPr>
            <a:spLocks noChangeShapeType="1"/>
          </p:cNvSpPr>
          <p:nvPr/>
        </p:nvSpPr>
        <p:spPr bwMode="auto">
          <a:xfrm flipV="1">
            <a:off x="2886075" y="3244850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0994" name="Text Box 41"/>
          <p:cNvSpPr txBox="1">
            <a:spLocks noChangeArrowheads="1"/>
          </p:cNvSpPr>
          <p:nvPr/>
        </p:nvSpPr>
        <p:spPr bwMode="auto">
          <a:xfrm>
            <a:off x="1855788" y="358616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1</a:t>
            </a:r>
          </a:p>
        </p:txBody>
      </p:sp>
      <p:sp>
        <p:nvSpPr>
          <p:cNvPr id="40995" name="Text Box 42"/>
          <p:cNvSpPr txBox="1">
            <a:spLocks noChangeArrowheads="1"/>
          </p:cNvSpPr>
          <p:nvPr/>
        </p:nvSpPr>
        <p:spPr bwMode="auto">
          <a:xfrm>
            <a:off x="2886075" y="326548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2</a:t>
            </a:r>
          </a:p>
        </p:txBody>
      </p:sp>
      <p:grpSp>
        <p:nvGrpSpPr>
          <p:cNvPr id="40996" name="Group 43"/>
          <p:cNvGrpSpPr>
            <a:grpSpLocks/>
          </p:cNvGrpSpPr>
          <p:nvPr/>
        </p:nvGrpSpPr>
        <p:grpSpPr bwMode="auto">
          <a:xfrm>
            <a:off x="3938588" y="3675063"/>
            <a:ext cx="176212" cy="342900"/>
            <a:chOff x="1670" y="2765"/>
            <a:chExt cx="111" cy="216"/>
          </a:xfrm>
        </p:grpSpPr>
        <p:sp>
          <p:nvSpPr>
            <p:cNvPr id="41012" name="Line 44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3" name="Line 45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4" name="Line 46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5" name="Line 47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6" name="Line 48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7" name="Line 49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18" name="Line 50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97" name="Text Box 51"/>
          <p:cNvSpPr txBox="1">
            <a:spLocks noChangeArrowheads="1"/>
          </p:cNvSpPr>
          <p:nvPr/>
        </p:nvSpPr>
        <p:spPr bwMode="auto">
          <a:xfrm>
            <a:off x="3581400" y="337026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endParaRPr lang="en-US" b="1"/>
          </a:p>
        </p:txBody>
      </p:sp>
      <p:cxnSp>
        <p:nvCxnSpPr>
          <p:cNvPr id="40998" name="AutoShape 52"/>
          <p:cNvCxnSpPr>
            <a:cxnSpLocks noChangeShapeType="1"/>
            <a:stCxn id="40986" idx="6"/>
            <a:endCxn id="41014" idx="1"/>
          </p:cNvCxnSpPr>
          <p:nvPr/>
        </p:nvCxnSpPr>
        <p:spPr bwMode="auto">
          <a:xfrm flipV="1">
            <a:off x="2800350" y="4017963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40999" name="AutoShape 53"/>
          <p:cNvCxnSpPr>
            <a:cxnSpLocks noChangeShapeType="1"/>
            <a:stCxn id="40968" idx="6"/>
            <a:endCxn id="41012" idx="0"/>
          </p:cNvCxnSpPr>
          <p:nvPr/>
        </p:nvCxnSpPr>
        <p:spPr bwMode="auto">
          <a:xfrm>
            <a:off x="2782888" y="2805113"/>
            <a:ext cx="1231900" cy="8699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41000" name="Line 54"/>
          <p:cNvSpPr>
            <a:spLocks noChangeShapeType="1"/>
          </p:cNvSpPr>
          <p:nvPr/>
        </p:nvSpPr>
        <p:spPr bwMode="auto">
          <a:xfrm>
            <a:off x="3581400" y="366871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41001" name="Text Box 55"/>
          <p:cNvSpPr txBox="1">
            <a:spLocks noChangeArrowheads="1"/>
          </p:cNvSpPr>
          <p:nvPr/>
        </p:nvSpPr>
        <p:spPr bwMode="auto">
          <a:xfrm>
            <a:off x="3276600" y="370840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3</a:t>
            </a:r>
          </a:p>
        </p:txBody>
      </p:sp>
      <p:cxnSp>
        <p:nvCxnSpPr>
          <p:cNvPr id="41002" name="AutoShape 56"/>
          <p:cNvCxnSpPr>
            <a:cxnSpLocks noChangeShapeType="1"/>
            <a:stCxn id="40968" idx="2"/>
            <a:endCxn id="40967" idx="6"/>
          </p:cNvCxnSpPr>
          <p:nvPr/>
        </p:nvCxnSpPr>
        <p:spPr bwMode="auto">
          <a:xfrm flipH="1">
            <a:off x="1646238" y="2805113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41003" name="Text Box 62"/>
          <p:cNvSpPr txBox="1">
            <a:spLocks noChangeArrowheads="1"/>
          </p:cNvSpPr>
          <p:nvPr/>
        </p:nvSpPr>
        <p:spPr bwMode="auto">
          <a:xfrm>
            <a:off x="4049713" y="3370263"/>
            <a:ext cx="484187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R2</a:t>
            </a:r>
          </a:p>
          <a:p>
            <a:r>
              <a:rPr lang="en-US" b="1"/>
              <a:t>–</a:t>
            </a:r>
          </a:p>
        </p:txBody>
      </p:sp>
      <p:sp>
        <p:nvSpPr>
          <p:cNvPr id="41004" name="Text Box 63"/>
          <p:cNvSpPr txBox="1">
            <a:spLocks noChangeArrowheads="1"/>
          </p:cNvSpPr>
          <p:nvPr/>
        </p:nvSpPr>
        <p:spPr bwMode="auto">
          <a:xfrm>
            <a:off x="4679950" y="2724150"/>
            <a:ext cx="4235450" cy="928688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 startAt="2"/>
            </a:pPr>
            <a:r>
              <a:rPr lang="en-US"/>
              <a:t>Remove all sources except </a:t>
            </a:r>
            <a:r>
              <a:rPr lang="en-US" b="1"/>
              <a:t>v</a:t>
            </a:r>
            <a:r>
              <a:rPr lang="en-US" b="1" i="1" baseline="-25000"/>
              <a:t>s</a:t>
            </a:r>
          </a:p>
          <a:p>
            <a:pPr marL="914400" lvl="1" indent="-457200" algn="l">
              <a:buFontTx/>
              <a:buChar char="•"/>
            </a:pPr>
            <a:r>
              <a:rPr lang="en-US"/>
              <a:t>Source </a:t>
            </a:r>
            <a:r>
              <a:rPr lang="en-US" b="1" i="1"/>
              <a:t>i</a:t>
            </a:r>
            <a:r>
              <a:rPr lang="en-US" b="1" baseline="-25000"/>
              <a:t>s</a:t>
            </a:r>
            <a:r>
              <a:rPr lang="en-US"/>
              <a:t> is replaced with open circuit</a:t>
            </a:r>
          </a:p>
        </p:txBody>
      </p:sp>
      <p:cxnSp>
        <p:nvCxnSpPr>
          <p:cNvPr id="41005" name="AutoShape 67"/>
          <p:cNvCxnSpPr>
            <a:cxnSpLocks noChangeShapeType="1"/>
            <a:stCxn id="41011" idx="2"/>
            <a:endCxn id="40986" idx="0"/>
          </p:cNvCxnSpPr>
          <p:nvPr/>
        </p:nvCxnSpPr>
        <p:spPr bwMode="auto">
          <a:xfrm>
            <a:off x="2733675" y="4659313"/>
            <a:ext cx="1588" cy="3286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41006" name="Group 68"/>
          <p:cNvGrpSpPr>
            <a:grpSpLocks/>
          </p:cNvGrpSpPr>
          <p:nvPr/>
        </p:nvGrpSpPr>
        <p:grpSpPr bwMode="auto">
          <a:xfrm>
            <a:off x="2105025" y="4017963"/>
            <a:ext cx="893763" cy="641350"/>
            <a:chOff x="42" y="2584"/>
            <a:chExt cx="563" cy="404"/>
          </a:xfrm>
        </p:grpSpPr>
        <p:sp>
          <p:nvSpPr>
            <p:cNvPr id="41009" name="Text Box 69"/>
            <p:cNvSpPr txBox="1">
              <a:spLocks noChangeArrowheads="1"/>
            </p:cNvSpPr>
            <p:nvPr/>
          </p:nvSpPr>
          <p:spPr bwMode="auto">
            <a:xfrm>
              <a:off x="42" y="260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41010" name="Oval 70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1" name="Text Box 71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sp>
        <p:nvSpPr>
          <p:cNvPr id="41007" name="Oval 72"/>
          <p:cNvSpPr>
            <a:spLocks noChangeArrowheads="1"/>
          </p:cNvSpPr>
          <p:nvPr/>
        </p:nvSpPr>
        <p:spPr bwMode="auto">
          <a:xfrm>
            <a:off x="687388" y="4144963"/>
            <a:ext cx="131762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8" name="Oval 73"/>
          <p:cNvSpPr>
            <a:spLocks noChangeArrowheads="1"/>
          </p:cNvSpPr>
          <p:nvPr/>
        </p:nvSpPr>
        <p:spPr bwMode="auto">
          <a:xfrm>
            <a:off x="688975" y="3611563"/>
            <a:ext cx="131763" cy="122237"/>
          </a:xfrm>
          <a:prstGeom prst="ellipse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0244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0245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C57F022-A305-492A-A836-5ED8A2497924}" type="slidenum">
              <a:rPr lang="en-US"/>
              <a:pPr lvl="1"/>
              <a:t>26</a:t>
            </a:fld>
            <a:endParaRPr lang="en-US"/>
          </a:p>
        </p:txBody>
      </p:sp>
      <p:sp>
        <p:nvSpPr>
          <p:cNvPr id="10246" name="Oval 67"/>
          <p:cNvSpPr>
            <a:spLocks noChangeArrowheads="1"/>
          </p:cNvSpPr>
          <p:nvPr/>
        </p:nvSpPr>
        <p:spPr bwMode="auto">
          <a:xfrm>
            <a:off x="228600" y="2678113"/>
            <a:ext cx="2874963" cy="219075"/>
          </a:xfrm>
          <a:prstGeom prst="ellipse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Superposition</a:t>
            </a:r>
          </a:p>
        </p:txBody>
      </p:sp>
      <p:sp>
        <p:nvSpPr>
          <p:cNvPr id="102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use superposition to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R</a:t>
            </a:r>
          </a:p>
          <a:p>
            <a:pPr lvl="1"/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sp>
        <p:nvSpPr>
          <p:cNvPr id="10249" name="Oval 4"/>
          <p:cNvSpPr>
            <a:spLocks noChangeArrowheads="1"/>
          </p:cNvSpPr>
          <p:nvPr/>
        </p:nvSpPr>
        <p:spPr bwMode="auto">
          <a:xfrm>
            <a:off x="44767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Oval 5"/>
          <p:cNvSpPr>
            <a:spLocks noChangeArrowheads="1"/>
          </p:cNvSpPr>
          <p:nvPr/>
        </p:nvSpPr>
        <p:spPr bwMode="auto">
          <a:xfrm>
            <a:off x="1584325" y="27432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Oval 6"/>
          <p:cNvSpPr>
            <a:spLocks noChangeArrowheads="1"/>
          </p:cNvSpPr>
          <p:nvPr/>
        </p:nvSpPr>
        <p:spPr bwMode="auto">
          <a:xfrm>
            <a:off x="471488" y="49879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52" name="AutoShape 8"/>
          <p:cNvCxnSpPr>
            <a:cxnSpLocks noChangeShapeType="1"/>
            <a:stCxn id="10251" idx="0"/>
            <a:endCxn id="10258" idx="1"/>
          </p:cNvCxnSpPr>
          <p:nvPr/>
        </p:nvCxnSpPr>
        <p:spPr bwMode="auto">
          <a:xfrm flipV="1">
            <a:off x="538163" y="4002088"/>
            <a:ext cx="6350" cy="98583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53" name="AutoShape 9"/>
          <p:cNvCxnSpPr>
            <a:cxnSpLocks noChangeShapeType="1"/>
            <a:stCxn id="10249" idx="4"/>
            <a:endCxn id="10256" idx="0"/>
          </p:cNvCxnSpPr>
          <p:nvPr/>
        </p:nvCxnSpPr>
        <p:spPr bwMode="auto">
          <a:xfrm>
            <a:off x="514350" y="2865438"/>
            <a:ext cx="15875" cy="793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54" name="AutoShape 10"/>
          <p:cNvCxnSpPr>
            <a:cxnSpLocks noChangeShapeType="1"/>
            <a:stCxn id="10250" idx="4"/>
            <a:endCxn id="10298" idx="0"/>
          </p:cNvCxnSpPr>
          <p:nvPr/>
        </p:nvCxnSpPr>
        <p:spPr bwMode="auto">
          <a:xfrm>
            <a:off x="1651000" y="2865438"/>
            <a:ext cx="0" cy="431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255" name="Text Box 11"/>
          <p:cNvSpPr txBox="1">
            <a:spLocks noChangeArrowheads="1"/>
          </p:cNvSpPr>
          <p:nvPr/>
        </p:nvSpPr>
        <p:spPr bwMode="auto">
          <a:xfrm>
            <a:off x="76200" y="335438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R</a:t>
            </a:r>
            <a:r>
              <a:rPr lang="en-US" b="1" baseline="-25000"/>
              <a:t>1</a:t>
            </a:r>
          </a:p>
          <a:p>
            <a:r>
              <a:rPr lang="en-US" b="1"/>
              <a:t>–</a:t>
            </a:r>
          </a:p>
        </p:txBody>
      </p:sp>
      <p:sp>
        <p:nvSpPr>
          <p:cNvPr id="10256" name="Line 12"/>
          <p:cNvSpPr>
            <a:spLocks noChangeShapeType="1"/>
          </p:cNvSpPr>
          <p:nvPr/>
        </p:nvSpPr>
        <p:spPr bwMode="auto">
          <a:xfrm>
            <a:off x="530225" y="3659188"/>
            <a:ext cx="100013" cy="33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57" name="Line 13"/>
          <p:cNvSpPr>
            <a:spLocks noChangeShapeType="1"/>
          </p:cNvSpPr>
          <p:nvPr/>
        </p:nvSpPr>
        <p:spPr bwMode="auto">
          <a:xfrm flipH="1">
            <a:off x="454025" y="3692525"/>
            <a:ext cx="171450" cy="28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58" name="Line 14"/>
          <p:cNvSpPr>
            <a:spLocks noChangeShapeType="1"/>
          </p:cNvSpPr>
          <p:nvPr/>
        </p:nvSpPr>
        <p:spPr bwMode="auto">
          <a:xfrm>
            <a:off x="454025" y="3963988"/>
            <a:ext cx="90488" cy="38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59" name="Line 15"/>
          <p:cNvSpPr>
            <a:spLocks noChangeShapeType="1"/>
          </p:cNvSpPr>
          <p:nvPr/>
        </p:nvSpPr>
        <p:spPr bwMode="auto">
          <a:xfrm>
            <a:off x="458788" y="3725863"/>
            <a:ext cx="166687" cy="66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60" name="Line 16"/>
          <p:cNvSpPr>
            <a:spLocks noChangeShapeType="1"/>
          </p:cNvSpPr>
          <p:nvPr/>
        </p:nvSpPr>
        <p:spPr bwMode="auto">
          <a:xfrm flipH="1">
            <a:off x="458788" y="3797300"/>
            <a:ext cx="171450" cy="42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61" name="Line 17"/>
          <p:cNvSpPr>
            <a:spLocks noChangeShapeType="1"/>
          </p:cNvSpPr>
          <p:nvPr/>
        </p:nvSpPr>
        <p:spPr bwMode="auto">
          <a:xfrm>
            <a:off x="458788" y="3840163"/>
            <a:ext cx="161925" cy="714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62" name="Line 18"/>
          <p:cNvSpPr>
            <a:spLocks noChangeShapeType="1"/>
          </p:cNvSpPr>
          <p:nvPr/>
        </p:nvSpPr>
        <p:spPr bwMode="auto">
          <a:xfrm flipH="1">
            <a:off x="458788" y="3911600"/>
            <a:ext cx="157162" cy="47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grpSp>
        <p:nvGrpSpPr>
          <p:cNvPr id="10263" name="Group 19"/>
          <p:cNvGrpSpPr>
            <a:grpSpLocks/>
          </p:cNvGrpSpPr>
          <p:nvPr/>
        </p:nvGrpSpPr>
        <p:grpSpPr bwMode="auto">
          <a:xfrm>
            <a:off x="1574800" y="3297238"/>
            <a:ext cx="176213" cy="342900"/>
            <a:chOff x="1670" y="2765"/>
            <a:chExt cx="111" cy="216"/>
          </a:xfrm>
        </p:grpSpPr>
        <p:sp>
          <p:nvSpPr>
            <p:cNvPr id="10298" name="Line 20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Line 21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0" name="Line 22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1" name="Line 23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2" name="Line 24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3" name="Line 25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4" name="Line 26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4" name="Text Box 27"/>
          <p:cNvSpPr txBox="1">
            <a:spLocks noChangeArrowheads="1"/>
          </p:cNvSpPr>
          <p:nvPr/>
        </p:nvSpPr>
        <p:spPr bwMode="auto">
          <a:xfrm>
            <a:off x="1209675" y="299085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–</a:t>
            </a:r>
          </a:p>
          <a:p>
            <a:r>
              <a:rPr lang="en-US" b="1"/>
              <a:t>R</a:t>
            </a:r>
            <a:r>
              <a:rPr lang="en-US" b="1" baseline="-25000"/>
              <a:t>2</a:t>
            </a:r>
          </a:p>
          <a:p>
            <a:r>
              <a:rPr lang="en-US" b="1"/>
              <a:t>+</a:t>
            </a:r>
          </a:p>
        </p:txBody>
      </p:sp>
      <p:grpSp>
        <p:nvGrpSpPr>
          <p:cNvPr id="10265" name="Group 28"/>
          <p:cNvGrpSpPr>
            <a:grpSpLocks/>
          </p:cNvGrpSpPr>
          <p:nvPr/>
        </p:nvGrpSpPr>
        <p:grpSpPr bwMode="auto">
          <a:xfrm>
            <a:off x="304800" y="5292725"/>
            <a:ext cx="457200" cy="152400"/>
            <a:chOff x="1392" y="3552"/>
            <a:chExt cx="288" cy="96"/>
          </a:xfrm>
        </p:grpSpPr>
        <p:sp>
          <p:nvSpPr>
            <p:cNvPr id="10295" name="Line 29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6" name="Line 30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7" name="Line 31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6" name="Line 32"/>
          <p:cNvSpPr>
            <a:spLocks noChangeShapeType="1"/>
          </p:cNvSpPr>
          <p:nvPr/>
        </p:nvSpPr>
        <p:spPr bwMode="auto">
          <a:xfrm flipV="1">
            <a:off x="538163" y="5049838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67" name="Oval 33"/>
          <p:cNvSpPr>
            <a:spLocks noChangeArrowheads="1"/>
          </p:cNvSpPr>
          <p:nvPr/>
        </p:nvSpPr>
        <p:spPr bwMode="auto">
          <a:xfrm>
            <a:off x="1601788" y="49879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268" name="AutoShape 34"/>
          <p:cNvCxnSpPr>
            <a:cxnSpLocks noChangeShapeType="1"/>
            <a:stCxn id="10251" idx="6"/>
            <a:endCxn id="10267" idx="2"/>
          </p:cNvCxnSpPr>
          <p:nvPr/>
        </p:nvCxnSpPr>
        <p:spPr bwMode="auto">
          <a:xfrm>
            <a:off x="603250" y="5049838"/>
            <a:ext cx="99853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0269" name="AutoShape 35"/>
          <p:cNvCxnSpPr>
            <a:cxnSpLocks noChangeShapeType="1"/>
            <a:stCxn id="10287" idx="0"/>
            <a:endCxn id="10300" idx="1"/>
          </p:cNvCxnSpPr>
          <p:nvPr/>
        </p:nvCxnSpPr>
        <p:spPr bwMode="auto">
          <a:xfrm flipH="1" flipV="1">
            <a:off x="1665288" y="3640138"/>
            <a:ext cx="1587" cy="3778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270" name="Line 39"/>
          <p:cNvSpPr>
            <a:spLocks noChangeShapeType="1"/>
          </p:cNvSpPr>
          <p:nvPr/>
        </p:nvSpPr>
        <p:spPr bwMode="auto">
          <a:xfrm>
            <a:off x="769938" y="3538538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71" name="Line 40"/>
          <p:cNvSpPr>
            <a:spLocks noChangeShapeType="1"/>
          </p:cNvSpPr>
          <p:nvPr/>
        </p:nvSpPr>
        <p:spPr bwMode="auto">
          <a:xfrm flipV="1">
            <a:off x="1819275" y="3244850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72" name="Text Box 41"/>
          <p:cNvSpPr txBox="1">
            <a:spLocks noChangeArrowheads="1"/>
          </p:cNvSpPr>
          <p:nvPr/>
        </p:nvSpPr>
        <p:spPr bwMode="auto">
          <a:xfrm>
            <a:off x="788988" y="3586163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1</a:t>
            </a:r>
          </a:p>
        </p:txBody>
      </p:sp>
      <p:sp>
        <p:nvSpPr>
          <p:cNvPr id="10273" name="Text Box 42"/>
          <p:cNvSpPr txBox="1">
            <a:spLocks noChangeArrowheads="1"/>
          </p:cNvSpPr>
          <p:nvPr/>
        </p:nvSpPr>
        <p:spPr bwMode="auto">
          <a:xfrm>
            <a:off x="1819275" y="3265488"/>
            <a:ext cx="3238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2</a:t>
            </a:r>
          </a:p>
        </p:txBody>
      </p:sp>
      <p:grpSp>
        <p:nvGrpSpPr>
          <p:cNvPr id="10274" name="Group 43"/>
          <p:cNvGrpSpPr>
            <a:grpSpLocks/>
          </p:cNvGrpSpPr>
          <p:nvPr/>
        </p:nvGrpSpPr>
        <p:grpSpPr bwMode="auto">
          <a:xfrm>
            <a:off x="2871788" y="3675063"/>
            <a:ext cx="176212" cy="342900"/>
            <a:chOff x="1670" y="2765"/>
            <a:chExt cx="111" cy="216"/>
          </a:xfrm>
        </p:grpSpPr>
        <p:sp>
          <p:nvSpPr>
            <p:cNvPr id="10288" name="Line 44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9" name="Line 45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0" name="Line 46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1" name="Line 47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2" name="Line 48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3" name="Line 49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Line 50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5" name="Text Box 51"/>
          <p:cNvSpPr txBox="1">
            <a:spLocks noChangeArrowheads="1"/>
          </p:cNvSpPr>
          <p:nvPr/>
        </p:nvSpPr>
        <p:spPr bwMode="auto">
          <a:xfrm>
            <a:off x="2514600" y="3370263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endParaRPr lang="en-US" b="1"/>
          </a:p>
        </p:txBody>
      </p:sp>
      <p:cxnSp>
        <p:nvCxnSpPr>
          <p:cNvPr id="10276" name="AutoShape 52"/>
          <p:cNvCxnSpPr>
            <a:cxnSpLocks noChangeShapeType="1"/>
            <a:stCxn id="10267" idx="6"/>
            <a:endCxn id="10290" idx="1"/>
          </p:cNvCxnSpPr>
          <p:nvPr/>
        </p:nvCxnSpPr>
        <p:spPr bwMode="auto">
          <a:xfrm flipV="1">
            <a:off x="1733550" y="4017963"/>
            <a:ext cx="1228725" cy="10318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0277" name="AutoShape 53"/>
          <p:cNvCxnSpPr>
            <a:cxnSpLocks noChangeShapeType="1"/>
            <a:stCxn id="10250" idx="6"/>
            <a:endCxn id="10288" idx="0"/>
          </p:cNvCxnSpPr>
          <p:nvPr/>
        </p:nvCxnSpPr>
        <p:spPr bwMode="auto">
          <a:xfrm>
            <a:off x="1716088" y="2805113"/>
            <a:ext cx="1231900" cy="8699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0278" name="Line 54"/>
          <p:cNvSpPr>
            <a:spLocks noChangeShapeType="1"/>
          </p:cNvSpPr>
          <p:nvPr/>
        </p:nvSpPr>
        <p:spPr bwMode="auto">
          <a:xfrm>
            <a:off x="2514600" y="3668713"/>
            <a:ext cx="0" cy="4635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0279" name="Text Box 55"/>
          <p:cNvSpPr txBox="1">
            <a:spLocks noChangeArrowheads="1"/>
          </p:cNvSpPr>
          <p:nvPr/>
        </p:nvSpPr>
        <p:spPr bwMode="auto">
          <a:xfrm>
            <a:off x="2209800" y="3708400"/>
            <a:ext cx="3238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  <a:r>
              <a:rPr lang="en-US" b="1" i="1" baseline="-25000"/>
              <a:t>3</a:t>
            </a:r>
          </a:p>
        </p:txBody>
      </p:sp>
      <p:cxnSp>
        <p:nvCxnSpPr>
          <p:cNvPr id="10280" name="AutoShape 56"/>
          <p:cNvCxnSpPr>
            <a:cxnSpLocks noChangeShapeType="1"/>
            <a:stCxn id="10250" idx="2"/>
            <a:endCxn id="10249" idx="6"/>
          </p:cNvCxnSpPr>
          <p:nvPr/>
        </p:nvCxnSpPr>
        <p:spPr bwMode="auto">
          <a:xfrm flipH="1">
            <a:off x="579438" y="2805113"/>
            <a:ext cx="10048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sp>
        <p:nvSpPr>
          <p:cNvPr id="10281" name="Text Box 57"/>
          <p:cNvSpPr txBox="1">
            <a:spLocks noChangeArrowheads="1"/>
          </p:cNvSpPr>
          <p:nvPr/>
        </p:nvSpPr>
        <p:spPr bwMode="auto">
          <a:xfrm>
            <a:off x="2982913" y="3370263"/>
            <a:ext cx="484187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+</a:t>
            </a:r>
          </a:p>
          <a:p>
            <a:r>
              <a:rPr lang="en-US" b="1"/>
              <a:t>v</a:t>
            </a:r>
            <a:r>
              <a:rPr lang="en-US" b="1" baseline="-25000"/>
              <a:t>R2</a:t>
            </a:r>
          </a:p>
          <a:p>
            <a:r>
              <a:rPr lang="en-US" b="1"/>
              <a:t>–</a:t>
            </a:r>
          </a:p>
        </p:txBody>
      </p:sp>
      <p:cxnSp>
        <p:nvCxnSpPr>
          <p:cNvPr id="10282" name="AutoShape 59"/>
          <p:cNvCxnSpPr>
            <a:cxnSpLocks noChangeShapeType="1"/>
            <a:stCxn id="10287" idx="2"/>
            <a:endCxn id="10267" idx="0"/>
          </p:cNvCxnSpPr>
          <p:nvPr/>
        </p:nvCxnSpPr>
        <p:spPr bwMode="auto">
          <a:xfrm>
            <a:off x="1666875" y="4659313"/>
            <a:ext cx="1588" cy="3286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0283" name="Group 60"/>
          <p:cNvGrpSpPr>
            <a:grpSpLocks/>
          </p:cNvGrpSpPr>
          <p:nvPr/>
        </p:nvGrpSpPr>
        <p:grpSpPr bwMode="auto">
          <a:xfrm>
            <a:off x="1038225" y="4017963"/>
            <a:ext cx="893763" cy="641350"/>
            <a:chOff x="42" y="2584"/>
            <a:chExt cx="563" cy="404"/>
          </a:xfrm>
        </p:grpSpPr>
        <p:sp>
          <p:nvSpPr>
            <p:cNvPr id="10285" name="Text Box 61"/>
            <p:cNvSpPr txBox="1">
              <a:spLocks noChangeArrowheads="1"/>
            </p:cNvSpPr>
            <p:nvPr/>
          </p:nvSpPr>
          <p:spPr bwMode="auto">
            <a:xfrm>
              <a:off x="42" y="2608"/>
              <a:ext cx="236" cy="250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  <a:endParaRPr lang="en-US" sz="2000" b="1"/>
            </a:p>
          </p:txBody>
        </p:sp>
        <p:sp>
          <p:nvSpPr>
            <p:cNvPr id="10286" name="Oval 62"/>
            <p:cNvSpPr>
              <a:spLocks noChangeArrowheads="1"/>
            </p:cNvSpPr>
            <p:nvPr/>
          </p:nvSpPr>
          <p:spPr bwMode="auto">
            <a:xfrm>
              <a:off x="273" y="2626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7" name="Text Box 63"/>
            <p:cNvSpPr txBox="1">
              <a:spLocks noChangeArrowheads="1"/>
            </p:cNvSpPr>
            <p:nvPr/>
          </p:nvSpPr>
          <p:spPr bwMode="auto">
            <a:xfrm>
              <a:off x="339" y="2584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graphicFrame>
        <p:nvGraphicFramePr>
          <p:cNvPr id="10242" name="Object 66"/>
          <p:cNvGraphicFramePr>
            <a:graphicFrameLocks noChangeAspect="1"/>
          </p:cNvGraphicFramePr>
          <p:nvPr>
            <p:ph sz="half" idx="2"/>
          </p:nvPr>
        </p:nvGraphicFramePr>
        <p:xfrm>
          <a:off x="4645025" y="2555875"/>
          <a:ext cx="3408363" cy="3540125"/>
        </p:xfrm>
        <a:graphic>
          <a:graphicData uri="http://schemas.openxmlformats.org/presentationml/2006/ole">
            <p:oleObj spid="_x0000_s10242" name="Equation" r:id="rId3" imgW="1981080" imgH="2057400" progId="Equation.3">
              <p:embed/>
            </p:oleObj>
          </a:graphicData>
        </a:graphic>
      </p:graphicFrame>
      <p:sp>
        <p:nvSpPr>
          <p:cNvPr id="10284" name="Text Box 68"/>
          <p:cNvSpPr txBox="1">
            <a:spLocks noChangeArrowheads="1"/>
          </p:cNvSpPr>
          <p:nvPr/>
        </p:nvSpPr>
        <p:spPr bwMode="auto">
          <a:xfrm>
            <a:off x="292100" y="2344738"/>
            <a:ext cx="86360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Node a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1268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1269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74696BC0-DD1F-4574-9CC6-892C064B5AE8}" type="slidenum">
              <a:rPr lang="en-US"/>
              <a:pPr lvl="1"/>
              <a:t>27</a:t>
            </a:fld>
            <a:endParaRPr lang="en-US"/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Superposition</a:t>
            </a:r>
          </a:p>
        </p:txBody>
      </p:sp>
      <p:sp>
        <p:nvSpPr>
          <p:cNvPr id="11271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1409700"/>
          </a:xfrm>
        </p:spPr>
        <p:txBody>
          <a:bodyPr/>
          <a:lstStyle/>
          <a:p>
            <a:r>
              <a:rPr lang="en-US" sz="2800" b="1" u="sng" smtClean="0"/>
              <a:t>Example3</a:t>
            </a:r>
            <a:r>
              <a:rPr lang="en-US" sz="2800" smtClean="0"/>
              <a:t>: use superposition to find </a:t>
            </a:r>
            <a:r>
              <a:rPr lang="en-US" sz="2800" b="1" smtClean="0"/>
              <a:t>v</a:t>
            </a:r>
            <a:r>
              <a:rPr lang="en-US" sz="2800" b="1" baseline="-25000" smtClean="0"/>
              <a:t>R</a:t>
            </a:r>
          </a:p>
          <a:p>
            <a:pPr lvl="1"/>
            <a:r>
              <a:rPr lang="en-US" sz="2400" b="1" i="1" smtClean="0"/>
              <a:t>i</a:t>
            </a:r>
            <a:r>
              <a:rPr lang="en-US" sz="2400" b="1" i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12A, </a:t>
            </a:r>
            <a:r>
              <a:rPr lang="en-US" sz="2400" b="1" smtClean="0"/>
              <a:t>v</a:t>
            </a:r>
            <a:r>
              <a:rPr lang="en-US" sz="2400" b="1" baseline="-25000" smtClean="0"/>
              <a:t>s</a:t>
            </a:r>
            <a:r>
              <a:rPr lang="en-US" sz="2400" b="1" smtClean="0"/>
              <a:t> </a:t>
            </a:r>
            <a:r>
              <a:rPr lang="en-US" sz="2400" smtClean="0"/>
              <a:t>= 12V, </a:t>
            </a:r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0.3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0.23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aphicFrame>
        <p:nvGraphicFramePr>
          <p:cNvPr id="11266" name="Object 60"/>
          <p:cNvGraphicFramePr>
            <a:graphicFrameLocks noChangeAspect="1"/>
          </p:cNvGraphicFramePr>
          <p:nvPr>
            <p:ph sz="half" idx="2"/>
          </p:nvPr>
        </p:nvGraphicFramePr>
        <p:xfrm>
          <a:off x="5816600" y="3173413"/>
          <a:ext cx="2387600" cy="1581150"/>
        </p:xfrm>
        <a:graphic>
          <a:graphicData uri="http://schemas.openxmlformats.org/presentationml/2006/ole">
            <p:oleObj spid="_x0000_s11266" name="Equation" r:id="rId3" imgW="977760" imgH="647640" progId="Equation.3">
              <p:embed/>
            </p:oleObj>
          </a:graphicData>
        </a:graphic>
      </p:graphicFrame>
      <p:grpSp>
        <p:nvGrpSpPr>
          <p:cNvPr id="11272" name="Group 64"/>
          <p:cNvGrpSpPr>
            <a:grpSpLocks/>
          </p:cNvGrpSpPr>
          <p:nvPr/>
        </p:nvGrpSpPr>
        <p:grpSpPr bwMode="auto">
          <a:xfrm>
            <a:off x="203200" y="2743200"/>
            <a:ext cx="4292600" cy="2701925"/>
            <a:chOff x="128" y="1728"/>
            <a:chExt cx="2704" cy="1702"/>
          </a:xfrm>
        </p:grpSpPr>
        <p:sp>
          <p:nvSpPr>
            <p:cNvPr id="11273" name="Oval 65"/>
            <p:cNvSpPr>
              <a:spLocks noChangeArrowheads="1"/>
            </p:cNvSpPr>
            <p:nvPr/>
          </p:nvSpPr>
          <p:spPr bwMode="auto">
            <a:xfrm>
              <a:off x="954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4" name="Oval 66"/>
            <p:cNvSpPr>
              <a:spLocks noChangeArrowheads="1"/>
            </p:cNvSpPr>
            <p:nvPr/>
          </p:nvSpPr>
          <p:spPr bwMode="auto">
            <a:xfrm>
              <a:off x="1670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5" name="Oval 67"/>
            <p:cNvSpPr>
              <a:spLocks noChangeArrowheads="1"/>
            </p:cNvSpPr>
            <p:nvPr/>
          </p:nvSpPr>
          <p:spPr bwMode="auto">
            <a:xfrm>
              <a:off x="969" y="31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76" name="AutoShape 68"/>
            <p:cNvCxnSpPr>
              <a:cxnSpLocks noChangeShapeType="1"/>
              <a:stCxn id="11275" idx="2"/>
              <a:endCxn id="11309" idx="4"/>
            </p:cNvCxnSpPr>
            <p:nvPr/>
          </p:nvCxnSpPr>
          <p:spPr bwMode="auto">
            <a:xfrm rot="10800000">
              <a:off x="475" y="2603"/>
              <a:ext cx="494" cy="57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1277" name="AutoShape 69"/>
            <p:cNvCxnSpPr>
              <a:cxnSpLocks noChangeShapeType="1"/>
              <a:stCxn id="11275" idx="0"/>
              <a:endCxn id="11283" idx="1"/>
            </p:cNvCxnSpPr>
            <p:nvPr/>
          </p:nvCxnSpPr>
          <p:spPr bwMode="auto">
            <a:xfrm flipV="1">
              <a:off x="1011" y="2521"/>
              <a:ext cx="4" cy="62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278" name="AutoShape 70"/>
            <p:cNvCxnSpPr>
              <a:cxnSpLocks noChangeShapeType="1"/>
              <a:stCxn id="11273" idx="4"/>
              <a:endCxn id="11281" idx="0"/>
            </p:cNvCxnSpPr>
            <p:nvPr/>
          </p:nvCxnSpPr>
          <p:spPr bwMode="auto">
            <a:xfrm>
              <a:off x="996" y="1805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279" name="AutoShape 71"/>
            <p:cNvCxnSpPr>
              <a:cxnSpLocks noChangeShapeType="1"/>
              <a:stCxn id="11274" idx="4"/>
              <a:endCxn id="11324" idx="0"/>
            </p:cNvCxnSpPr>
            <p:nvPr/>
          </p:nvCxnSpPr>
          <p:spPr bwMode="auto">
            <a:xfrm>
              <a:off x="1712" y="1805"/>
              <a:ext cx="0" cy="27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1280" name="Text Box 72"/>
            <p:cNvSpPr txBox="1">
              <a:spLocks noChangeArrowheads="1"/>
            </p:cNvSpPr>
            <p:nvPr/>
          </p:nvSpPr>
          <p:spPr bwMode="auto">
            <a:xfrm>
              <a:off x="720" y="2113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endParaRPr lang="en-US" b="1"/>
            </a:p>
          </p:txBody>
        </p:sp>
        <p:sp>
          <p:nvSpPr>
            <p:cNvPr id="11281" name="Line 73"/>
            <p:cNvSpPr>
              <a:spLocks noChangeShapeType="1"/>
            </p:cNvSpPr>
            <p:nvPr/>
          </p:nvSpPr>
          <p:spPr bwMode="auto">
            <a:xfrm>
              <a:off x="1006" y="230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2" name="Line 74"/>
            <p:cNvSpPr>
              <a:spLocks noChangeShapeType="1"/>
            </p:cNvSpPr>
            <p:nvPr/>
          </p:nvSpPr>
          <p:spPr bwMode="auto">
            <a:xfrm flipH="1">
              <a:off x="958" y="232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3" name="Line 75"/>
            <p:cNvSpPr>
              <a:spLocks noChangeShapeType="1"/>
            </p:cNvSpPr>
            <p:nvPr/>
          </p:nvSpPr>
          <p:spPr bwMode="auto">
            <a:xfrm>
              <a:off x="958" y="249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4" name="Line 76"/>
            <p:cNvSpPr>
              <a:spLocks noChangeShapeType="1"/>
            </p:cNvSpPr>
            <p:nvPr/>
          </p:nvSpPr>
          <p:spPr bwMode="auto">
            <a:xfrm>
              <a:off x="961" y="234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5" name="Line 77"/>
            <p:cNvSpPr>
              <a:spLocks noChangeShapeType="1"/>
            </p:cNvSpPr>
            <p:nvPr/>
          </p:nvSpPr>
          <p:spPr bwMode="auto">
            <a:xfrm flipH="1">
              <a:off x="961" y="239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6" name="Line 78"/>
            <p:cNvSpPr>
              <a:spLocks noChangeShapeType="1"/>
            </p:cNvSpPr>
            <p:nvPr/>
          </p:nvSpPr>
          <p:spPr bwMode="auto">
            <a:xfrm>
              <a:off x="961" y="241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87" name="Line 79"/>
            <p:cNvSpPr>
              <a:spLocks noChangeShapeType="1"/>
            </p:cNvSpPr>
            <p:nvPr/>
          </p:nvSpPr>
          <p:spPr bwMode="auto">
            <a:xfrm flipH="1">
              <a:off x="961" y="246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1288" name="Group 80"/>
            <p:cNvGrpSpPr>
              <a:grpSpLocks/>
            </p:cNvGrpSpPr>
            <p:nvPr/>
          </p:nvGrpSpPr>
          <p:grpSpPr bwMode="auto">
            <a:xfrm>
              <a:off x="1664" y="2077"/>
              <a:ext cx="111" cy="216"/>
              <a:chOff x="1670" y="2765"/>
              <a:chExt cx="111" cy="216"/>
            </a:xfrm>
          </p:grpSpPr>
          <p:sp>
            <p:nvSpPr>
              <p:cNvPr id="11324" name="Line 81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5" name="Line 82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6" name="Line 83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7" name="Line 84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8" name="Line 85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9" name="Line 86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30" name="Line 87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89" name="Text Box 88"/>
            <p:cNvSpPr txBox="1">
              <a:spLocks noChangeArrowheads="1"/>
            </p:cNvSpPr>
            <p:nvPr/>
          </p:nvSpPr>
          <p:spPr bwMode="auto">
            <a:xfrm>
              <a:off x="1434" y="1884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grpSp>
          <p:nvGrpSpPr>
            <p:cNvPr id="11290" name="Group 89"/>
            <p:cNvGrpSpPr>
              <a:grpSpLocks/>
            </p:cNvGrpSpPr>
            <p:nvPr/>
          </p:nvGrpSpPr>
          <p:grpSpPr bwMode="auto">
            <a:xfrm>
              <a:off x="864" y="3334"/>
              <a:ext cx="288" cy="96"/>
              <a:chOff x="1392" y="3552"/>
              <a:chExt cx="288" cy="96"/>
            </a:xfrm>
          </p:grpSpPr>
          <p:sp>
            <p:nvSpPr>
              <p:cNvPr id="11321" name="Line 90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2" name="Line 91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3" name="Line 92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1" name="Line 93"/>
            <p:cNvSpPr>
              <a:spLocks noChangeShapeType="1"/>
            </p:cNvSpPr>
            <p:nvPr/>
          </p:nvSpPr>
          <p:spPr bwMode="auto">
            <a:xfrm flipV="1">
              <a:off x="1011" y="318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292" name="Oval 94"/>
            <p:cNvSpPr>
              <a:spLocks noChangeArrowheads="1"/>
            </p:cNvSpPr>
            <p:nvPr/>
          </p:nvSpPr>
          <p:spPr bwMode="auto">
            <a:xfrm>
              <a:off x="1681" y="314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93" name="AutoShape 95"/>
            <p:cNvCxnSpPr>
              <a:cxnSpLocks noChangeShapeType="1"/>
              <a:stCxn id="11275" idx="6"/>
              <a:endCxn id="11292" idx="2"/>
            </p:cNvCxnSpPr>
            <p:nvPr/>
          </p:nvCxnSpPr>
          <p:spPr bwMode="auto">
            <a:xfrm>
              <a:off x="1052" y="3181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294" name="AutoShape 96"/>
            <p:cNvCxnSpPr>
              <a:cxnSpLocks noChangeShapeType="1"/>
              <a:stCxn id="11313" idx="0"/>
              <a:endCxn id="11326" idx="1"/>
            </p:cNvCxnSpPr>
            <p:nvPr/>
          </p:nvCxnSpPr>
          <p:spPr bwMode="auto">
            <a:xfrm flipH="1" flipV="1">
              <a:off x="1721" y="2293"/>
              <a:ext cx="1" cy="2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1295" name="Oval 97"/>
            <p:cNvSpPr>
              <a:spLocks noChangeArrowheads="1"/>
            </p:cNvSpPr>
            <p:nvPr/>
          </p:nvSpPr>
          <p:spPr bwMode="auto">
            <a:xfrm>
              <a:off x="434" y="1728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296" name="AutoShape 98"/>
            <p:cNvCxnSpPr>
              <a:cxnSpLocks noChangeShapeType="1"/>
              <a:stCxn id="11309" idx="0"/>
              <a:endCxn id="11295" idx="4"/>
            </p:cNvCxnSpPr>
            <p:nvPr/>
          </p:nvCxnSpPr>
          <p:spPr bwMode="auto">
            <a:xfrm flipV="1">
              <a:off x="475" y="1805"/>
              <a:ext cx="1" cy="4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297" name="AutoShape 99"/>
            <p:cNvCxnSpPr>
              <a:cxnSpLocks noChangeShapeType="1"/>
              <a:stCxn id="11295" idx="6"/>
              <a:endCxn id="11273" idx="2"/>
            </p:cNvCxnSpPr>
            <p:nvPr/>
          </p:nvCxnSpPr>
          <p:spPr bwMode="auto">
            <a:xfrm>
              <a:off x="517" y="1767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1298" name="Group 100"/>
            <p:cNvGrpSpPr>
              <a:grpSpLocks/>
            </p:cNvGrpSpPr>
            <p:nvPr/>
          </p:nvGrpSpPr>
          <p:grpSpPr bwMode="auto">
            <a:xfrm>
              <a:off x="2481" y="2315"/>
              <a:ext cx="111" cy="216"/>
              <a:chOff x="1670" y="2765"/>
              <a:chExt cx="111" cy="216"/>
            </a:xfrm>
          </p:grpSpPr>
          <p:sp>
            <p:nvSpPr>
              <p:cNvPr id="11314" name="Line 101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5" name="Line 102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6" name="Line 103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7" name="Line 104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Line 105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9" name="Line 106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20" name="Line 107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299" name="Text Box 108"/>
            <p:cNvSpPr txBox="1">
              <a:spLocks noChangeArrowheads="1"/>
            </p:cNvSpPr>
            <p:nvPr/>
          </p:nvSpPr>
          <p:spPr bwMode="auto">
            <a:xfrm>
              <a:off x="2256" y="2123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endParaRPr lang="en-US" b="1"/>
            </a:p>
          </p:txBody>
        </p:sp>
        <p:cxnSp>
          <p:nvCxnSpPr>
            <p:cNvPr id="11300" name="AutoShape 109"/>
            <p:cNvCxnSpPr>
              <a:cxnSpLocks noChangeShapeType="1"/>
              <a:stCxn id="11292" idx="6"/>
              <a:endCxn id="11316" idx="1"/>
            </p:cNvCxnSpPr>
            <p:nvPr/>
          </p:nvCxnSpPr>
          <p:spPr bwMode="auto">
            <a:xfrm flipV="1">
              <a:off x="1764" y="2531"/>
              <a:ext cx="774" cy="6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1301" name="AutoShape 110"/>
            <p:cNvCxnSpPr>
              <a:cxnSpLocks noChangeShapeType="1"/>
              <a:stCxn id="11274" idx="6"/>
              <a:endCxn id="11314" idx="0"/>
            </p:cNvCxnSpPr>
            <p:nvPr/>
          </p:nvCxnSpPr>
          <p:spPr bwMode="auto">
            <a:xfrm>
              <a:off x="1753" y="1767"/>
              <a:ext cx="776" cy="548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grpSp>
          <p:nvGrpSpPr>
            <p:cNvPr id="11302" name="Group 111"/>
            <p:cNvGrpSpPr>
              <a:grpSpLocks/>
            </p:cNvGrpSpPr>
            <p:nvPr/>
          </p:nvGrpSpPr>
          <p:grpSpPr bwMode="auto">
            <a:xfrm>
              <a:off x="1326" y="2556"/>
              <a:ext cx="563" cy="404"/>
              <a:chOff x="42" y="2584"/>
              <a:chExt cx="563" cy="404"/>
            </a:xfrm>
          </p:grpSpPr>
          <p:sp>
            <p:nvSpPr>
              <p:cNvPr id="11311" name="Text Box 112"/>
              <p:cNvSpPr txBox="1">
                <a:spLocks noChangeArrowheads="1"/>
              </p:cNvSpPr>
              <p:nvPr/>
            </p:nvSpPr>
            <p:spPr bwMode="auto">
              <a:xfrm>
                <a:off x="42" y="2608"/>
                <a:ext cx="236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sp>
            <p:nvSpPr>
              <p:cNvPr id="11312" name="Oval 113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3" name="Text Box 114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cxnSp>
          <p:nvCxnSpPr>
            <p:cNvPr id="11303" name="AutoShape 115"/>
            <p:cNvCxnSpPr>
              <a:cxnSpLocks noChangeShapeType="1"/>
              <a:stCxn id="11292" idx="0"/>
              <a:endCxn id="11313" idx="2"/>
            </p:cNvCxnSpPr>
            <p:nvPr/>
          </p:nvCxnSpPr>
          <p:spPr bwMode="auto">
            <a:xfrm flipH="1" flipV="1">
              <a:off x="1722" y="2960"/>
              <a:ext cx="1" cy="18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1304" name="AutoShape 116"/>
            <p:cNvCxnSpPr>
              <a:cxnSpLocks noChangeShapeType="1"/>
              <a:stCxn id="11274" idx="2"/>
              <a:endCxn id="11273" idx="6"/>
            </p:cNvCxnSpPr>
            <p:nvPr/>
          </p:nvCxnSpPr>
          <p:spPr bwMode="auto">
            <a:xfrm flipH="1">
              <a:off x="1037" y="1767"/>
              <a:ext cx="633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1305" name="Group 117"/>
            <p:cNvGrpSpPr>
              <a:grpSpLocks/>
            </p:cNvGrpSpPr>
            <p:nvPr/>
          </p:nvGrpSpPr>
          <p:grpSpPr bwMode="auto">
            <a:xfrm>
              <a:off x="128" y="2275"/>
              <a:ext cx="513" cy="328"/>
              <a:chOff x="3131" y="2952"/>
              <a:chExt cx="513" cy="328"/>
            </a:xfrm>
          </p:grpSpPr>
          <p:sp>
            <p:nvSpPr>
              <p:cNvPr id="11307" name="Text Box 118"/>
              <p:cNvSpPr txBox="1">
                <a:spLocks noChangeArrowheads="1"/>
              </p:cNvSpPr>
              <p:nvPr/>
            </p:nvSpPr>
            <p:spPr bwMode="auto">
              <a:xfrm>
                <a:off x="3131" y="2952"/>
                <a:ext cx="200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 i="1"/>
                  <a:t>i</a:t>
                </a:r>
                <a:r>
                  <a:rPr lang="en-US" sz="2000" b="1" baseline="-25000"/>
                  <a:t>s</a:t>
                </a:r>
                <a:endParaRPr lang="en-US" sz="2000" b="1"/>
              </a:p>
            </p:txBody>
          </p:sp>
          <p:grpSp>
            <p:nvGrpSpPr>
              <p:cNvPr id="11308" name="Group 119"/>
              <p:cNvGrpSpPr>
                <a:grpSpLocks/>
              </p:cNvGrpSpPr>
              <p:nvPr/>
            </p:nvGrpSpPr>
            <p:grpSpPr bwMode="auto">
              <a:xfrm>
                <a:off x="3312" y="2970"/>
                <a:ext cx="332" cy="310"/>
                <a:chOff x="273" y="2626"/>
                <a:chExt cx="332" cy="310"/>
              </a:xfrm>
            </p:grpSpPr>
            <p:sp>
              <p:nvSpPr>
                <p:cNvPr id="11309" name="Oval 120"/>
                <p:cNvSpPr>
                  <a:spLocks noChangeArrowheads="1"/>
                </p:cNvSpPr>
                <p:nvPr/>
              </p:nvSpPr>
              <p:spPr bwMode="auto">
                <a:xfrm>
                  <a:off x="273" y="2626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1310" name="Line 121"/>
                <p:cNvSpPr>
                  <a:spLocks noChangeShapeType="1"/>
                </p:cNvSpPr>
                <p:nvPr/>
              </p:nvSpPr>
              <p:spPr bwMode="auto">
                <a:xfrm flipV="1">
                  <a:off x="439" y="2681"/>
                  <a:ext cx="0" cy="199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stealth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1306" name="Text Box 122"/>
            <p:cNvSpPr txBox="1">
              <a:spLocks noChangeArrowheads="1"/>
            </p:cNvSpPr>
            <p:nvPr/>
          </p:nvSpPr>
          <p:spPr bwMode="auto">
            <a:xfrm>
              <a:off x="2575" y="2123"/>
              <a:ext cx="257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R</a:t>
              </a:r>
            </a:p>
            <a:p>
              <a:r>
                <a:rPr lang="en-US" b="1"/>
                <a:t>–</a:t>
              </a:r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1987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41988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32DC9A7-2865-4CCF-9AE5-D65B3900AB89}" type="slidenum">
              <a:rPr lang="en-US"/>
              <a:pPr lvl="1"/>
              <a:t>28</a:t>
            </a:fld>
            <a:endParaRPr lang="en-US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Source Transformation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A237A77-1843-426A-A22A-ACDA3D31778A}" type="slidenum">
              <a:rPr lang="en-US"/>
              <a:pPr lvl="1"/>
              <a:t>29</a:t>
            </a:fld>
            <a:endParaRPr lang="en-US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sz="2800" b="1" u="sng" smtClean="0"/>
              <a:t>Source transformation</a:t>
            </a:r>
            <a:r>
              <a:rPr lang="en-US" sz="2800" smtClean="0"/>
              <a:t>: a procedure for transforming one source into another while retaining the terminal characteristics of the original source</a:t>
            </a:r>
          </a:p>
        </p:txBody>
      </p:sp>
      <p:grpSp>
        <p:nvGrpSpPr>
          <p:cNvPr id="43015" name="Group 81"/>
          <p:cNvGrpSpPr>
            <a:grpSpLocks/>
          </p:cNvGrpSpPr>
          <p:nvPr/>
        </p:nvGrpSpPr>
        <p:grpSpPr bwMode="auto">
          <a:xfrm>
            <a:off x="992188" y="3076575"/>
            <a:ext cx="2498725" cy="1793875"/>
            <a:chOff x="256" y="2073"/>
            <a:chExt cx="1574" cy="1130"/>
          </a:xfrm>
        </p:grpSpPr>
        <p:grpSp>
          <p:nvGrpSpPr>
            <p:cNvPr id="43046" name="Group 65"/>
            <p:cNvGrpSpPr>
              <a:grpSpLocks/>
            </p:cNvGrpSpPr>
            <p:nvPr/>
          </p:nvGrpSpPr>
          <p:grpSpPr bwMode="auto">
            <a:xfrm>
              <a:off x="256" y="2073"/>
              <a:ext cx="1363" cy="1092"/>
              <a:chOff x="816" y="2073"/>
              <a:chExt cx="1363" cy="1092"/>
            </a:xfrm>
          </p:grpSpPr>
          <p:grpSp>
            <p:nvGrpSpPr>
              <p:cNvPr id="43049" name="Group 5"/>
              <p:cNvGrpSpPr>
                <a:grpSpLocks/>
              </p:cNvGrpSpPr>
              <p:nvPr/>
            </p:nvGrpSpPr>
            <p:grpSpPr bwMode="auto">
              <a:xfrm>
                <a:off x="816" y="2504"/>
                <a:ext cx="563" cy="404"/>
                <a:chOff x="42" y="2584"/>
                <a:chExt cx="563" cy="404"/>
              </a:xfrm>
            </p:grpSpPr>
            <p:sp>
              <p:nvSpPr>
                <p:cNvPr id="4306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42" y="2608"/>
                  <a:ext cx="236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/>
                    <a:t>v</a:t>
                  </a:r>
                  <a:r>
                    <a:rPr lang="en-US" sz="2000" b="1" baseline="-25000"/>
                    <a:t>s</a:t>
                  </a:r>
                  <a:endParaRPr lang="en-US" sz="2000" b="1"/>
                </a:p>
              </p:txBody>
            </p:sp>
            <p:sp>
              <p:nvSpPr>
                <p:cNvPr id="43065" name="Oval 7"/>
                <p:cNvSpPr>
                  <a:spLocks noChangeArrowheads="1"/>
                </p:cNvSpPr>
                <p:nvPr/>
              </p:nvSpPr>
              <p:spPr bwMode="auto">
                <a:xfrm>
                  <a:off x="273" y="2626"/>
                  <a:ext cx="332" cy="31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066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339" y="2584"/>
                  <a:ext cx="197" cy="404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+</a:t>
                  </a:r>
                </a:p>
                <a:p>
                  <a:r>
                    <a:rPr lang="en-US"/>
                    <a:t>–</a:t>
                  </a:r>
                </a:p>
              </p:txBody>
            </p:sp>
          </p:grpSp>
          <p:sp>
            <p:nvSpPr>
              <p:cNvPr id="43050" name="Oval 9"/>
              <p:cNvSpPr>
                <a:spLocks noChangeArrowheads="1"/>
              </p:cNvSpPr>
              <p:nvPr/>
            </p:nvSpPr>
            <p:spPr bwMode="auto">
              <a:xfrm>
                <a:off x="2096" y="308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1" name="Oval 10"/>
              <p:cNvSpPr>
                <a:spLocks noChangeArrowheads="1"/>
              </p:cNvSpPr>
              <p:nvPr/>
            </p:nvSpPr>
            <p:spPr bwMode="auto">
              <a:xfrm>
                <a:off x="2096" y="2280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052" name="Group 28"/>
              <p:cNvGrpSpPr>
                <a:grpSpLocks/>
              </p:cNvGrpSpPr>
              <p:nvPr/>
            </p:nvGrpSpPr>
            <p:grpSpPr bwMode="auto">
              <a:xfrm rot="5400000" flipH="1" flipV="1">
                <a:off x="1632" y="2177"/>
                <a:ext cx="112" cy="287"/>
                <a:chOff x="3450" y="2313"/>
                <a:chExt cx="111" cy="216"/>
              </a:xfrm>
            </p:grpSpPr>
            <p:sp>
              <p:nvSpPr>
                <p:cNvPr id="43057" name="Line 29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8" name="Line 30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59" name="Line 31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60" name="Line 32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61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62" name="Line 34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63" name="Line 35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053" name="Text Box 39"/>
              <p:cNvSpPr txBox="1">
                <a:spLocks noChangeArrowheads="1"/>
              </p:cNvSpPr>
              <p:nvPr/>
            </p:nvSpPr>
            <p:spPr bwMode="auto">
              <a:xfrm>
                <a:off x="1561" y="2073"/>
                <a:ext cx="257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s</a:t>
                </a:r>
              </a:p>
            </p:txBody>
          </p:sp>
          <p:cxnSp>
            <p:nvCxnSpPr>
              <p:cNvPr id="43054" name="AutoShape 61"/>
              <p:cNvCxnSpPr>
                <a:cxnSpLocks noChangeShapeType="1"/>
                <a:stCxn id="43066" idx="2"/>
                <a:endCxn id="43050" idx="2"/>
              </p:cNvCxnSpPr>
              <p:nvPr/>
            </p:nvCxnSpPr>
            <p:spPr bwMode="auto">
              <a:xfrm rot="16200000" flipH="1">
                <a:off x="1544" y="2576"/>
                <a:ext cx="219" cy="88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43055" name="AutoShape 62"/>
              <p:cNvCxnSpPr>
                <a:cxnSpLocks noChangeShapeType="1"/>
                <a:stCxn id="43066" idx="0"/>
                <a:endCxn id="43057" idx="0"/>
              </p:cNvCxnSpPr>
              <p:nvPr/>
            </p:nvCxnSpPr>
            <p:spPr bwMode="auto">
              <a:xfrm rot="-5400000">
                <a:off x="1291" y="2250"/>
                <a:ext cx="175" cy="333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43056" name="AutoShape 63"/>
              <p:cNvCxnSpPr>
                <a:cxnSpLocks noChangeShapeType="1"/>
                <a:stCxn id="43051" idx="2"/>
                <a:endCxn id="43059" idx="1"/>
              </p:cNvCxnSpPr>
              <p:nvPr/>
            </p:nvCxnSpPr>
            <p:spPr bwMode="auto">
              <a:xfrm flipH="1">
                <a:off x="1832" y="2319"/>
                <a:ext cx="264" cy="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43047" name="Text Box 76"/>
            <p:cNvSpPr txBox="1">
              <a:spLocks noChangeArrowheads="1"/>
            </p:cNvSpPr>
            <p:nvPr/>
          </p:nvSpPr>
          <p:spPr bwMode="auto">
            <a:xfrm>
              <a:off x="1636" y="2189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3048" name="Text Box 77"/>
            <p:cNvSpPr txBox="1">
              <a:spLocks noChangeArrowheads="1"/>
            </p:cNvSpPr>
            <p:nvPr/>
          </p:nvSpPr>
          <p:spPr bwMode="auto">
            <a:xfrm>
              <a:off x="1634" y="2972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</p:grpSp>
      <p:grpSp>
        <p:nvGrpSpPr>
          <p:cNvPr id="43016" name="Group 80"/>
          <p:cNvGrpSpPr>
            <a:grpSpLocks/>
          </p:cNvGrpSpPr>
          <p:nvPr/>
        </p:nvGrpSpPr>
        <p:grpSpPr bwMode="auto">
          <a:xfrm>
            <a:off x="5167313" y="3187700"/>
            <a:ext cx="2528887" cy="1790700"/>
            <a:chOff x="2910" y="2136"/>
            <a:chExt cx="1593" cy="1128"/>
          </a:xfrm>
        </p:grpSpPr>
        <p:grpSp>
          <p:nvGrpSpPr>
            <p:cNvPr id="43019" name="Group 75"/>
            <p:cNvGrpSpPr>
              <a:grpSpLocks/>
            </p:cNvGrpSpPr>
            <p:nvPr/>
          </p:nvGrpSpPr>
          <p:grpSpPr bwMode="auto">
            <a:xfrm>
              <a:off x="2910" y="2227"/>
              <a:ext cx="1397" cy="970"/>
              <a:chOff x="2910" y="2227"/>
              <a:chExt cx="1397" cy="970"/>
            </a:xfrm>
          </p:grpSpPr>
          <p:grpSp>
            <p:nvGrpSpPr>
              <p:cNvPr id="43022" name="Group 14"/>
              <p:cNvGrpSpPr>
                <a:grpSpLocks/>
              </p:cNvGrpSpPr>
              <p:nvPr/>
            </p:nvGrpSpPr>
            <p:grpSpPr bwMode="auto">
              <a:xfrm>
                <a:off x="2910" y="2528"/>
                <a:ext cx="513" cy="328"/>
                <a:chOff x="3131" y="2952"/>
                <a:chExt cx="513" cy="328"/>
              </a:xfrm>
            </p:grpSpPr>
            <p:sp>
              <p:nvSpPr>
                <p:cNvPr id="43042" name="Text Box 15"/>
                <p:cNvSpPr txBox="1">
                  <a:spLocks noChangeArrowheads="1"/>
                </p:cNvSpPr>
                <p:nvPr/>
              </p:nvSpPr>
              <p:spPr bwMode="auto">
                <a:xfrm>
                  <a:off x="3131" y="2952"/>
                  <a:ext cx="200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/>
                    <a:t>i</a:t>
                  </a:r>
                  <a:r>
                    <a:rPr lang="en-US" sz="2000" b="1" baseline="-25000"/>
                    <a:t>s</a:t>
                  </a:r>
                  <a:endParaRPr lang="en-US" sz="2000" b="1"/>
                </a:p>
              </p:txBody>
            </p:sp>
            <p:grpSp>
              <p:nvGrpSpPr>
                <p:cNvPr id="43043" name="Group 16"/>
                <p:cNvGrpSpPr>
                  <a:grpSpLocks/>
                </p:cNvGrpSpPr>
                <p:nvPr/>
              </p:nvGrpSpPr>
              <p:grpSpPr bwMode="auto">
                <a:xfrm>
                  <a:off x="3312" y="2970"/>
                  <a:ext cx="332" cy="310"/>
                  <a:chOff x="273" y="2626"/>
                  <a:chExt cx="332" cy="310"/>
                </a:xfrm>
              </p:grpSpPr>
              <p:sp>
                <p:nvSpPr>
                  <p:cNvPr id="43044" name="Oval 17"/>
                  <p:cNvSpPr>
                    <a:spLocks noChangeArrowheads="1"/>
                  </p:cNvSpPr>
                  <p:nvPr/>
                </p:nvSpPr>
                <p:spPr bwMode="auto">
                  <a:xfrm>
                    <a:off x="273" y="2626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3045" name="Line 1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9" y="2681"/>
                    <a:ext cx="0" cy="199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stealth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3023" name="Oval 19"/>
              <p:cNvSpPr>
                <a:spLocks noChangeArrowheads="1"/>
              </p:cNvSpPr>
              <p:nvPr/>
            </p:nvSpPr>
            <p:spPr bwMode="auto">
              <a:xfrm>
                <a:off x="4224" y="3120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4" name="Oval 20"/>
              <p:cNvSpPr>
                <a:spLocks noChangeArrowheads="1"/>
              </p:cNvSpPr>
              <p:nvPr/>
            </p:nvSpPr>
            <p:spPr bwMode="auto">
              <a:xfrm>
                <a:off x="4224" y="2227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5" name="Oval 43"/>
              <p:cNvSpPr>
                <a:spLocks noChangeArrowheads="1"/>
              </p:cNvSpPr>
              <p:nvPr/>
            </p:nvSpPr>
            <p:spPr bwMode="auto">
              <a:xfrm rot="-5400000">
                <a:off x="3805" y="3121"/>
                <a:ext cx="66" cy="64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6" name="Oval 44"/>
              <p:cNvSpPr>
                <a:spLocks noChangeArrowheads="1"/>
              </p:cNvSpPr>
              <p:nvPr/>
            </p:nvSpPr>
            <p:spPr bwMode="auto">
              <a:xfrm rot="-5400000">
                <a:off x="3793" y="2228"/>
                <a:ext cx="66" cy="70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3027" name="Group 47"/>
              <p:cNvGrpSpPr>
                <a:grpSpLocks/>
              </p:cNvGrpSpPr>
              <p:nvPr/>
            </p:nvGrpSpPr>
            <p:grpSpPr bwMode="auto">
              <a:xfrm rot="10800000">
                <a:off x="3772" y="2496"/>
                <a:ext cx="112" cy="287"/>
                <a:chOff x="3450" y="2313"/>
                <a:chExt cx="111" cy="216"/>
              </a:xfrm>
            </p:grpSpPr>
            <p:sp>
              <p:nvSpPr>
                <p:cNvPr id="43035" name="Line 48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6" name="Line 49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7" name="Line 50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8" name="Line 51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39" name="Line 52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0" name="Line 53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1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3028" name="Text Box 58"/>
              <p:cNvSpPr txBox="1">
                <a:spLocks noChangeArrowheads="1"/>
              </p:cNvSpPr>
              <p:nvPr/>
            </p:nvSpPr>
            <p:spPr bwMode="auto">
              <a:xfrm>
                <a:off x="3525" y="2601"/>
                <a:ext cx="273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p</a:t>
                </a:r>
              </a:p>
            </p:txBody>
          </p:sp>
          <p:cxnSp>
            <p:nvCxnSpPr>
              <p:cNvPr id="43029" name="AutoShape 66"/>
              <p:cNvCxnSpPr>
                <a:cxnSpLocks noChangeShapeType="1"/>
                <a:stCxn id="43025" idx="6"/>
                <a:endCxn id="43035" idx="0"/>
              </p:cNvCxnSpPr>
              <p:nvPr/>
            </p:nvCxnSpPr>
            <p:spPr bwMode="auto">
              <a:xfrm flipH="1" flipV="1">
                <a:off x="3836" y="2783"/>
                <a:ext cx="2" cy="337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3030" name="AutoShape 67"/>
              <p:cNvCxnSpPr>
                <a:cxnSpLocks noChangeShapeType="1"/>
                <a:stCxn id="43026" idx="2"/>
                <a:endCxn id="43037" idx="1"/>
              </p:cNvCxnSpPr>
              <p:nvPr/>
            </p:nvCxnSpPr>
            <p:spPr bwMode="auto">
              <a:xfrm>
                <a:off x="3826" y="2296"/>
                <a:ext cx="0" cy="200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3031" name="AutoShape 71"/>
              <p:cNvCxnSpPr>
                <a:cxnSpLocks noChangeShapeType="1"/>
                <a:stCxn id="43044" idx="4"/>
                <a:endCxn id="43025" idx="0"/>
              </p:cNvCxnSpPr>
              <p:nvPr/>
            </p:nvCxnSpPr>
            <p:spPr bwMode="auto">
              <a:xfrm rot="16200000" flipH="1">
                <a:off x="3383" y="2730"/>
                <a:ext cx="297" cy="54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43032" name="AutoShape 72"/>
              <p:cNvCxnSpPr>
                <a:cxnSpLocks noChangeShapeType="1"/>
                <a:stCxn id="43044" idx="0"/>
                <a:endCxn id="43026" idx="0"/>
              </p:cNvCxnSpPr>
              <p:nvPr/>
            </p:nvCxnSpPr>
            <p:spPr bwMode="auto">
              <a:xfrm rot="-5400000">
                <a:off x="3382" y="2138"/>
                <a:ext cx="283" cy="53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43033" name="AutoShape 73"/>
              <p:cNvCxnSpPr>
                <a:cxnSpLocks noChangeShapeType="1"/>
                <a:stCxn id="43025" idx="4"/>
                <a:endCxn id="43023" idx="2"/>
              </p:cNvCxnSpPr>
              <p:nvPr/>
            </p:nvCxnSpPr>
            <p:spPr bwMode="auto">
              <a:xfrm>
                <a:off x="3870" y="3153"/>
                <a:ext cx="354" cy="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3034" name="AutoShape 74"/>
              <p:cNvCxnSpPr>
                <a:cxnSpLocks noChangeShapeType="1"/>
                <a:stCxn id="43026" idx="4"/>
                <a:endCxn id="43024" idx="2"/>
              </p:cNvCxnSpPr>
              <p:nvPr/>
            </p:nvCxnSpPr>
            <p:spPr bwMode="auto">
              <a:xfrm>
                <a:off x="3861" y="2263"/>
                <a:ext cx="363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</p:grpSp>
        <p:sp>
          <p:nvSpPr>
            <p:cNvPr id="43020" name="Text Box 78"/>
            <p:cNvSpPr txBox="1">
              <a:spLocks noChangeArrowheads="1"/>
            </p:cNvSpPr>
            <p:nvPr/>
          </p:nvSpPr>
          <p:spPr bwMode="auto">
            <a:xfrm>
              <a:off x="4309" y="2136"/>
              <a:ext cx="18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a</a:t>
              </a:r>
            </a:p>
          </p:txBody>
        </p:sp>
        <p:sp>
          <p:nvSpPr>
            <p:cNvPr id="43021" name="Text Box 79"/>
            <p:cNvSpPr txBox="1">
              <a:spLocks noChangeArrowheads="1"/>
            </p:cNvSpPr>
            <p:nvPr/>
          </p:nvSpPr>
          <p:spPr bwMode="auto">
            <a:xfrm>
              <a:off x="4307" y="3033"/>
              <a:ext cx="19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b</a:t>
              </a:r>
            </a:p>
          </p:txBody>
        </p:sp>
      </p:grpSp>
      <p:sp>
        <p:nvSpPr>
          <p:cNvPr id="43017" name="Text Box 82"/>
          <p:cNvSpPr txBox="1">
            <a:spLocks noChangeArrowheads="1"/>
          </p:cNvSpPr>
          <p:nvPr/>
        </p:nvSpPr>
        <p:spPr bwMode="auto">
          <a:xfrm>
            <a:off x="1366838" y="5295900"/>
            <a:ext cx="6786562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Node analysis</a:t>
            </a:r>
            <a:r>
              <a:rPr lang="en-US"/>
              <a:t> is easier with </a:t>
            </a:r>
            <a:r>
              <a:rPr lang="en-US" b="1"/>
              <a:t>current</a:t>
            </a:r>
            <a:r>
              <a:rPr lang="en-US"/>
              <a:t> sources – </a:t>
            </a:r>
            <a:r>
              <a:rPr lang="en-US" b="1"/>
              <a:t>mesh analysis</a:t>
            </a:r>
            <a:r>
              <a:rPr lang="en-US"/>
              <a:t> is easier with </a:t>
            </a:r>
            <a:r>
              <a:rPr lang="en-US" b="1"/>
              <a:t>voltage</a:t>
            </a:r>
            <a:r>
              <a:rPr lang="en-US"/>
              <a:t> sources.  </a:t>
            </a:r>
          </a:p>
        </p:txBody>
      </p:sp>
      <p:sp>
        <p:nvSpPr>
          <p:cNvPr id="43018" name="AutoShape 83"/>
          <p:cNvSpPr>
            <a:spLocks noChangeArrowheads="1"/>
          </p:cNvSpPr>
          <p:nvPr/>
        </p:nvSpPr>
        <p:spPr bwMode="auto">
          <a:xfrm>
            <a:off x="3962400" y="3816350"/>
            <a:ext cx="914400" cy="476250"/>
          </a:xfrm>
          <a:prstGeom prst="leftRightArrow">
            <a:avLst>
              <a:gd name="adj1" fmla="val 50000"/>
              <a:gd name="adj2" fmla="val 3840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7651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27652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526E253-24AE-4935-933E-5FBF97CCAA72}" type="slidenum">
              <a:rPr lang="en-US"/>
              <a:pPr lvl="1"/>
              <a:t>3</a:t>
            </a:fld>
            <a:endParaRPr lang="en-US"/>
          </a:p>
        </p:txBody>
      </p:sp>
      <p:sp>
        <p:nvSpPr>
          <p:cNvPr id="27653" name="Rectangle 2080"/>
          <p:cNvSpPr>
            <a:spLocks noGrp="1" noChangeArrowheads="1"/>
          </p:cNvSpPr>
          <p:nvPr>
            <p:ph type="ctrTitle"/>
          </p:nvPr>
        </p:nvSpPr>
        <p:spPr>
          <a:xfrm>
            <a:off x="381000" y="2286000"/>
            <a:ext cx="8077200" cy="1143000"/>
          </a:xfrm>
        </p:spPr>
        <p:txBody>
          <a:bodyPr/>
          <a:lstStyle/>
          <a:p>
            <a:r>
              <a:rPr lang="en-US" smtClean="0"/>
              <a:t>Lecture 8 – Network Analysis</a:t>
            </a:r>
          </a:p>
        </p:txBody>
      </p:sp>
      <p:sp>
        <p:nvSpPr>
          <p:cNvPr id="27654" name="Rectangle 2081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Controlled Sources</a:t>
            </a:r>
          </a:p>
          <a:p>
            <a:r>
              <a:rPr lang="en-US" smtClean="0">
                <a:solidFill>
                  <a:schemeClr val="tx1"/>
                </a:solidFill>
              </a:rPr>
              <a:t>Superposition</a:t>
            </a:r>
          </a:p>
          <a:p>
            <a:r>
              <a:rPr lang="en-US" smtClean="0">
                <a:solidFill>
                  <a:schemeClr val="tx1"/>
                </a:solidFill>
              </a:rPr>
              <a:t>Source Transformations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4035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4403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2E052E9-58EE-4A27-8252-4568362DBBC8}" type="slidenum">
              <a:rPr lang="en-US"/>
              <a:pPr lvl="1"/>
              <a:t>30</a:t>
            </a:fld>
            <a:endParaRPr lang="en-US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77200" cy="723900"/>
          </a:xfrm>
        </p:spPr>
        <p:txBody>
          <a:bodyPr/>
          <a:lstStyle/>
          <a:p>
            <a:r>
              <a:rPr lang="en-US" sz="2800" smtClean="0"/>
              <a:t>How can these circuits be equivalent?</a:t>
            </a:r>
          </a:p>
        </p:txBody>
      </p:sp>
      <p:sp>
        <p:nvSpPr>
          <p:cNvPr id="44039" name="AutoShape 71"/>
          <p:cNvSpPr>
            <a:spLocks noChangeArrowheads="1"/>
          </p:cNvSpPr>
          <p:nvPr/>
        </p:nvSpPr>
        <p:spPr bwMode="auto">
          <a:xfrm>
            <a:off x="3962400" y="2819400"/>
            <a:ext cx="914400" cy="476250"/>
          </a:xfrm>
          <a:prstGeom prst="leftRightArrow">
            <a:avLst>
              <a:gd name="adj1" fmla="val 50000"/>
              <a:gd name="adj2" fmla="val 3840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40" name="Group 83"/>
          <p:cNvGrpSpPr>
            <a:grpSpLocks/>
          </p:cNvGrpSpPr>
          <p:nvPr/>
        </p:nvGrpSpPr>
        <p:grpSpPr bwMode="auto">
          <a:xfrm>
            <a:off x="180975" y="1981200"/>
            <a:ext cx="3324225" cy="2286000"/>
            <a:chOff x="114" y="1248"/>
            <a:chExt cx="2094" cy="1440"/>
          </a:xfrm>
        </p:grpSpPr>
        <p:grpSp>
          <p:nvGrpSpPr>
            <p:cNvPr id="44077" name="Group 70"/>
            <p:cNvGrpSpPr>
              <a:grpSpLocks/>
            </p:cNvGrpSpPr>
            <p:nvPr/>
          </p:nvGrpSpPr>
          <p:grpSpPr bwMode="auto">
            <a:xfrm>
              <a:off x="114" y="1248"/>
              <a:ext cx="2094" cy="1440"/>
              <a:chOff x="66" y="1872"/>
              <a:chExt cx="2094" cy="1440"/>
            </a:xfrm>
          </p:grpSpPr>
          <p:grpSp>
            <p:nvGrpSpPr>
              <p:cNvPr id="44080" name="Group 5"/>
              <p:cNvGrpSpPr>
                <a:grpSpLocks/>
              </p:cNvGrpSpPr>
              <p:nvPr/>
            </p:nvGrpSpPr>
            <p:grpSpPr bwMode="auto">
              <a:xfrm>
                <a:off x="66" y="1928"/>
                <a:ext cx="1363" cy="1092"/>
                <a:chOff x="816" y="2073"/>
                <a:chExt cx="1363" cy="1092"/>
              </a:xfrm>
            </p:grpSpPr>
            <p:grpSp>
              <p:nvGrpSpPr>
                <p:cNvPr id="44089" name="Group 6"/>
                <p:cNvGrpSpPr>
                  <a:grpSpLocks/>
                </p:cNvGrpSpPr>
                <p:nvPr/>
              </p:nvGrpSpPr>
              <p:grpSpPr bwMode="auto">
                <a:xfrm>
                  <a:off x="816" y="2504"/>
                  <a:ext cx="563" cy="404"/>
                  <a:chOff x="42" y="2584"/>
                  <a:chExt cx="563" cy="404"/>
                </a:xfrm>
              </p:grpSpPr>
              <p:sp>
                <p:nvSpPr>
                  <p:cNvPr id="44104" name="Text Box 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" y="2608"/>
                    <a:ext cx="236" cy="25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="1"/>
                      <a:t>v</a:t>
                    </a:r>
                    <a:r>
                      <a:rPr lang="en-US" sz="2000" b="1" baseline="-25000"/>
                      <a:t>s</a:t>
                    </a:r>
                    <a:endParaRPr lang="en-US" sz="2000" b="1"/>
                  </a:p>
                </p:txBody>
              </p:sp>
              <p:sp>
                <p:nvSpPr>
                  <p:cNvPr id="44105" name="Oval 8"/>
                  <p:cNvSpPr>
                    <a:spLocks noChangeArrowheads="1"/>
                  </p:cNvSpPr>
                  <p:nvPr/>
                </p:nvSpPr>
                <p:spPr bwMode="auto">
                  <a:xfrm>
                    <a:off x="273" y="2626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106" name="Text Box 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9" y="2584"/>
                    <a:ext cx="197" cy="4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+</a:t>
                    </a:r>
                  </a:p>
                  <a:p>
                    <a:r>
                      <a:rPr lang="en-US"/>
                      <a:t>–</a:t>
                    </a:r>
                  </a:p>
                </p:txBody>
              </p:sp>
            </p:grpSp>
            <p:sp>
              <p:nvSpPr>
                <p:cNvPr id="44090" name="Oval 10"/>
                <p:cNvSpPr>
                  <a:spLocks noChangeArrowheads="1"/>
                </p:cNvSpPr>
                <p:nvPr/>
              </p:nvSpPr>
              <p:spPr bwMode="auto">
                <a:xfrm>
                  <a:off x="2096" y="3088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91" name="Oval 11"/>
                <p:cNvSpPr>
                  <a:spLocks noChangeArrowheads="1"/>
                </p:cNvSpPr>
                <p:nvPr/>
              </p:nvSpPr>
              <p:spPr bwMode="auto">
                <a:xfrm>
                  <a:off x="2096" y="2280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44092" name="Group 12"/>
                <p:cNvGrpSpPr>
                  <a:grpSpLocks/>
                </p:cNvGrpSpPr>
                <p:nvPr/>
              </p:nvGrpSpPr>
              <p:grpSpPr bwMode="auto">
                <a:xfrm rot="5400000" flipH="1" flipV="1">
                  <a:off x="1632" y="2177"/>
                  <a:ext cx="112" cy="287"/>
                  <a:chOff x="3450" y="2313"/>
                  <a:chExt cx="111" cy="216"/>
                </a:xfrm>
              </p:grpSpPr>
              <p:sp>
                <p:nvSpPr>
                  <p:cNvPr id="44097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3498" y="2313"/>
                    <a:ext cx="63" cy="2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098" name="Line 14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50" y="2334"/>
                    <a:ext cx="108" cy="1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099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450" y="2505"/>
                    <a:ext cx="57" cy="2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0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453" y="2355"/>
                    <a:ext cx="105" cy="4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01" name="Line 17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53" y="2400"/>
                    <a:ext cx="108" cy="2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02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453" y="2427"/>
                    <a:ext cx="102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44103" name="Line 19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53" y="2472"/>
                    <a:ext cx="99" cy="3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4093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1561" y="2073"/>
                  <a:ext cx="257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/>
                    <a:t>R</a:t>
                  </a:r>
                  <a:r>
                    <a:rPr lang="en-US" b="1" baseline="-25000"/>
                    <a:t>s</a:t>
                  </a:r>
                </a:p>
              </p:txBody>
            </p:sp>
            <p:cxnSp>
              <p:nvCxnSpPr>
                <p:cNvPr id="44094" name="AutoShape 21"/>
                <p:cNvCxnSpPr>
                  <a:cxnSpLocks noChangeShapeType="1"/>
                  <a:stCxn id="44106" idx="2"/>
                  <a:endCxn id="44090" idx="2"/>
                </p:cNvCxnSpPr>
                <p:nvPr/>
              </p:nvCxnSpPr>
              <p:spPr bwMode="auto">
                <a:xfrm rot="16200000" flipH="1">
                  <a:off x="1544" y="2576"/>
                  <a:ext cx="219" cy="884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  <p:cxnSp>
              <p:nvCxnSpPr>
                <p:cNvPr id="44095" name="AutoShape 22"/>
                <p:cNvCxnSpPr>
                  <a:cxnSpLocks noChangeShapeType="1"/>
                  <a:stCxn id="44106" idx="0"/>
                  <a:endCxn id="44097" idx="0"/>
                </p:cNvCxnSpPr>
                <p:nvPr/>
              </p:nvCxnSpPr>
              <p:spPr bwMode="auto">
                <a:xfrm rot="-5400000">
                  <a:off x="1291" y="2250"/>
                  <a:ext cx="175" cy="333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  <p:cxnSp>
              <p:nvCxnSpPr>
                <p:cNvPr id="44096" name="AutoShape 23"/>
                <p:cNvCxnSpPr>
                  <a:cxnSpLocks noChangeShapeType="1"/>
                  <a:stCxn id="44091" idx="2"/>
                  <a:endCxn id="44099" idx="1"/>
                </p:cNvCxnSpPr>
                <p:nvPr/>
              </p:nvCxnSpPr>
              <p:spPr bwMode="auto">
                <a:xfrm flipH="1">
                  <a:off x="1832" y="2319"/>
                  <a:ext cx="264" cy="0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</p:cxnSp>
          </p:grpSp>
          <p:sp>
            <p:nvSpPr>
              <p:cNvPr id="44081" name="Text Box 24"/>
              <p:cNvSpPr txBox="1">
                <a:spLocks noChangeArrowheads="1"/>
              </p:cNvSpPr>
              <p:nvPr/>
            </p:nvSpPr>
            <p:spPr bwMode="auto">
              <a:xfrm>
                <a:off x="1296" y="1872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a</a:t>
                </a:r>
              </a:p>
            </p:txBody>
          </p:sp>
          <p:sp>
            <p:nvSpPr>
              <p:cNvPr id="44082" name="Text Box 25"/>
              <p:cNvSpPr txBox="1">
                <a:spLocks noChangeArrowheads="1"/>
              </p:cNvSpPr>
              <p:nvPr/>
            </p:nvSpPr>
            <p:spPr bwMode="auto">
              <a:xfrm>
                <a:off x="1296" y="3081"/>
                <a:ext cx="19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b</a:t>
                </a:r>
              </a:p>
            </p:txBody>
          </p:sp>
          <p:cxnSp>
            <p:nvCxnSpPr>
              <p:cNvPr id="44083" name="AutoShape 56"/>
              <p:cNvCxnSpPr>
                <a:cxnSpLocks noChangeShapeType="1"/>
                <a:stCxn id="44091" idx="6"/>
              </p:cNvCxnSpPr>
              <p:nvPr/>
            </p:nvCxnSpPr>
            <p:spPr bwMode="auto">
              <a:xfrm flipV="1">
                <a:off x="1429" y="2173"/>
                <a:ext cx="244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4084" name="AutoShape 58"/>
              <p:cNvCxnSpPr>
                <a:cxnSpLocks noChangeShapeType="1"/>
                <a:stCxn id="44090" idx="6"/>
              </p:cNvCxnSpPr>
              <p:nvPr/>
            </p:nvCxnSpPr>
            <p:spPr bwMode="auto">
              <a:xfrm>
                <a:off x="1429" y="2982"/>
                <a:ext cx="243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44085" name="Group 62"/>
              <p:cNvGrpSpPr>
                <a:grpSpLocks/>
              </p:cNvGrpSpPr>
              <p:nvPr/>
            </p:nvGrpSpPr>
            <p:grpSpPr bwMode="auto">
              <a:xfrm>
                <a:off x="1680" y="2060"/>
                <a:ext cx="480" cy="1037"/>
                <a:chOff x="1680" y="2060"/>
                <a:chExt cx="480" cy="1037"/>
              </a:xfrm>
            </p:grpSpPr>
            <p:sp>
              <p:nvSpPr>
                <p:cNvPr id="44087" name="Rectangle 54"/>
                <p:cNvSpPr>
                  <a:spLocks noChangeArrowheads="1"/>
                </p:cNvSpPr>
                <p:nvPr/>
              </p:nvSpPr>
              <p:spPr bwMode="auto">
                <a:xfrm>
                  <a:off x="1680" y="2060"/>
                  <a:ext cx="480" cy="1037"/>
                </a:xfrm>
                <a:prstGeom prst="rect">
                  <a:avLst/>
                </a:prstGeom>
                <a:solidFill>
                  <a:srgbClr val="8495A9"/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8" name="Text Box 59"/>
                <p:cNvSpPr txBox="1">
                  <a:spLocks noChangeArrowheads="1"/>
                </p:cNvSpPr>
                <p:nvPr/>
              </p:nvSpPr>
              <p:spPr bwMode="auto">
                <a:xfrm>
                  <a:off x="1716" y="2457"/>
                  <a:ext cx="412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Load</a:t>
                  </a:r>
                </a:p>
              </p:txBody>
            </p:sp>
          </p:grpSp>
          <p:sp>
            <p:nvSpPr>
              <p:cNvPr id="44086" name="Text Box 60"/>
              <p:cNvSpPr txBox="1">
                <a:spLocks noChangeArrowheads="1"/>
              </p:cNvSpPr>
              <p:nvPr/>
            </p:nvSpPr>
            <p:spPr bwMode="auto">
              <a:xfrm>
                <a:off x="1291" y="2169"/>
                <a:ext cx="198" cy="80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v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–</a:t>
                </a:r>
              </a:p>
            </p:txBody>
          </p:sp>
        </p:grpSp>
        <p:sp>
          <p:nvSpPr>
            <p:cNvPr id="44078" name="Line 78"/>
            <p:cNvSpPr>
              <a:spLocks noChangeShapeType="1"/>
            </p:cNvSpPr>
            <p:nvPr/>
          </p:nvSpPr>
          <p:spPr bwMode="auto">
            <a:xfrm>
              <a:off x="1130" y="1735"/>
              <a:ext cx="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79" name="Text Box 79"/>
            <p:cNvSpPr txBox="1">
              <a:spLocks noChangeArrowheads="1"/>
            </p:cNvSpPr>
            <p:nvPr/>
          </p:nvSpPr>
          <p:spPr bwMode="auto">
            <a:xfrm>
              <a:off x="1092" y="1737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grpSp>
        <p:nvGrpSpPr>
          <p:cNvPr id="44041" name="Group 82"/>
          <p:cNvGrpSpPr>
            <a:grpSpLocks/>
          </p:cNvGrpSpPr>
          <p:nvPr/>
        </p:nvGrpSpPr>
        <p:grpSpPr bwMode="auto">
          <a:xfrm>
            <a:off x="5153025" y="2143125"/>
            <a:ext cx="3381375" cy="1971675"/>
            <a:chOff x="3246" y="1350"/>
            <a:chExt cx="2130" cy="1242"/>
          </a:xfrm>
        </p:grpSpPr>
        <p:grpSp>
          <p:nvGrpSpPr>
            <p:cNvPr id="44042" name="Group 69"/>
            <p:cNvGrpSpPr>
              <a:grpSpLocks/>
            </p:cNvGrpSpPr>
            <p:nvPr/>
          </p:nvGrpSpPr>
          <p:grpSpPr bwMode="auto">
            <a:xfrm>
              <a:off x="3246" y="1350"/>
              <a:ext cx="2130" cy="1242"/>
              <a:chOff x="3150" y="2009"/>
              <a:chExt cx="2130" cy="1242"/>
            </a:xfrm>
          </p:grpSpPr>
          <p:grpSp>
            <p:nvGrpSpPr>
              <p:cNvPr id="44045" name="Group 28"/>
              <p:cNvGrpSpPr>
                <a:grpSpLocks/>
              </p:cNvGrpSpPr>
              <p:nvPr/>
            </p:nvGrpSpPr>
            <p:grpSpPr bwMode="auto">
              <a:xfrm>
                <a:off x="3150" y="2439"/>
                <a:ext cx="513" cy="328"/>
                <a:chOff x="3131" y="2952"/>
                <a:chExt cx="513" cy="328"/>
              </a:xfrm>
            </p:grpSpPr>
            <p:sp>
              <p:nvSpPr>
                <p:cNvPr id="44073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3131" y="2952"/>
                  <a:ext cx="200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/>
                    <a:t>i</a:t>
                  </a:r>
                  <a:r>
                    <a:rPr lang="en-US" sz="2000" b="1" baseline="-25000"/>
                    <a:t>s</a:t>
                  </a:r>
                  <a:endParaRPr lang="en-US" sz="2000" b="1"/>
                </a:p>
              </p:txBody>
            </p:sp>
            <p:grpSp>
              <p:nvGrpSpPr>
                <p:cNvPr id="44074" name="Group 30"/>
                <p:cNvGrpSpPr>
                  <a:grpSpLocks/>
                </p:cNvGrpSpPr>
                <p:nvPr/>
              </p:nvGrpSpPr>
              <p:grpSpPr bwMode="auto">
                <a:xfrm>
                  <a:off x="3312" y="2970"/>
                  <a:ext cx="332" cy="310"/>
                  <a:chOff x="273" y="2626"/>
                  <a:chExt cx="332" cy="310"/>
                </a:xfrm>
              </p:grpSpPr>
              <p:sp>
                <p:nvSpPr>
                  <p:cNvPr id="44075" name="Oval 31"/>
                  <p:cNvSpPr>
                    <a:spLocks noChangeArrowheads="1"/>
                  </p:cNvSpPr>
                  <p:nvPr/>
                </p:nvSpPr>
                <p:spPr bwMode="auto">
                  <a:xfrm>
                    <a:off x="273" y="2626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4076" name="Line 3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9" y="2681"/>
                    <a:ext cx="0" cy="199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stealth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44046" name="Oval 33"/>
              <p:cNvSpPr>
                <a:spLocks noChangeArrowheads="1"/>
              </p:cNvSpPr>
              <p:nvPr/>
            </p:nvSpPr>
            <p:spPr bwMode="auto">
              <a:xfrm>
                <a:off x="4464" y="2976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7" name="Oval 34"/>
              <p:cNvSpPr>
                <a:spLocks noChangeArrowheads="1"/>
              </p:cNvSpPr>
              <p:nvPr/>
            </p:nvSpPr>
            <p:spPr bwMode="auto">
              <a:xfrm>
                <a:off x="4464" y="220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8" name="Oval 35"/>
              <p:cNvSpPr>
                <a:spLocks noChangeArrowheads="1"/>
              </p:cNvSpPr>
              <p:nvPr/>
            </p:nvSpPr>
            <p:spPr bwMode="auto">
              <a:xfrm rot="-5400000">
                <a:off x="4045" y="2977"/>
                <a:ext cx="66" cy="64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49" name="Oval 36"/>
              <p:cNvSpPr>
                <a:spLocks noChangeArrowheads="1"/>
              </p:cNvSpPr>
              <p:nvPr/>
            </p:nvSpPr>
            <p:spPr bwMode="auto">
              <a:xfrm rot="-5400000">
                <a:off x="4033" y="2209"/>
                <a:ext cx="66" cy="70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050" name="Group 37"/>
              <p:cNvGrpSpPr>
                <a:grpSpLocks/>
              </p:cNvGrpSpPr>
              <p:nvPr/>
            </p:nvGrpSpPr>
            <p:grpSpPr bwMode="auto">
              <a:xfrm rot="10800000">
                <a:off x="4012" y="2448"/>
                <a:ext cx="112" cy="287"/>
                <a:chOff x="3450" y="2313"/>
                <a:chExt cx="111" cy="216"/>
              </a:xfrm>
            </p:grpSpPr>
            <p:sp>
              <p:nvSpPr>
                <p:cNvPr id="44066" name="Line 38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7" name="Line 39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8" name="Line 40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69" name="Line 41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0" name="Line 42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1" name="Line 43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4072" name="Line 44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44051" name="Text Box 45"/>
              <p:cNvSpPr txBox="1">
                <a:spLocks noChangeArrowheads="1"/>
              </p:cNvSpPr>
              <p:nvPr/>
            </p:nvSpPr>
            <p:spPr bwMode="auto">
              <a:xfrm>
                <a:off x="3765" y="2512"/>
                <a:ext cx="273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p</a:t>
                </a:r>
              </a:p>
            </p:txBody>
          </p:sp>
          <p:cxnSp>
            <p:nvCxnSpPr>
              <p:cNvPr id="44052" name="AutoShape 46"/>
              <p:cNvCxnSpPr>
                <a:cxnSpLocks noChangeShapeType="1"/>
                <a:stCxn id="44048" idx="6"/>
                <a:endCxn id="44066" idx="0"/>
              </p:cNvCxnSpPr>
              <p:nvPr/>
            </p:nvCxnSpPr>
            <p:spPr bwMode="auto">
              <a:xfrm flipH="1" flipV="1">
                <a:off x="4076" y="2735"/>
                <a:ext cx="2" cy="2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4053" name="AutoShape 47"/>
              <p:cNvCxnSpPr>
                <a:cxnSpLocks noChangeShapeType="1"/>
                <a:stCxn id="44049" idx="2"/>
                <a:endCxn id="44068" idx="1"/>
              </p:cNvCxnSpPr>
              <p:nvPr/>
            </p:nvCxnSpPr>
            <p:spPr bwMode="auto">
              <a:xfrm>
                <a:off x="4066" y="2277"/>
                <a:ext cx="0" cy="17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4054" name="AutoShape 48"/>
              <p:cNvCxnSpPr>
                <a:cxnSpLocks noChangeShapeType="1"/>
                <a:stCxn id="44075" idx="4"/>
                <a:endCxn id="44048" idx="0"/>
              </p:cNvCxnSpPr>
              <p:nvPr/>
            </p:nvCxnSpPr>
            <p:spPr bwMode="auto">
              <a:xfrm rot="16200000" flipH="1">
                <a:off x="3651" y="2613"/>
                <a:ext cx="242" cy="54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44055" name="AutoShape 49"/>
              <p:cNvCxnSpPr>
                <a:cxnSpLocks noChangeShapeType="1"/>
                <a:stCxn id="44075" idx="0"/>
                <a:endCxn id="44049" idx="0"/>
              </p:cNvCxnSpPr>
              <p:nvPr/>
            </p:nvCxnSpPr>
            <p:spPr bwMode="auto">
              <a:xfrm rot="-5400000">
                <a:off x="3657" y="2084"/>
                <a:ext cx="213" cy="53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44056" name="AutoShape 50"/>
              <p:cNvCxnSpPr>
                <a:cxnSpLocks noChangeShapeType="1"/>
                <a:stCxn id="44048" idx="4"/>
                <a:endCxn id="44046" idx="2"/>
              </p:cNvCxnSpPr>
              <p:nvPr/>
            </p:nvCxnSpPr>
            <p:spPr bwMode="auto">
              <a:xfrm>
                <a:off x="4110" y="3009"/>
                <a:ext cx="354" cy="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4057" name="AutoShape 51"/>
              <p:cNvCxnSpPr>
                <a:cxnSpLocks noChangeShapeType="1"/>
                <a:stCxn id="44049" idx="4"/>
                <a:endCxn id="44047" idx="2"/>
              </p:cNvCxnSpPr>
              <p:nvPr/>
            </p:nvCxnSpPr>
            <p:spPr bwMode="auto">
              <a:xfrm>
                <a:off x="4101" y="2244"/>
                <a:ext cx="363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44058" name="Text Box 52"/>
              <p:cNvSpPr txBox="1">
                <a:spLocks noChangeArrowheads="1"/>
              </p:cNvSpPr>
              <p:nvPr/>
            </p:nvSpPr>
            <p:spPr bwMode="auto">
              <a:xfrm>
                <a:off x="4408" y="2009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a</a:t>
                </a:r>
              </a:p>
            </p:txBody>
          </p:sp>
          <p:sp>
            <p:nvSpPr>
              <p:cNvPr id="44059" name="Text Box 53"/>
              <p:cNvSpPr txBox="1">
                <a:spLocks noChangeArrowheads="1"/>
              </p:cNvSpPr>
              <p:nvPr/>
            </p:nvSpPr>
            <p:spPr bwMode="auto">
              <a:xfrm>
                <a:off x="4416" y="3020"/>
                <a:ext cx="19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b</a:t>
                </a:r>
              </a:p>
            </p:txBody>
          </p:sp>
          <p:grpSp>
            <p:nvGrpSpPr>
              <p:cNvPr id="44060" name="Group 63"/>
              <p:cNvGrpSpPr>
                <a:grpSpLocks/>
              </p:cNvGrpSpPr>
              <p:nvPr/>
            </p:nvGrpSpPr>
            <p:grpSpPr bwMode="auto">
              <a:xfrm>
                <a:off x="4800" y="2116"/>
                <a:ext cx="480" cy="1037"/>
                <a:chOff x="1680" y="2060"/>
                <a:chExt cx="480" cy="1037"/>
              </a:xfrm>
            </p:grpSpPr>
            <p:sp>
              <p:nvSpPr>
                <p:cNvPr id="44064" name="Rectangle 64"/>
                <p:cNvSpPr>
                  <a:spLocks noChangeArrowheads="1"/>
                </p:cNvSpPr>
                <p:nvPr/>
              </p:nvSpPr>
              <p:spPr bwMode="auto">
                <a:xfrm>
                  <a:off x="1680" y="2060"/>
                  <a:ext cx="480" cy="1037"/>
                </a:xfrm>
                <a:prstGeom prst="rect">
                  <a:avLst/>
                </a:prstGeom>
                <a:solidFill>
                  <a:srgbClr val="8495A9"/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5" name="Text Box 65"/>
                <p:cNvSpPr txBox="1">
                  <a:spLocks noChangeArrowheads="1"/>
                </p:cNvSpPr>
                <p:nvPr/>
              </p:nvSpPr>
              <p:spPr bwMode="auto">
                <a:xfrm>
                  <a:off x="1716" y="2457"/>
                  <a:ext cx="412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Load</a:t>
                  </a:r>
                </a:p>
              </p:txBody>
            </p:sp>
          </p:grpSp>
          <p:cxnSp>
            <p:nvCxnSpPr>
              <p:cNvPr id="44061" name="AutoShape 66"/>
              <p:cNvCxnSpPr>
                <a:cxnSpLocks noChangeShapeType="1"/>
                <a:stCxn id="44046" idx="6"/>
              </p:cNvCxnSpPr>
              <p:nvPr/>
            </p:nvCxnSpPr>
            <p:spPr bwMode="auto">
              <a:xfrm>
                <a:off x="4547" y="3015"/>
                <a:ext cx="253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44062" name="AutoShape 67"/>
              <p:cNvCxnSpPr>
                <a:cxnSpLocks noChangeShapeType="1"/>
                <a:stCxn id="44047" idx="6"/>
              </p:cNvCxnSpPr>
              <p:nvPr/>
            </p:nvCxnSpPr>
            <p:spPr bwMode="auto">
              <a:xfrm>
                <a:off x="4547" y="2247"/>
                <a:ext cx="253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44063" name="Text Box 68"/>
              <p:cNvSpPr txBox="1">
                <a:spLocks noChangeArrowheads="1"/>
              </p:cNvSpPr>
              <p:nvPr/>
            </p:nvSpPr>
            <p:spPr bwMode="auto">
              <a:xfrm>
                <a:off x="4410" y="2224"/>
                <a:ext cx="198" cy="80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v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–</a:t>
                </a:r>
              </a:p>
            </p:txBody>
          </p:sp>
        </p:grpSp>
        <p:sp>
          <p:nvSpPr>
            <p:cNvPr id="44043" name="Line 80"/>
            <p:cNvSpPr>
              <a:spLocks noChangeShapeType="1"/>
            </p:cNvSpPr>
            <p:nvPr/>
          </p:nvSpPr>
          <p:spPr bwMode="auto">
            <a:xfrm>
              <a:off x="4394" y="1775"/>
              <a:ext cx="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044" name="Text Box 81"/>
            <p:cNvSpPr txBox="1">
              <a:spLocks noChangeArrowheads="1"/>
            </p:cNvSpPr>
            <p:nvPr/>
          </p:nvSpPr>
          <p:spPr bwMode="auto">
            <a:xfrm>
              <a:off x="4356" y="1776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229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229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8177FC8-A00E-4DE2-B87A-C70F6D1836BB}" type="slidenum">
              <a:rPr lang="en-US"/>
              <a:pPr lvl="1"/>
              <a:t>31</a:t>
            </a:fld>
            <a:endParaRPr lang="en-US"/>
          </a:p>
        </p:txBody>
      </p:sp>
      <p:sp>
        <p:nvSpPr>
          <p:cNvPr id="122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122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77200" cy="723900"/>
          </a:xfrm>
        </p:spPr>
        <p:txBody>
          <a:bodyPr/>
          <a:lstStyle/>
          <a:p>
            <a:r>
              <a:rPr lang="en-US" sz="2800" smtClean="0"/>
              <a:t>How can these circuits be equivalent?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6570663" y="4343400"/>
          <a:ext cx="1963737" cy="1462088"/>
        </p:xfrm>
        <a:graphic>
          <a:graphicData uri="http://schemas.openxmlformats.org/presentationml/2006/ole">
            <p:oleObj spid="_x0000_s12290" name="Equation" r:id="rId3" imgW="1244520" imgH="927000" progId="Equation.3">
              <p:embed/>
            </p:oleObj>
          </a:graphicData>
        </a:graphic>
      </p:graphicFrame>
      <p:sp>
        <p:nvSpPr>
          <p:cNvPr id="12297" name="AutoShape 5"/>
          <p:cNvSpPr>
            <a:spLocks noChangeArrowheads="1"/>
          </p:cNvSpPr>
          <p:nvPr/>
        </p:nvSpPr>
        <p:spPr bwMode="auto">
          <a:xfrm>
            <a:off x="3962400" y="2819400"/>
            <a:ext cx="914400" cy="476250"/>
          </a:xfrm>
          <a:prstGeom prst="leftRightArrow">
            <a:avLst>
              <a:gd name="adj1" fmla="val 50000"/>
              <a:gd name="adj2" fmla="val 3840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762000" y="4343400"/>
          <a:ext cx="2163763" cy="1762125"/>
        </p:xfrm>
        <a:graphic>
          <a:graphicData uri="http://schemas.openxmlformats.org/presentationml/2006/ole">
            <p:oleObj spid="_x0000_s12291" name="Equation" r:id="rId4" imgW="1371600" imgH="1117440" progId="Equation.3">
              <p:embed/>
            </p:oleObj>
          </a:graphicData>
        </a:graphic>
      </p:graphicFrame>
      <p:grpSp>
        <p:nvGrpSpPr>
          <p:cNvPr id="12298" name="Group 7"/>
          <p:cNvGrpSpPr>
            <a:grpSpLocks/>
          </p:cNvGrpSpPr>
          <p:nvPr/>
        </p:nvGrpSpPr>
        <p:grpSpPr bwMode="auto">
          <a:xfrm>
            <a:off x="180975" y="1981200"/>
            <a:ext cx="3324225" cy="2286000"/>
            <a:chOff x="114" y="1248"/>
            <a:chExt cx="2094" cy="1440"/>
          </a:xfrm>
        </p:grpSpPr>
        <p:grpSp>
          <p:nvGrpSpPr>
            <p:cNvPr id="12335" name="Group 8"/>
            <p:cNvGrpSpPr>
              <a:grpSpLocks/>
            </p:cNvGrpSpPr>
            <p:nvPr/>
          </p:nvGrpSpPr>
          <p:grpSpPr bwMode="auto">
            <a:xfrm>
              <a:off x="114" y="1248"/>
              <a:ext cx="2094" cy="1440"/>
              <a:chOff x="66" y="1872"/>
              <a:chExt cx="2094" cy="1440"/>
            </a:xfrm>
          </p:grpSpPr>
          <p:grpSp>
            <p:nvGrpSpPr>
              <p:cNvPr id="12338" name="Group 9"/>
              <p:cNvGrpSpPr>
                <a:grpSpLocks/>
              </p:cNvGrpSpPr>
              <p:nvPr/>
            </p:nvGrpSpPr>
            <p:grpSpPr bwMode="auto">
              <a:xfrm>
                <a:off x="66" y="1928"/>
                <a:ext cx="1363" cy="1092"/>
                <a:chOff x="816" y="2073"/>
                <a:chExt cx="1363" cy="1092"/>
              </a:xfrm>
            </p:grpSpPr>
            <p:grpSp>
              <p:nvGrpSpPr>
                <p:cNvPr id="12347" name="Group 10"/>
                <p:cNvGrpSpPr>
                  <a:grpSpLocks/>
                </p:cNvGrpSpPr>
                <p:nvPr/>
              </p:nvGrpSpPr>
              <p:grpSpPr bwMode="auto">
                <a:xfrm>
                  <a:off x="816" y="2504"/>
                  <a:ext cx="563" cy="404"/>
                  <a:chOff x="42" y="2584"/>
                  <a:chExt cx="563" cy="404"/>
                </a:xfrm>
              </p:grpSpPr>
              <p:sp>
                <p:nvSpPr>
                  <p:cNvPr id="12362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" y="2608"/>
                    <a:ext cx="236" cy="25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="1"/>
                      <a:t>v</a:t>
                    </a:r>
                    <a:r>
                      <a:rPr lang="en-US" sz="2000" b="1" baseline="-25000"/>
                      <a:t>s</a:t>
                    </a:r>
                    <a:endParaRPr lang="en-US" sz="2000" b="1"/>
                  </a:p>
                </p:txBody>
              </p:sp>
              <p:sp>
                <p:nvSpPr>
                  <p:cNvPr id="12363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73" y="2626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64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9" y="2584"/>
                    <a:ext cx="197" cy="4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+</a:t>
                    </a:r>
                  </a:p>
                  <a:p>
                    <a:r>
                      <a:rPr lang="en-US"/>
                      <a:t>–</a:t>
                    </a:r>
                  </a:p>
                </p:txBody>
              </p:sp>
            </p:grpSp>
            <p:sp>
              <p:nvSpPr>
                <p:cNvPr id="12348" name="Oval 14"/>
                <p:cNvSpPr>
                  <a:spLocks noChangeArrowheads="1"/>
                </p:cNvSpPr>
                <p:nvPr/>
              </p:nvSpPr>
              <p:spPr bwMode="auto">
                <a:xfrm>
                  <a:off x="2096" y="3088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9" name="Oval 15"/>
                <p:cNvSpPr>
                  <a:spLocks noChangeArrowheads="1"/>
                </p:cNvSpPr>
                <p:nvPr/>
              </p:nvSpPr>
              <p:spPr bwMode="auto">
                <a:xfrm>
                  <a:off x="2096" y="2280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2350" name="Group 16"/>
                <p:cNvGrpSpPr>
                  <a:grpSpLocks/>
                </p:cNvGrpSpPr>
                <p:nvPr/>
              </p:nvGrpSpPr>
              <p:grpSpPr bwMode="auto">
                <a:xfrm rot="5400000" flipH="1" flipV="1">
                  <a:off x="1632" y="2177"/>
                  <a:ext cx="112" cy="287"/>
                  <a:chOff x="3450" y="2313"/>
                  <a:chExt cx="111" cy="216"/>
                </a:xfrm>
              </p:grpSpPr>
              <p:sp>
                <p:nvSpPr>
                  <p:cNvPr id="1235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498" y="2313"/>
                    <a:ext cx="63" cy="2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56" name="Line 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50" y="2334"/>
                    <a:ext cx="108" cy="1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57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3450" y="2505"/>
                    <a:ext cx="57" cy="2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58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453" y="2355"/>
                    <a:ext cx="105" cy="4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59" name="Line 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53" y="2400"/>
                    <a:ext cx="108" cy="2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60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3453" y="2427"/>
                    <a:ext cx="102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2361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53" y="2472"/>
                    <a:ext cx="99" cy="3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2351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561" y="2073"/>
                  <a:ext cx="257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/>
                    <a:t>R</a:t>
                  </a:r>
                  <a:r>
                    <a:rPr lang="en-US" b="1" baseline="-25000"/>
                    <a:t>s</a:t>
                  </a:r>
                </a:p>
              </p:txBody>
            </p:sp>
            <p:cxnSp>
              <p:nvCxnSpPr>
                <p:cNvPr id="12352" name="AutoShape 25"/>
                <p:cNvCxnSpPr>
                  <a:cxnSpLocks noChangeShapeType="1"/>
                  <a:stCxn id="12364" idx="2"/>
                  <a:endCxn id="12348" idx="2"/>
                </p:cNvCxnSpPr>
                <p:nvPr/>
              </p:nvCxnSpPr>
              <p:spPr bwMode="auto">
                <a:xfrm rot="16200000" flipH="1">
                  <a:off x="1544" y="2576"/>
                  <a:ext cx="219" cy="884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  <p:cxnSp>
              <p:nvCxnSpPr>
                <p:cNvPr id="12353" name="AutoShape 26"/>
                <p:cNvCxnSpPr>
                  <a:cxnSpLocks noChangeShapeType="1"/>
                  <a:stCxn id="12364" idx="0"/>
                  <a:endCxn id="12355" idx="0"/>
                </p:cNvCxnSpPr>
                <p:nvPr/>
              </p:nvCxnSpPr>
              <p:spPr bwMode="auto">
                <a:xfrm rot="-5400000">
                  <a:off x="1291" y="2250"/>
                  <a:ext cx="175" cy="333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  <p:cxnSp>
              <p:nvCxnSpPr>
                <p:cNvPr id="12354" name="AutoShape 27"/>
                <p:cNvCxnSpPr>
                  <a:cxnSpLocks noChangeShapeType="1"/>
                  <a:stCxn id="12349" idx="2"/>
                  <a:endCxn id="12357" idx="1"/>
                </p:cNvCxnSpPr>
                <p:nvPr/>
              </p:nvCxnSpPr>
              <p:spPr bwMode="auto">
                <a:xfrm flipH="1">
                  <a:off x="1832" y="2319"/>
                  <a:ext cx="264" cy="0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</p:cxnSp>
          </p:grpSp>
          <p:sp>
            <p:nvSpPr>
              <p:cNvPr id="12339" name="Text Box 28"/>
              <p:cNvSpPr txBox="1">
                <a:spLocks noChangeArrowheads="1"/>
              </p:cNvSpPr>
              <p:nvPr/>
            </p:nvSpPr>
            <p:spPr bwMode="auto">
              <a:xfrm>
                <a:off x="1296" y="1872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a</a:t>
                </a:r>
              </a:p>
            </p:txBody>
          </p:sp>
          <p:sp>
            <p:nvSpPr>
              <p:cNvPr id="12340" name="Text Box 29"/>
              <p:cNvSpPr txBox="1">
                <a:spLocks noChangeArrowheads="1"/>
              </p:cNvSpPr>
              <p:nvPr/>
            </p:nvSpPr>
            <p:spPr bwMode="auto">
              <a:xfrm>
                <a:off x="1296" y="3081"/>
                <a:ext cx="19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b</a:t>
                </a:r>
              </a:p>
            </p:txBody>
          </p:sp>
          <p:cxnSp>
            <p:nvCxnSpPr>
              <p:cNvPr id="12341" name="AutoShape 30"/>
              <p:cNvCxnSpPr>
                <a:cxnSpLocks noChangeShapeType="1"/>
                <a:stCxn id="12349" idx="6"/>
              </p:cNvCxnSpPr>
              <p:nvPr/>
            </p:nvCxnSpPr>
            <p:spPr bwMode="auto">
              <a:xfrm flipV="1">
                <a:off x="1429" y="2173"/>
                <a:ext cx="244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2342" name="AutoShape 31"/>
              <p:cNvCxnSpPr>
                <a:cxnSpLocks noChangeShapeType="1"/>
                <a:stCxn id="12348" idx="6"/>
              </p:cNvCxnSpPr>
              <p:nvPr/>
            </p:nvCxnSpPr>
            <p:spPr bwMode="auto">
              <a:xfrm>
                <a:off x="1429" y="2982"/>
                <a:ext cx="243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12343" name="Group 32"/>
              <p:cNvGrpSpPr>
                <a:grpSpLocks/>
              </p:cNvGrpSpPr>
              <p:nvPr/>
            </p:nvGrpSpPr>
            <p:grpSpPr bwMode="auto">
              <a:xfrm>
                <a:off x="1680" y="2060"/>
                <a:ext cx="480" cy="1037"/>
                <a:chOff x="1680" y="2060"/>
                <a:chExt cx="480" cy="1037"/>
              </a:xfrm>
            </p:grpSpPr>
            <p:sp>
              <p:nvSpPr>
                <p:cNvPr id="12345" name="Rectangle 33"/>
                <p:cNvSpPr>
                  <a:spLocks noChangeArrowheads="1"/>
                </p:cNvSpPr>
                <p:nvPr/>
              </p:nvSpPr>
              <p:spPr bwMode="auto">
                <a:xfrm>
                  <a:off x="1680" y="2060"/>
                  <a:ext cx="480" cy="1037"/>
                </a:xfrm>
                <a:prstGeom prst="rect">
                  <a:avLst/>
                </a:prstGeom>
                <a:solidFill>
                  <a:srgbClr val="8495A9"/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46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716" y="2457"/>
                  <a:ext cx="412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Load</a:t>
                  </a:r>
                </a:p>
              </p:txBody>
            </p:sp>
          </p:grpSp>
          <p:sp>
            <p:nvSpPr>
              <p:cNvPr id="12344" name="Text Box 35"/>
              <p:cNvSpPr txBox="1">
                <a:spLocks noChangeArrowheads="1"/>
              </p:cNvSpPr>
              <p:nvPr/>
            </p:nvSpPr>
            <p:spPr bwMode="auto">
              <a:xfrm>
                <a:off x="1291" y="2169"/>
                <a:ext cx="198" cy="80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v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–</a:t>
                </a:r>
              </a:p>
            </p:txBody>
          </p:sp>
        </p:grpSp>
        <p:sp>
          <p:nvSpPr>
            <p:cNvPr id="12336" name="Line 36"/>
            <p:cNvSpPr>
              <a:spLocks noChangeShapeType="1"/>
            </p:cNvSpPr>
            <p:nvPr/>
          </p:nvSpPr>
          <p:spPr bwMode="auto">
            <a:xfrm>
              <a:off x="1130" y="1735"/>
              <a:ext cx="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37" name="Text Box 37"/>
            <p:cNvSpPr txBox="1">
              <a:spLocks noChangeArrowheads="1"/>
            </p:cNvSpPr>
            <p:nvPr/>
          </p:nvSpPr>
          <p:spPr bwMode="auto">
            <a:xfrm>
              <a:off x="1092" y="1737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grpSp>
        <p:nvGrpSpPr>
          <p:cNvPr id="12299" name="Group 38"/>
          <p:cNvGrpSpPr>
            <a:grpSpLocks/>
          </p:cNvGrpSpPr>
          <p:nvPr/>
        </p:nvGrpSpPr>
        <p:grpSpPr bwMode="auto">
          <a:xfrm>
            <a:off x="5153025" y="2143125"/>
            <a:ext cx="3381375" cy="1971675"/>
            <a:chOff x="3246" y="1350"/>
            <a:chExt cx="2130" cy="1242"/>
          </a:xfrm>
        </p:grpSpPr>
        <p:grpSp>
          <p:nvGrpSpPr>
            <p:cNvPr id="12300" name="Group 39"/>
            <p:cNvGrpSpPr>
              <a:grpSpLocks/>
            </p:cNvGrpSpPr>
            <p:nvPr/>
          </p:nvGrpSpPr>
          <p:grpSpPr bwMode="auto">
            <a:xfrm>
              <a:off x="3246" y="1350"/>
              <a:ext cx="2130" cy="1242"/>
              <a:chOff x="3150" y="2009"/>
              <a:chExt cx="2130" cy="1242"/>
            </a:xfrm>
          </p:grpSpPr>
          <p:grpSp>
            <p:nvGrpSpPr>
              <p:cNvPr id="12303" name="Group 40"/>
              <p:cNvGrpSpPr>
                <a:grpSpLocks/>
              </p:cNvGrpSpPr>
              <p:nvPr/>
            </p:nvGrpSpPr>
            <p:grpSpPr bwMode="auto">
              <a:xfrm>
                <a:off x="3150" y="2439"/>
                <a:ext cx="513" cy="328"/>
                <a:chOff x="3131" y="2952"/>
                <a:chExt cx="513" cy="328"/>
              </a:xfrm>
            </p:grpSpPr>
            <p:sp>
              <p:nvSpPr>
                <p:cNvPr id="12331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131" y="2952"/>
                  <a:ext cx="200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/>
                    <a:t>i</a:t>
                  </a:r>
                  <a:r>
                    <a:rPr lang="en-US" sz="2000" b="1" baseline="-25000"/>
                    <a:t>s</a:t>
                  </a:r>
                  <a:endParaRPr lang="en-US" sz="2000" b="1"/>
                </a:p>
              </p:txBody>
            </p:sp>
            <p:grpSp>
              <p:nvGrpSpPr>
                <p:cNvPr id="12332" name="Group 42"/>
                <p:cNvGrpSpPr>
                  <a:grpSpLocks/>
                </p:cNvGrpSpPr>
                <p:nvPr/>
              </p:nvGrpSpPr>
              <p:grpSpPr bwMode="auto">
                <a:xfrm>
                  <a:off x="3312" y="2970"/>
                  <a:ext cx="332" cy="310"/>
                  <a:chOff x="273" y="2626"/>
                  <a:chExt cx="332" cy="310"/>
                </a:xfrm>
              </p:grpSpPr>
              <p:sp>
                <p:nvSpPr>
                  <p:cNvPr id="12333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273" y="2626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2334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9" y="2681"/>
                    <a:ext cx="0" cy="199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stealth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2304" name="Oval 45"/>
              <p:cNvSpPr>
                <a:spLocks noChangeArrowheads="1"/>
              </p:cNvSpPr>
              <p:nvPr/>
            </p:nvSpPr>
            <p:spPr bwMode="auto">
              <a:xfrm>
                <a:off x="4464" y="2976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Oval 46"/>
              <p:cNvSpPr>
                <a:spLocks noChangeArrowheads="1"/>
              </p:cNvSpPr>
              <p:nvPr/>
            </p:nvSpPr>
            <p:spPr bwMode="auto">
              <a:xfrm>
                <a:off x="4464" y="220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Oval 47"/>
              <p:cNvSpPr>
                <a:spLocks noChangeArrowheads="1"/>
              </p:cNvSpPr>
              <p:nvPr/>
            </p:nvSpPr>
            <p:spPr bwMode="auto">
              <a:xfrm rot="-5400000">
                <a:off x="4045" y="2977"/>
                <a:ext cx="66" cy="64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7" name="Oval 48"/>
              <p:cNvSpPr>
                <a:spLocks noChangeArrowheads="1"/>
              </p:cNvSpPr>
              <p:nvPr/>
            </p:nvSpPr>
            <p:spPr bwMode="auto">
              <a:xfrm rot="-5400000">
                <a:off x="4033" y="2209"/>
                <a:ext cx="66" cy="70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2308" name="Group 49"/>
              <p:cNvGrpSpPr>
                <a:grpSpLocks/>
              </p:cNvGrpSpPr>
              <p:nvPr/>
            </p:nvGrpSpPr>
            <p:grpSpPr bwMode="auto">
              <a:xfrm rot="10800000">
                <a:off x="4012" y="2448"/>
                <a:ext cx="112" cy="287"/>
                <a:chOff x="3450" y="2313"/>
                <a:chExt cx="111" cy="216"/>
              </a:xfrm>
            </p:grpSpPr>
            <p:sp>
              <p:nvSpPr>
                <p:cNvPr id="12324" name="Line 50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5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6" name="Line 52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7" name="Line 53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8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29" name="Line 55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330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2309" name="Text Box 57"/>
              <p:cNvSpPr txBox="1">
                <a:spLocks noChangeArrowheads="1"/>
              </p:cNvSpPr>
              <p:nvPr/>
            </p:nvSpPr>
            <p:spPr bwMode="auto">
              <a:xfrm>
                <a:off x="3765" y="2512"/>
                <a:ext cx="273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p</a:t>
                </a:r>
              </a:p>
            </p:txBody>
          </p:sp>
          <p:cxnSp>
            <p:nvCxnSpPr>
              <p:cNvPr id="12310" name="AutoShape 58"/>
              <p:cNvCxnSpPr>
                <a:cxnSpLocks noChangeShapeType="1"/>
                <a:stCxn id="12306" idx="6"/>
                <a:endCxn id="12324" idx="0"/>
              </p:cNvCxnSpPr>
              <p:nvPr/>
            </p:nvCxnSpPr>
            <p:spPr bwMode="auto">
              <a:xfrm flipH="1" flipV="1">
                <a:off x="4076" y="2735"/>
                <a:ext cx="2" cy="2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2311" name="AutoShape 59"/>
              <p:cNvCxnSpPr>
                <a:cxnSpLocks noChangeShapeType="1"/>
                <a:stCxn id="12307" idx="2"/>
                <a:endCxn id="12326" idx="1"/>
              </p:cNvCxnSpPr>
              <p:nvPr/>
            </p:nvCxnSpPr>
            <p:spPr bwMode="auto">
              <a:xfrm>
                <a:off x="4066" y="2277"/>
                <a:ext cx="0" cy="17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2312" name="AutoShape 60"/>
              <p:cNvCxnSpPr>
                <a:cxnSpLocks noChangeShapeType="1"/>
                <a:stCxn id="12333" idx="4"/>
                <a:endCxn id="12306" idx="0"/>
              </p:cNvCxnSpPr>
              <p:nvPr/>
            </p:nvCxnSpPr>
            <p:spPr bwMode="auto">
              <a:xfrm rot="16200000" flipH="1">
                <a:off x="3651" y="2613"/>
                <a:ext cx="242" cy="54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12313" name="AutoShape 61"/>
              <p:cNvCxnSpPr>
                <a:cxnSpLocks noChangeShapeType="1"/>
                <a:stCxn id="12333" idx="0"/>
                <a:endCxn id="12307" idx="0"/>
              </p:cNvCxnSpPr>
              <p:nvPr/>
            </p:nvCxnSpPr>
            <p:spPr bwMode="auto">
              <a:xfrm rot="-5400000">
                <a:off x="3657" y="2084"/>
                <a:ext cx="213" cy="53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12314" name="AutoShape 62"/>
              <p:cNvCxnSpPr>
                <a:cxnSpLocks noChangeShapeType="1"/>
                <a:stCxn id="12306" idx="4"/>
                <a:endCxn id="12304" idx="2"/>
              </p:cNvCxnSpPr>
              <p:nvPr/>
            </p:nvCxnSpPr>
            <p:spPr bwMode="auto">
              <a:xfrm>
                <a:off x="4110" y="3009"/>
                <a:ext cx="354" cy="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2315" name="AutoShape 63"/>
              <p:cNvCxnSpPr>
                <a:cxnSpLocks noChangeShapeType="1"/>
                <a:stCxn id="12307" idx="4"/>
                <a:endCxn id="12305" idx="2"/>
              </p:cNvCxnSpPr>
              <p:nvPr/>
            </p:nvCxnSpPr>
            <p:spPr bwMode="auto">
              <a:xfrm>
                <a:off x="4101" y="2244"/>
                <a:ext cx="363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12316" name="Text Box 64"/>
              <p:cNvSpPr txBox="1">
                <a:spLocks noChangeArrowheads="1"/>
              </p:cNvSpPr>
              <p:nvPr/>
            </p:nvSpPr>
            <p:spPr bwMode="auto">
              <a:xfrm>
                <a:off x="4408" y="2009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a</a:t>
                </a:r>
              </a:p>
            </p:txBody>
          </p:sp>
          <p:sp>
            <p:nvSpPr>
              <p:cNvPr id="12317" name="Text Box 65"/>
              <p:cNvSpPr txBox="1">
                <a:spLocks noChangeArrowheads="1"/>
              </p:cNvSpPr>
              <p:nvPr/>
            </p:nvSpPr>
            <p:spPr bwMode="auto">
              <a:xfrm>
                <a:off x="4416" y="3020"/>
                <a:ext cx="19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b</a:t>
                </a:r>
              </a:p>
            </p:txBody>
          </p:sp>
          <p:grpSp>
            <p:nvGrpSpPr>
              <p:cNvPr id="12318" name="Group 66"/>
              <p:cNvGrpSpPr>
                <a:grpSpLocks/>
              </p:cNvGrpSpPr>
              <p:nvPr/>
            </p:nvGrpSpPr>
            <p:grpSpPr bwMode="auto">
              <a:xfrm>
                <a:off x="4800" y="2116"/>
                <a:ext cx="480" cy="1037"/>
                <a:chOff x="1680" y="2060"/>
                <a:chExt cx="480" cy="1037"/>
              </a:xfrm>
            </p:grpSpPr>
            <p:sp>
              <p:nvSpPr>
                <p:cNvPr id="12322" name="Rectangle 67"/>
                <p:cNvSpPr>
                  <a:spLocks noChangeArrowheads="1"/>
                </p:cNvSpPr>
                <p:nvPr/>
              </p:nvSpPr>
              <p:spPr bwMode="auto">
                <a:xfrm>
                  <a:off x="1680" y="2060"/>
                  <a:ext cx="480" cy="1037"/>
                </a:xfrm>
                <a:prstGeom prst="rect">
                  <a:avLst/>
                </a:prstGeom>
                <a:solidFill>
                  <a:srgbClr val="8495A9"/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23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1716" y="2457"/>
                  <a:ext cx="412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Load</a:t>
                  </a:r>
                </a:p>
              </p:txBody>
            </p:sp>
          </p:grpSp>
          <p:cxnSp>
            <p:nvCxnSpPr>
              <p:cNvPr id="12319" name="AutoShape 69"/>
              <p:cNvCxnSpPr>
                <a:cxnSpLocks noChangeShapeType="1"/>
                <a:stCxn id="12304" idx="6"/>
              </p:cNvCxnSpPr>
              <p:nvPr/>
            </p:nvCxnSpPr>
            <p:spPr bwMode="auto">
              <a:xfrm>
                <a:off x="4547" y="3015"/>
                <a:ext cx="253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2320" name="AutoShape 70"/>
              <p:cNvCxnSpPr>
                <a:cxnSpLocks noChangeShapeType="1"/>
                <a:stCxn id="12305" idx="6"/>
              </p:cNvCxnSpPr>
              <p:nvPr/>
            </p:nvCxnSpPr>
            <p:spPr bwMode="auto">
              <a:xfrm>
                <a:off x="4547" y="2247"/>
                <a:ext cx="253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12321" name="Text Box 71"/>
              <p:cNvSpPr txBox="1">
                <a:spLocks noChangeArrowheads="1"/>
              </p:cNvSpPr>
              <p:nvPr/>
            </p:nvSpPr>
            <p:spPr bwMode="auto">
              <a:xfrm>
                <a:off x="4410" y="2224"/>
                <a:ext cx="198" cy="80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v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–</a:t>
                </a:r>
              </a:p>
            </p:txBody>
          </p:sp>
        </p:grpSp>
        <p:sp>
          <p:nvSpPr>
            <p:cNvPr id="12301" name="Line 72"/>
            <p:cNvSpPr>
              <a:spLocks noChangeShapeType="1"/>
            </p:cNvSpPr>
            <p:nvPr/>
          </p:nvSpPr>
          <p:spPr bwMode="auto">
            <a:xfrm>
              <a:off x="4394" y="1775"/>
              <a:ext cx="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2" name="Text Box 73"/>
            <p:cNvSpPr txBox="1">
              <a:spLocks noChangeArrowheads="1"/>
            </p:cNvSpPr>
            <p:nvPr/>
          </p:nvSpPr>
          <p:spPr bwMode="auto">
            <a:xfrm>
              <a:off x="4356" y="1776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331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332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EB495D6-FE72-4249-9A3B-8F882A71FD4C}" type="slidenum">
              <a:rPr lang="en-US"/>
              <a:pPr lvl="1"/>
              <a:t>32</a:t>
            </a:fld>
            <a:endParaRPr lang="en-US"/>
          </a:p>
        </p:txBody>
      </p:sp>
      <p:sp>
        <p:nvSpPr>
          <p:cNvPr id="13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133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077200" cy="723900"/>
          </a:xfrm>
        </p:spPr>
        <p:txBody>
          <a:bodyPr/>
          <a:lstStyle/>
          <a:p>
            <a:r>
              <a:rPr lang="en-US" sz="2800" smtClean="0"/>
              <a:t>How can these circuits be equivalent?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>
            <p:ph sz="quarter" idx="3"/>
          </p:nvPr>
        </p:nvGraphicFramePr>
        <p:xfrm>
          <a:off x="6570663" y="4343400"/>
          <a:ext cx="1963737" cy="1462088"/>
        </p:xfrm>
        <a:graphic>
          <a:graphicData uri="http://schemas.openxmlformats.org/presentationml/2006/ole">
            <p:oleObj spid="_x0000_s13314" name="Equation" r:id="rId3" imgW="1244520" imgH="927000" progId="Equation.3">
              <p:embed/>
            </p:oleObj>
          </a:graphicData>
        </a:graphic>
      </p:graphicFrame>
      <p:sp>
        <p:nvSpPr>
          <p:cNvPr id="13323" name="AutoShape 5"/>
          <p:cNvSpPr>
            <a:spLocks noChangeArrowheads="1"/>
          </p:cNvSpPr>
          <p:nvPr/>
        </p:nvSpPr>
        <p:spPr bwMode="auto">
          <a:xfrm>
            <a:off x="3962400" y="2819400"/>
            <a:ext cx="914400" cy="476250"/>
          </a:xfrm>
          <a:prstGeom prst="leftRightArrow">
            <a:avLst>
              <a:gd name="adj1" fmla="val 50000"/>
              <a:gd name="adj2" fmla="val 38400"/>
            </a:avLst>
          </a:prstGeom>
          <a:solidFill>
            <a:srgbClr val="ACA964"/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3315" name="Object 6"/>
          <p:cNvGraphicFramePr>
            <a:graphicFrameLocks noChangeAspect="1"/>
          </p:cNvGraphicFramePr>
          <p:nvPr/>
        </p:nvGraphicFramePr>
        <p:xfrm>
          <a:off x="762000" y="4343400"/>
          <a:ext cx="2163763" cy="1762125"/>
        </p:xfrm>
        <a:graphic>
          <a:graphicData uri="http://schemas.openxmlformats.org/presentationml/2006/ole">
            <p:oleObj spid="_x0000_s13315" name="Equation" r:id="rId4" imgW="1371600" imgH="1117440" progId="Equation.3">
              <p:embed/>
            </p:oleObj>
          </a:graphicData>
        </a:graphic>
      </p:graphicFrame>
      <p:grpSp>
        <p:nvGrpSpPr>
          <p:cNvPr id="13324" name="Group 7"/>
          <p:cNvGrpSpPr>
            <a:grpSpLocks/>
          </p:cNvGrpSpPr>
          <p:nvPr/>
        </p:nvGrpSpPr>
        <p:grpSpPr bwMode="auto">
          <a:xfrm>
            <a:off x="180975" y="1981200"/>
            <a:ext cx="3324225" cy="2286000"/>
            <a:chOff x="114" y="1248"/>
            <a:chExt cx="2094" cy="1440"/>
          </a:xfrm>
        </p:grpSpPr>
        <p:grpSp>
          <p:nvGrpSpPr>
            <p:cNvPr id="13369" name="Group 8"/>
            <p:cNvGrpSpPr>
              <a:grpSpLocks/>
            </p:cNvGrpSpPr>
            <p:nvPr/>
          </p:nvGrpSpPr>
          <p:grpSpPr bwMode="auto">
            <a:xfrm>
              <a:off x="114" y="1248"/>
              <a:ext cx="2094" cy="1440"/>
              <a:chOff x="66" y="1872"/>
              <a:chExt cx="2094" cy="1440"/>
            </a:xfrm>
          </p:grpSpPr>
          <p:grpSp>
            <p:nvGrpSpPr>
              <p:cNvPr id="13372" name="Group 9"/>
              <p:cNvGrpSpPr>
                <a:grpSpLocks/>
              </p:cNvGrpSpPr>
              <p:nvPr/>
            </p:nvGrpSpPr>
            <p:grpSpPr bwMode="auto">
              <a:xfrm>
                <a:off x="66" y="1928"/>
                <a:ext cx="1363" cy="1092"/>
                <a:chOff x="816" y="2073"/>
                <a:chExt cx="1363" cy="1092"/>
              </a:xfrm>
            </p:grpSpPr>
            <p:grpSp>
              <p:nvGrpSpPr>
                <p:cNvPr id="13381" name="Group 10"/>
                <p:cNvGrpSpPr>
                  <a:grpSpLocks/>
                </p:cNvGrpSpPr>
                <p:nvPr/>
              </p:nvGrpSpPr>
              <p:grpSpPr bwMode="auto">
                <a:xfrm>
                  <a:off x="816" y="2504"/>
                  <a:ext cx="563" cy="404"/>
                  <a:chOff x="42" y="2584"/>
                  <a:chExt cx="563" cy="404"/>
                </a:xfrm>
              </p:grpSpPr>
              <p:sp>
                <p:nvSpPr>
                  <p:cNvPr id="13396" name="Text Box 1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2" y="2608"/>
                    <a:ext cx="236" cy="250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000" b="1"/>
                      <a:t>v</a:t>
                    </a:r>
                    <a:r>
                      <a:rPr lang="en-US" sz="2000" b="1" baseline="-25000"/>
                      <a:t>s</a:t>
                    </a:r>
                    <a:endParaRPr lang="en-US" sz="2000" b="1"/>
                  </a:p>
                </p:txBody>
              </p:sp>
              <p:sp>
                <p:nvSpPr>
                  <p:cNvPr id="13397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73" y="2626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398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9" y="2584"/>
                    <a:ext cx="197" cy="404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 type="none" w="lg" len="lg"/>
                    <a:tailEnd type="none" w="lg" len="lg"/>
                  </a:ln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/>
                      <a:t>+</a:t>
                    </a:r>
                  </a:p>
                  <a:p>
                    <a:r>
                      <a:rPr lang="en-US"/>
                      <a:t>–</a:t>
                    </a:r>
                  </a:p>
                </p:txBody>
              </p:sp>
            </p:grpSp>
            <p:sp>
              <p:nvSpPr>
                <p:cNvPr id="13382" name="Oval 14"/>
                <p:cNvSpPr>
                  <a:spLocks noChangeArrowheads="1"/>
                </p:cNvSpPr>
                <p:nvPr/>
              </p:nvSpPr>
              <p:spPr bwMode="auto">
                <a:xfrm>
                  <a:off x="2096" y="3088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83" name="Oval 15"/>
                <p:cNvSpPr>
                  <a:spLocks noChangeArrowheads="1"/>
                </p:cNvSpPr>
                <p:nvPr/>
              </p:nvSpPr>
              <p:spPr bwMode="auto">
                <a:xfrm>
                  <a:off x="2096" y="2280"/>
                  <a:ext cx="83" cy="77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3384" name="Group 16"/>
                <p:cNvGrpSpPr>
                  <a:grpSpLocks/>
                </p:cNvGrpSpPr>
                <p:nvPr/>
              </p:nvGrpSpPr>
              <p:grpSpPr bwMode="auto">
                <a:xfrm rot="5400000" flipH="1" flipV="1">
                  <a:off x="1632" y="2177"/>
                  <a:ext cx="112" cy="287"/>
                  <a:chOff x="3450" y="2313"/>
                  <a:chExt cx="111" cy="216"/>
                </a:xfrm>
              </p:grpSpPr>
              <p:sp>
                <p:nvSpPr>
                  <p:cNvPr id="1338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498" y="2313"/>
                    <a:ext cx="63" cy="21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90" name="Line 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50" y="2334"/>
                    <a:ext cx="108" cy="1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91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3450" y="2505"/>
                    <a:ext cx="57" cy="24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92" name="Line 20"/>
                  <p:cNvSpPr>
                    <a:spLocks noChangeShapeType="1"/>
                  </p:cNvSpPr>
                  <p:nvPr/>
                </p:nvSpPr>
                <p:spPr bwMode="auto">
                  <a:xfrm>
                    <a:off x="3453" y="2355"/>
                    <a:ext cx="105" cy="42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93" name="Line 21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53" y="2400"/>
                    <a:ext cx="108" cy="2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94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3453" y="2427"/>
                    <a:ext cx="102" cy="45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3395" name="Line 23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453" y="2472"/>
                    <a:ext cx="99" cy="3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3385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1561" y="2073"/>
                  <a:ext cx="257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b="1"/>
                    <a:t>R</a:t>
                  </a:r>
                  <a:r>
                    <a:rPr lang="en-US" b="1" baseline="-25000"/>
                    <a:t>s</a:t>
                  </a:r>
                </a:p>
              </p:txBody>
            </p:sp>
            <p:cxnSp>
              <p:nvCxnSpPr>
                <p:cNvPr id="13386" name="AutoShape 25"/>
                <p:cNvCxnSpPr>
                  <a:cxnSpLocks noChangeShapeType="1"/>
                  <a:stCxn id="13398" idx="2"/>
                  <a:endCxn id="13382" idx="2"/>
                </p:cNvCxnSpPr>
                <p:nvPr/>
              </p:nvCxnSpPr>
              <p:spPr bwMode="auto">
                <a:xfrm rot="16200000" flipH="1">
                  <a:off x="1544" y="2576"/>
                  <a:ext cx="219" cy="884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  <p:cxnSp>
              <p:nvCxnSpPr>
                <p:cNvPr id="13387" name="AutoShape 26"/>
                <p:cNvCxnSpPr>
                  <a:cxnSpLocks noChangeShapeType="1"/>
                  <a:stCxn id="13398" idx="0"/>
                  <a:endCxn id="13389" idx="0"/>
                </p:cNvCxnSpPr>
                <p:nvPr/>
              </p:nvCxnSpPr>
              <p:spPr bwMode="auto">
                <a:xfrm rot="-5400000">
                  <a:off x="1291" y="2250"/>
                  <a:ext cx="175" cy="333"/>
                </a:xfrm>
                <a:prstGeom prst="bentConnector2">
                  <a:avLst/>
                </a:prstGeom>
                <a:noFill/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</p:cxnSp>
            <p:cxnSp>
              <p:nvCxnSpPr>
                <p:cNvPr id="13388" name="AutoShape 27"/>
                <p:cNvCxnSpPr>
                  <a:cxnSpLocks noChangeShapeType="1"/>
                  <a:stCxn id="13383" idx="2"/>
                  <a:endCxn id="13391" idx="1"/>
                </p:cNvCxnSpPr>
                <p:nvPr/>
              </p:nvCxnSpPr>
              <p:spPr bwMode="auto">
                <a:xfrm flipH="1">
                  <a:off x="1832" y="2319"/>
                  <a:ext cx="264" cy="0"/>
                </a:xfrm>
                <a:prstGeom prst="straightConnector1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</p:cxnSp>
          </p:grpSp>
          <p:sp>
            <p:nvSpPr>
              <p:cNvPr id="13373" name="Text Box 28"/>
              <p:cNvSpPr txBox="1">
                <a:spLocks noChangeArrowheads="1"/>
              </p:cNvSpPr>
              <p:nvPr/>
            </p:nvSpPr>
            <p:spPr bwMode="auto">
              <a:xfrm>
                <a:off x="1296" y="1872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a</a:t>
                </a:r>
              </a:p>
            </p:txBody>
          </p:sp>
          <p:sp>
            <p:nvSpPr>
              <p:cNvPr id="13374" name="Text Box 29"/>
              <p:cNvSpPr txBox="1">
                <a:spLocks noChangeArrowheads="1"/>
              </p:cNvSpPr>
              <p:nvPr/>
            </p:nvSpPr>
            <p:spPr bwMode="auto">
              <a:xfrm>
                <a:off x="1296" y="3081"/>
                <a:ext cx="19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b</a:t>
                </a:r>
              </a:p>
            </p:txBody>
          </p:sp>
          <p:cxnSp>
            <p:nvCxnSpPr>
              <p:cNvPr id="13375" name="AutoShape 30"/>
              <p:cNvCxnSpPr>
                <a:cxnSpLocks noChangeShapeType="1"/>
                <a:stCxn id="13383" idx="6"/>
              </p:cNvCxnSpPr>
              <p:nvPr/>
            </p:nvCxnSpPr>
            <p:spPr bwMode="auto">
              <a:xfrm flipV="1">
                <a:off x="1429" y="2173"/>
                <a:ext cx="244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3376" name="AutoShape 31"/>
              <p:cNvCxnSpPr>
                <a:cxnSpLocks noChangeShapeType="1"/>
                <a:stCxn id="13382" idx="6"/>
              </p:cNvCxnSpPr>
              <p:nvPr/>
            </p:nvCxnSpPr>
            <p:spPr bwMode="auto">
              <a:xfrm>
                <a:off x="1429" y="2982"/>
                <a:ext cx="243" cy="2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grpSp>
            <p:nvGrpSpPr>
              <p:cNvPr id="13377" name="Group 32"/>
              <p:cNvGrpSpPr>
                <a:grpSpLocks/>
              </p:cNvGrpSpPr>
              <p:nvPr/>
            </p:nvGrpSpPr>
            <p:grpSpPr bwMode="auto">
              <a:xfrm>
                <a:off x="1680" y="2060"/>
                <a:ext cx="480" cy="1037"/>
                <a:chOff x="1680" y="2060"/>
                <a:chExt cx="480" cy="1037"/>
              </a:xfrm>
            </p:grpSpPr>
            <p:sp>
              <p:nvSpPr>
                <p:cNvPr id="13379" name="Rectangle 33"/>
                <p:cNvSpPr>
                  <a:spLocks noChangeArrowheads="1"/>
                </p:cNvSpPr>
                <p:nvPr/>
              </p:nvSpPr>
              <p:spPr bwMode="auto">
                <a:xfrm>
                  <a:off x="1680" y="2060"/>
                  <a:ext cx="480" cy="1037"/>
                </a:xfrm>
                <a:prstGeom prst="rect">
                  <a:avLst/>
                </a:prstGeom>
                <a:solidFill>
                  <a:srgbClr val="8495A9"/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80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1716" y="2457"/>
                  <a:ext cx="412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Load</a:t>
                  </a:r>
                </a:p>
              </p:txBody>
            </p:sp>
          </p:grpSp>
          <p:sp>
            <p:nvSpPr>
              <p:cNvPr id="13378" name="Text Box 35"/>
              <p:cNvSpPr txBox="1">
                <a:spLocks noChangeArrowheads="1"/>
              </p:cNvSpPr>
              <p:nvPr/>
            </p:nvSpPr>
            <p:spPr bwMode="auto">
              <a:xfrm>
                <a:off x="1291" y="2169"/>
                <a:ext cx="198" cy="80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v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–</a:t>
                </a:r>
              </a:p>
            </p:txBody>
          </p:sp>
        </p:grpSp>
        <p:sp>
          <p:nvSpPr>
            <p:cNvPr id="13370" name="Line 36"/>
            <p:cNvSpPr>
              <a:spLocks noChangeShapeType="1"/>
            </p:cNvSpPr>
            <p:nvPr/>
          </p:nvSpPr>
          <p:spPr bwMode="auto">
            <a:xfrm>
              <a:off x="1130" y="1735"/>
              <a:ext cx="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71" name="Text Box 37"/>
            <p:cNvSpPr txBox="1">
              <a:spLocks noChangeArrowheads="1"/>
            </p:cNvSpPr>
            <p:nvPr/>
          </p:nvSpPr>
          <p:spPr bwMode="auto">
            <a:xfrm>
              <a:off x="1092" y="1737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grpSp>
        <p:nvGrpSpPr>
          <p:cNvPr id="13325" name="Group 38"/>
          <p:cNvGrpSpPr>
            <a:grpSpLocks/>
          </p:cNvGrpSpPr>
          <p:nvPr/>
        </p:nvGrpSpPr>
        <p:grpSpPr bwMode="auto">
          <a:xfrm>
            <a:off x="5153025" y="2143125"/>
            <a:ext cx="3381375" cy="1971675"/>
            <a:chOff x="3246" y="1350"/>
            <a:chExt cx="2130" cy="1242"/>
          </a:xfrm>
        </p:grpSpPr>
        <p:grpSp>
          <p:nvGrpSpPr>
            <p:cNvPr id="13334" name="Group 39"/>
            <p:cNvGrpSpPr>
              <a:grpSpLocks/>
            </p:cNvGrpSpPr>
            <p:nvPr/>
          </p:nvGrpSpPr>
          <p:grpSpPr bwMode="auto">
            <a:xfrm>
              <a:off x="3246" y="1350"/>
              <a:ext cx="2130" cy="1242"/>
              <a:chOff x="3150" y="2009"/>
              <a:chExt cx="2130" cy="1242"/>
            </a:xfrm>
          </p:grpSpPr>
          <p:grpSp>
            <p:nvGrpSpPr>
              <p:cNvPr id="13337" name="Group 40"/>
              <p:cNvGrpSpPr>
                <a:grpSpLocks/>
              </p:cNvGrpSpPr>
              <p:nvPr/>
            </p:nvGrpSpPr>
            <p:grpSpPr bwMode="auto">
              <a:xfrm>
                <a:off x="3150" y="2439"/>
                <a:ext cx="513" cy="328"/>
                <a:chOff x="3131" y="2952"/>
                <a:chExt cx="513" cy="328"/>
              </a:xfrm>
            </p:grpSpPr>
            <p:sp>
              <p:nvSpPr>
                <p:cNvPr id="1336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3131" y="2952"/>
                  <a:ext cx="200" cy="250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 sz="2000" b="1" i="1"/>
                    <a:t>i</a:t>
                  </a:r>
                  <a:r>
                    <a:rPr lang="en-US" sz="2000" b="1" baseline="-25000"/>
                    <a:t>s</a:t>
                  </a:r>
                  <a:endParaRPr lang="en-US" sz="2000" b="1"/>
                </a:p>
              </p:txBody>
            </p:sp>
            <p:grpSp>
              <p:nvGrpSpPr>
                <p:cNvPr id="13366" name="Group 42"/>
                <p:cNvGrpSpPr>
                  <a:grpSpLocks/>
                </p:cNvGrpSpPr>
                <p:nvPr/>
              </p:nvGrpSpPr>
              <p:grpSpPr bwMode="auto">
                <a:xfrm>
                  <a:off x="3312" y="2970"/>
                  <a:ext cx="332" cy="310"/>
                  <a:chOff x="273" y="2626"/>
                  <a:chExt cx="332" cy="310"/>
                </a:xfrm>
              </p:grpSpPr>
              <p:sp>
                <p:nvSpPr>
                  <p:cNvPr id="13367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273" y="2626"/>
                    <a:ext cx="332" cy="310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none" w="lg" len="lg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3368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39" y="2681"/>
                    <a:ext cx="0" cy="199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 type="none" w="lg" len="lg"/>
                    <a:tailEnd type="stealth" w="lg" len="lg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3338" name="Oval 45"/>
              <p:cNvSpPr>
                <a:spLocks noChangeArrowheads="1"/>
              </p:cNvSpPr>
              <p:nvPr/>
            </p:nvSpPr>
            <p:spPr bwMode="auto">
              <a:xfrm>
                <a:off x="4464" y="2976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39" name="Oval 46"/>
              <p:cNvSpPr>
                <a:spLocks noChangeArrowheads="1"/>
              </p:cNvSpPr>
              <p:nvPr/>
            </p:nvSpPr>
            <p:spPr bwMode="auto">
              <a:xfrm>
                <a:off x="4464" y="2208"/>
                <a:ext cx="83" cy="77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0" name="Oval 47"/>
              <p:cNvSpPr>
                <a:spLocks noChangeArrowheads="1"/>
              </p:cNvSpPr>
              <p:nvPr/>
            </p:nvSpPr>
            <p:spPr bwMode="auto">
              <a:xfrm rot="-5400000">
                <a:off x="4045" y="2977"/>
                <a:ext cx="66" cy="64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41" name="Oval 48"/>
              <p:cNvSpPr>
                <a:spLocks noChangeArrowheads="1"/>
              </p:cNvSpPr>
              <p:nvPr/>
            </p:nvSpPr>
            <p:spPr bwMode="auto">
              <a:xfrm rot="-5400000">
                <a:off x="4033" y="2209"/>
                <a:ext cx="66" cy="70"/>
              </a:xfrm>
              <a:prstGeom prst="ellipse">
                <a:avLst/>
              </a:prstGeom>
              <a:solidFill>
                <a:schemeClr val="bg2"/>
              </a:solidFill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13342" name="Group 49"/>
              <p:cNvGrpSpPr>
                <a:grpSpLocks/>
              </p:cNvGrpSpPr>
              <p:nvPr/>
            </p:nvGrpSpPr>
            <p:grpSpPr bwMode="auto">
              <a:xfrm rot="10800000">
                <a:off x="4012" y="2448"/>
                <a:ext cx="112" cy="287"/>
                <a:chOff x="3450" y="2313"/>
                <a:chExt cx="111" cy="216"/>
              </a:xfrm>
            </p:grpSpPr>
            <p:sp>
              <p:nvSpPr>
                <p:cNvPr id="13358" name="Line 50"/>
                <p:cNvSpPr>
                  <a:spLocks noChangeShapeType="1"/>
                </p:cNvSpPr>
                <p:nvPr/>
              </p:nvSpPr>
              <p:spPr bwMode="auto">
                <a:xfrm>
                  <a:off x="3498" y="2313"/>
                  <a:ext cx="63" cy="2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9" name="Line 51"/>
                <p:cNvSpPr>
                  <a:spLocks noChangeShapeType="1"/>
                </p:cNvSpPr>
                <p:nvPr/>
              </p:nvSpPr>
              <p:spPr bwMode="auto">
                <a:xfrm flipH="1">
                  <a:off x="3450" y="2334"/>
                  <a:ext cx="108" cy="1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0" name="Line 52"/>
                <p:cNvSpPr>
                  <a:spLocks noChangeShapeType="1"/>
                </p:cNvSpPr>
                <p:nvPr/>
              </p:nvSpPr>
              <p:spPr bwMode="auto">
                <a:xfrm>
                  <a:off x="3450" y="2505"/>
                  <a:ext cx="57" cy="24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1" name="Line 53"/>
                <p:cNvSpPr>
                  <a:spLocks noChangeShapeType="1"/>
                </p:cNvSpPr>
                <p:nvPr/>
              </p:nvSpPr>
              <p:spPr bwMode="auto">
                <a:xfrm>
                  <a:off x="3453" y="2355"/>
                  <a:ext cx="105" cy="4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2" name="Line 54"/>
                <p:cNvSpPr>
                  <a:spLocks noChangeShapeType="1"/>
                </p:cNvSpPr>
                <p:nvPr/>
              </p:nvSpPr>
              <p:spPr bwMode="auto">
                <a:xfrm flipH="1">
                  <a:off x="3453" y="2400"/>
                  <a:ext cx="108" cy="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3" name="Line 55"/>
                <p:cNvSpPr>
                  <a:spLocks noChangeShapeType="1"/>
                </p:cNvSpPr>
                <p:nvPr/>
              </p:nvSpPr>
              <p:spPr bwMode="auto">
                <a:xfrm>
                  <a:off x="3453" y="2427"/>
                  <a:ext cx="102" cy="45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4" name="Line 56"/>
                <p:cNvSpPr>
                  <a:spLocks noChangeShapeType="1"/>
                </p:cNvSpPr>
                <p:nvPr/>
              </p:nvSpPr>
              <p:spPr bwMode="auto">
                <a:xfrm flipH="1">
                  <a:off x="3453" y="2472"/>
                  <a:ext cx="99" cy="3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 type="none" w="lg" len="lg"/>
                  <a:tailEnd type="none" w="lg" len="lg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43" name="Text Box 57"/>
              <p:cNvSpPr txBox="1">
                <a:spLocks noChangeArrowheads="1"/>
              </p:cNvSpPr>
              <p:nvPr/>
            </p:nvSpPr>
            <p:spPr bwMode="auto">
              <a:xfrm>
                <a:off x="3765" y="2512"/>
                <a:ext cx="273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R</a:t>
                </a:r>
                <a:r>
                  <a:rPr lang="en-US" b="1" baseline="-25000"/>
                  <a:t>p</a:t>
                </a:r>
              </a:p>
            </p:txBody>
          </p:sp>
          <p:cxnSp>
            <p:nvCxnSpPr>
              <p:cNvPr id="13344" name="AutoShape 58"/>
              <p:cNvCxnSpPr>
                <a:cxnSpLocks noChangeShapeType="1"/>
                <a:stCxn id="13340" idx="6"/>
                <a:endCxn id="13358" idx="0"/>
              </p:cNvCxnSpPr>
              <p:nvPr/>
            </p:nvCxnSpPr>
            <p:spPr bwMode="auto">
              <a:xfrm flipH="1" flipV="1">
                <a:off x="4076" y="2735"/>
                <a:ext cx="2" cy="24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3345" name="AutoShape 59"/>
              <p:cNvCxnSpPr>
                <a:cxnSpLocks noChangeShapeType="1"/>
                <a:stCxn id="13341" idx="2"/>
                <a:endCxn id="13360" idx="1"/>
              </p:cNvCxnSpPr>
              <p:nvPr/>
            </p:nvCxnSpPr>
            <p:spPr bwMode="auto">
              <a:xfrm>
                <a:off x="4066" y="2277"/>
                <a:ext cx="0" cy="17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3346" name="AutoShape 60"/>
              <p:cNvCxnSpPr>
                <a:cxnSpLocks noChangeShapeType="1"/>
                <a:stCxn id="13367" idx="4"/>
                <a:endCxn id="13340" idx="0"/>
              </p:cNvCxnSpPr>
              <p:nvPr/>
            </p:nvCxnSpPr>
            <p:spPr bwMode="auto">
              <a:xfrm rot="16200000" flipH="1">
                <a:off x="3651" y="2613"/>
                <a:ext cx="242" cy="549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13347" name="AutoShape 61"/>
              <p:cNvCxnSpPr>
                <a:cxnSpLocks noChangeShapeType="1"/>
                <a:stCxn id="13367" idx="0"/>
                <a:endCxn id="13341" idx="0"/>
              </p:cNvCxnSpPr>
              <p:nvPr/>
            </p:nvCxnSpPr>
            <p:spPr bwMode="auto">
              <a:xfrm rot="-5400000">
                <a:off x="3657" y="2084"/>
                <a:ext cx="213" cy="534"/>
              </a:xfrm>
              <a:prstGeom prst="bentConnector2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</p:cxnSp>
          <p:cxnSp>
            <p:nvCxnSpPr>
              <p:cNvPr id="13348" name="AutoShape 62"/>
              <p:cNvCxnSpPr>
                <a:cxnSpLocks noChangeShapeType="1"/>
                <a:stCxn id="13340" idx="4"/>
                <a:endCxn id="13338" idx="2"/>
              </p:cNvCxnSpPr>
              <p:nvPr/>
            </p:nvCxnSpPr>
            <p:spPr bwMode="auto">
              <a:xfrm>
                <a:off x="4110" y="3009"/>
                <a:ext cx="354" cy="6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3349" name="AutoShape 63"/>
              <p:cNvCxnSpPr>
                <a:cxnSpLocks noChangeShapeType="1"/>
                <a:stCxn id="13341" idx="4"/>
                <a:endCxn id="13339" idx="2"/>
              </p:cNvCxnSpPr>
              <p:nvPr/>
            </p:nvCxnSpPr>
            <p:spPr bwMode="auto">
              <a:xfrm>
                <a:off x="4101" y="2244"/>
                <a:ext cx="363" cy="3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13350" name="Text Box 64"/>
              <p:cNvSpPr txBox="1">
                <a:spLocks noChangeArrowheads="1"/>
              </p:cNvSpPr>
              <p:nvPr/>
            </p:nvSpPr>
            <p:spPr bwMode="auto">
              <a:xfrm>
                <a:off x="4408" y="2009"/>
                <a:ext cx="188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a</a:t>
                </a:r>
              </a:p>
            </p:txBody>
          </p:sp>
          <p:sp>
            <p:nvSpPr>
              <p:cNvPr id="13351" name="Text Box 65"/>
              <p:cNvSpPr txBox="1">
                <a:spLocks noChangeArrowheads="1"/>
              </p:cNvSpPr>
              <p:nvPr/>
            </p:nvSpPr>
            <p:spPr bwMode="auto">
              <a:xfrm>
                <a:off x="4416" y="3020"/>
                <a:ext cx="19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b</a:t>
                </a:r>
              </a:p>
            </p:txBody>
          </p:sp>
          <p:grpSp>
            <p:nvGrpSpPr>
              <p:cNvPr id="13352" name="Group 66"/>
              <p:cNvGrpSpPr>
                <a:grpSpLocks/>
              </p:cNvGrpSpPr>
              <p:nvPr/>
            </p:nvGrpSpPr>
            <p:grpSpPr bwMode="auto">
              <a:xfrm>
                <a:off x="4800" y="2116"/>
                <a:ext cx="480" cy="1037"/>
                <a:chOff x="1680" y="2060"/>
                <a:chExt cx="480" cy="1037"/>
              </a:xfrm>
            </p:grpSpPr>
            <p:sp>
              <p:nvSpPr>
                <p:cNvPr id="13356" name="Rectangle 67"/>
                <p:cNvSpPr>
                  <a:spLocks noChangeArrowheads="1"/>
                </p:cNvSpPr>
                <p:nvPr/>
              </p:nvSpPr>
              <p:spPr bwMode="auto">
                <a:xfrm>
                  <a:off x="1680" y="2060"/>
                  <a:ext cx="480" cy="1037"/>
                </a:xfrm>
                <a:prstGeom prst="rect">
                  <a:avLst/>
                </a:prstGeom>
                <a:solidFill>
                  <a:srgbClr val="8495A9"/>
                </a:solidFill>
                <a:ln w="12700">
                  <a:solidFill>
                    <a:schemeClr val="tx1"/>
                  </a:solidFill>
                  <a:miter lim="800000"/>
                  <a:headEnd type="none" w="lg" len="lg"/>
                  <a:tailEnd type="none" w="lg" len="lg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3357" name="Text Box 68"/>
                <p:cNvSpPr txBox="1">
                  <a:spLocks noChangeArrowheads="1"/>
                </p:cNvSpPr>
                <p:nvPr/>
              </p:nvSpPr>
              <p:spPr bwMode="auto">
                <a:xfrm>
                  <a:off x="1716" y="2457"/>
                  <a:ext cx="412" cy="23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 type="none" w="lg" len="lg"/>
                  <a:tailEnd type="none" w="lg" len="lg"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US"/>
                    <a:t>Load</a:t>
                  </a:r>
                </a:p>
              </p:txBody>
            </p:sp>
          </p:grpSp>
          <p:cxnSp>
            <p:nvCxnSpPr>
              <p:cNvPr id="13353" name="AutoShape 69"/>
              <p:cNvCxnSpPr>
                <a:cxnSpLocks noChangeShapeType="1"/>
                <a:stCxn id="13338" idx="6"/>
              </p:cNvCxnSpPr>
              <p:nvPr/>
            </p:nvCxnSpPr>
            <p:spPr bwMode="auto">
              <a:xfrm>
                <a:off x="4547" y="3015"/>
                <a:ext cx="253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cxnSp>
            <p:nvCxnSpPr>
              <p:cNvPr id="13354" name="AutoShape 70"/>
              <p:cNvCxnSpPr>
                <a:cxnSpLocks noChangeShapeType="1"/>
                <a:stCxn id="13339" idx="6"/>
              </p:cNvCxnSpPr>
              <p:nvPr/>
            </p:nvCxnSpPr>
            <p:spPr bwMode="auto">
              <a:xfrm>
                <a:off x="4547" y="2247"/>
                <a:ext cx="253" cy="1"/>
              </a:xfrm>
              <a:prstGeom prst="straightConnector1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</p:cxnSp>
          <p:sp>
            <p:nvSpPr>
              <p:cNvPr id="13355" name="Text Box 71"/>
              <p:cNvSpPr txBox="1">
                <a:spLocks noChangeArrowheads="1"/>
              </p:cNvSpPr>
              <p:nvPr/>
            </p:nvSpPr>
            <p:spPr bwMode="auto">
              <a:xfrm>
                <a:off x="4410" y="2224"/>
                <a:ext cx="198" cy="807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b="1"/>
                  <a:t>+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v</a:t>
                </a:r>
                <a:endParaRPr lang="en-US" sz="1200" b="1"/>
              </a:p>
              <a:p>
                <a:endParaRPr lang="en-US" sz="1200" b="1"/>
              </a:p>
              <a:p>
                <a:r>
                  <a:rPr lang="en-US" b="1"/>
                  <a:t>–</a:t>
                </a:r>
              </a:p>
            </p:txBody>
          </p:sp>
        </p:grpSp>
        <p:sp>
          <p:nvSpPr>
            <p:cNvPr id="13335" name="Line 72"/>
            <p:cNvSpPr>
              <a:spLocks noChangeShapeType="1"/>
            </p:cNvSpPr>
            <p:nvPr/>
          </p:nvSpPr>
          <p:spPr bwMode="auto">
            <a:xfrm>
              <a:off x="4394" y="1775"/>
              <a:ext cx="2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336" name="Text Box 73"/>
            <p:cNvSpPr txBox="1">
              <a:spLocks noChangeArrowheads="1"/>
            </p:cNvSpPr>
            <p:nvPr/>
          </p:nvSpPr>
          <p:spPr bwMode="auto">
            <a:xfrm>
              <a:off x="4356" y="1776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graphicFrame>
        <p:nvGraphicFramePr>
          <p:cNvPr id="13316" name="Object 74"/>
          <p:cNvGraphicFramePr>
            <a:graphicFrameLocks noChangeAspect="1"/>
          </p:cNvGraphicFramePr>
          <p:nvPr/>
        </p:nvGraphicFramePr>
        <p:xfrm>
          <a:off x="4114800" y="4267200"/>
          <a:ext cx="1190625" cy="498475"/>
        </p:xfrm>
        <a:graphic>
          <a:graphicData uri="http://schemas.openxmlformats.org/presentationml/2006/ole">
            <p:oleObj spid="_x0000_s13316" name="Equation" r:id="rId5" imgW="545760" imgH="228600" progId="Equation.3">
              <p:embed/>
            </p:oleObj>
          </a:graphicData>
        </a:graphic>
      </p:graphicFrame>
      <p:graphicFrame>
        <p:nvGraphicFramePr>
          <p:cNvPr id="13317" name="Object 75"/>
          <p:cNvGraphicFramePr>
            <a:graphicFrameLocks noChangeAspect="1"/>
          </p:cNvGraphicFramePr>
          <p:nvPr/>
        </p:nvGraphicFramePr>
        <p:xfrm>
          <a:off x="4149725" y="5105400"/>
          <a:ext cx="1108075" cy="527050"/>
        </p:xfrm>
        <a:graphic>
          <a:graphicData uri="http://schemas.openxmlformats.org/presentationml/2006/ole">
            <p:oleObj spid="_x0000_s13317" name="Equation" r:id="rId6" imgW="507960" imgH="241200" progId="Equation.3">
              <p:embed/>
            </p:oleObj>
          </a:graphicData>
        </a:graphic>
      </p:graphicFrame>
      <p:sp>
        <p:nvSpPr>
          <p:cNvPr id="13326" name="Oval 76"/>
          <p:cNvSpPr>
            <a:spLocks noChangeArrowheads="1"/>
          </p:cNvSpPr>
          <p:nvPr/>
        </p:nvSpPr>
        <p:spPr bwMode="auto">
          <a:xfrm>
            <a:off x="1425575" y="5453063"/>
            <a:ext cx="555625" cy="7620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77"/>
          <p:cNvSpPr>
            <a:spLocks noChangeArrowheads="1"/>
          </p:cNvSpPr>
          <p:nvPr/>
        </p:nvSpPr>
        <p:spPr bwMode="auto">
          <a:xfrm>
            <a:off x="7216775" y="5105400"/>
            <a:ext cx="555625" cy="762000"/>
          </a:xfrm>
          <a:prstGeom prst="ellipse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28" name="AutoShape 78"/>
          <p:cNvCxnSpPr>
            <a:cxnSpLocks noChangeShapeType="1"/>
            <a:stCxn id="13327" idx="1"/>
          </p:cNvCxnSpPr>
          <p:nvPr/>
        </p:nvCxnSpPr>
        <p:spPr bwMode="auto">
          <a:xfrm rot="5400000" flipH="1">
            <a:off x="5958682" y="3863181"/>
            <a:ext cx="685800" cy="1992313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</p:cxnSp>
      <p:cxnSp>
        <p:nvCxnSpPr>
          <p:cNvPr id="13329" name="AutoShape 79"/>
          <p:cNvCxnSpPr>
            <a:cxnSpLocks noChangeShapeType="1"/>
            <a:stCxn id="13326" idx="7"/>
          </p:cNvCxnSpPr>
          <p:nvPr/>
        </p:nvCxnSpPr>
        <p:spPr bwMode="auto">
          <a:xfrm rot="-5400000">
            <a:off x="2490788" y="3925888"/>
            <a:ext cx="1033462" cy="2214562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 type="none" w="lg" len="lg"/>
            <a:tailEnd type="stealth" w="lg" len="lg"/>
          </a:ln>
        </p:spPr>
      </p:cxnSp>
      <p:sp>
        <p:nvSpPr>
          <p:cNvPr id="13330" name="Oval 80"/>
          <p:cNvSpPr>
            <a:spLocks noChangeArrowheads="1"/>
          </p:cNvSpPr>
          <p:nvPr/>
        </p:nvSpPr>
        <p:spPr bwMode="auto">
          <a:xfrm>
            <a:off x="2060575" y="5721350"/>
            <a:ext cx="384175" cy="493713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81"/>
          <p:cNvSpPr>
            <a:spLocks noChangeArrowheads="1"/>
          </p:cNvSpPr>
          <p:nvPr/>
        </p:nvSpPr>
        <p:spPr bwMode="auto">
          <a:xfrm>
            <a:off x="7829550" y="5384800"/>
            <a:ext cx="384175" cy="493713"/>
          </a:xfrm>
          <a:prstGeom prst="ellipse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2" name="AutoShape 82"/>
          <p:cNvCxnSpPr>
            <a:cxnSpLocks noChangeShapeType="1"/>
            <a:stCxn id="13330" idx="7"/>
          </p:cNvCxnSpPr>
          <p:nvPr/>
        </p:nvCxnSpPr>
        <p:spPr bwMode="auto">
          <a:xfrm rot="-5400000">
            <a:off x="3063875" y="4694238"/>
            <a:ext cx="411163" cy="1760537"/>
          </a:xfrm>
          <a:prstGeom prst="curvedConnector2">
            <a:avLst/>
          </a:prstGeom>
          <a:noFill/>
          <a:ln w="28575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  <p:cxnSp>
        <p:nvCxnSpPr>
          <p:cNvPr id="13333" name="AutoShape 83"/>
          <p:cNvCxnSpPr>
            <a:cxnSpLocks noChangeShapeType="1"/>
            <a:stCxn id="13331" idx="3"/>
          </p:cNvCxnSpPr>
          <p:nvPr/>
        </p:nvCxnSpPr>
        <p:spPr bwMode="auto">
          <a:xfrm rot="16200000" flipV="1">
            <a:off x="6346032" y="4280693"/>
            <a:ext cx="450850" cy="2627313"/>
          </a:xfrm>
          <a:prstGeom prst="curvedConnector4">
            <a:avLst>
              <a:gd name="adj1" fmla="val -63380"/>
              <a:gd name="adj2" fmla="val 67130"/>
            </a:avLst>
          </a:prstGeom>
          <a:noFill/>
          <a:ln w="28575">
            <a:solidFill>
              <a:srgbClr val="003300"/>
            </a:solidFill>
            <a:round/>
            <a:headEnd type="none" w="lg" len="lg"/>
            <a:tailEnd type="stealth" w="lg" len="lg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97338821-9C7E-4EA0-92DF-98C5EA8414DB}" type="slidenum">
              <a:rPr lang="en-US"/>
              <a:pPr lvl="1"/>
              <a:t>33</a:t>
            </a:fld>
            <a:endParaRPr lang="en-US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i="1" smtClean="0"/>
              <a:t>i</a:t>
            </a:r>
            <a:r>
              <a:rPr lang="en-US" sz="2400" smtClean="0"/>
              <a:t> using transformations</a:t>
            </a:r>
          </a:p>
          <a:p>
            <a:pPr lvl="1">
              <a:lnSpc>
                <a:spcPct val="90000"/>
              </a:lnSpc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b="1" smtClean="0"/>
              <a:t> </a:t>
            </a:r>
            <a:r>
              <a:rPr lang="en-US" sz="2000" smtClean="0"/>
              <a:t>= 5A,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b="1" smtClean="0"/>
              <a:t> </a:t>
            </a:r>
            <a:r>
              <a:rPr lang="en-US" sz="2000" smtClean="0"/>
              <a:t>= 2A, </a:t>
            </a:r>
            <a:r>
              <a:rPr lang="en-US" sz="2000" b="1" smtClean="0"/>
              <a:t>R</a:t>
            </a:r>
            <a:r>
              <a:rPr lang="en-US" sz="2000" b="1" baseline="-25000" smtClean="0"/>
              <a:t>1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2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3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4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5</a:t>
            </a:r>
            <a:r>
              <a:rPr lang="en-US" sz="2000" smtClean="0"/>
              <a:t> = 5</a:t>
            </a:r>
            <a:r>
              <a:rPr lang="el-GR" sz="2000" smtClean="0"/>
              <a:t>Ω</a:t>
            </a:r>
            <a:r>
              <a:rPr lang="en-US" sz="2400" smtClean="0"/>
              <a:t> </a:t>
            </a:r>
          </a:p>
        </p:txBody>
      </p:sp>
      <p:grpSp>
        <p:nvGrpSpPr>
          <p:cNvPr id="45063" name="Group 98"/>
          <p:cNvGrpSpPr>
            <a:grpSpLocks/>
          </p:cNvGrpSpPr>
          <p:nvPr/>
        </p:nvGrpSpPr>
        <p:grpSpPr bwMode="auto">
          <a:xfrm>
            <a:off x="257175" y="2376488"/>
            <a:ext cx="5229225" cy="2881312"/>
            <a:chOff x="9" y="1497"/>
            <a:chExt cx="3294" cy="1815"/>
          </a:xfrm>
        </p:grpSpPr>
        <p:sp>
          <p:nvSpPr>
            <p:cNvPr id="45064" name="Text Box 5"/>
            <p:cNvSpPr txBox="1">
              <a:spLocks noChangeArrowheads="1"/>
            </p:cNvSpPr>
            <p:nvPr/>
          </p:nvSpPr>
          <p:spPr bwMode="auto">
            <a:xfrm>
              <a:off x="9" y="2121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 i="1"/>
                <a:t>i</a:t>
              </a:r>
              <a:r>
                <a:rPr lang="en-US" sz="2000" b="1" i="1" baseline="-25000"/>
                <a:t>a</a:t>
              </a:r>
            </a:p>
            <a:p>
              <a:endParaRPr lang="en-US" sz="2000"/>
            </a:p>
          </p:txBody>
        </p:sp>
        <p:sp>
          <p:nvSpPr>
            <p:cNvPr id="45065" name="Oval 6"/>
            <p:cNvSpPr>
              <a:spLocks noChangeArrowheads="1"/>
            </p:cNvSpPr>
            <p:nvPr/>
          </p:nvSpPr>
          <p:spPr bwMode="auto">
            <a:xfrm>
              <a:off x="85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6" name="Oval 7"/>
            <p:cNvSpPr>
              <a:spLocks noChangeArrowheads="1"/>
            </p:cNvSpPr>
            <p:nvPr/>
          </p:nvSpPr>
          <p:spPr bwMode="auto">
            <a:xfrm>
              <a:off x="1574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67" name="Oval 8"/>
            <p:cNvSpPr>
              <a:spLocks noChangeArrowheads="1"/>
            </p:cNvSpPr>
            <p:nvPr/>
          </p:nvSpPr>
          <p:spPr bwMode="auto">
            <a:xfrm>
              <a:off x="878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68" name="AutoShape 9"/>
            <p:cNvCxnSpPr>
              <a:cxnSpLocks noChangeShapeType="1"/>
              <a:stCxn id="45067" idx="2"/>
              <a:endCxn id="45140" idx="4"/>
            </p:cNvCxnSpPr>
            <p:nvPr/>
          </p:nvCxnSpPr>
          <p:spPr bwMode="auto">
            <a:xfrm rot="10800000">
              <a:off x="381" y="2628"/>
              <a:ext cx="49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5069" name="AutoShape 10"/>
            <p:cNvCxnSpPr>
              <a:cxnSpLocks noChangeShapeType="1"/>
              <a:stCxn id="45067" idx="0"/>
              <a:endCxn id="45075" idx="1"/>
            </p:cNvCxnSpPr>
            <p:nvPr/>
          </p:nvCxnSpPr>
          <p:spPr bwMode="auto">
            <a:xfrm flipH="1" flipV="1">
              <a:off x="919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70" name="AutoShape 11"/>
            <p:cNvCxnSpPr>
              <a:cxnSpLocks noChangeShapeType="1"/>
              <a:stCxn id="45065" idx="4"/>
              <a:endCxn id="45073" idx="0"/>
            </p:cNvCxnSpPr>
            <p:nvPr/>
          </p:nvCxnSpPr>
          <p:spPr bwMode="auto">
            <a:xfrm>
              <a:off x="900" y="1938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71" name="AutoShape 12"/>
            <p:cNvCxnSpPr>
              <a:cxnSpLocks noChangeShapeType="1"/>
              <a:stCxn id="45066" idx="4"/>
              <a:endCxn id="45144" idx="0"/>
            </p:cNvCxnSpPr>
            <p:nvPr/>
          </p:nvCxnSpPr>
          <p:spPr bwMode="auto">
            <a:xfrm>
              <a:off x="1616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5072" name="Text Box 13"/>
            <p:cNvSpPr txBox="1">
              <a:spLocks noChangeArrowheads="1"/>
            </p:cNvSpPr>
            <p:nvPr/>
          </p:nvSpPr>
          <p:spPr bwMode="auto">
            <a:xfrm>
              <a:off x="624" y="2246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endParaRPr lang="en-US" b="1"/>
            </a:p>
          </p:txBody>
        </p:sp>
        <p:sp>
          <p:nvSpPr>
            <p:cNvPr id="45073" name="Line 14"/>
            <p:cNvSpPr>
              <a:spLocks noChangeShapeType="1"/>
            </p:cNvSpPr>
            <p:nvPr/>
          </p:nvSpPr>
          <p:spPr bwMode="auto">
            <a:xfrm>
              <a:off x="910" y="243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4" name="Line 15"/>
            <p:cNvSpPr>
              <a:spLocks noChangeShapeType="1"/>
            </p:cNvSpPr>
            <p:nvPr/>
          </p:nvSpPr>
          <p:spPr bwMode="auto">
            <a:xfrm flipH="1">
              <a:off x="862" y="245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5" name="Line 16"/>
            <p:cNvSpPr>
              <a:spLocks noChangeShapeType="1"/>
            </p:cNvSpPr>
            <p:nvPr/>
          </p:nvSpPr>
          <p:spPr bwMode="auto">
            <a:xfrm>
              <a:off x="862" y="263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6" name="Line 17"/>
            <p:cNvSpPr>
              <a:spLocks noChangeShapeType="1"/>
            </p:cNvSpPr>
            <p:nvPr/>
          </p:nvSpPr>
          <p:spPr bwMode="auto">
            <a:xfrm>
              <a:off x="865" y="248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7" name="Line 18"/>
            <p:cNvSpPr>
              <a:spLocks noChangeShapeType="1"/>
            </p:cNvSpPr>
            <p:nvPr/>
          </p:nvSpPr>
          <p:spPr bwMode="auto">
            <a:xfrm flipH="1">
              <a:off x="865" y="252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8" name="Line 19"/>
            <p:cNvSpPr>
              <a:spLocks noChangeShapeType="1"/>
            </p:cNvSpPr>
            <p:nvPr/>
          </p:nvSpPr>
          <p:spPr bwMode="auto">
            <a:xfrm>
              <a:off x="865" y="255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79" name="Line 20"/>
            <p:cNvSpPr>
              <a:spLocks noChangeShapeType="1"/>
            </p:cNvSpPr>
            <p:nvPr/>
          </p:nvSpPr>
          <p:spPr bwMode="auto">
            <a:xfrm flipH="1">
              <a:off x="865" y="259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5080" name="Group 21"/>
            <p:cNvGrpSpPr>
              <a:grpSpLocks/>
            </p:cNvGrpSpPr>
            <p:nvPr/>
          </p:nvGrpSpPr>
          <p:grpSpPr bwMode="auto">
            <a:xfrm>
              <a:off x="1574" y="2438"/>
              <a:ext cx="111" cy="216"/>
              <a:chOff x="1670" y="2765"/>
              <a:chExt cx="111" cy="216"/>
            </a:xfrm>
          </p:grpSpPr>
          <p:sp>
            <p:nvSpPr>
              <p:cNvPr id="45144" name="Line 2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5" name="Line 2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6" name="Line 2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7" name="Line 2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8" name="Line 2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49" name="Line 2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50" name="Line 2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081" name="Text Box 29"/>
            <p:cNvSpPr txBox="1">
              <a:spLocks noChangeArrowheads="1"/>
            </p:cNvSpPr>
            <p:nvPr/>
          </p:nvSpPr>
          <p:spPr bwMode="auto">
            <a:xfrm>
              <a:off x="1344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endParaRPr lang="en-US" b="1"/>
            </a:p>
          </p:txBody>
        </p:sp>
        <p:grpSp>
          <p:nvGrpSpPr>
            <p:cNvPr id="45082" name="Group 30"/>
            <p:cNvGrpSpPr>
              <a:grpSpLocks/>
            </p:cNvGrpSpPr>
            <p:nvPr/>
          </p:nvGrpSpPr>
          <p:grpSpPr bwMode="auto">
            <a:xfrm>
              <a:off x="215" y="2300"/>
              <a:ext cx="332" cy="328"/>
              <a:chOff x="311" y="2627"/>
              <a:chExt cx="332" cy="328"/>
            </a:xfrm>
          </p:grpSpPr>
          <p:sp>
            <p:nvSpPr>
              <p:cNvPr id="45140" name="Oval 31"/>
              <p:cNvSpPr>
                <a:spLocks noChangeArrowheads="1"/>
              </p:cNvSpPr>
              <p:nvPr/>
            </p:nvSpPr>
            <p:spPr bwMode="auto">
              <a:xfrm>
                <a:off x="311" y="264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41" name="Text Box 32"/>
              <p:cNvSpPr txBox="1">
                <a:spLocks noChangeArrowheads="1"/>
              </p:cNvSpPr>
              <p:nvPr/>
            </p:nvSpPr>
            <p:spPr bwMode="auto">
              <a:xfrm>
                <a:off x="420" y="262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142" name="Text Box 33"/>
              <p:cNvSpPr txBox="1">
                <a:spLocks noChangeArrowheads="1"/>
              </p:cNvSpPr>
              <p:nvPr/>
            </p:nvSpPr>
            <p:spPr bwMode="auto">
              <a:xfrm>
                <a:off x="417" y="268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143" name="Line 34"/>
              <p:cNvSpPr>
                <a:spLocks noChangeShapeType="1"/>
              </p:cNvSpPr>
              <p:nvPr/>
            </p:nvSpPr>
            <p:spPr bwMode="auto">
              <a:xfrm flipV="1">
                <a:off x="477" y="2693"/>
                <a:ext cx="0" cy="18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5083" name="Group 35"/>
            <p:cNvGrpSpPr>
              <a:grpSpLocks/>
            </p:cNvGrpSpPr>
            <p:nvPr/>
          </p:nvGrpSpPr>
          <p:grpSpPr bwMode="auto">
            <a:xfrm rot="5400000" flipH="1" flipV="1">
              <a:off x="1221" y="1749"/>
              <a:ext cx="112" cy="287"/>
              <a:chOff x="3450" y="2313"/>
              <a:chExt cx="111" cy="216"/>
            </a:xfrm>
          </p:grpSpPr>
          <p:sp>
            <p:nvSpPr>
              <p:cNvPr id="45133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4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5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6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7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8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9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45084" name="AutoShape 43"/>
            <p:cNvCxnSpPr>
              <a:cxnSpLocks noChangeShapeType="1"/>
              <a:stCxn id="45065" idx="6"/>
              <a:endCxn id="45133" idx="0"/>
            </p:cNvCxnSpPr>
            <p:nvPr/>
          </p:nvCxnSpPr>
          <p:spPr bwMode="auto">
            <a:xfrm>
              <a:off x="941" y="1900"/>
              <a:ext cx="19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85" name="AutoShape 44"/>
            <p:cNvCxnSpPr>
              <a:cxnSpLocks noChangeShapeType="1"/>
              <a:stCxn id="45066" idx="2"/>
              <a:endCxn id="45135" idx="1"/>
            </p:cNvCxnSpPr>
            <p:nvPr/>
          </p:nvCxnSpPr>
          <p:spPr bwMode="auto">
            <a:xfrm flipH="1" flipV="1">
              <a:off x="1420" y="1891"/>
              <a:ext cx="154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5086" name="Group 45"/>
            <p:cNvGrpSpPr>
              <a:grpSpLocks/>
            </p:cNvGrpSpPr>
            <p:nvPr/>
          </p:nvGrpSpPr>
          <p:grpSpPr bwMode="auto">
            <a:xfrm>
              <a:off x="773" y="3216"/>
              <a:ext cx="288" cy="96"/>
              <a:chOff x="1392" y="3552"/>
              <a:chExt cx="288" cy="96"/>
            </a:xfrm>
          </p:grpSpPr>
          <p:sp>
            <p:nvSpPr>
              <p:cNvPr id="45130" name="Line 4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1" name="Line 4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32" name="Line 4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087" name="Line 49"/>
            <p:cNvSpPr>
              <a:spLocks noChangeShapeType="1"/>
            </p:cNvSpPr>
            <p:nvPr/>
          </p:nvSpPr>
          <p:spPr bwMode="auto">
            <a:xfrm flipV="1">
              <a:off x="920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088" name="Text Box 51"/>
            <p:cNvSpPr txBox="1">
              <a:spLocks noChangeArrowheads="1"/>
            </p:cNvSpPr>
            <p:nvPr/>
          </p:nvSpPr>
          <p:spPr bwMode="auto">
            <a:xfrm>
              <a:off x="2256" y="235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089" name="Oval 54"/>
            <p:cNvSpPr>
              <a:spLocks noChangeArrowheads="1"/>
            </p:cNvSpPr>
            <p:nvPr/>
          </p:nvSpPr>
          <p:spPr bwMode="auto">
            <a:xfrm>
              <a:off x="2317" y="184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0" name="Oval 55"/>
            <p:cNvSpPr>
              <a:spLocks noChangeArrowheads="1"/>
            </p:cNvSpPr>
            <p:nvPr/>
          </p:nvSpPr>
          <p:spPr bwMode="auto">
            <a:xfrm>
              <a:off x="1590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91" name="Text Box 56"/>
            <p:cNvSpPr txBox="1">
              <a:spLocks noChangeArrowheads="1"/>
            </p:cNvSpPr>
            <p:nvPr/>
          </p:nvSpPr>
          <p:spPr bwMode="auto">
            <a:xfrm>
              <a:off x="1104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2</a:t>
              </a:r>
              <a:endParaRPr lang="en-US" b="1"/>
            </a:p>
          </p:txBody>
        </p:sp>
        <p:cxnSp>
          <p:nvCxnSpPr>
            <p:cNvPr id="45092" name="AutoShape 57"/>
            <p:cNvCxnSpPr>
              <a:cxnSpLocks noChangeShapeType="1"/>
              <a:stCxn id="45067" idx="6"/>
              <a:endCxn id="45090" idx="2"/>
            </p:cNvCxnSpPr>
            <p:nvPr/>
          </p:nvCxnSpPr>
          <p:spPr bwMode="auto">
            <a:xfrm>
              <a:off x="961" y="3063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93" name="AutoShape 58"/>
            <p:cNvCxnSpPr>
              <a:cxnSpLocks noChangeShapeType="1"/>
              <a:stCxn id="45090" idx="0"/>
              <a:endCxn id="45146" idx="1"/>
            </p:cNvCxnSpPr>
            <p:nvPr/>
          </p:nvCxnSpPr>
          <p:spPr bwMode="auto">
            <a:xfrm flipH="1" flipV="1">
              <a:off x="1631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45094" name="Oval 61"/>
            <p:cNvSpPr>
              <a:spLocks noChangeArrowheads="1"/>
            </p:cNvSpPr>
            <p:nvPr/>
          </p:nvSpPr>
          <p:spPr bwMode="auto">
            <a:xfrm>
              <a:off x="33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95" name="AutoShape 62"/>
            <p:cNvCxnSpPr>
              <a:cxnSpLocks noChangeShapeType="1"/>
              <a:stCxn id="45141" idx="0"/>
              <a:endCxn id="45094" idx="4"/>
            </p:cNvCxnSpPr>
            <p:nvPr/>
          </p:nvCxnSpPr>
          <p:spPr bwMode="auto">
            <a:xfrm flipH="1" flipV="1">
              <a:off x="380" y="1938"/>
              <a:ext cx="2" cy="3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096" name="AutoShape 63"/>
            <p:cNvCxnSpPr>
              <a:cxnSpLocks noChangeShapeType="1"/>
              <a:stCxn id="45094" idx="6"/>
              <a:endCxn id="45065" idx="2"/>
            </p:cNvCxnSpPr>
            <p:nvPr/>
          </p:nvCxnSpPr>
          <p:spPr bwMode="auto">
            <a:xfrm>
              <a:off x="421" y="1900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5097" name="Group 93"/>
            <p:cNvGrpSpPr>
              <a:grpSpLocks/>
            </p:cNvGrpSpPr>
            <p:nvPr/>
          </p:nvGrpSpPr>
          <p:grpSpPr bwMode="auto">
            <a:xfrm>
              <a:off x="2784" y="2112"/>
              <a:ext cx="519" cy="634"/>
              <a:chOff x="3254" y="2200"/>
              <a:chExt cx="519" cy="634"/>
            </a:xfrm>
          </p:grpSpPr>
          <p:sp>
            <p:nvSpPr>
              <p:cNvPr id="45126" name="Oval 50"/>
              <p:cNvSpPr>
                <a:spLocks noChangeArrowheads="1"/>
              </p:cNvSpPr>
              <p:nvPr/>
            </p:nvSpPr>
            <p:spPr bwMode="auto">
              <a:xfrm>
                <a:off x="3254" y="240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127" name="Text Box 52"/>
              <p:cNvSpPr txBox="1">
                <a:spLocks noChangeArrowheads="1"/>
              </p:cNvSpPr>
              <p:nvPr/>
            </p:nvSpPr>
            <p:spPr bwMode="auto">
              <a:xfrm>
                <a:off x="3360" y="2451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128" name="Line 53"/>
              <p:cNvSpPr>
                <a:spLocks noChangeShapeType="1"/>
              </p:cNvSpPr>
              <p:nvPr/>
            </p:nvSpPr>
            <p:spPr bwMode="auto">
              <a:xfrm>
                <a:off x="3421" y="2464"/>
                <a:ext cx="0" cy="18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9" name="Text Box 64"/>
              <p:cNvSpPr txBox="1">
                <a:spLocks noChangeArrowheads="1"/>
              </p:cNvSpPr>
              <p:nvPr/>
            </p:nvSpPr>
            <p:spPr bwMode="auto">
              <a:xfrm>
                <a:off x="3561" y="2200"/>
                <a:ext cx="212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 i="1"/>
                  <a:t>i</a:t>
                </a:r>
                <a:r>
                  <a:rPr lang="en-US" sz="2000" b="1" i="1" baseline="-25000"/>
                  <a:t>b</a:t>
                </a:r>
              </a:p>
              <a:p>
                <a:endParaRPr lang="en-US" sz="2000"/>
              </a:p>
            </p:txBody>
          </p:sp>
        </p:grpSp>
        <p:sp>
          <p:nvSpPr>
            <p:cNvPr id="45098" name="Oval 65"/>
            <p:cNvSpPr>
              <a:spLocks noChangeArrowheads="1"/>
            </p:cNvSpPr>
            <p:nvPr/>
          </p:nvSpPr>
          <p:spPr bwMode="auto">
            <a:xfrm>
              <a:off x="2327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099" name="AutoShape 66"/>
            <p:cNvCxnSpPr>
              <a:cxnSpLocks noChangeShapeType="1"/>
              <a:stCxn id="45090" idx="6"/>
              <a:endCxn id="45098" idx="2"/>
            </p:cNvCxnSpPr>
            <p:nvPr/>
          </p:nvCxnSpPr>
          <p:spPr bwMode="auto">
            <a:xfrm>
              <a:off x="1673" y="3063"/>
              <a:ext cx="65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45100" name="Group 68"/>
            <p:cNvGrpSpPr>
              <a:grpSpLocks/>
            </p:cNvGrpSpPr>
            <p:nvPr/>
          </p:nvGrpSpPr>
          <p:grpSpPr bwMode="auto">
            <a:xfrm>
              <a:off x="2311" y="2392"/>
              <a:ext cx="111" cy="216"/>
              <a:chOff x="1670" y="2765"/>
              <a:chExt cx="111" cy="216"/>
            </a:xfrm>
          </p:grpSpPr>
          <p:sp>
            <p:nvSpPr>
              <p:cNvPr id="45119" name="Line 69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0" name="Line 70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1" name="Line 71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2" name="Line 72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3" name="Line 73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4" name="Line 74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25" name="Line 75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101" name="Text Box 76"/>
            <p:cNvSpPr txBox="1">
              <a:spLocks noChangeArrowheads="1"/>
            </p:cNvSpPr>
            <p:nvPr/>
          </p:nvSpPr>
          <p:spPr bwMode="auto">
            <a:xfrm>
              <a:off x="2400" y="2200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5</a:t>
              </a:r>
            </a:p>
            <a:p>
              <a:endParaRPr lang="en-US" b="1"/>
            </a:p>
          </p:txBody>
        </p:sp>
        <p:grpSp>
          <p:nvGrpSpPr>
            <p:cNvPr id="45102" name="Group 79"/>
            <p:cNvGrpSpPr>
              <a:grpSpLocks/>
            </p:cNvGrpSpPr>
            <p:nvPr/>
          </p:nvGrpSpPr>
          <p:grpSpPr bwMode="auto">
            <a:xfrm rot="5400000" flipH="1" flipV="1">
              <a:off x="1948" y="1742"/>
              <a:ext cx="112" cy="287"/>
              <a:chOff x="3450" y="2313"/>
              <a:chExt cx="111" cy="216"/>
            </a:xfrm>
          </p:grpSpPr>
          <p:sp>
            <p:nvSpPr>
              <p:cNvPr id="45112" name="Line 80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3" name="Line 81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4" name="Line 82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5" name="Line 83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6" name="Line 84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7" name="Line 85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5118" name="Line 86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5103" name="Text Box 87"/>
            <p:cNvSpPr txBox="1">
              <a:spLocks noChangeArrowheads="1"/>
            </p:cNvSpPr>
            <p:nvPr/>
          </p:nvSpPr>
          <p:spPr bwMode="auto">
            <a:xfrm>
              <a:off x="1824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4</a:t>
              </a:r>
              <a:endParaRPr lang="en-US" b="1"/>
            </a:p>
          </p:txBody>
        </p:sp>
        <p:cxnSp>
          <p:nvCxnSpPr>
            <p:cNvPr id="45104" name="AutoShape 89"/>
            <p:cNvCxnSpPr>
              <a:cxnSpLocks noChangeShapeType="1"/>
              <a:stCxn id="45089" idx="2"/>
              <a:endCxn id="45114" idx="1"/>
            </p:cNvCxnSpPr>
            <p:nvPr/>
          </p:nvCxnSpPr>
          <p:spPr bwMode="auto">
            <a:xfrm flipH="1">
              <a:off x="2148" y="1884"/>
              <a:ext cx="16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105" name="AutoShape 90"/>
            <p:cNvCxnSpPr>
              <a:cxnSpLocks noChangeShapeType="1"/>
              <a:stCxn id="45066" idx="6"/>
              <a:endCxn id="45112" idx="0"/>
            </p:cNvCxnSpPr>
            <p:nvPr/>
          </p:nvCxnSpPr>
          <p:spPr bwMode="auto">
            <a:xfrm>
              <a:off x="1657" y="1893"/>
              <a:ext cx="20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106" name="AutoShape 91"/>
            <p:cNvCxnSpPr>
              <a:cxnSpLocks noChangeShapeType="1"/>
              <a:stCxn id="45098" idx="0"/>
              <a:endCxn id="45121" idx="1"/>
            </p:cNvCxnSpPr>
            <p:nvPr/>
          </p:nvCxnSpPr>
          <p:spPr bwMode="auto">
            <a:xfrm flipH="1" flipV="1">
              <a:off x="2368" y="2608"/>
              <a:ext cx="1" cy="4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107" name="AutoShape 92"/>
            <p:cNvCxnSpPr>
              <a:cxnSpLocks noChangeShapeType="1"/>
              <a:stCxn id="45089" idx="4"/>
              <a:endCxn id="45119" idx="0"/>
            </p:cNvCxnSpPr>
            <p:nvPr/>
          </p:nvCxnSpPr>
          <p:spPr bwMode="auto">
            <a:xfrm>
              <a:off x="2359" y="1922"/>
              <a:ext cx="0" cy="4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45108" name="AutoShape 94"/>
            <p:cNvCxnSpPr>
              <a:cxnSpLocks noChangeShapeType="1"/>
              <a:stCxn id="45126" idx="4"/>
              <a:endCxn id="45098" idx="6"/>
            </p:cNvCxnSpPr>
            <p:nvPr/>
          </p:nvCxnSpPr>
          <p:spPr bwMode="auto">
            <a:xfrm rot="5400000">
              <a:off x="2463" y="2576"/>
              <a:ext cx="434" cy="54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45109" name="AutoShape 95"/>
            <p:cNvCxnSpPr>
              <a:cxnSpLocks noChangeShapeType="1"/>
              <a:stCxn id="45126" idx="0"/>
              <a:endCxn id="45089" idx="6"/>
            </p:cNvCxnSpPr>
            <p:nvPr/>
          </p:nvCxnSpPr>
          <p:spPr bwMode="auto">
            <a:xfrm rot="5400000" flipH="1">
              <a:off x="2457" y="1827"/>
              <a:ext cx="435" cy="5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45110" name="Line 96"/>
            <p:cNvSpPr>
              <a:spLocks noChangeShapeType="1"/>
            </p:cNvSpPr>
            <p:nvPr/>
          </p:nvSpPr>
          <p:spPr bwMode="auto">
            <a:xfrm>
              <a:off x="1917" y="1728"/>
              <a:ext cx="3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111" name="Text Box 97"/>
            <p:cNvSpPr txBox="1">
              <a:spLocks noChangeArrowheads="1"/>
            </p:cNvSpPr>
            <p:nvPr/>
          </p:nvSpPr>
          <p:spPr bwMode="auto">
            <a:xfrm>
              <a:off x="2004" y="1497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434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5EEFEE5-7446-4F7C-ADF9-0C01630E2E0C}" type="slidenum">
              <a:rPr lang="en-US"/>
              <a:pPr lvl="1"/>
              <a:t>34</a:t>
            </a:fld>
            <a:endParaRPr lang="en-US"/>
          </a:p>
        </p:txBody>
      </p:sp>
      <p:sp>
        <p:nvSpPr>
          <p:cNvPr id="143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143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i="1" smtClean="0"/>
              <a:t>i</a:t>
            </a:r>
            <a:r>
              <a:rPr lang="en-US" sz="2400" smtClean="0"/>
              <a:t> using transformations</a:t>
            </a:r>
          </a:p>
          <a:p>
            <a:pPr lvl="1">
              <a:lnSpc>
                <a:spcPct val="90000"/>
              </a:lnSpc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b="1" smtClean="0"/>
              <a:t> </a:t>
            </a:r>
            <a:r>
              <a:rPr lang="en-US" sz="2000" smtClean="0"/>
              <a:t>= 5A,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b="1" smtClean="0"/>
              <a:t> </a:t>
            </a:r>
            <a:r>
              <a:rPr lang="en-US" sz="2000" smtClean="0"/>
              <a:t>= 2A, </a:t>
            </a:r>
            <a:r>
              <a:rPr lang="en-US" sz="2000" b="1" smtClean="0"/>
              <a:t>R</a:t>
            </a:r>
            <a:r>
              <a:rPr lang="en-US" sz="2000" b="1" baseline="-25000" smtClean="0"/>
              <a:t>1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2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3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4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5</a:t>
            </a:r>
            <a:r>
              <a:rPr lang="en-US" sz="2000" smtClean="0"/>
              <a:t> = 5</a:t>
            </a:r>
            <a:r>
              <a:rPr lang="el-GR" sz="2000" smtClean="0"/>
              <a:t>Ω</a:t>
            </a:r>
            <a:r>
              <a:rPr lang="en-US" sz="2400" smtClean="0"/>
              <a:t> </a:t>
            </a:r>
          </a:p>
        </p:txBody>
      </p:sp>
      <p:grpSp>
        <p:nvGrpSpPr>
          <p:cNvPr id="14345" name="Group 4"/>
          <p:cNvGrpSpPr>
            <a:grpSpLocks/>
          </p:cNvGrpSpPr>
          <p:nvPr/>
        </p:nvGrpSpPr>
        <p:grpSpPr bwMode="auto">
          <a:xfrm>
            <a:off x="257175" y="2376488"/>
            <a:ext cx="5229225" cy="2881312"/>
            <a:chOff x="9" y="1497"/>
            <a:chExt cx="3294" cy="1815"/>
          </a:xfrm>
        </p:grpSpPr>
        <p:sp>
          <p:nvSpPr>
            <p:cNvPr id="14347" name="Text Box 5"/>
            <p:cNvSpPr txBox="1">
              <a:spLocks noChangeArrowheads="1"/>
            </p:cNvSpPr>
            <p:nvPr/>
          </p:nvSpPr>
          <p:spPr bwMode="auto">
            <a:xfrm>
              <a:off x="9" y="2121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 i="1"/>
                <a:t>i</a:t>
              </a:r>
              <a:r>
                <a:rPr lang="en-US" sz="2000" b="1" i="1" baseline="-25000"/>
                <a:t>a</a:t>
              </a:r>
            </a:p>
            <a:p>
              <a:endParaRPr lang="en-US" sz="2000"/>
            </a:p>
          </p:txBody>
        </p:sp>
        <p:sp>
          <p:nvSpPr>
            <p:cNvPr id="14348" name="Oval 6"/>
            <p:cNvSpPr>
              <a:spLocks noChangeArrowheads="1"/>
            </p:cNvSpPr>
            <p:nvPr/>
          </p:nvSpPr>
          <p:spPr bwMode="auto">
            <a:xfrm>
              <a:off x="85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49" name="Oval 7"/>
            <p:cNvSpPr>
              <a:spLocks noChangeArrowheads="1"/>
            </p:cNvSpPr>
            <p:nvPr/>
          </p:nvSpPr>
          <p:spPr bwMode="auto">
            <a:xfrm>
              <a:off x="1574" y="185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50" name="Oval 8"/>
            <p:cNvSpPr>
              <a:spLocks noChangeArrowheads="1"/>
            </p:cNvSpPr>
            <p:nvPr/>
          </p:nvSpPr>
          <p:spPr bwMode="auto">
            <a:xfrm>
              <a:off x="878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4351" name="AutoShape 9"/>
            <p:cNvCxnSpPr>
              <a:cxnSpLocks noChangeShapeType="1"/>
              <a:stCxn id="14350" idx="2"/>
              <a:endCxn id="14423" idx="4"/>
            </p:cNvCxnSpPr>
            <p:nvPr/>
          </p:nvCxnSpPr>
          <p:spPr bwMode="auto">
            <a:xfrm rot="10800000">
              <a:off x="381" y="2628"/>
              <a:ext cx="497" cy="435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4352" name="AutoShape 10"/>
            <p:cNvCxnSpPr>
              <a:cxnSpLocks noChangeShapeType="1"/>
              <a:stCxn id="14350" idx="0"/>
              <a:endCxn id="14358" idx="1"/>
            </p:cNvCxnSpPr>
            <p:nvPr/>
          </p:nvCxnSpPr>
          <p:spPr bwMode="auto">
            <a:xfrm flipH="1" flipV="1">
              <a:off x="919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53" name="AutoShape 11"/>
            <p:cNvCxnSpPr>
              <a:cxnSpLocks noChangeShapeType="1"/>
              <a:stCxn id="14348" idx="4"/>
              <a:endCxn id="14356" idx="0"/>
            </p:cNvCxnSpPr>
            <p:nvPr/>
          </p:nvCxnSpPr>
          <p:spPr bwMode="auto">
            <a:xfrm>
              <a:off x="900" y="1938"/>
              <a:ext cx="10" cy="5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54" name="AutoShape 12"/>
            <p:cNvCxnSpPr>
              <a:cxnSpLocks noChangeShapeType="1"/>
              <a:stCxn id="14349" idx="4"/>
              <a:endCxn id="14427" idx="0"/>
            </p:cNvCxnSpPr>
            <p:nvPr/>
          </p:nvCxnSpPr>
          <p:spPr bwMode="auto">
            <a:xfrm>
              <a:off x="1616" y="1931"/>
              <a:ext cx="6" cy="507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4355" name="Text Box 13"/>
            <p:cNvSpPr txBox="1">
              <a:spLocks noChangeArrowheads="1"/>
            </p:cNvSpPr>
            <p:nvPr/>
          </p:nvSpPr>
          <p:spPr bwMode="auto">
            <a:xfrm>
              <a:off x="624" y="2246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1</a:t>
              </a:r>
            </a:p>
            <a:p>
              <a:endParaRPr lang="en-US" b="1"/>
            </a:p>
          </p:txBody>
        </p:sp>
        <p:sp>
          <p:nvSpPr>
            <p:cNvPr id="14356" name="Line 14"/>
            <p:cNvSpPr>
              <a:spLocks noChangeShapeType="1"/>
            </p:cNvSpPr>
            <p:nvPr/>
          </p:nvSpPr>
          <p:spPr bwMode="auto">
            <a:xfrm>
              <a:off x="910" y="2438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Line 15"/>
            <p:cNvSpPr>
              <a:spLocks noChangeShapeType="1"/>
            </p:cNvSpPr>
            <p:nvPr/>
          </p:nvSpPr>
          <p:spPr bwMode="auto">
            <a:xfrm flipH="1">
              <a:off x="862" y="2459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8" name="Line 16"/>
            <p:cNvSpPr>
              <a:spLocks noChangeShapeType="1"/>
            </p:cNvSpPr>
            <p:nvPr/>
          </p:nvSpPr>
          <p:spPr bwMode="auto">
            <a:xfrm>
              <a:off x="862" y="2630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Line 17"/>
            <p:cNvSpPr>
              <a:spLocks noChangeShapeType="1"/>
            </p:cNvSpPr>
            <p:nvPr/>
          </p:nvSpPr>
          <p:spPr bwMode="auto">
            <a:xfrm>
              <a:off x="865" y="2480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0" name="Line 18"/>
            <p:cNvSpPr>
              <a:spLocks noChangeShapeType="1"/>
            </p:cNvSpPr>
            <p:nvPr/>
          </p:nvSpPr>
          <p:spPr bwMode="auto">
            <a:xfrm flipH="1">
              <a:off x="865" y="2525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Line 19"/>
            <p:cNvSpPr>
              <a:spLocks noChangeShapeType="1"/>
            </p:cNvSpPr>
            <p:nvPr/>
          </p:nvSpPr>
          <p:spPr bwMode="auto">
            <a:xfrm>
              <a:off x="865" y="2552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62" name="Line 20"/>
            <p:cNvSpPr>
              <a:spLocks noChangeShapeType="1"/>
            </p:cNvSpPr>
            <p:nvPr/>
          </p:nvSpPr>
          <p:spPr bwMode="auto">
            <a:xfrm flipH="1">
              <a:off x="865" y="2597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63" name="Group 21"/>
            <p:cNvGrpSpPr>
              <a:grpSpLocks/>
            </p:cNvGrpSpPr>
            <p:nvPr/>
          </p:nvGrpSpPr>
          <p:grpSpPr bwMode="auto">
            <a:xfrm>
              <a:off x="1574" y="2438"/>
              <a:ext cx="111" cy="216"/>
              <a:chOff x="1670" y="2765"/>
              <a:chExt cx="111" cy="216"/>
            </a:xfrm>
          </p:grpSpPr>
          <p:sp>
            <p:nvSpPr>
              <p:cNvPr id="14427" name="Line 22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28" name="Line 23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29" name="Line 24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0" name="Line 25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1" name="Line 26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2" name="Line 27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33" name="Line 28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64" name="Text Box 29"/>
            <p:cNvSpPr txBox="1">
              <a:spLocks noChangeArrowheads="1"/>
            </p:cNvSpPr>
            <p:nvPr/>
          </p:nvSpPr>
          <p:spPr bwMode="auto">
            <a:xfrm>
              <a:off x="1344" y="2245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3</a:t>
              </a:r>
            </a:p>
            <a:p>
              <a:endParaRPr lang="en-US" b="1"/>
            </a:p>
          </p:txBody>
        </p:sp>
        <p:grpSp>
          <p:nvGrpSpPr>
            <p:cNvPr id="14365" name="Group 30"/>
            <p:cNvGrpSpPr>
              <a:grpSpLocks/>
            </p:cNvGrpSpPr>
            <p:nvPr/>
          </p:nvGrpSpPr>
          <p:grpSpPr bwMode="auto">
            <a:xfrm>
              <a:off x="215" y="2300"/>
              <a:ext cx="332" cy="328"/>
              <a:chOff x="311" y="2627"/>
              <a:chExt cx="332" cy="328"/>
            </a:xfrm>
          </p:grpSpPr>
          <p:sp>
            <p:nvSpPr>
              <p:cNvPr id="14423" name="Oval 31"/>
              <p:cNvSpPr>
                <a:spLocks noChangeArrowheads="1"/>
              </p:cNvSpPr>
              <p:nvPr/>
            </p:nvSpPr>
            <p:spPr bwMode="auto">
              <a:xfrm>
                <a:off x="311" y="2645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24" name="Text Box 32"/>
              <p:cNvSpPr txBox="1">
                <a:spLocks noChangeArrowheads="1"/>
              </p:cNvSpPr>
              <p:nvPr/>
            </p:nvSpPr>
            <p:spPr bwMode="auto">
              <a:xfrm>
                <a:off x="420" y="2627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425" name="Text Box 33"/>
              <p:cNvSpPr txBox="1">
                <a:spLocks noChangeArrowheads="1"/>
              </p:cNvSpPr>
              <p:nvPr/>
            </p:nvSpPr>
            <p:spPr bwMode="auto">
              <a:xfrm>
                <a:off x="417" y="2689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426" name="Line 34"/>
              <p:cNvSpPr>
                <a:spLocks noChangeShapeType="1"/>
              </p:cNvSpPr>
              <p:nvPr/>
            </p:nvSpPr>
            <p:spPr bwMode="auto">
              <a:xfrm flipV="1">
                <a:off x="477" y="2693"/>
                <a:ext cx="0" cy="18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366" name="Group 35"/>
            <p:cNvGrpSpPr>
              <a:grpSpLocks/>
            </p:cNvGrpSpPr>
            <p:nvPr/>
          </p:nvGrpSpPr>
          <p:grpSpPr bwMode="auto">
            <a:xfrm rot="5400000" flipH="1" flipV="1">
              <a:off x="1221" y="1749"/>
              <a:ext cx="112" cy="287"/>
              <a:chOff x="3450" y="2313"/>
              <a:chExt cx="111" cy="216"/>
            </a:xfrm>
          </p:grpSpPr>
          <p:sp>
            <p:nvSpPr>
              <p:cNvPr id="14416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7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8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9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20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21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22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14367" name="AutoShape 43"/>
            <p:cNvCxnSpPr>
              <a:cxnSpLocks noChangeShapeType="1"/>
              <a:stCxn id="14348" idx="6"/>
              <a:endCxn id="14416" idx="0"/>
            </p:cNvCxnSpPr>
            <p:nvPr/>
          </p:nvCxnSpPr>
          <p:spPr bwMode="auto">
            <a:xfrm>
              <a:off x="941" y="1900"/>
              <a:ext cx="192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68" name="AutoShape 44"/>
            <p:cNvCxnSpPr>
              <a:cxnSpLocks noChangeShapeType="1"/>
              <a:stCxn id="14349" idx="2"/>
              <a:endCxn id="14418" idx="1"/>
            </p:cNvCxnSpPr>
            <p:nvPr/>
          </p:nvCxnSpPr>
          <p:spPr bwMode="auto">
            <a:xfrm flipH="1" flipV="1">
              <a:off x="1420" y="1891"/>
              <a:ext cx="154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4369" name="Group 45"/>
            <p:cNvGrpSpPr>
              <a:grpSpLocks/>
            </p:cNvGrpSpPr>
            <p:nvPr/>
          </p:nvGrpSpPr>
          <p:grpSpPr bwMode="auto">
            <a:xfrm>
              <a:off x="773" y="3216"/>
              <a:ext cx="288" cy="96"/>
              <a:chOff x="1392" y="3552"/>
              <a:chExt cx="288" cy="96"/>
            </a:xfrm>
          </p:grpSpPr>
          <p:sp>
            <p:nvSpPr>
              <p:cNvPr id="14413" name="Line 46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4" name="Line 47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5" name="Line 48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70" name="Line 49"/>
            <p:cNvSpPr>
              <a:spLocks noChangeShapeType="1"/>
            </p:cNvSpPr>
            <p:nvPr/>
          </p:nvSpPr>
          <p:spPr bwMode="auto">
            <a:xfrm flipV="1">
              <a:off x="920" y="3063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71" name="Text Box 50"/>
            <p:cNvSpPr txBox="1">
              <a:spLocks noChangeArrowheads="1"/>
            </p:cNvSpPr>
            <p:nvPr/>
          </p:nvSpPr>
          <p:spPr bwMode="auto">
            <a:xfrm>
              <a:off x="2256" y="2358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372" name="Oval 51"/>
            <p:cNvSpPr>
              <a:spLocks noChangeArrowheads="1"/>
            </p:cNvSpPr>
            <p:nvPr/>
          </p:nvSpPr>
          <p:spPr bwMode="auto">
            <a:xfrm>
              <a:off x="2317" y="184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3" name="Oval 52"/>
            <p:cNvSpPr>
              <a:spLocks noChangeArrowheads="1"/>
            </p:cNvSpPr>
            <p:nvPr/>
          </p:nvSpPr>
          <p:spPr bwMode="auto">
            <a:xfrm>
              <a:off x="1590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374" name="Text Box 53"/>
            <p:cNvSpPr txBox="1">
              <a:spLocks noChangeArrowheads="1"/>
            </p:cNvSpPr>
            <p:nvPr/>
          </p:nvSpPr>
          <p:spPr bwMode="auto">
            <a:xfrm>
              <a:off x="1104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2</a:t>
              </a:r>
              <a:endParaRPr lang="en-US" b="1"/>
            </a:p>
          </p:txBody>
        </p:sp>
        <p:cxnSp>
          <p:nvCxnSpPr>
            <p:cNvPr id="14375" name="AutoShape 54"/>
            <p:cNvCxnSpPr>
              <a:cxnSpLocks noChangeShapeType="1"/>
              <a:stCxn id="14350" idx="6"/>
              <a:endCxn id="14373" idx="2"/>
            </p:cNvCxnSpPr>
            <p:nvPr/>
          </p:nvCxnSpPr>
          <p:spPr bwMode="auto">
            <a:xfrm>
              <a:off x="961" y="3063"/>
              <a:ext cx="62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76" name="AutoShape 55"/>
            <p:cNvCxnSpPr>
              <a:cxnSpLocks noChangeShapeType="1"/>
              <a:stCxn id="14373" idx="0"/>
              <a:endCxn id="14429" idx="1"/>
            </p:cNvCxnSpPr>
            <p:nvPr/>
          </p:nvCxnSpPr>
          <p:spPr bwMode="auto">
            <a:xfrm flipH="1" flipV="1">
              <a:off x="1631" y="2654"/>
              <a:ext cx="1" cy="3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sp>
          <p:nvSpPr>
            <p:cNvPr id="14377" name="Oval 56"/>
            <p:cNvSpPr>
              <a:spLocks noChangeArrowheads="1"/>
            </p:cNvSpPr>
            <p:nvPr/>
          </p:nvSpPr>
          <p:spPr bwMode="auto">
            <a:xfrm>
              <a:off x="338" y="186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4378" name="AutoShape 57"/>
            <p:cNvCxnSpPr>
              <a:cxnSpLocks noChangeShapeType="1"/>
              <a:stCxn id="14424" idx="0"/>
              <a:endCxn id="14377" idx="4"/>
            </p:cNvCxnSpPr>
            <p:nvPr/>
          </p:nvCxnSpPr>
          <p:spPr bwMode="auto">
            <a:xfrm flipH="1" flipV="1">
              <a:off x="380" y="1938"/>
              <a:ext cx="2" cy="36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79" name="AutoShape 58"/>
            <p:cNvCxnSpPr>
              <a:cxnSpLocks noChangeShapeType="1"/>
              <a:stCxn id="14377" idx="6"/>
              <a:endCxn id="14348" idx="2"/>
            </p:cNvCxnSpPr>
            <p:nvPr/>
          </p:nvCxnSpPr>
          <p:spPr bwMode="auto">
            <a:xfrm>
              <a:off x="421" y="1900"/>
              <a:ext cx="437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4380" name="Group 59"/>
            <p:cNvGrpSpPr>
              <a:grpSpLocks/>
            </p:cNvGrpSpPr>
            <p:nvPr/>
          </p:nvGrpSpPr>
          <p:grpSpPr bwMode="auto">
            <a:xfrm>
              <a:off x="2784" y="2112"/>
              <a:ext cx="519" cy="634"/>
              <a:chOff x="3254" y="2200"/>
              <a:chExt cx="519" cy="634"/>
            </a:xfrm>
          </p:grpSpPr>
          <p:sp>
            <p:nvSpPr>
              <p:cNvPr id="14409" name="Oval 60"/>
              <p:cNvSpPr>
                <a:spLocks noChangeArrowheads="1"/>
              </p:cNvSpPr>
              <p:nvPr/>
            </p:nvSpPr>
            <p:spPr bwMode="auto">
              <a:xfrm>
                <a:off x="3254" y="2407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10" name="Text Box 61"/>
              <p:cNvSpPr txBox="1">
                <a:spLocks noChangeArrowheads="1"/>
              </p:cNvSpPr>
              <p:nvPr/>
            </p:nvSpPr>
            <p:spPr bwMode="auto">
              <a:xfrm>
                <a:off x="3360" y="2451"/>
                <a:ext cx="116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4411" name="Line 62"/>
              <p:cNvSpPr>
                <a:spLocks noChangeShapeType="1"/>
              </p:cNvSpPr>
              <p:nvPr/>
            </p:nvSpPr>
            <p:spPr bwMode="auto">
              <a:xfrm>
                <a:off x="3421" y="2464"/>
                <a:ext cx="0" cy="18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12" name="Text Box 63"/>
              <p:cNvSpPr txBox="1">
                <a:spLocks noChangeArrowheads="1"/>
              </p:cNvSpPr>
              <p:nvPr/>
            </p:nvSpPr>
            <p:spPr bwMode="auto">
              <a:xfrm>
                <a:off x="3561" y="2200"/>
                <a:ext cx="212" cy="63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endParaRPr lang="en-US" sz="2000" b="1" i="1"/>
              </a:p>
              <a:p>
                <a:r>
                  <a:rPr lang="en-US" sz="2000" b="1" i="1"/>
                  <a:t>i</a:t>
                </a:r>
                <a:r>
                  <a:rPr lang="en-US" sz="2000" b="1" i="1" baseline="-25000"/>
                  <a:t>b</a:t>
                </a:r>
              </a:p>
              <a:p>
                <a:endParaRPr lang="en-US" sz="2000"/>
              </a:p>
            </p:txBody>
          </p:sp>
        </p:grpSp>
        <p:sp>
          <p:nvSpPr>
            <p:cNvPr id="14381" name="Oval 64"/>
            <p:cNvSpPr>
              <a:spLocks noChangeArrowheads="1"/>
            </p:cNvSpPr>
            <p:nvPr/>
          </p:nvSpPr>
          <p:spPr bwMode="auto">
            <a:xfrm>
              <a:off x="2327" y="3024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4382" name="AutoShape 65"/>
            <p:cNvCxnSpPr>
              <a:cxnSpLocks noChangeShapeType="1"/>
              <a:stCxn id="14373" idx="6"/>
              <a:endCxn id="14381" idx="2"/>
            </p:cNvCxnSpPr>
            <p:nvPr/>
          </p:nvCxnSpPr>
          <p:spPr bwMode="auto">
            <a:xfrm>
              <a:off x="1673" y="3063"/>
              <a:ext cx="654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14383" name="Group 66"/>
            <p:cNvGrpSpPr>
              <a:grpSpLocks/>
            </p:cNvGrpSpPr>
            <p:nvPr/>
          </p:nvGrpSpPr>
          <p:grpSpPr bwMode="auto">
            <a:xfrm>
              <a:off x="2311" y="2392"/>
              <a:ext cx="111" cy="216"/>
              <a:chOff x="1670" y="2765"/>
              <a:chExt cx="111" cy="216"/>
            </a:xfrm>
          </p:grpSpPr>
          <p:sp>
            <p:nvSpPr>
              <p:cNvPr id="14402" name="Line 67"/>
              <p:cNvSpPr>
                <a:spLocks noChangeShapeType="1"/>
              </p:cNvSpPr>
              <p:nvPr/>
            </p:nvSpPr>
            <p:spPr bwMode="auto">
              <a:xfrm>
                <a:off x="1718" y="2765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3" name="Line 68"/>
              <p:cNvSpPr>
                <a:spLocks noChangeShapeType="1"/>
              </p:cNvSpPr>
              <p:nvPr/>
            </p:nvSpPr>
            <p:spPr bwMode="auto">
              <a:xfrm flipH="1">
                <a:off x="1670" y="2786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4" name="Line 69"/>
              <p:cNvSpPr>
                <a:spLocks noChangeShapeType="1"/>
              </p:cNvSpPr>
              <p:nvPr/>
            </p:nvSpPr>
            <p:spPr bwMode="auto">
              <a:xfrm>
                <a:off x="1670" y="2957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5" name="Line 70"/>
              <p:cNvSpPr>
                <a:spLocks noChangeShapeType="1"/>
              </p:cNvSpPr>
              <p:nvPr/>
            </p:nvSpPr>
            <p:spPr bwMode="auto">
              <a:xfrm>
                <a:off x="1673" y="2807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6" name="Line 71"/>
              <p:cNvSpPr>
                <a:spLocks noChangeShapeType="1"/>
              </p:cNvSpPr>
              <p:nvPr/>
            </p:nvSpPr>
            <p:spPr bwMode="auto">
              <a:xfrm flipH="1">
                <a:off x="1673" y="2852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7" name="Line 72"/>
              <p:cNvSpPr>
                <a:spLocks noChangeShapeType="1"/>
              </p:cNvSpPr>
              <p:nvPr/>
            </p:nvSpPr>
            <p:spPr bwMode="auto">
              <a:xfrm>
                <a:off x="1673" y="2879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8" name="Line 73"/>
              <p:cNvSpPr>
                <a:spLocks noChangeShapeType="1"/>
              </p:cNvSpPr>
              <p:nvPr/>
            </p:nvSpPr>
            <p:spPr bwMode="auto">
              <a:xfrm flipH="1">
                <a:off x="1673" y="2924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84" name="Text Box 74"/>
            <p:cNvSpPr txBox="1">
              <a:spLocks noChangeArrowheads="1"/>
            </p:cNvSpPr>
            <p:nvPr/>
          </p:nvSpPr>
          <p:spPr bwMode="auto">
            <a:xfrm>
              <a:off x="2400" y="2200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5</a:t>
              </a:r>
            </a:p>
            <a:p>
              <a:endParaRPr lang="en-US" b="1"/>
            </a:p>
          </p:txBody>
        </p:sp>
        <p:grpSp>
          <p:nvGrpSpPr>
            <p:cNvPr id="14385" name="Group 75"/>
            <p:cNvGrpSpPr>
              <a:grpSpLocks/>
            </p:cNvGrpSpPr>
            <p:nvPr/>
          </p:nvGrpSpPr>
          <p:grpSpPr bwMode="auto">
            <a:xfrm rot="5400000" flipH="1" flipV="1">
              <a:off x="1948" y="1742"/>
              <a:ext cx="112" cy="287"/>
              <a:chOff x="3450" y="2313"/>
              <a:chExt cx="111" cy="216"/>
            </a:xfrm>
          </p:grpSpPr>
          <p:sp>
            <p:nvSpPr>
              <p:cNvPr id="14395" name="Line 7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6" name="Line 7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7" name="Line 7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8" name="Line 7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99" name="Line 8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0" name="Line 8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401" name="Line 8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86" name="Text Box 83"/>
            <p:cNvSpPr txBox="1">
              <a:spLocks noChangeArrowheads="1"/>
            </p:cNvSpPr>
            <p:nvPr/>
          </p:nvSpPr>
          <p:spPr bwMode="auto">
            <a:xfrm>
              <a:off x="1824" y="1920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4</a:t>
              </a:r>
              <a:endParaRPr lang="en-US" b="1"/>
            </a:p>
          </p:txBody>
        </p:sp>
        <p:cxnSp>
          <p:nvCxnSpPr>
            <p:cNvPr id="14387" name="AutoShape 84"/>
            <p:cNvCxnSpPr>
              <a:cxnSpLocks noChangeShapeType="1"/>
              <a:stCxn id="14372" idx="2"/>
              <a:endCxn id="14397" idx="1"/>
            </p:cNvCxnSpPr>
            <p:nvPr/>
          </p:nvCxnSpPr>
          <p:spPr bwMode="auto">
            <a:xfrm flipH="1">
              <a:off x="2148" y="1884"/>
              <a:ext cx="169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88" name="AutoShape 85"/>
            <p:cNvCxnSpPr>
              <a:cxnSpLocks noChangeShapeType="1"/>
              <a:stCxn id="14349" idx="6"/>
              <a:endCxn id="14395" idx="0"/>
            </p:cNvCxnSpPr>
            <p:nvPr/>
          </p:nvCxnSpPr>
          <p:spPr bwMode="auto">
            <a:xfrm>
              <a:off x="1657" y="1893"/>
              <a:ext cx="204" cy="1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89" name="AutoShape 86"/>
            <p:cNvCxnSpPr>
              <a:cxnSpLocks noChangeShapeType="1"/>
              <a:stCxn id="14381" idx="0"/>
              <a:endCxn id="14404" idx="1"/>
            </p:cNvCxnSpPr>
            <p:nvPr/>
          </p:nvCxnSpPr>
          <p:spPr bwMode="auto">
            <a:xfrm flipH="1" flipV="1">
              <a:off x="2368" y="2608"/>
              <a:ext cx="1" cy="41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90" name="AutoShape 87"/>
            <p:cNvCxnSpPr>
              <a:cxnSpLocks noChangeShapeType="1"/>
              <a:stCxn id="14372" idx="4"/>
              <a:endCxn id="14402" idx="0"/>
            </p:cNvCxnSpPr>
            <p:nvPr/>
          </p:nvCxnSpPr>
          <p:spPr bwMode="auto">
            <a:xfrm>
              <a:off x="2359" y="1922"/>
              <a:ext cx="0" cy="47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14391" name="AutoShape 88"/>
            <p:cNvCxnSpPr>
              <a:cxnSpLocks noChangeShapeType="1"/>
              <a:stCxn id="14409" idx="4"/>
              <a:endCxn id="14381" idx="6"/>
            </p:cNvCxnSpPr>
            <p:nvPr/>
          </p:nvCxnSpPr>
          <p:spPr bwMode="auto">
            <a:xfrm rot="5400000">
              <a:off x="2463" y="2576"/>
              <a:ext cx="434" cy="54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14392" name="AutoShape 89"/>
            <p:cNvCxnSpPr>
              <a:cxnSpLocks noChangeShapeType="1"/>
              <a:stCxn id="14409" idx="0"/>
              <a:endCxn id="14372" idx="6"/>
            </p:cNvCxnSpPr>
            <p:nvPr/>
          </p:nvCxnSpPr>
          <p:spPr bwMode="auto">
            <a:xfrm rot="5400000" flipH="1">
              <a:off x="2457" y="1827"/>
              <a:ext cx="435" cy="550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14393" name="Line 90"/>
            <p:cNvSpPr>
              <a:spLocks noChangeShapeType="1"/>
            </p:cNvSpPr>
            <p:nvPr/>
          </p:nvSpPr>
          <p:spPr bwMode="auto">
            <a:xfrm>
              <a:off x="1917" y="1728"/>
              <a:ext cx="33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394" name="Text Box 91"/>
            <p:cNvSpPr txBox="1">
              <a:spLocks noChangeArrowheads="1"/>
            </p:cNvSpPr>
            <p:nvPr/>
          </p:nvSpPr>
          <p:spPr bwMode="auto">
            <a:xfrm>
              <a:off x="2004" y="1497"/>
              <a:ext cx="15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</a:p>
          </p:txBody>
        </p:sp>
      </p:grpSp>
      <p:sp>
        <p:nvSpPr>
          <p:cNvPr id="14346" name="Rectangle 92"/>
          <p:cNvSpPr>
            <a:spLocks noChangeArrowheads="1"/>
          </p:cNvSpPr>
          <p:nvPr/>
        </p:nvSpPr>
        <p:spPr bwMode="auto">
          <a:xfrm>
            <a:off x="257175" y="2438400"/>
            <a:ext cx="1717675" cy="312102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4338" name="Object 95"/>
          <p:cNvGraphicFramePr>
            <a:graphicFrameLocks noChangeAspect="1"/>
          </p:cNvGraphicFramePr>
          <p:nvPr>
            <p:ph sz="quarter" idx="3"/>
          </p:nvPr>
        </p:nvGraphicFramePr>
        <p:xfrm>
          <a:off x="5997575" y="2971800"/>
          <a:ext cx="1335088" cy="1762125"/>
        </p:xfrm>
        <a:graphic>
          <a:graphicData uri="http://schemas.openxmlformats.org/presentationml/2006/ole">
            <p:oleObj spid="_x0000_s14338" name="Equation" r:id="rId3" imgW="672840" imgH="888840" progId="Equation.3">
              <p:embed/>
            </p:oleObj>
          </a:graphicData>
        </a:graphic>
      </p:graphicFrame>
      <p:graphicFrame>
        <p:nvGraphicFramePr>
          <p:cNvPr id="14339" name="Object 97"/>
          <p:cNvGraphicFramePr>
            <a:graphicFrameLocks noChangeAspect="1"/>
          </p:cNvGraphicFramePr>
          <p:nvPr/>
        </p:nvGraphicFramePr>
        <p:xfrm>
          <a:off x="7705725" y="2971800"/>
          <a:ext cx="1057275" cy="855663"/>
        </p:xfrm>
        <a:graphic>
          <a:graphicData uri="http://schemas.openxmlformats.org/presentationml/2006/ole">
            <p:oleObj spid="_x0000_s14339" name="Equation" r:id="rId4" imgW="5331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536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53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FA6EFD6-C41D-480F-A74C-1F5BDE893EF3}" type="slidenum">
              <a:rPr lang="en-US"/>
              <a:pPr lvl="1"/>
              <a:t>35</a:t>
            </a:fld>
            <a:endParaRPr lang="en-US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1536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001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i="1" smtClean="0"/>
              <a:t>i</a:t>
            </a:r>
            <a:r>
              <a:rPr lang="en-US" sz="2400" smtClean="0"/>
              <a:t> using transformations</a:t>
            </a:r>
          </a:p>
          <a:p>
            <a:pPr lvl="1">
              <a:lnSpc>
                <a:spcPct val="80000"/>
              </a:lnSpc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b="1" smtClean="0"/>
              <a:t> </a:t>
            </a:r>
            <a:r>
              <a:rPr lang="en-US" sz="2000" smtClean="0"/>
              <a:t>= 5A,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b="1" smtClean="0"/>
              <a:t> </a:t>
            </a:r>
            <a:r>
              <a:rPr lang="en-US" sz="2000" smtClean="0"/>
              <a:t>= 2A, </a:t>
            </a:r>
            <a:r>
              <a:rPr lang="en-US" sz="2000" b="1" smtClean="0"/>
              <a:t>R</a:t>
            </a:r>
            <a:r>
              <a:rPr lang="en-US" sz="2000" b="1" baseline="-25000" smtClean="0"/>
              <a:t>1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2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3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4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5</a:t>
            </a:r>
            <a:r>
              <a:rPr lang="en-US" sz="2000" smtClean="0"/>
              <a:t> = 5</a:t>
            </a:r>
            <a:r>
              <a:rPr lang="el-GR" sz="2000" smtClean="0"/>
              <a:t>Ω</a:t>
            </a:r>
            <a:r>
              <a:rPr lang="en-US" sz="2400" smtClean="0"/>
              <a:t> </a:t>
            </a:r>
          </a:p>
        </p:txBody>
      </p:sp>
      <p:sp>
        <p:nvSpPr>
          <p:cNvPr id="15369" name="Oval 7"/>
          <p:cNvSpPr>
            <a:spLocks noChangeArrowheads="1"/>
          </p:cNvSpPr>
          <p:nvPr/>
        </p:nvSpPr>
        <p:spPr bwMode="auto">
          <a:xfrm>
            <a:off x="2741613" y="29432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70" name="AutoShape 9"/>
          <p:cNvCxnSpPr>
            <a:cxnSpLocks noChangeShapeType="1"/>
            <a:stCxn id="15381" idx="2"/>
            <a:endCxn id="15412" idx="4"/>
          </p:cNvCxnSpPr>
          <p:nvPr/>
        </p:nvCxnSpPr>
        <p:spPr bwMode="auto">
          <a:xfrm rot="10800000">
            <a:off x="685800" y="4171950"/>
            <a:ext cx="2081213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5371" name="AutoShape 12"/>
          <p:cNvCxnSpPr>
            <a:cxnSpLocks noChangeShapeType="1"/>
            <a:stCxn id="15369" idx="4"/>
            <a:endCxn id="15444" idx="0"/>
          </p:cNvCxnSpPr>
          <p:nvPr/>
        </p:nvCxnSpPr>
        <p:spPr bwMode="auto">
          <a:xfrm>
            <a:off x="2808288" y="306546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5372" name="Group 21"/>
          <p:cNvGrpSpPr>
            <a:grpSpLocks/>
          </p:cNvGrpSpPr>
          <p:nvPr/>
        </p:nvGrpSpPr>
        <p:grpSpPr bwMode="auto">
          <a:xfrm>
            <a:off x="2741613" y="3870325"/>
            <a:ext cx="176212" cy="342900"/>
            <a:chOff x="1670" y="2765"/>
            <a:chExt cx="111" cy="216"/>
          </a:xfrm>
        </p:grpSpPr>
        <p:sp>
          <p:nvSpPr>
            <p:cNvPr id="15444" name="Line 22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5" name="Line 23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6" name="Line 24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7" name="Line 25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8" name="Line 26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9" name="Line 27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50" name="Line 28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3" name="Text Box 29"/>
          <p:cNvSpPr txBox="1">
            <a:spLocks noChangeArrowheads="1"/>
          </p:cNvSpPr>
          <p:nvPr/>
        </p:nvSpPr>
        <p:spPr bwMode="auto">
          <a:xfrm>
            <a:off x="2376488" y="3563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endParaRPr lang="en-US" b="1"/>
          </a:p>
        </p:txBody>
      </p:sp>
      <p:grpSp>
        <p:nvGrpSpPr>
          <p:cNvPr id="15374" name="Group 35"/>
          <p:cNvGrpSpPr>
            <a:grpSpLocks/>
          </p:cNvGrpSpPr>
          <p:nvPr/>
        </p:nvGrpSpPr>
        <p:grpSpPr bwMode="auto">
          <a:xfrm rot="5400000" flipH="1" flipV="1">
            <a:off x="2180432" y="2777331"/>
            <a:ext cx="177800" cy="455613"/>
            <a:chOff x="3450" y="2313"/>
            <a:chExt cx="111" cy="216"/>
          </a:xfrm>
        </p:grpSpPr>
        <p:sp>
          <p:nvSpPr>
            <p:cNvPr id="15437" name="Line 36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8" name="Line 37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9" name="Line 38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0" name="Line 39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1" name="Line 40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2" name="Line 41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43" name="Line 42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375" name="AutoShape 43"/>
          <p:cNvCxnSpPr>
            <a:cxnSpLocks noChangeShapeType="1"/>
            <a:stCxn id="15406" idx="1"/>
            <a:endCxn id="15437" idx="0"/>
          </p:cNvCxnSpPr>
          <p:nvPr/>
        </p:nvCxnSpPr>
        <p:spPr bwMode="auto">
          <a:xfrm flipV="1">
            <a:off x="1624013" y="3017838"/>
            <a:ext cx="417512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5376" name="AutoShape 44"/>
          <p:cNvCxnSpPr>
            <a:cxnSpLocks noChangeShapeType="1"/>
            <a:stCxn id="15369" idx="2"/>
            <a:endCxn id="15439" idx="1"/>
          </p:cNvCxnSpPr>
          <p:nvPr/>
        </p:nvCxnSpPr>
        <p:spPr bwMode="auto">
          <a:xfrm flipH="1" flipV="1">
            <a:off x="2497138" y="3001963"/>
            <a:ext cx="24447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5377" name="Group 45"/>
          <p:cNvGrpSpPr>
            <a:grpSpLocks/>
          </p:cNvGrpSpPr>
          <p:nvPr/>
        </p:nvGrpSpPr>
        <p:grpSpPr bwMode="auto">
          <a:xfrm>
            <a:off x="2603500" y="5105400"/>
            <a:ext cx="457200" cy="152400"/>
            <a:chOff x="1392" y="3552"/>
            <a:chExt cx="288" cy="96"/>
          </a:xfrm>
        </p:grpSpPr>
        <p:sp>
          <p:nvSpPr>
            <p:cNvPr id="15434" name="Line 46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5" name="Line 47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6" name="Line 48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78" name="Line 49"/>
          <p:cNvSpPr>
            <a:spLocks noChangeShapeType="1"/>
          </p:cNvSpPr>
          <p:nvPr/>
        </p:nvSpPr>
        <p:spPr bwMode="auto">
          <a:xfrm flipV="1">
            <a:off x="2836863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379" name="Text Box 50"/>
          <p:cNvSpPr txBox="1">
            <a:spLocks noChangeArrowheads="1"/>
          </p:cNvSpPr>
          <p:nvPr/>
        </p:nvSpPr>
        <p:spPr bwMode="auto">
          <a:xfrm>
            <a:off x="3824288" y="3743325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5380" name="Oval 51"/>
          <p:cNvSpPr>
            <a:spLocks noChangeArrowheads="1"/>
          </p:cNvSpPr>
          <p:nvPr/>
        </p:nvSpPr>
        <p:spPr bwMode="auto">
          <a:xfrm>
            <a:off x="3921125" y="29289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52"/>
          <p:cNvSpPr>
            <a:spLocks noChangeArrowheads="1"/>
          </p:cNvSpPr>
          <p:nvPr/>
        </p:nvSpPr>
        <p:spPr bwMode="auto">
          <a:xfrm>
            <a:off x="2767013" y="48006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Text Box 53"/>
          <p:cNvSpPr txBox="1">
            <a:spLocks noChangeArrowheads="1"/>
          </p:cNvSpPr>
          <p:nvPr/>
        </p:nvSpPr>
        <p:spPr bwMode="auto">
          <a:xfrm>
            <a:off x="1995488" y="3048000"/>
            <a:ext cx="482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2</a:t>
            </a:r>
            <a:endParaRPr lang="en-US" b="1"/>
          </a:p>
        </p:txBody>
      </p:sp>
      <p:cxnSp>
        <p:nvCxnSpPr>
          <p:cNvPr id="15383" name="AutoShape 55"/>
          <p:cNvCxnSpPr>
            <a:cxnSpLocks noChangeShapeType="1"/>
            <a:stCxn id="15381" idx="0"/>
            <a:endCxn id="15446" idx="1"/>
          </p:cNvCxnSpPr>
          <p:nvPr/>
        </p:nvCxnSpPr>
        <p:spPr bwMode="auto">
          <a:xfrm flipH="1" flipV="1">
            <a:off x="2832100" y="42132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5384" name="Group 59"/>
          <p:cNvGrpSpPr>
            <a:grpSpLocks/>
          </p:cNvGrpSpPr>
          <p:nvPr/>
        </p:nvGrpSpPr>
        <p:grpSpPr bwMode="auto">
          <a:xfrm>
            <a:off x="4662488" y="3352800"/>
            <a:ext cx="823912" cy="1006475"/>
            <a:chOff x="3254" y="2200"/>
            <a:chExt cx="519" cy="634"/>
          </a:xfrm>
        </p:grpSpPr>
        <p:sp>
          <p:nvSpPr>
            <p:cNvPr id="15430" name="Oval 60"/>
            <p:cNvSpPr>
              <a:spLocks noChangeArrowheads="1"/>
            </p:cNvSpPr>
            <p:nvPr/>
          </p:nvSpPr>
          <p:spPr bwMode="auto">
            <a:xfrm>
              <a:off x="3254" y="240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1" name="Text Box 61"/>
            <p:cNvSpPr txBox="1">
              <a:spLocks noChangeArrowheads="1"/>
            </p:cNvSpPr>
            <p:nvPr/>
          </p:nvSpPr>
          <p:spPr bwMode="auto">
            <a:xfrm>
              <a:off x="3360" y="245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432" name="Line 62"/>
            <p:cNvSpPr>
              <a:spLocks noChangeShapeType="1"/>
            </p:cNvSpPr>
            <p:nvPr/>
          </p:nvSpPr>
          <p:spPr bwMode="auto">
            <a:xfrm>
              <a:off x="3421" y="246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33" name="Text Box 63"/>
            <p:cNvSpPr txBox="1">
              <a:spLocks noChangeArrowheads="1"/>
            </p:cNvSpPr>
            <p:nvPr/>
          </p:nvSpPr>
          <p:spPr bwMode="auto">
            <a:xfrm>
              <a:off x="3561" y="2200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 i="1"/>
                <a:t>i</a:t>
              </a:r>
              <a:r>
                <a:rPr lang="en-US" sz="2000" b="1" i="1" baseline="-25000"/>
                <a:t>b</a:t>
              </a:r>
            </a:p>
            <a:p>
              <a:endParaRPr lang="en-US" sz="2000"/>
            </a:p>
          </p:txBody>
        </p:sp>
      </p:grpSp>
      <p:sp>
        <p:nvSpPr>
          <p:cNvPr id="15385" name="Oval 64"/>
          <p:cNvSpPr>
            <a:spLocks noChangeArrowheads="1"/>
          </p:cNvSpPr>
          <p:nvPr/>
        </p:nvSpPr>
        <p:spPr bwMode="auto">
          <a:xfrm>
            <a:off x="3937000" y="48006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6" name="AutoShape 65"/>
          <p:cNvCxnSpPr>
            <a:cxnSpLocks noChangeShapeType="1"/>
            <a:stCxn id="15381" idx="6"/>
            <a:endCxn id="15385" idx="2"/>
          </p:cNvCxnSpPr>
          <p:nvPr/>
        </p:nvCxnSpPr>
        <p:spPr bwMode="auto">
          <a:xfrm>
            <a:off x="2898775" y="486251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5387" name="Group 66"/>
          <p:cNvGrpSpPr>
            <a:grpSpLocks/>
          </p:cNvGrpSpPr>
          <p:nvPr/>
        </p:nvGrpSpPr>
        <p:grpSpPr bwMode="auto">
          <a:xfrm>
            <a:off x="3911600" y="3797300"/>
            <a:ext cx="176213" cy="342900"/>
            <a:chOff x="1670" y="2765"/>
            <a:chExt cx="111" cy="216"/>
          </a:xfrm>
        </p:grpSpPr>
        <p:sp>
          <p:nvSpPr>
            <p:cNvPr id="15423" name="Line 67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4" name="Line 68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5" name="Line 69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6" name="Line 70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7" name="Line 71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8" name="Line 72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9" name="Line 73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88" name="Text Box 74"/>
          <p:cNvSpPr txBox="1">
            <a:spLocks noChangeArrowheads="1"/>
          </p:cNvSpPr>
          <p:nvPr/>
        </p:nvSpPr>
        <p:spPr bwMode="auto">
          <a:xfrm>
            <a:off x="4052888" y="34925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5</a:t>
            </a:r>
          </a:p>
          <a:p>
            <a:endParaRPr lang="en-US" b="1"/>
          </a:p>
        </p:txBody>
      </p:sp>
      <p:grpSp>
        <p:nvGrpSpPr>
          <p:cNvPr id="15389" name="Group 75"/>
          <p:cNvGrpSpPr>
            <a:grpSpLocks/>
          </p:cNvGrpSpPr>
          <p:nvPr/>
        </p:nvGrpSpPr>
        <p:grpSpPr bwMode="auto">
          <a:xfrm rot="5400000" flipH="1" flipV="1">
            <a:off x="3334544" y="2766219"/>
            <a:ext cx="177800" cy="455612"/>
            <a:chOff x="3450" y="2313"/>
            <a:chExt cx="111" cy="216"/>
          </a:xfrm>
        </p:grpSpPr>
        <p:sp>
          <p:nvSpPr>
            <p:cNvPr id="15416" name="Line 76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7" name="Line 77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8" name="Line 78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9" name="Line 79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0" name="Line 80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1" name="Line 81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22" name="Line 82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0" name="Text Box 83"/>
          <p:cNvSpPr txBox="1">
            <a:spLocks noChangeArrowheads="1"/>
          </p:cNvSpPr>
          <p:nvPr/>
        </p:nvSpPr>
        <p:spPr bwMode="auto">
          <a:xfrm>
            <a:off x="3138488" y="3048000"/>
            <a:ext cx="482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4</a:t>
            </a:r>
            <a:endParaRPr lang="en-US" b="1"/>
          </a:p>
        </p:txBody>
      </p:sp>
      <p:cxnSp>
        <p:nvCxnSpPr>
          <p:cNvPr id="15391" name="AutoShape 84"/>
          <p:cNvCxnSpPr>
            <a:cxnSpLocks noChangeShapeType="1"/>
            <a:stCxn id="15380" idx="2"/>
            <a:endCxn id="15418" idx="1"/>
          </p:cNvCxnSpPr>
          <p:nvPr/>
        </p:nvCxnSpPr>
        <p:spPr bwMode="auto">
          <a:xfrm flipH="1">
            <a:off x="3652838" y="2990850"/>
            <a:ext cx="268287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5392" name="AutoShape 85"/>
          <p:cNvCxnSpPr>
            <a:cxnSpLocks noChangeShapeType="1"/>
            <a:stCxn id="15369" idx="6"/>
            <a:endCxn id="15416" idx="0"/>
          </p:cNvCxnSpPr>
          <p:nvPr/>
        </p:nvCxnSpPr>
        <p:spPr bwMode="auto">
          <a:xfrm>
            <a:off x="2873375" y="3005138"/>
            <a:ext cx="3238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5393" name="AutoShape 86"/>
          <p:cNvCxnSpPr>
            <a:cxnSpLocks noChangeShapeType="1"/>
            <a:stCxn id="15385" idx="0"/>
            <a:endCxn id="15425" idx="1"/>
          </p:cNvCxnSpPr>
          <p:nvPr/>
        </p:nvCxnSpPr>
        <p:spPr bwMode="auto">
          <a:xfrm flipH="1" flipV="1">
            <a:off x="4002088" y="4140200"/>
            <a:ext cx="1587" cy="660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5394" name="AutoShape 87"/>
          <p:cNvCxnSpPr>
            <a:cxnSpLocks noChangeShapeType="1"/>
            <a:stCxn id="15380" idx="4"/>
            <a:endCxn id="15423" idx="0"/>
          </p:cNvCxnSpPr>
          <p:nvPr/>
        </p:nvCxnSpPr>
        <p:spPr bwMode="auto">
          <a:xfrm>
            <a:off x="3987800" y="3051175"/>
            <a:ext cx="0" cy="7461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5395" name="AutoShape 88"/>
          <p:cNvCxnSpPr>
            <a:cxnSpLocks noChangeShapeType="1"/>
            <a:stCxn id="15430" idx="4"/>
            <a:endCxn id="15385" idx="6"/>
          </p:cNvCxnSpPr>
          <p:nvPr/>
        </p:nvCxnSpPr>
        <p:spPr bwMode="auto">
          <a:xfrm rot="5400000">
            <a:off x="4152900" y="4089401"/>
            <a:ext cx="688975" cy="8572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5396" name="AutoShape 89"/>
          <p:cNvCxnSpPr>
            <a:cxnSpLocks noChangeShapeType="1"/>
            <a:stCxn id="15430" idx="0"/>
            <a:endCxn id="15380" idx="6"/>
          </p:cNvCxnSpPr>
          <p:nvPr/>
        </p:nvCxnSpPr>
        <p:spPr bwMode="auto">
          <a:xfrm rot="5400000" flipH="1">
            <a:off x="4144169" y="2899569"/>
            <a:ext cx="690563" cy="8731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5397" name="Line 90"/>
          <p:cNvSpPr>
            <a:spLocks noChangeShapeType="1"/>
          </p:cNvSpPr>
          <p:nvPr/>
        </p:nvSpPr>
        <p:spPr bwMode="auto">
          <a:xfrm>
            <a:off x="3286125" y="2743200"/>
            <a:ext cx="538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5398" name="Text Box 91"/>
          <p:cNvSpPr txBox="1">
            <a:spLocks noChangeArrowheads="1"/>
          </p:cNvSpPr>
          <p:nvPr/>
        </p:nvSpPr>
        <p:spPr bwMode="auto">
          <a:xfrm>
            <a:off x="3424238" y="23764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  <p:graphicFrame>
        <p:nvGraphicFramePr>
          <p:cNvPr id="15362" name="Object 94"/>
          <p:cNvGraphicFramePr>
            <a:graphicFrameLocks noChangeAspect="1"/>
          </p:cNvGraphicFramePr>
          <p:nvPr/>
        </p:nvGraphicFramePr>
        <p:xfrm>
          <a:off x="6108700" y="4241800"/>
          <a:ext cx="1711325" cy="1308100"/>
        </p:xfrm>
        <a:graphic>
          <a:graphicData uri="http://schemas.openxmlformats.org/presentationml/2006/ole">
            <p:oleObj spid="_x0000_s15362" name="Equation" r:id="rId3" imgW="863280" imgH="660240" progId="Equation.3">
              <p:embed/>
            </p:oleObj>
          </a:graphicData>
        </a:graphic>
      </p:graphicFrame>
      <p:grpSp>
        <p:nvGrpSpPr>
          <p:cNvPr id="15399" name="Group 96"/>
          <p:cNvGrpSpPr>
            <a:grpSpLocks/>
          </p:cNvGrpSpPr>
          <p:nvPr/>
        </p:nvGrpSpPr>
        <p:grpSpPr bwMode="auto">
          <a:xfrm>
            <a:off x="76200" y="3367088"/>
            <a:ext cx="873125" cy="1006475"/>
            <a:chOff x="150" y="2121"/>
            <a:chExt cx="550" cy="634"/>
          </a:xfrm>
        </p:grpSpPr>
        <p:sp>
          <p:nvSpPr>
            <p:cNvPr id="15411" name="Text Box 5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</a:p>
            <a:p>
              <a:endParaRPr lang="en-US" sz="2000"/>
            </a:p>
          </p:txBody>
        </p:sp>
        <p:sp>
          <p:nvSpPr>
            <p:cNvPr id="15412" name="Oval 31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13" name="Text Box 32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414" name="Text Box 33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5415" name="Text Box 95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grpSp>
        <p:nvGrpSpPr>
          <p:cNvPr id="15400" name="Group 97"/>
          <p:cNvGrpSpPr>
            <a:grpSpLocks/>
          </p:cNvGrpSpPr>
          <p:nvPr/>
        </p:nvGrpSpPr>
        <p:grpSpPr bwMode="auto">
          <a:xfrm rot="5400000" flipH="1" flipV="1">
            <a:off x="1307307" y="2796381"/>
            <a:ext cx="177800" cy="455613"/>
            <a:chOff x="3450" y="2313"/>
            <a:chExt cx="111" cy="216"/>
          </a:xfrm>
        </p:grpSpPr>
        <p:sp>
          <p:nvSpPr>
            <p:cNvPr id="15404" name="Line 98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5" name="Line 99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6" name="Line 100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7" name="Line 101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8" name="Line 102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09" name="Line 103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410" name="Line 104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5401" name="AutoShape 105"/>
          <p:cNvCxnSpPr>
            <a:cxnSpLocks noChangeShapeType="1"/>
            <a:stCxn id="15415" idx="0"/>
            <a:endCxn id="15404" idx="0"/>
          </p:cNvCxnSpPr>
          <p:nvPr/>
        </p:nvCxnSpPr>
        <p:spPr bwMode="auto">
          <a:xfrm rot="-5400000">
            <a:off x="645319" y="3077369"/>
            <a:ext cx="563562" cy="48260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5402" name="Text Box 106"/>
          <p:cNvSpPr txBox="1">
            <a:spLocks noChangeArrowheads="1"/>
          </p:cNvSpPr>
          <p:nvPr/>
        </p:nvSpPr>
        <p:spPr bwMode="auto">
          <a:xfrm>
            <a:off x="1150938" y="3048000"/>
            <a:ext cx="4651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s</a:t>
            </a:r>
            <a:endParaRPr lang="en-US" b="1"/>
          </a:p>
        </p:txBody>
      </p:sp>
      <p:sp>
        <p:nvSpPr>
          <p:cNvPr id="15403" name="Rectangle 108"/>
          <p:cNvSpPr>
            <a:spLocks noChangeArrowheads="1"/>
          </p:cNvSpPr>
          <p:nvPr/>
        </p:nvSpPr>
        <p:spPr bwMode="auto">
          <a:xfrm>
            <a:off x="949325" y="2743200"/>
            <a:ext cx="1654175" cy="749300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5363" name="Object 109"/>
          <p:cNvGraphicFramePr>
            <a:graphicFrameLocks noChangeAspect="1"/>
          </p:cNvGraphicFramePr>
          <p:nvPr>
            <p:ph sz="half" idx="2"/>
          </p:nvPr>
        </p:nvGraphicFramePr>
        <p:xfrm>
          <a:off x="7512050" y="2376488"/>
          <a:ext cx="1187450" cy="949325"/>
        </p:xfrm>
        <a:graphic>
          <a:graphicData uri="http://schemas.openxmlformats.org/presentationml/2006/ole">
            <p:oleObj spid="_x0000_s15363" name="Equation" r:id="rId4" imgW="571320" imgH="457200" progId="Equation.3">
              <p:embed/>
            </p:oleObj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639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6391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D6A5CBF-85A0-4FA7-AC6F-2B5F46A41FEA}" type="slidenum">
              <a:rPr lang="en-US"/>
              <a:pPr lvl="1"/>
              <a:t>36</a:t>
            </a:fld>
            <a:endParaRPr lang="en-US"/>
          </a:p>
        </p:txBody>
      </p:sp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1639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i="1" smtClean="0"/>
              <a:t>i</a:t>
            </a:r>
            <a:r>
              <a:rPr lang="en-US" sz="2400" smtClean="0"/>
              <a:t> using transformations</a:t>
            </a:r>
          </a:p>
          <a:p>
            <a:pPr lvl="1">
              <a:lnSpc>
                <a:spcPct val="90000"/>
              </a:lnSpc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b="1" smtClean="0"/>
              <a:t> </a:t>
            </a:r>
            <a:r>
              <a:rPr lang="en-US" sz="2000" smtClean="0"/>
              <a:t>= 5A,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b="1" smtClean="0"/>
              <a:t> </a:t>
            </a:r>
            <a:r>
              <a:rPr lang="en-US" sz="2000" smtClean="0"/>
              <a:t>= 2A, </a:t>
            </a:r>
            <a:r>
              <a:rPr lang="en-US" sz="2000" b="1" smtClean="0"/>
              <a:t>R</a:t>
            </a:r>
            <a:r>
              <a:rPr lang="en-US" sz="2000" b="1" baseline="-25000" smtClean="0"/>
              <a:t>1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2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3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4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5</a:t>
            </a:r>
            <a:r>
              <a:rPr lang="en-US" sz="2000" smtClean="0"/>
              <a:t> = 5</a:t>
            </a:r>
            <a:r>
              <a:rPr lang="el-GR" sz="2000" smtClean="0"/>
              <a:t>Ω</a:t>
            </a:r>
            <a:r>
              <a:rPr lang="en-US" sz="2400" smtClean="0"/>
              <a:t> </a:t>
            </a:r>
          </a:p>
        </p:txBody>
      </p:sp>
      <p:sp>
        <p:nvSpPr>
          <p:cNvPr id="16394" name="Oval 4"/>
          <p:cNvSpPr>
            <a:spLocks noChangeArrowheads="1"/>
          </p:cNvSpPr>
          <p:nvPr/>
        </p:nvSpPr>
        <p:spPr bwMode="auto">
          <a:xfrm>
            <a:off x="2208213" y="29432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395" name="AutoShape 5"/>
          <p:cNvCxnSpPr>
            <a:cxnSpLocks noChangeShapeType="1"/>
            <a:stCxn id="16405" idx="2"/>
            <a:endCxn id="16427" idx="4"/>
          </p:cNvCxnSpPr>
          <p:nvPr/>
        </p:nvCxnSpPr>
        <p:spPr bwMode="auto">
          <a:xfrm rot="10800000">
            <a:off x="762000" y="4171950"/>
            <a:ext cx="1471613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6396" name="AutoShape 6"/>
          <p:cNvCxnSpPr>
            <a:cxnSpLocks noChangeShapeType="1"/>
            <a:stCxn id="16394" idx="4"/>
            <a:endCxn id="16459" idx="0"/>
          </p:cNvCxnSpPr>
          <p:nvPr/>
        </p:nvCxnSpPr>
        <p:spPr bwMode="auto">
          <a:xfrm>
            <a:off x="2274888" y="306546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6397" name="Group 7"/>
          <p:cNvGrpSpPr>
            <a:grpSpLocks/>
          </p:cNvGrpSpPr>
          <p:nvPr/>
        </p:nvGrpSpPr>
        <p:grpSpPr bwMode="auto">
          <a:xfrm>
            <a:off x="2208213" y="3870325"/>
            <a:ext cx="176212" cy="342900"/>
            <a:chOff x="1670" y="2765"/>
            <a:chExt cx="111" cy="216"/>
          </a:xfrm>
        </p:grpSpPr>
        <p:sp>
          <p:nvSpPr>
            <p:cNvPr id="16459" name="Line 8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0" name="Line 9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1" name="Line 10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2" name="Line 11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3" name="Line 12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4" name="Line 13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65" name="Line 14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398" name="Text Box 15"/>
          <p:cNvSpPr txBox="1">
            <a:spLocks noChangeArrowheads="1"/>
          </p:cNvSpPr>
          <p:nvPr/>
        </p:nvSpPr>
        <p:spPr bwMode="auto">
          <a:xfrm>
            <a:off x="1843088" y="3563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endParaRPr lang="en-US" b="1"/>
          </a:p>
        </p:txBody>
      </p:sp>
      <p:grpSp>
        <p:nvGrpSpPr>
          <p:cNvPr id="16399" name="Group 16"/>
          <p:cNvGrpSpPr>
            <a:grpSpLocks/>
          </p:cNvGrpSpPr>
          <p:nvPr/>
        </p:nvGrpSpPr>
        <p:grpSpPr bwMode="auto">
          <a:xfrm rot="5400000" flipH="1" flipV="1">
            <a:off x="1373982" y="2777331"/>
            <a:ext cx="177800" cy="455613"/>
            <a:chOff x="3450" y="2313"/>
            <a:chExt cx="111" cy="216"/>
          </a:xfrm>
        </p:grpSpPr>
        <p:sp>
          <p:nvSpPr>
            <p:cNvPr id="16452" name="Line 17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3" name="Line 18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4" name="Line 19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5" name="Line 20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6" name="Line 21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7" name="Line 22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8" name="Line 23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6400" name="AutoShape 25"/>
          <p:cNvCxnSpPr>
            <a:cxnSpLocks noChangeShapeType="1"/>
            <a:stCxn id="16394" idx="2"/>
            <a:endCxn id="16454" idx="1"/>
          </p:cNvCxnSpPr>
          <p:nvPr/>
        </p:nvCxnSpPr>
        <p:spPr bwMode="auto">
          <a:xfrm flipH="1" flipV="1">
            <a:off x="1690688" y="3001963"/>
            <a:ext cx="517525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6401" name="Group 26"/>
          <p:cNvGrpSpPr>
            <a:grpSpLocks/>
          </p:cNvGrpSpPr>
          <p:nvPr/>
        </p:nvGrpSpPr>
        <p:grpSpPr bwMode="auto">
          <a:xfrm>
            <a:off x="2070100" y="5105400"/>
            <a:ext cx="457200" cy="152400"/>
            <a:chOff x="1392" y="3552"/>
            <a:chExt cx="288" cy="96"/>
          </a:xfrm>
        </p:grpSpPr>
        <p:sp>
          <p:nvSpPr>
            <p:cNvPr id="16449" name="Line 27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0" name="Line 28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51" name="Line 29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02" name="Line 30"/>
          <p:cNvSpPr>
            <a:spLocks noChangeShapeType="1"/>
          </p:cNvSpPr>
          <p:nvPr/>
        </p:nvSpPr>
        <p:spPr bwMode="auto">
          <a:xfrm flipV="1">
            <a:off x="2303463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6403" name="Text Box 31"/>
          <p:cNvSpPr txBox="1">
            <a:spLocks noChangeArrowheads="1"/>
          </p:cNvSpPr>
          <p:nvPr/>
        </p:nvSpPr>
        <p:spPr bwMode="auto">
          <a:xfrm>
            <a:off x="3290888" y="3743325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404" name="Oval 32"/>
          <p:cNvSpPr>
            <a:spLocks noChangeArrowheads="1"/>
          </p:cNvSpPr>
          <p:nvPr/>
        </p:nvSpPr>
        <p:spPr bwMode="auto">
          <a:xfrm>
            <a:off x="3387725" y="29289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5" name="Oval 33"/>
          <p:cNvSpPr>
            <a:spLocks noChangeArrowheads="1"/>
          </p:cNvSpPr>
          <p:nvPr/>
        </p:nvSpPr>
        <p:spPr bwMode="auto">
          <a:xfrm>
            <a:off x="2233613" y="48006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406" name="Text Box 34"/>
          <p:cNvSpPr txBox="1">
            <a:spLocks noChangeArrowheads="1"/>
          </p:cNvSpPr>
          <p:nvPr/>
        </p:nvSpPr>
        <p:spPr bwMode="auto">
          <a:xfrm>
            <a:off x="1147763" y="3048000"/>
            <a:ext cx="6270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EQ</a:t>
            </a:r>
            <a:endParaRPr lang="en-US" b="1"/>
          </a:p>
        </p:txBody>
      </p:sp>
      <p:cxnSp>
        <p:nvCxnSpPr>
          <p:cNvPr id="16407" name="AutoShape 35"/>
          <p:cNvCxnSpPr>
            <a:cxnSpLocks noChangeShapeType="1"/>
            <a:stCxn id="16405" idx="0"/>
            <a:endCxn id="16461" idx="1"/>
          </p:cNvCxnSpPr>
          <p:nvPr/>
        </p:nvCxnSpPr>
        <p:spPr bwMode="auto">
          <a:xfrm flipH="1" flipV="1">
            <a:off x="2298700" y="42132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6408" name="Group 36"/>
          <p:cNvGrpSpPr>
            <a:grpSpLocks/>
          </p:cNvGrpSpPr>
          <p:nvPr/>
        </p:nvGrpSpPr>
        <p:grpSpPr bwMode="auto">
          <a:xfrm>
            <a:off x="4129088" y="3352800"/>
            <a:ext cx="823912" cy="1006475"/>
            <a:chOff x="3254" y="2200"/>
            <a:chExt cx="519" cy="634"/>
          </a:xfrm>
        </p:grpSpPr>
        <p:sp>
          <p:nvSpPr>
            <p:cNvPr id="16445" name="Oval 37"/>
            <p:cNvSpPr>
              <a:spLocks noChangeArrowheads="1"/>
            </p:cNvSpPr>
            <p:nvPr/>
          </p:nvSpPr>
          <p:spPr bwMode="auto">
            <a:xfrm>
              <a:off x="3254" y="240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46" name="Text Box 38"/>
            <p:cNvSpPr txBox="1">
              <a:spLocks noChangeArrowheads="1"/>
            </p:cNvSpPr>
            <p:nvPr/>
          </p:nvSpPr>
          <p:spPr bwMode="auto">
            <a:xfrm>
              <a:off x="3360" y="245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47" name="Line 39"/>
            <p:cNvSpPr>
              <a:spLocks noChangeShapeType="1"/>
            </p:cNvSpPr>
            <p:nvPr/>
          </p:nvSpPr>
          <p:spPr bwMode="auto">
            <a:xfrm>
              <a:off x="3421" y="246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8" name="Text Box 40"/>
            <p:cNvSpPr txBox="1">
              <a:spLocks noChangeArrowheads="1"/>
            </p:cNvSpPr>
            <p:nvPr/>
          </p:nvSpPr>
          <p:spPr bwMode="auto">
            <a:xfrm>
              <a:off x="3561" y="2200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 i="1"/>
                <a:t>i</a:t>
              </a:r>
              <a:r>
                <a:rPr lang="en-US" sz="2000" b="1" i="1" baseline="-25000"/>
                <a:t>b</a:t>
              </a:r>
            </a:p>
            <a:p>
              <a:endParaRPr lang="en-US" sz="2000"/>
            </a:p>
          </p:txBody>
        </p:sp>
      </p:grpSp>
      <p:sp>
        <p:nvSpPr>
          <p:cNvPr id="16409" name="Oval 41"/>
          <p:cNvSpPr>
            <a:spLocks noChangeArrowheads="1"/>
          </p:cNvSpPr>
          <p:nvPr/>
        </p:nvSpPr>
        <p:spPr bwMode="auto">
          <a:xfrm>
            <a:off x="3403600" y="48006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6410" name="AutoShape 42"/>
          <p:cNvCxnSpPr>
            <a:cxnSpLocks noChangeShapeType="1"/>
            <a:stCxn id="16405" idx="6"/>
            <a:endCxn id="16409" idx="2"/>
          </p:cNvCxnSpPr>
          <p:nvPr/>
        </p:nvCxnSpPr>
        <p:spPr bwMode="auto">
          <a:xfrm>
            <a:off x="2365375" y="486251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6411" name="Group 43"/>
          <p:cNvGrpSpPr>
            <a:grpSpLocks/>
          </p:cNvGrpSpPr>
          <p:nvPr/>
        </p:nvGrpSpPr>
        <p:grpSpPr bwMode="auto">
          <a:xfrm>
            <a:off x="3378200" y="3797300"/>
            <a:ext cx="176213" cy="342900"/>
            <a:chOff x="1670" y="2765"/>
            <a:chExt cx="111" cy="216"/>
          </a:xfrm>
        </p:grpSpPr>
        <p:sp>
          <p:nvSpPr>
            <p:cNvPr id="16438" name="Line 44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9" name="Line 45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0" name="Line 46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1" name="Line 47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2" name="Line 48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3" name="Line 49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44" name="Line 50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12" name="Text Box 51"/>
          <p:cNvSpPr txBox="1">
            <a:spLocks noChangeArrowheads="1"/>
          </p:cNvSpPr>
          <p:nvPr/>
        </p:nvSpPr>
        <p:spPr bwMode="auto">
          <a:xfrm>
            <a:off x="3519488" y="34925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5</a:t>
            </a:r>
          </a:p>
          <a:p>
            <a:endParaRPr lang="en-US" b="1"/>
          </a:p>
        </p:txBody>
      </p:sp>
      <p:grpSp>
        <p:nvGrpSpPr>
          <p:cNvPr id="16413" name="Group 52"/>
          <p:cNvGrpSpPr>
            <a:grpSpLocks/>
          </p:cNvGrpSpPr>
          <p:nvPr/>
        </p:nvGrpSpPr>
        <p:grpSpPr bwMode="auto">
          <a:xfrm rot="5400000" flipH="1" flipV="1">
            <a:off x="2801144" y="2766219"/>
            <a:ext cx="177800" cy="455612"/>
            <a:chOff x="3450" y="2313"/>
            <a:chExt cx="111" cy="216"/>
          </a:xfrm>
        </p:grpSpPr>
        <p:sp>
          <p:nvSpPr>
            <p:cNvPr id="16431" name="Line 5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2" name="Line 5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3" name="Line 5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4" name="Line 5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5" name="Line 5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6" name="Line 5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37" name="Line 5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14" name="Text Box 60"/>
          <p:cNvSpPr txBox="1">
            <a:spLocks noChangeArrowheads="1"/>
          </p:cNvSpPr>
          <p:nvPr/>
        </p:nvSpPr>
        <p:spPr bwMode="auto">
          <a:xfrm>
            <a:off x="2605088" y="3048000"/>
            <a:ext cx="482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4</a:t>
            </a:r>
            <a:endParaRPr lang="en-US" b="1"/>
          </a:p>
        </p:txBody>
      </p:sp>
      <p:cxnSp>
        <p:nvCxnSpPr>
          <p:cNvPr id="16415" name="AutoShape 61"/>
          <p:cNvCxnSpPr>
            <a:cxnSpLocks noChangeShapeType="1"/>
            <a:stCxn id="16404" idx="2"/>
            <a:endCxn id="16433" idx="1"/>
          </p:cNvCxnSpPr>
          <p:nvPr/>
        </p:nvCxnSpPr>
        <p:spPr bwMode="auto">
          <a:xfrm flipH="1">
            <a:off x="3117850" y="299085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6416" name="AutoShape 62"/>
          <p:cNvCxnSpPr>
            <a:cxnSpLocks noChangeShapeType="1"/>
            <a:stCxn id="16394" idx="6"/>
            <a:endCxn id="16431" idx="0"/>
          </p:cNvCxnSpPr>
          <p:nvPr/>
        </p:nvCxnSpPr>
        <p:spPr bwMode="auto">
          <a:xfrm>
            <a:off x="2339975" y="300513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6417" name="AutoShape 63"/>
          <p:cNvCxnSpPr>
            <a:cxnSpLocks noChangeShapeType="1"/>
            <a:stCxn id="16409" idx="0"/>
            <a:endCxn id="16440" idx="1"/>
          </p:cNvCxnSpPr>
          <p:nvPr/>
        </p:nvCxnSpPr>
        <p:spPr bwMode="auto">
          <a:xfrm flipH="1" flipV="1">
            <a:off x="3468688" y="4140200"/>
            <a:ext cx="1587" cy="660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6418" name="AutoShape 64"/>
          <p:cNvCxnSpPr>
            <a:cxnSpLocks noChangeShapeType="1"/>
            <a:stCxn id="16404" idx="4"/>
            <a:endCxn id="16438" idx="0"/>
          </p:cNvCxnSpPr>
          <p:nvPr/>
        </p:nvCxnSpPr>
        <p:spPr bwMode="auto">
          <a:xfrm>
            <a:off x="3454400" y="3051175"/>
            <a:ext cx="0" cy="7461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6419" name="AutoShape 65"/>
          <p:cNvCxnSpPr>
            <a:cxnSpLocks noChangeShapeType="1"/>
            <a:stCxn id="16445" idx="4"/>
            <a:endCxn id="16409" idx="6"/>
          </p:cNvCxnSpPr>
          <p:nvPr/>
        </p:nvCxnSpPr>
        <p:spPr bwMode="auto">
          <a:xfrm rot="5400000">
            <a:off x="3619500" y="4089401"/>
            <a:ext cx="688975" cy="8572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6420" name="AutoShape 66"/>
          <p:cNvCxnSpPr>
            <a:cxnSpLocks noChangeShapeType="1"/>
            <a:stCxn id="16445" idx="0"/>
            <a:endCxn id="16404" idx="6"/>
          </p:cNvCxnSpPr>
          <p:nvPr/>
        </p:nvCxnSpPr>
        <p:spPr bwMode="auto">
          <a:xfrm rot="5400000" flipH="1">
            <a:off x="3610769" y="2899569"/>
            <a:ext cx="690563" cy="8731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6421" name="Line 67"/>
          <p:cNvSpPr>
            <a:spLocks noChangeShapeType="1"/>
          </p:cNvSpPr>
          <p:nvPr/>
        </p:nvSpPr>
        <p:spPr bwMode="auto">
          <a:xfrm>
            <a:off x="2752725" y="2743200"/>
            <a:ext cx="538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6422" name="Text Box 68"/>
          <p:cNvSpPr txBox="1">
            <a:spLocks noChangeArrowheads="1"/>
          </p:cNvSpPr>
          <p:nvPr/>
        </p:nvSpPr>
        <p:spPr bwMode="auto">
          <a:xfrm>
            <a:off x="2890838" y="23764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  <p:grpSp>
        <p:nvGrpSpPr>
          <p:cNvPr id="16423" name="Group 70"/>
          <p:cNvGrpSpPr>
            <a:grpSpLocks/>
          </p:cNvGrpSpPr>
          <p:nvPr/>
        </p:nvGrpSpPr>
        <p:grpSpPr bwMode="auto">
          <a:xfrm>
            <a:off x="152400" y="3367088"/>
            <a:ext cx="873125" cy="1006475"/>
            <a:chOff x="150" y="2121"/>
            <a:chExt cx="550" cy="634"/>
          </a:xfrm>
        </p:grpSpPr>
        <p:sp>
          <p:nvSpPr>
            <p:cNvPr id="16426" name="Text Box 71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</a:p>
            <a:p>
              <a:endParaRPr lang="en-US" sz="2000"/>
            </a:p>
          </p:txBody>
        </p:sp>
        <p:sp>
          <p:nvSpPr>
            <p:cNvPr id="16427" name="Oval 72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28" name="Text Box 73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29" name="Text Box 74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430" name="Text Box 75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cxnSp>
        <p:nvCxnSpPr>
          <p:cNvPr id="16424" name="AutoShape 84"/>
          <p:cNvCxnSpPr>
            <a:cxnSpLocks noChangeShapeType="1"/>
            <a:stCxn id="16430" idx="0"/>
            <a:endCxn id="16452" idx="0"/>
          </p:cNvCxnSpPr>
          <p:nvPr/>
        </p:nvCxnSpPr>
        <p:spPr bwMode="auto">
          <a:xfrm rot="-5400000">
            <a:off x="707232" y="3072606"/>
            <a:ext cx="582612" cy="473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aphicFrame>
        <p:nvGraphicFramePr>
          <p:cNvPr id="16386" name="Object 87"/>
          <p:cNvGraphicFramePr>
            <a:graphicFrameLocks noChangeAspect="1"/>
          </p:cNvGraphicFramePr>
          <p:nvPr>
            <p:ph sz="half" idx="2"/>
          </p:nvPr>
        </p:nvGraphicFramePr>
        <p:xfrm>
          <a:off x="7315200" y="2346325"/>
          <a:ext cx="1384300" cy="923925"/>
        </p:xfrm>
        <a:graphic>
          <a:graphicData uri="http://schemas.openxmlformats.org/presentationml/2006/ole">
            <p:oleObj spid="_x0000_s16386" name="Equation" r:id="rId3" imgW="685800" imgH="457200" progId="Equation.3">
              <p:embed/>
            </p:oleObj>
          </a:graphicData>
        </a:graphic>
      </p:graphicFrame>
      <p:sp>
        <p:nvSpPr>
          <p:cNvPr id="16425" name="Rectangle 88"/>
          <p:cNvSpPr>
            <a:spLocks noChangeArrowheads="1"/>
          </p:cNvSpPr>
          <p:nvPr/>
        </p:nvSpPr>
        <p:spPr bwMode="auto">
          <a:xfrm>
            <a:off x="152400" y="2438400"/>
            <a:ext cx="1717675" cy="312102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6387" name="Object 89"/>
          <p:cNvGraphicFramePr>
            <a:graphicFrameLocks noChangeAspect="1"/>
          </p:cNvGraphicFramePr>
          <p:nvPr>
            <p:ph sz="quarter" idx="3"/>
          </p:nvPr>
        </p:nvGraphicFramePr>
        <p:xfrm>
          <a:off x="5384800" y="2895600"/>
          <a:ext cx="1244600" cy="3190875"/>
        </p:xfrm>
        <a:graphic>
          <a:graphicData uri="http://schemas.openxmlformats.org/presentationml/2006/ole">
            <p:oleObj spid="_x0000_s16387" name="Equation" r:id="rId4" imgW="583920" imgH="1498320" progId="Equation.3">
              <p:embed/>
            </p:oleObj>
          </a:graphicData>
        </a:graphic>
      </p:graphicFrame>
      <p:graphicFrame>
        <p:nvGraphicFramePr>
          <p:cNvPr id="16388" name="Object 90"/>
          <p:cNvGraphicFramePr>
            <a:graphicFrameLocks noChangeAspect="1"/>
          </p:cNvGraphicFramePr>
          <p:nvPr/>
        </p:nvGraphicFramePr>
        <p:xfrm>
          <a:off x="7089775" y="4110038"/>
          <a:ext cx="1233488" cy="855662"/>
        </p:xfrm>
        <a:graphic>
          <a:graphicData uri="http://schemas.openxmlformats.org/presentationml/2006/ole">
            <p:oleObj spid="_x0000_s16388" name="Equation" r:id="rId5" imgW="62208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741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741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12BACE1-AC96-4168-96A7-D8795FF24484}" type="slidenum">
              <a:rPr lang="en-US"/>
              <a:pPr lvl="1"/>
              <a:t>37</a:t>
            </a:fld>
            <a:endParaRPr lang="en-US"/>
          </a:p>
        </p:txBody>
      </p:sp>
      <p:sp>
        <p:nvSpPr>
          <p:cNvPr id="174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1741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i="1" smtClean="0"/>
              <a:t>i</a:t>
            </a:r>
            <a:r>
              <a:rPr lang="en-US" sz="2400" smtClean="0"/>
              <a:t> using transformations</a:t>
            </a:r>
          </a:p>
          <a:p>
            <a:pPr lvl="1">
              <a:lnSpc>
                <a:spcPct val="90000"/>
              </a:lnSpc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b="1" smtClean="0"/>
              <a:t> </a:t>
            </a:r>
            <a:r>
              <a:rPr lang="en-US" sz="2000" smtClean="0"/>
              <a:t>= 5A,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b="1" smtClean="0"/>
              <a:t> </a:t>
            </a:r>
            <a:r>
              <a:rPr lang="en-US" sz="2000" smtClean="0"/>
              <a:t>= 2A, </a:t>
            </a:r>
            <a:r>
              <a:rPr lang="en-US" sz="2000" b="1" smtClean="0"/>
              <a:t>R</a:t>
            </a:r>
            <a:r>
              <a:rPr lang="en-US" sz="2000" b="1" baseline="-25000" smtClean="0"/>
              <a:t>1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2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3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4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5</a:t>
            </a:r>
            <a:r>
              <a:rPr lang="en-US" sz="2000" smtClean="0"/>
              <a:t> = 5</a:t>
            </a:r>
            <a:r>
              <a:rPr lang="el-GR" sz="2000" smtClean="0"/>
              <a:t>Ω</a:t>
            </a:r>
            <a:r>
              <a:rPr lang="en-US" sz="2400" smtClean="0"/>
              <a:t> </a:t>
            </a:r>
          </a:p>
        </p:txBody>
      </p:sp>
      <p:graphicFrame>
        <p:nvGraphicFramePr>
          <p:cNvPr id="17410" name="Object 75"/>
          <p:cNvGraphicFramePr>
            <a:graphicFrameLocks noChangeAspect="1"/>
          </p:cNvGraphicFramePr>
          <p:nvPr>
            <p:ph sz="half" idx="2"/>
          </p:nvPr>
        </p:nvGraphicFramePr>
        <p:xfrm>
          <a:off x="7378700" y="2346325"/>
          <a:ext cx="1257300" cy="923925"/>
        </p:xfrm>
        <a:graphic>
          <a:graphicData uri="http://schemas.openxmlformats.org/presentationml/2006/ole">
            <p:oleObj spid="_x0000_s17410" name="Equation" r:id="rId3" imgW="622080" imgH="457200" progId="Equation.3">
              <p:embed/>
            </p:oleObj>
          </a:graphicData>
        </a:graphic>
      </p:graphicFrame>
      <p:sp>
        <p:nvSpPr>
          <p:cNvPr id="17417" name="Oval 4"/>
          <p:cNvSpPr>
            <a:spLocks noChangeArrowheads="1"/>
          </p:cNvSpPr>
          <p:nvPr/>
        </p:nvSpPr>
        <p:spPr bwMode="auto">
          <a:xfrm>
            <a:off x="2208213" y="29432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18" name="AutoShape 6"/>
          <p:cNvCxnSpPr>
            <a:cxnSpLocks noChangeShapeType="1"/>
            <a:stCxn id="17417" idx="4"/>
            <a:endCxn id="17487" idx="0"/>
          </p:cNvCxnSpPr>
          <p:nvPr/>
        </p:nvCxnSpPr>
        <p:spPr bwMode="auto">
          <a:xfrm>
            <a:off x="2274888" y="306546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7419" name="Group 7"/>
          <p:cNvGrpSpPr>
            <a:grpSpLocks/>
          </p:cNvGrpSpPr>
          <p:nvPr/>
        </p:nvGrpSpPr>
        <p:grpSpPr bwMode="auto">
          <a:xfrm>
            <a:off x="2208213" y="3870325"/>
            <a:ext cx="176212" cy="342900"/>
            <a:chOff x="1670" y="2765"/>
            <a:chExt cx="111" cy="216"/>
          </a:xfrm>
        </p:grpSpPr>
        <p:sp>
          <p:nvSpPr>
            <p:cNvPr id="17487" name="Line 8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8" name="Line 9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9" name="Line 10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0" name="Line 11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1" name="Line 12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2" name="Line 13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3" name="Line 14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20" name="Text Box 15"/>
          <p:cNvSpPr txBox="1">
            <a:spLocks noChangeArrowheads="1"/>
          </p:cNvSpPr>
          <p:nvPr/>
        </p:nvSpPr>
        <p:spPr bwMode="auto">
          <a:xfrm>
            <a:off x="1843088" y="3563938"/>
            <a:ext cx="425450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3</a:t>
            </a:r>
          </a:p>
          <a:p>
            <a:endParaRPr lang="en-US" b="1"/>
          </a:p>
        </p:txBody>
      </p:sp>
      <p:cxnSp>
        <p:nvCxnSpPr>
          <p:cNvPr id="17421" name="AutoShape 24"/>
          <p:cNvCxnSpPr>
            <a:cxnSpLocks noChangeShapeType="1"/>
            <a:stCxn id="17417" idx="2"/>
            <a:endCxn id="17446" idx="6"/>
          </p:cNvCxnSpPr>
          <p:nvPr/>
        </p:nvCxnSpPr>
        <p:spPr bwMode="auto">
          <a:xfrm flipH="1">
            <a:off x="1655763" y="3005138"/>
            <a:ext cx="552450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7422" name="Group 25"/>
          <p:cNvGrpSpPr>
            <a:grpSpLocks/>
          </p:cNvGrpSpPr>
          <p:nvPr/>
        </p:nvGrpSpPr>
        <p:grpSpPr bwMode="auto">
          <a:xfrm>
            <a:off x="2070100" y="5105400"/>
            <a:ext cx="457200" cy="152400"/>
            <a:chOff x="1392" y="3552"/>
            <a:chExt cx="288" cy="96"/>
          </a:xfrm>
        </p:grpSpPr>
        <p:sp>
          <p:nvSpPr>
            <p:cNvPr id="17484" name="Line 26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5" name="Line 27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6" name="Line 28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23" name="Line 29"/>
          <p:cNvSpPr>
            <a:spLocks noChangeShapeType="1"/>
          </p:cNvSpPr>
          <p:nvPr/>
        </p:nvSpPr>
        <p:spPr bwMode="auto">
          <a:xfrm flipV="1">
            <a:off x="2303463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Text Box 30"/>
          <p:cNvSpPr txBox="1">
            <a:spLocks noChangeArrowheads="1"/>
          </p:cNvSpPr>
          <p:nvPr/>
        </p:nvSpPr>
        <p:spPr bwMode="auto">
          <a:xfrm>
            <a:off x="3290888" y="3743325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425" name="Oval 31"/>
          <p:cNvSpPr>
            <a:spLocks noChangeArrowheads="1"/>
          </p:cNvSpPr>
          <p:nvPr/>
        </p:nvSpPr>
        <p:spPr bwMode="auto">
          <a:xfrm>
            <a:off x="3387725" y="29289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6" name="Oval 32"/>
          <p:cNvSpPr>
            <a:spLocks noChangeArrowheads="1"/>
          </p:cNvSpPr>
          <p:nvPr/>
        </p:nvSpPr>
        <p:spPr bwMode="auto">
          <a:xfrm>
            <a:off x="2233613" y="48006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27" name="AutoShape 34"/>
          <p:cNvCxnSpPr>
            <a:cxnSpLocks noChangeShapeType="1"/>
            <a:stCxn id="17426" idx="0"/>
            <a:endCxn id="17489" idx="1"/>
          </p:cNvCxnSpPr>
          <p:nvPr/>
        </p:nvCxnSpPr>
        <p:spPr bwMode="auto">
          <a:xfrm flipH="1" flipV="1">
            <a:off x="2298700" y="42132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7428" name="Group 35"/>
          <p:cNvGrpSpPr>
            <a:grpSpLocks/>
          </p:cNvGrpSpPr>
          <p:nvPr/>
        </p:nvGrpSpPr>
        <p:grpSpPr bwMode="auto">
          <a:xfrm>
            <a:off x="4129088" y="3352800"/>
            <a:ext cx="823912" cy="1006475"/>
            <a:chOff x="3254" y="2200"/>
            <a:chExt cx="519" cy="634"/>
          </a:xfrm>
        </p:grpSpPr>
        <p:sp>
          <p:nvSpPr>
            <p:cNvPr id="17480" name="Oval 36"/>
            <p:cNvSpPr>
              <a:spLocks noChangeArrowheads="1"/>
            </p:cNvSpPr>
            <p:nvPr/>
          </p:nvSpPr>
          <p:spPr bwMode="auto">
            <a:xfrm>
              <a:off x="3254" y="240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81" name="Text Box 37"/>
            <p:cNvSpPr txBox="1">
              <a:spLocks noChangeArrowheads="1"/>
            </p:cNvSpPr>
            <p:nvPr/>
          </p:nvSpPr>
          <p:spPr bwMode="auto">
            <a:xfrm>
              <a:off x="3360" y="245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482" name="Line 38"/>
            <p:cNvSpPr>
              <a:spLocks noChangeShapeType="1"/>
            </p:cNvSpPr>
            <p:nvPr/>
          </p:nvSpPr>
          <p:spPr bwMode="auto">
            <a:xfrm>
              <a:off x="3421" y="246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83" name="Text Box 39"/>
            <p:cNvSpPr txBox="1">
              <a:spLocks noChangeArrowheads="1"/>
            </p:cNvSpPr>
            <p:nvPr/>
          </p:nvSpPr>
          <p:spPr bwMode="auto">
            <a:xfrm>
              <a:off x="3561" y="2200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 i="1"/>
                <a:t>i</a:t>
              </a:r>
              <a:r>
                <a:rPr lang="en-US" sz="2000" b="1" i="1" baseline="-25000"/>
                <a:t>b</a:t>
              </a:r>
            </a:p>
            <a:p>
              <a:endParaRPr lang="en-US" sz="2000"/>
            </a:p>
          </p:txBody>
        </p:sp>
      </p:grpSp>
      <p:sp>
        <p:nvSpPr>
          <p:cNvPr id="17429" name="Oval 40"/>
          <p:cNvSpPr>
            <a:spLocks noChangeArrowheads="1"/>
          </p:cNvSpPr>
          <p:nvPr/>
        </p:nvSpPr>
        <p:spPr bwMode="auto">
          <a:xfrm>
            <a:off x="3403600" y="48006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30" name="AutoShape 41"/>
          <p:cNvCxnSpPr>
            <a:cxnSpLocks noChangeShapeType="1"/>
            <a:stCxn id="17426" idx="6"/>
            <a:endCxn id="17429" idx="2"/>
          </p:cNvCxnSpPr>
          <p:nvPr/>
        </p:nvCxnSpPr>
        <p:spPr bwMode="auto">
          <a:xfrm>
            <a:off x="2365375" y="486251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7431" name="Group 42"/>
          <p:cNvGrpSpPr>
            <a:grpSpLocks/>
          </p:cNvGrpSpPr>
          <p:nvPr/>
        </p:nvGrpSpPr>
        <p:grpSpPr bwMode="auto">
          <a:xfrm>
            <a:off x="3378200" y="3797300"/>
            <a:ext cx="176213" cy="342900"/>
            <a:chOff x="1670" y="2765"/>
            <a:chExt cx="111" cy="216"/>
          </a:xfrm>
        </p:grpSpPr>
        <p:sp>
          <p:nvSpPr>
            <p:cNvPr id="17473" name="Line 4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4" name="Line 4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5" name="Line 4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6" name="Line 4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7" name="Line 4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8" name="Line 4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9" name="Line 4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32" name="Text Box 50"/>
          <p:cNvSpPr txBox="1">
            <a:spLocks noChangeArrowheads="1"/>
          </p:cNvSpPr>
          <p:nvPr/>
        </p:nvSpPr>
        <p:spPr bwMode="auto">
          <a:xfrm>
            <a:off x="3519488" y="34925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5</a:t>
            </a:r>
          </a:p>
          <a:p>
            <a:endParaRPr lang="en-US" b="1"/>
          </a:p>
        </p:txBody>
      </p:sp>
      <p:grpSp>
        <p:nvGrpSpPr>
          <p:cNvPr id="17433" name="Group 51"/>
          <p:cNvGrpSpPr>
            <a:grpSpLocks/>
          </p:cNvGrpSpPr>
          <p:nvPr/>
        </p:nvGrpSpPr>
        <p:grpSpPr bwMode="auto">
          <a:xfrm rot="5400000" flipH="1" flipV="1">
            <a:off x="2801144" y="2766219"/>
            <a:ext cx="177800" cy="455612"/>
            <a:chOff x="3450" y="2313"/>
            <a:chExt cx="111" cy="216"/>
          </a:xfrm>
        </p:grpSpPr>
        <p:sp>
          <p:nvSpPr>
            <p:cNvPr id="17466" name="Line 52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Line 53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8" name="Line 54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Line 55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0" name="Line 56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Line 57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2" name="Line 58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34" name="Text Box 59"/>
          <p:cNvSpPr txBox="1">
            <a:spLocks noChangeArrowheads="1"/>
          </p:cNvSpPr>
          <p:nvPr/>
        </p:nvSpPr>
        <p:spPr bwMode="auto">
          <a:xfrm>
            <a:off x="2605088" y="3048000"/>
            <a:ext cx="482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4</a:t>
            </a:r>
            <a:endParaRPr lang="en-US" b="1"/>
          </a:p>
        </p:txBody>
      </p:sp>
      <p:cxnSp>
        <p:nvCxnSpPr>
          <p:cNvPr id="17435" name="AutoShape 60"/>
          <p:cNvCxnSpPr>
            <a:cxnSpLocks noChangeShapeType="1"/>
            <a:stCxn id="17425" idx="2"/>
            <a:endCxn id="17468" idx="1"/>
          </p:cNvCxnSpPr>
          <p:nvPr/>
        </p:nvCxnSpPr>
        <p:spPr bwMode="auto">
          <a:xfrm flipH="1">
            <a:off x="3117850" y="299085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36" name="AutoShape 61"/>
          <p:cNvCxnSpPr>
            <a:cxnSpLocks noChangeShapeType="1"/>
            <a:stCxn id="17417" idx="6"/>
            <a:endCxn id="17466" idx="0"/>
          </p:cNvCxnSpPr>
          <p:nvPr/>
        </p:nvCxnSpPr>
        <p:spPr bwMode="auto">
          <a:xfrm>
            <a:off x="2339975" y="300513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37" name="AutoShape 62"/>
          <p:cNvCxnSpPr>
            <a:cxnSpLocks noChangeShapeType="1"/>
            <a:stCxn id="17429" idx="0"/>
            <a:endCxn id="17475" idx="1"/>
          </p:cNvCxnSpPr>
          <p:nvPr/>
        </p:nvCxnSpPr>
        <p:spPr bwMode="auto">
          <a:xfrm flipH="1" flipV="1">
            <a:off x="3468688" y="4140200"/>
            <a:ext cx="1587" cy="660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38" name="AutoShape 63"/>
          <p:cNvCxnSpPr>
            <a:cxnSpLocks noChangeShapeType="1"/>
            <a:stCxn id="17425" idx="4"/>
            <a:endCxn id="17473" idx="0"/>
          </p:cNvCxnSpPr>
          <p:nvPr/>
        </p:nvCxnSpPr>
        <p:spPr bwMode="auto">
          <a:xfrm>
            <a:off x="3454400" y="3051175"/>
            <a:ext cx="0" cy="7461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39" name="AutoShape 64"/>
          <p:cNvCxnSpPr>
            <a:cxnSpLocks noChangeShapeType="1"/>
            <a:stCxn id="17480" idx="4"/>
            <a:endCxn id="17429" idx="6"/>
          </p:cNvCxnSpPr>
          <p:nvPr/>
        </p:nvCxnSpPr>
        <p:spPr bwMode="auto">
          <a:xfrm rot="5400000">
            <a:off x="3619500" y="4089401"/>
            <a:ext cx="688975" cy="8572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7440" name="AutoShape 65"/>
          <p:cNvCxnSpPr>
            <a:cxnSpLocks noChangeShapeType="1"/>
            <a:stCxn id="17480" idx="0"/>
            <a:endCxn id="17425" idx="6"/>
          </p:cNvCxnSpPr>
          <p:nvPr/>
        </p:nvCxnSpPr>
        <p:spPr bwMode="auto">
          <a:xfrm rot="5400000" flipH="1">
            <a:off x="3610769" y="2899569"/>
            <a:ext cx="690563" cy="8731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7441" name="Line 66"/>
          <p:cNvSpPr>
            <a:spLocks noChangeShapeType="1"/>
          </p:cNvSpPr>
          <p:nvPr/>
        </p:nvSpPr>
        <p:spPr bwMode="auto">
          <a:xfrm>
            <a:off x="2752725" y="2743200"/>
            <a:ext cx="538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7442" name="Text Box 67"/>
          <p:cNvSpPr txBox="1">
            <a:spLocks noChangeArrowheads="1"/>
          </p:cNvSpPr>
          <p:nvPr/>
        </p:nvSpPr>
        <p:spPr bwMode="auto">
          <a:xfrm>
            <a:off x="2890838" y="23764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  <p:sp>
        <p:nvSpPr>
          <p:cNvPr id="17443" name="Text Box 79"/>
          <p:cNvSpPr txBox="1">
            <a:spLocks noChangeArrowheads="1"/>
          </p:cNvSpPr>
          <p:nvPr/>
        </p:nvSpPr>
        <p:spPr bwMode="auto">
          <a:xfrm>
            <a:off x="161925" y="3733800"/>
            <a:ext cx="3175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  <a:r>
              <a:rPr lang="en-US" sz="2000" b="1" i="1" baseline="-25000"/>
              <a:t>s</a:t>
            </a:r>
            <a:endParaRPr lang="en-US" sz="2000"/>
          </a:p>
        </p:txBody>
      </p:sp>
      <p:grpSp>
        <p:nvGrpSpPr>
          <p:cNvPr id="17444" name="Group 80"/>
          <p:cNvGrpSpPr>
            <a:grpSpLocks/>
          </p:cNvGrpSpPr>
          <p:nvPr/>
        </p:nvGrpSpPr>
        <p:grpSpPr bwMode="auto">
          <a:xfrm>
            <a:off x="479425" y="3651250"/>
            <a:ext cx="527050" cy="520700"/>
            <a:chOff x="311" y="2627"/>
            <a:chExt cx="332" cy="328"/>
          </a:xfrm>
        </p:grpSpPr>
        <p:sp>
          <p:nvSpPr>
            <p:cNvPr id="17462" name="Oval 81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63" name="Text Box 82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464" name="Text Box 83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7465" name="Line 84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5" name="Group 85"/>
          <p:cNvGrpSpPr>
            <a:grpSpLocks/>
          </p:cNvGrpSpPr>
          <p:nvPr/>
        </p:nvGrpSpPr>
        <p:grpSpPr bwMode="auto">
          <a:xfrm>
            <a:off x="1514475" y="3848100"/>
            <a:ext cx="176213" cy="342900"/>
            <a:chOff x="1670" y="2765"/>
            <a:chExt cx="111" cy="216"/>
          </a:xfrm>
        </p:grpSpPr>
        <p:sp>
          <p:nvSpPr>
            <p:cNvPr id="17455" name="Line 86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6" name="Line 87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88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Line 89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9" name="Line 90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91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Line 92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46" name="Oval 93"/>
          <p:cNvSpPr>
            <a:spLocks noChangeArrowheads="1"/>
          </p:cNvSpPr>
          <p:nvPr/>
        </p:nvSpPr>
        <p:spPr bwMode="auto">
          <a:xfrm>
            <a:off x="1524000" y="2944813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47" name="Oval 94"/>
          <p:cNvSpPr>
            <a:spLocks noChangeArrowheads="1"/>
          </p:cNvSpPr>
          <p:nvPr/>
        </p:nvSpPr>
        <p:spPr bwMode="auto">
          <a:xfrm>
            <a:off x="1544638" y="48006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7448" name="AutoShape 95"/>
          <p:cNvCxnSpPr>
            <a:cxnSpLocks noChangeShapeType="1"/>
            <a:stCxn id="17446" idx="4"/>
            <a:endCxn id="17455" idx="0"/>
          </p:cNvCxnSpPr>
          <p:nvPr/>
        </p:nvCxnSpPr>
        <p:spPr bwMode="auto">
          <a:xfrm>
            <a:off x="1590675" y="3067050"/>
            <a:ext cx="0" cy="7810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49" name="AutoShape 96"/>
          <p:cNvCxnSpPr>
            <a:cxnSpLocks noChangeShapeType="1"/>
            <a:stCxn id="17447" idx="0"/>
            <a:endCxn id="17457" idx="1"/>
          </p:cNvCxnSpPr>
          <p:nvPr/>
        </p:nvCxnSpPr>
        <p:spPr bwMode="auto">
          <a:xfrm flipH="1" flipV="1">
            <a:off x="1604963" y="4191000"/>
            <a:ext cx="6350" cy="609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50" name="AutoShape 97"/>
          <p:cNvCxnSpPr>
            <a:cxnSpLocks noChangeShapeType="1"/>
            <a:stCxn id="17426" idx="2"/>
            <a:endCxn id="17447" idx="6"/>
          </p:cNvCxnSpPr>
          <p:nvPr/>
        </p:nvCxnSpPr>
        <p:spPr bwMode="auto">
          <a:xfrm flipH="1">
            <a:off x="1676400" y="4862513"/>
            <a:ext cx="557213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7451" name="AutoShape 98"/>
          <p:cNvCxnSpPr>
            <a:cxnSpLocks noChangeShapeType="1"/>
            <a:stCxn id="17447" idx="2"/>
            <a:endCxn id="17462" idx="4"/>
          </p:cNvCxnSpPr>
          <p:nvPr/>
        </p:nvCxnSpPr>
        <p:spPr bwMode="auto">
          <a:xfrm rot="10800000">
            <a:off x="742950" y="4171950"/>
            <a:ext cx="801688" cy="6905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7452" name="AutoShape 99"/>
          <p:cNvCxnSpPr>
            <a:cxnSpLocks noChangeShapeType="1"/>
            <a:stCxn id="17446" idx="2"/>
            <a:endCxn id="17463" idx="0"/>
          </p:cNvCxnSpPr>
          <p:nvPr/>
        </p:nvCxnSpPr>
        <p:spPr bwMode="auto">
          <a:xfrm rot="10800000" flipV="1">
            <a:off x="744538" y="3006725"/>
            <a:ext cx="779462" cy="6445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7453" name="Text Box 100"/>
          <p:cNvSpPr txBox="1">
            <a:spLocks noChangeArrowheads="1"/>
          </p:cNvSpPr>
          <p:nvPr/>
        </p:nvSpPr>
        <p:spPr bwMode="auto">
          <a:xfrm>
            <a:off x="1139825" y="3505200"/>
            <a:ext cx="433388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p</a:t>
            </a:r>
          </a:p>
          <a:p>
            <a:endParaRPr lang="en-US" b="1"/>
          </a:p>
        </p:txBody>
      </p:sp>
      <p:sp>
        <p:nvSpPr>
          <p:cNvPr id="17454" name="Rectangle 101"/>
          <p:cNvSpPr>
            <a:spLocks noChangeArrowheads="1"/>
          </p:cNvSpPr>
          <p:nvPr/>
        </p:nvSpPr>
        <p:spPr bwMode="auto">
          <a:xfrm>
            <a:off x="1139825" y="2743200"/>
            <a:ext cx="1311275" cy="2514600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7411" name="Object 103"/>
          <p:cNvGraphicFramePr>
            <a:graphicFrameLocks noChangeAspect="1"/>
          </p:cNvGraphicFramePr>
          <p:nvPr>
            <p:ph sz="quarter" idx="3"/>
          </p:nvPr>
        </p:nvGraphicFramePr>
        <p:xfrm>
          <a:off x="5181600" y="3270250"/>
          <a:ext cx="2036763" cy="2876550"/>
        </p:xfrm>
        <a:graphic>
          <a:graphicData uri="http://schemas.openxmlformats.org/presentationml/2006/ole">
            <p:oleObj spid="_x0000_s17411" name="Equation" r:id="rId4" imgW="1079280" imgH="1523880" progId="Equation.3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8439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476C7659-9A70-478F-A1C2-FE9609065F6D}" type="slidenum">
              <a:rPr lang="en-US"/>
              <a:pPr lvl="1"/>
              <a:t>38</a:t>
            </a:fld>
            <a:endParaRPr lang="en-US"/>
          </a:p>
        </p:txBody>
      </p:sp>
      <p:sp>
        <p:nvSpPr>
          <p:cNvPr id="184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1844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i="1" smtClean="0"/>
              <a:t>i</a:t>
            </a:r>
            <a:r>
              <a:rPr lang="en-US" sz="2400" smtClean="0"/>
              <a:t> using transformations</a:t>
            </a:r>
          </a:p>
          <a:p>
            <a:pPr lvl="1">
              <a:lnSpc>
                <a:spcPct val="90000"/>
              </a:lnSpc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b="1" smtClean="0"/>
              <a:t> </a:t>
            </a:r>
            <a:r>
              <a:rPr lang="en-US" sz="2000" smtClean="0"/>
              <a:t>= 5A,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b="1" smtClean="0"/>
              <a:t> </a:t>
            </a:r>
            <a:r>
              <a:rPr lang="en-US" sz="2000" smtClean="0"/>
              <a:t>= 2A, </a:t>
            </a:r>
            <a:r>
              <a:rPr lang="en-US" sz="2000" b="1" smtClean="0"/>
              <a:t>R</a:t>
            </a:r>
            <a:r>
              <a:rPr lang="en-US" sz="2000" b="1" baseline="-25000" smtClean="0"/>
              <a:t>1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2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3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4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5</a:t>
            </a:r>
            <a:r>
              <a:rPr lang="en-US" sz="2000" smtClean="0"/>
              <a:t> = 5</a:t>
            </a:r>
            <a:r>
              <a:rPr lang="el-GR" sz="2000" smtClean="0"/>
              <a:t>Ω</a:t>
            </a:r>
            <a:r>
              <a:rPr lang="en-US" sz="2400" smtClean="0"/>
              <a:t> 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378700" y="2346325"/>
          <a:ext cx="1257300" cy="923925"/>
        </p:xfrm>
        <a:graphic>
          <a:graphicData uri="http://schemas.openxmlformats.org/presentationml/2006/ole">
            <p:oleObj spid="_x0000_s18434" name="Equation" r:id="rId3" imgW="622080" imgH="457200" progId="Equation.3">
              <p:embed/>
            </p:oleObj>
          </a:graphicData>
        </a:graphic>
      </p:graphicFrame>
      <p:sp>
        <p:nvSpPr>
          <p:cNvPr id="18442" name="Oval 5"/>
          <p:cNvSpPr>
            <a:spLocks noChangeArrowheads="1"/>
          </p:cNvSpPr>
          <p:nvPr/>
        </p:nvSpPr>
        <p:spPr bwMode="auto">
          <a:xfrm>
            <a:off x="1598613" y="2943225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43" name="AutoShape 6"/>
          <p:cNvCxnSpPr>
            <a:cxnSpLocks noChangeShapeType="1"/>
            <a:stCxn id="18442" idx="4"/>
            <a:endCxn id="18497" idx="0"/>
          </p:cNvCxnSpPr>
          <p:nvPr/>
        </p:nvCxnSpPr>
        <p:spPr bwMode="auto">
          <a:xfrm>
            <a:off x="1665288" y="3065463"/>
            <a:ext cx="9525" cy="80486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8444" name="Group 7"/>
          <p:cNvGrpSpPr>
            <a:grpSpLocks/>
          </p:cNvGrpSpPr>
          <p:nvPr/>
        </p:nvGrpSpPr>
        <p:grpSpPr bwMode="auto">
          <a:xfrm>
            <a:off x="1598613" y="3870325"/>
            <a:ext cx="176212" cy="342900"/>
            <a:chOff x="1670" y="2765"/>
            <a:chExt cx="111" cy="216"/>
          </a:xfrm>
        </p:grpSpPr>
        <p:sp>
          <p:nvSpPr>
            <p:cNvPr id="18497" name="Line 8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8" name="Line 9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9" name="Line 10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0" name="Line 11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1" name="Line 12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2" name="Line 13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503" name="Line 14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5" name="Text Box 15"/>
          <p:cNvSpPr txBox="1">
            <a:spLocks noChangeArrowheads="1"/>
          </p:cNvSpPr>
          <p:nvPr/>
        </p:nvSpPr>
        <p:spPr bwMode="auto">
          <a:xfrm>
            <a:off x="1162050" y="3563938"/>
            <a:ext cx="569913" cy="915987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EQ</a:t>
            </a:r>
          </a:p>
          <a:p>
            <a:endParaRPr lang="en-US" b="1"/>
          </a:p>
        </p:txBody>
      </p:sp>
      <p:grpSp>
        <p:nvGrpSpPr>
          <p:cNvPr id="18446" name="Group 17"/>
          <p:cNvGrpSpPr>
            <a:grpSpLocks/>
          </p:cNvGrpSpPr>
          <p:nvPr/>
        </p:nvGrpSpPr>
        <p:grpSpPr bwMode="auto">
          <a:xfrm>
            <a:off x="1460500" y="5105400"/>
            <a:ext cx="457200" cy="152400"/>
            <a:chOff x="1392" y="3552"/>
            <a:chExt cx="288" cy="96"/>
          </a:xfrm>
        </p:grpSpPr>
        <p:sp>
          <p:nvSpPr>
            <p:cNvPr id="18494" name="Line 18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5" name="Line 19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6" name="Line 20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47" name="Line 21"/>
          <p:cNvSpPr>
            <a:spLocks noChangeShapeType="1"/>
          </p:cNvSpPr>
          <p:nvPr/>
        </p:nvSpPr>
        <p:spPr bwMode="auto">
          <a:xfrm flipV="1">
            <a:off x="1693863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48" name="Text Box 22"/>
          <p:cNvSpPr txBox="1">
            <a:spLocks noChangeArrowheads="1"/>
          </p:cNvSpPr>
          <p:nvPr/>
        </p:nvSpPr>
        <p:spPr bwMode="auto">
          <a:xfrm>
            <a:off x="2681288" y="3743325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449" name="Oval 23"/>
          <p:cNvSpPr>
            <a:spLocks noChangeArrowheads="1"/>
          </p:cNvSpPr>
          <p:nvPr/>
        </p:nvSpPr>
        <p:spPr bwMode="auto">
          <a:xfrm>
            <a:off x="2778125" y="29289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50" name="Oval 24"/>
          <p:cNvSpPr>
            <a:spLocks noChangeArrowheads="1"/>
          </p:cNvSpPr>
          <p:nvPr/>
        </p:nvSpPr>
        <p:spPr bwMode="auto">
          <a:xfrm>
            <a:off x="1624013" y="4800600"/>
            <a:ext cx="131762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51" name="AutoShape 25"/>
          <p:cNvCxnSpPr>
            <a:cxnSpLocks noChangeShapeType="1"/>
            <a:stCxn id="18450" idx="0"/>
            <a:endCxn id="18499" idx="1"/>
          </p:cNvCxnSpPr>
          <p:nvPr/>
        </p:nvCxnSpPr>
        <p:spPr bwMode="auto">
          <a:xfrm flipH="1" flipV="1">
            <a:off x="1689100" y="4213225"/>
            <a:ext cx="1588" cy="5873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8452" name="Group 26"/>
          <p:cNvGrpSpPr>
            <a:grpSpLocks/>
          </p:cNvGrpSpPr>
          <p:nvPr/>
        </p:nvGrpSpPr>
        <p:grpSpPr bwMode="auto">
          <a:xfrm>
            <a:off x="3519488" y="3352800"/>
            <a:ext cx="823912" cy="1006475"/>
            <a:chOff x="3254" y="2200"/>
            <a:chExt cx="519" cy="634"/>
          </a:xfrm>
        </p:grpSpPr>
        <p:sp>
          <p:nvSpPr>
            <p:cNvPr id="18490" name="Oval 27"/>
            <p:cNvSpPr>
              <a:spLocks noChangeArrowheads="1"/>
            </p:cNvSpPr>
            <p:nvPr/>
          </p:nvSpPr>
          <p:spPr bwMode="auto">
            <a:xfrm>
              <a:off x="3254" y="240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91" name="Text Box 28"/>
            <p:cNvSpPr txBox="1">
              <a:spLocks noChangeArrowheads="1"/>
            </p:cNvSpPr>
            <p:nvPr/>
          </p:nvSpPr>
          <p:spPr bwMode="auto">
            <a:xfrm>
              <a:off x="3360" y="245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8492" name="Line 29"/>
            <p:cNvSpPr>
              <a:spLocks noChangeShapeType="1"/>
            </p:cNvSpPr>
            <p:nvPr/>
          </p:nvSpPr>
          <p:spPr bwMode="auto">
            <a:xfrm>
              <a:off x="3421" y="246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93" name="Text Box 30"/>
            <p:cNvSpPr txBox="1">
              <a:spLocks noChangeArrowheads="1"/>
            </p:cNvSpPr>
            <p:nvPr/>
          </p:nvSpPr>
          <p:spPr bwMode="auto">
            <a:xfrm>
              <a:off x="3561" y="2200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 i="1"/>
                <a:t>i</a:t>
              </a:r>
              <a:r>
                <a:rPr lang="en-US" sz="2000" b="1" i="1" baseline="-25000"/>
                <a:t>b</a:t>
              </a:r>
            </a:p>
            <a:p>
              <a:endParaRPr lang="en-US" sz="2000"/>
            </a:p>
          </p:txBody>
        </p:sp>
      </p:grpSp>
      <p:sp>
        <p:nvSpPr>
          <p:cNvPr id="18453" name="Oval 31"/>
          <p:cNvSpPr>
            <a:spLocks noChangeArrowheads="1"/>
          </p:cNvSpPr>
          <p:nvPr/>
        </p:nvSpPr>
        <p:spPr bwMode="auto">
          <a:xfrm>
            <a:off x="2794000" y="48006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8454" name="AutoShape 32"/>
          <p:cNvCxnSpPr>
            <a:cxnSpLocks noChangeShapeType="1"/>
            <a:stCxn id="18450" idx="6"/>
            <a:endCxn id="18453" idx="2"/>
          </p:cNvCxnSpPr>
          <p:nvPr/>
        </p:nvCxnSpPr>
        <p:spPr bwMode="auto">
          <a:xfrm>
            <a:off x="1755775" y="4862513"/>
            <a:ext cx="103822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grpSp>
        <p:nvGrpSpPr>
          <p:cNvPr id="18455" name="Group 33"/>
          <p:cNvGrpSpPr>
            <a:grpSpLocks/>
          </p:cNvGrpSpPr>
          <p:nvPr/>
        </p:nvGrpSpPr>
        <p:grpSpPr bwMode="auto">
          <a:xfrm>
            <a:off x="2768600" y="3797300"/>
            <a:ext cx="176213" cy="342900"/>
            <a:chOff x="1670" y="2765"/>
            <a:chExt cx="111" cy="216"/>
          </a:xfrm>
        </p:grpSpPr>
        <p:sp>
          <p:nvSpPr>
            <p:cNvPr id="18483" name="Line 34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4" name="Line 35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5" name="Line 36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6" name="Line 37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7" name="Line 38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8" name="Line 39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9" name="Line 40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6" name="Text Box 41"/>
          <p:cNvSpPr txBox="1">
            <a:spLocks noChangeArrowheads="1"/>
          </p:cNvSpPr>
          <p:nvPr/>
        </p:nvSpPr>
        <p:spPr bwMode="auto">
          <a:xfrm>
            <a:off x="2909888" y="34925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5</a:t>
            </a:r>
          </a:p>
          <a:p>
            <a:endParaRPr lang="en-US" b="1"/>
          </a:p>
        </p:txBody>
      </p:sp>
      <p:grpSp>
        <p:nvGrpSpPr>
          <p:cNvPr id="18457" name="Group 42"/>
          <p:cNvGrpSpPr>
            <a:grpSpLocks/>
          </p:cNvGrpSpPr>
          <p:nvPr/>
        </p:nvGrpSpPr>
        <p:grpSpPr bwMode="auto">
          <a:xfrm rot="5400000" flipH="1" flipV="1">
            <a:off x="2191544" y="2766219"/>
            <a:ext cx="177800" cy="455612"/>
            <a:chOff x="3450" y="2313"/>
            <a:chExt cx="111" cy="216"/>
          </a:xfrm>
        </p:grpSpPr>
        <p:sp>
          <p:nvSpPr>
            <p:cNvPr id="18476" name="Line 43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7" name="Line 44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8" name="Line 45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79" name="Line 46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0" name="Line 47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1" name="Line 48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82" name="Line 49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58" name="Text Box 50"/>
          <p:cNvSpPr txBox="1">
            <a:spLocks noChangeArrowheads="1"/>
          </p:cNvSpPr>
          <p:nvPr/>
        </p:nvSpPr>
        <p:spPr bwMode="auto">
          <a:xfrm>
            <a:off x="1995488" y="3048000"/>
            <a:ext cx="482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4</a:t>
            </a:r>
            <a:endParaRPr lang="en-US" b="1"/>
          </a:p>
        </p:txBody>
      </p:sp>
      <p:cxnSp>
        <p:nvCxnSpPr>
          <p:cNvPr id="18459" name="AutoShape 51"/>
          <p:cNvCxnSpPr>
            <a:cxnSpLocks noChangeShapeType="1"/>
            <a:stCxn id="18449" idx="2"/>
            <a:endCxn id="18478" idx="1"/>
          </p:cNvCxnSpPr>
          <p:nvPr/>
        </p:nvCxnSpPr>
        <p:spPr bwMode="auto">
          <a:xfrm flipH="1">
            <a:off x="2508250" y="299085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8460" name="AutoShape 52"/>
          <p:cNvCxnSpPr>
            <a:cxnSpLocks noChangeShapeType="1"/>
            <a:stCxn id="18442" idx="6"/>
            <a:endCxn id="18476" idx="0"/>
          </p:cNvCxnSpPr>
          <p:nvPr/>
        </p:nvCxnSpPr>
        <p:spPr bwMode="auto">
          <a:xfrm>
            <a:off x="1730375" y="3005138"/>
            <a:ext cx="322263" cy="1587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8461" name="AutoShape 53"/>
          <p:cNvCxnSpPr>
            <a:cxnSpLocks noChangeShapeType="1"/>
            <a:stCxn id="18453" idx="0"/>
            <a:endCxn id="18485" idx="1"/>
          </p:cNvCxnSpPr>
          <p:nvPr/>
        </p:nvCxnSpPr>
        <p:spPr bwMode="auto">
          <a:xfrm flipH="1" flipV="1">
            <a:off x="2859088" y="4140200"/>
            <a:ext cx="1587" cy="660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8462" name="AutoShape 54"/>
          <p:cNvCxnSpPr>
            <a:cxnSpLocks noChangeShapeType="1"/>
            <a:stCxn id="18449" idx="4"/>
            <a:endCxn id="18483" idx="0"/>
          </p:cNvCxnSpPr>
          <p:nvPr/>
        </p:nvCxnSpPr>
        <p:spPr bwMode="auto">
          <a:xfrm>
            <a:off x="2844800" y="3051175"/>
            <a:ext cx="0" cy="7461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8463" name="AutoShape 55"/>
          <p:cNvCxnSpPr>
            <a:cxnSpLocks noChangeShapeType="1"/>
            <a:stCxn id="18490" idx="4"/>
            <a:endCxn id="18453" idx="6"/>
          </p:cNvCxnSpPr>
          <p:nvPr/>
        </p:nvCxnSpPr>
        <p:spPr bwMode="auto">
          <a:xfrm rot="5400000">
            <a:off x="3009900" y="4089401"/>
            <a:ext cx="688975" cy="8572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8464" name="AutoShape 56"/>
          <p:cNvCxnSpPr>
            <a:cxnSpLocks noChangeShapeType="1"/>
            <a:stCxn id="18490" idx="0"/>
            <a:endCxn id="18449" idx="6"/>
          </p:cNvCxnSpPr>
          <p:nvPr/>
        </p:nvCxnSpPr>
        <p:spPr bwMode="auto">
          <a:xfrm rot="5400000" flipH="1">
            <a:off x="3001169" y="2899569"/>
            <a:ext cx="690563" cy="8731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8465" name="Line 57"/>
          <p:cNvSpPr>
            <a:spLocks noChangeShapeType="1"/>
          </p:cNvSpPr>
          <p:nvPr/>
        </p:nvSpPr>
        <p:spPr bwMode="auto">
          <a:xfrm>
            <a:off x="2143125" y="2743200"/>
            <a:ext cx="538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8466" name="Text Box 58"/>
          <p:cNvSpPr txBox="1">
            <a:spLocks noChangeArrowheads="1"/>
          </p:cNvSpPr>
          <p:nvPr/>
        </p:nvSpPr>
        <p:spPr bwMode="auto">
          <a:xfrm>
            <a:off x="2281238" y="23764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  <p:sp>
        <p:nvSpPr>
          <p:cNvPr id="18467" name="Text Box 59"/>
          <p:cNvSpPr txBox="1">
            <a:spLocks noChangeArrowheads="1"/>
          </p:cNvSpPr>
          <p:nvPr/>
        </p:nvSpPr>
        <p:spPr bwMode="auto">
          <a:xfrm>
            <a:off x="152400" y="3771900"/>
            <a:ext cx="3175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  <a:r>
              <a:rPr lang="en-US" sz="2000" b="1" i="1" baseline="-25000"/>
              <a:t>s</a:t>
            </a:r>
            <a:endParaRPr lang="en-US" sz="2000"/>
          </a:p>
        </p:txBody>
      </p:sp>
      <p:grpSp>
        <p:nvGrpSpPr>
          <p:cNvPr id="18468" name="Group 60"/>
          <p:cNvGrpSpPr>
            <a:grpSpLocks/>
          </p:cNvGrpSpPr>
          <p:nvPr/>
        </p:nvGrpSpPr>
        <p:grpSpPr bwMode="auto">
          <a:xfrm>
            <a:off x="485775" y="3676650"/>
            <a:ext cx="527050" cy="520700"/>
            <a:chOff x="311" y="2627"/>
            <a:chExt cx="332" cy="328"/>
          </a:xfrm>
        </p:grpSpPr>
        <p:sp>
          <p:nvSpPr>
            <p:cNvPr id="18472" name="Oval 61"/>
            <p:cNvSpPr>
              <a:spLocks noChangeArrowheads="1"/>
            </p:cNvSpPr>
            <p:nvPr/>
          </p:nvSpPr>
          <p:spPr bwMode="auto">
            <a:xfrm>
              <a:off x="311" y="2645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73" name="Text Box 62"/>
            <p:cNvSpPr txBox="1">
              <a:spLocks noChangeArrowheads="1"/>
            </p:cNvSpPr>
            <p:nvPr/>
          </p:nvSpPr>
          <p:spPr bwMode="auto">
            <a:xfrm>
              <a:off x="420" y="2627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8474" name="Text Box 63"/>
            <p:cNvSpPr txBox="1">
              <a:spLocks noChangeArrowheads="1"/>
            </p:cNvSpPr>
            <p:nvPr/>
          </p:nvSpPr>
          <p:spPr bwMode="auto">
            <a:xfrm>
              <a:off x="417" y="2689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8475" name="Line 64"/>
            <p:cNvSpPr>
              <a:spLocks noChangeShapeType="1"/>
            </p:cNvSpPr>
            <p:nvPr/>
          </p:nvSpPr>
          <p:spPr bwMode="auto">
            <a:xfrm flipV="1">
              <a:off x="477" y="2693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8469" name="AutoShape 78"/>
          <p:cNvCxnSpPr>
            <a:cxnSpLocks noChangeShapeType="1"/>
            <a:stCxn id="18450" idx="2"/>
            <a:endCxn id="18472" idx="4"/>
          </p:cNvCxnSpPr>
          <p:nvPr/>
        </p:nvCxnSpPr>
        <p:spPr bwMode="auto">
          <a:xfrm rot="10800000">
            <a:off x="749300" y="4197350"/>
            <a:ext cx="874713" cy="6651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8470" name="AutoShape 79"/>
          <p:cNvCxnSpPr>
            <a:cxnSpLocks noChangeShapeType="1"/>
            <a:stCxn id="18442" idx="2"/>
            <a:endCxn id="18473" idx="0"/>
          </p:cNvCxnSpPr>
          <p:nvPr/>
        </p:nvCxnSpPr>
        <p:spPr bwMode="auto">
          <a:xfrm rot="10800000" flipV="1">
            <a:off x="750888" y="3005138"/>
            <a:ext cx="847725" cy="6715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8471" name="Rectangle 83"/>
          <p:cNvSpPr>
            <a:spLocks noChangeArrowheads="1"/>
          </p:cNvSpPr>
          <p:nvPr/>
        </p:nvSpPr>
        <p:spPr bwMode="auto">
          <a:xfrm>
            <a:off x="219075" y="2438400"/>
            <a:ext cx="1717675" cy="312102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8435" name="Object 85"/>
          <p:cNvGraphicFramePr>
            <a:graphicFrameLocks noChangeAspect="1"/>
          </p:cNvGraphicFramePr>
          <p:nvPr>
            <p:ph sz="quarter" idx="3"/>
          </p:nvPr>
        </p:nvGraphicFramePr>
        <p:xfrm>
          <a:off x="4816475" y="4003675"/>
          <a:ext cx="1458913" cy="1693863"/>
        </p:xfrm>
        <a:graphic>
          <a:graphicData uri="http://schemas.openxmlformats.org/presentationml/2006/ole">
            <p:oleObj spid="_x0000_s18435" name="Equation" r:id="rId4" imgW="787320" imgH="914400" progId="Equation.3">
              <p:embed/>
            </p:oleObj>
          </a:graphicData>
        </a:graphic>
      </p:graphicFrame>
      <p:graphicFrame>
        <p:nvGraphicFramePr>
          <p:cNvPr id="18436" name="Object 86"/>
          <p:cNvGraphicFramePr>
            <a:graphicFrameLocks noChangeAspect="1"/>
          </p:cNvGraphicFramePr>
          <p:nvPr/>
        </p:nvGraphicFramePr>
        <p:xfrm>
          <a:off x="6577013" y="3984625"/>
          <a:ext cx="1128712" cy="912813"/>
        </p:xfrm>
        <a:graphic>
          <a:graphicData uri="http://schemas.openxmlformats.org/presentationml/2006/ole">
            <p:oleObj spid="_x0000_s18436" name="Equation" r:id="rId5" imgW="5331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19461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19462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69640C2-3229-4930-8EAF-A9E514566816}" type="slidenum">
              <a:rPr lang="en-US"/>
              <a:pPr lvl="1"/>
              <a:t>39</a:t>
            </a:fld>
            <a:endParaRPr lang="en-US"/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194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i="1" smtClean="0"/>
              <a:t>i</a:t>
            </a:r>
            <a:r>
              <a:rPr lang="en-US" sz="2400" smtClean="0"/>
              <a:t> using transformations</a:t>
            </a:r>
          </a:p>
          <a:p>
            <a:pPr lvl="1">
              <a:lnSpc>
                <a:spcPct val="90000"/>
              </a:lnSpc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b="1" smtClean="0"/>
              <a:t> </a:t>
            </a:r>
            <a:r>
              <a:rPr lang="en-US" sz="2000" smtClean="0"/>
              <a:t>= 5A,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b="1" smtClean="0"/>
              <a:t> </a:t>
            </a:r>
            <a:r>
              <a:rPr lang="en-US" sz="2000" smtClean="0"/>
              <a:t>= 2A, </a:t>
            </a:r>
            <a:r>
              <a:rPr lang="en-US" sz="2000" b="1" smtClean="0"/>
              <a:t>R</a:t>
            </a:r>
            <a:r>
              <a:rPr lang="en-US" sz="2000" b="1" baseline="-25000" smtClean="0"/>
              <a:t>1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2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3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4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5</a:t>
            </a:r>
            <a:r>
              <a:rPr lang="en-US" sz="2000" smtClean="0"/>
              <a:t> = 5</a:t>
            </a:r>
            <a:r>
              <a:rPr lang="el-GR" sz="2000" smtClean="0"/>
              <a:t>Ω</a:t>
            </a:r>
            <a:r>
              <a:rPr lang="en-US" sz="2400" smtClean="0"/>
              <a:t> 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378700" y="2381250"/>
          <a:ext cx="1257300" cy="854075"/>
        </p:xfrm>
        <a:graphic>
          <a:graphicData uri="http://schemas.openxmlformats.org/presentationml/2006/ole">
            <p:oleObj spid="_x0000_s19458" name="Equation" r:id="rId3" imgW="672840" imgH="457200" progId="Equation.3">
              <p:embed/>
            </p:oleObj>
          </a:graphicData>
        </a:graphic>
      </p:graphicFrame>
      <p:grpSp>
        <p:nvGrpSpPr>
          <p:cNvPr id="19465" name="Group 16"/>
          <p:cNvGrpSpPr>
            <a:grpSpLocks/>
          </p:cNvGrpSpPr>
          <p:nvPr/>
        </p:nvGrpSpPr>
        <p:grpSpPr bwMode="auto">
          <a:xfrm>
            <a:off x="2641600" y="5105400"/>
            <a:ext cx="457200" cy="152400"/>
            <a:chOff x="1392" y="3552"/>
            <a:chExt cx="288" cy="96"/>
          </a:xfrm>
        </p:grpSpPr>
        <p:sp>
          <p:nvSpPr>
            <p:cNvPr id="19519" name="Line 17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0" name="Line 18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21" name="Line 19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66" name="Line 20"/>
          <p:cNvSpPr>
            <a:spLocks noChangeShapeType="1"/>
          </p:cNvSpPr>
          <p:nvPr/>
        </p:nvSpPr>
        <p:spPr bwMode="auto">
          <a:xfrm flipV="1">
            <a:off x="2874963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Text Box 21"/>
          <p:cNvSpPr txBox="1">
            <a:spLocks noChangeArrowheads="1"/>
          </p:cNvSpPr>
          <p:nvPr/>
        </p:nvSpPr>
        <p:spPr bwMode="auto">
          <a:xfrm>
            <a:off x="2681288" y="3743325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468" name="Oval 22"/>
          <p:cNvSpPr>
            <a:spLocks noChangeArrowheads="1"/>
          </p:cNvSpPr>
          <p:nvPr/>
        </p:nvSpPr>
        <p:spPr bwMode="auto">
          <a:xfrm>
            <a:off x="2778125" y="29289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69" name="Group 25"/>
          <p:cNvGrpSpPr>
            <a:grpSpLocks/>
          </p:cNvGrpSpPr>
          <p:nvPr/>
        </p:nvGrpSpPr>
        <p:grpSpPr bwMode="auto">
          <a:xfrm>
            <a:off x="3519488" y="3352800"/>
            <a:ext cx="823912" cy="1006475"/>
            <a:chOff x="3254" y="2200"/>
            <a:chExt cx="519" cy="634"/>
          </a:xfrm>
        </p:grpSpPr>
        <p:sp>
          <p:nvSpPr>
            <p:cNvPr id="19515" name="Oval 26"/>
            <p:cNvSpPr>
              <a:spLocks noChangeArrowheads="1"/>
            </p:cNvSpPr>
            <p:nvPr/>
          </p:nvSpPr>
          <p:spPr bwMode="auto">
            <a:xfrm>
              <a:off x="3254" y="240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516" name="Text Box 27"/>
            <p:cNvSpPr txBox="1">
              <a:spLocks noChangeArrowheads="1"/>
            </p:cNvSpPr>
            <p:nvPr/>
          </p:nvSpPr>
          <p:spPr bwMode="auto">
            <a:xfrm>
              <a:off x="3360" y="245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517" name="Line 28"/>
            <p:cNvSpPr>
              <a:spLocks noChangeShapeType="1"/>
            </p:cNvSpPr>
            <p:nvPr/>
          </p:nvSpPr>
          <p:spPr bwMode="auto">
            <a:xfrm>
              <a:off x="3421" y="246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8" name="Text Box 29"/>
            <p:cNvSpPr txBox="1">
              <a:spLocks noChangeArrowheads="1"/>
            </p:cNvSpPr>
            <p:nvPr/>
          </p:nvSpPr>
          <p:spPr bwMode="auto">
            <a:xfrm>
              <a:off x="3561" y="2200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 i="1"/>
                <a:t>i</a:t>
              </a:r>
              <a:r>
                <a:rPr lang="en-US" sz="2000" b="1" i="1" baseline="-25000"/>
                <a:t>b</a:t>
              </a:r>
            </a:p>
            <a:p>
              <a:endParaRPr lang="en-US" sz="2000"/>
            </a:p>
          </p:txBody>
        </p:sp>
      </p:grpSp>
      <p:sp>
        <p:nvSpPr>
          <p:cNvPr id="19470" name="Oval 30"/>
          <p:cNvSpPr>
            <a:spLocks noChangeArrowheads="1"/>
          </p:cNvSpPr>
          <p:nvPr/>
        </p:nvSpPr>
        <p:spPr bwMode="auto">
          <a:xfrm>
            <a:off x="2794000" y="48006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9471" name="Group 32"/>
          <p:cNvGrpSpPr>
            <a:grpSpLocks/>
          </p:cNvGrpSpPr>
          <p:nvPr/>
        </p:nvGrpSpPr>
        <p:grpSpPr bwMode="auto">
          <a:xfrm>
            <a:off x="2768600" y="3797300"/>
            <a:ext cx="176213" cy="342900"/>
            <a:chOff x="1670" y="2765"/>
            <a:chExt cx="111" cy="216"/>
          </a:xfrm>
        </p:grpSpPr>
        <p:sp>
          <p:nvSpPr>
            <p:cNvPr id="19508" name="Line 33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9" name="Line 34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0" name="Line 35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1" name="Line 36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2" name="Line 37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3" name="Line 38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14" name="Line 39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2" name="Text Box 40"/>
          <p:cNvSpPr txBox="1">
            <a:spLocks noChangeArrowheads="1"/>
          </p:cNvSpPr>
          <p:nvPr/>
        </p:nvSpPr>
        <p:spPr bwMode="auto">
          <a:xfrm>
            <a:off x="2909888" y="34925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5</a:t>
            </a:r>
          </a:p>
          <a:p>
            <a:endParaRPr lang="en-US" b="1"/>
          </a:p>
        </p:txBody>
      </p:sp>
      <p:grpSp>
        <p:nvGrpSpPr>
          <p:cNvPr id="19473" name="Group 41"/>
          <p:cNvGrpSpPr>
            <a:grpSpLocks/>
          </p:cNvGrpSpPr>
          <p:nvPr/>
        </p:nvGrpSpPr>
        <p:grpSpPr bwMode="auto">
          <a:xfrm rot="5400000" flipH="1" flipV="1">
            <a:off x="2191544" y="2766219"/>
            <a:ext cx="177800" cy="455612"/>
            <a:chOff x="3450" y="2313"/>
            <a:chExt cx="111" cy="216"/>
          </a:xfrm>
        </p:grpSpPr>
        <p:sp>
          <p:nvSpPr>
            <p:cNvPr id="19501" name="Line 42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2" name="Line 43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3" name="Line 44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4" name="Line 45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5" name="Line 46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6" name="Line 47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507" name="Line 48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74" name="Text Box 49"/>
          <p:cNvSpPr txBox="1">
            <a:spLocks noChangeArrowheads="1"/>
          </p:cNvSpPr>
          <p:nvPr/>
        </p:nvSpPr>
        <p:spPr bwMode="auto">
          <a:xfrm>
            <a:off x="1995488" y="3048000"/>
            <a:ext cx="48260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4</a:t>
            </a:r>
            <a:endParaRPr lang="en-US" b="1"/>
          </a:p>
        </p:txBody>
      </p:sp>
      <p:cxnSp>
        <p:nvCxnSpPr>
          <p:cNvPr id="19475" name="AutoShape 50"/>
          <p:cNvCxnSpPr>
            <a:cxnSpLocks noChangeShapeType="1"/>
            <a:stCxn id="19468" idx="2"/>
            <a:endCxn id="19503" idx="1"/>
          </p:cNvCxnSpPr>
          <p:nvPr/>
        </p:nvCxnSpPr>
        <p:spPr bwMode="auto">
          <a:xfrm flipH="1">
            <a:off x="2508250" y="299085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9476" name="AutoShape 51"/>
          <p:cNvCxnSpPr>
            <a:cxnSpLocks noChangeShapeType="1"/>
            <a:stCxn id="19491" idx="1"/>
            <a:endCxn id="19501" idx="0"/>
          </p:cNvCxnSpPr>
          <p:nvPr/>
        </p:nvCxnSpPr>
        <p:spPr bwMode="auto">
          <a:xfrm>
            <a:off x="1676400" y="2995613"/>
            <a:ext cx="376238" cy="11112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9477" name="AutoShape 52"/>
          <p:cNvCxnSpPr>
            <a:cxnSpLocks noChangeShapeType="1"/>
            <a:stCxn id="19470" idx="0"/>
            <a:endCxn id="19510" idx="1"/>
          </p:cNvCxnSpPr>
          <p:nvPr/>
        </p:nvCxnSpPr>
        <p:spPr bwMode="auto">
          <a:xfrm flipH="1" flipV="1">
            <a:off x="2859088" y="4140200"/>
            <a:ext cx="1587" cy="660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9478" name="AutoShape 53"/>
          <p:cNvCxnSpPr>
            <a:cxnSpLocks noChangeShapeType="1"/>
            <a:stCxn id="19468" idx="4"/>
            <a:endCxn id="19508" idx="0"/>
          </p:cNvCxnSpPr>
          <p:nvPr/>
        </p:nvCxnSpPr>
        <p:spPr bwMode="auto">
          <a:xfrm>
            <a:off x="2844800" y="3051175"/>
            <a:ext cx="0" cy="7461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19479" name="AutoShape 54"/>
          <p:cNvCxnSpPr>
            <a:cxnSpLocks noChangeShapeType="1"/>
            <a:stCxn id="19515" idx="4"/>
            <a:endCxn id="19470" idx="6"/>
          </p:cNvCxnSpPr>
          <p:nvPr/>
        </p:nvCxnSpPr>
        <p:spPr bwMode="auto">
          <a:xfrm rot="5400000">
            <a:off x="3009900" y="4089401"/>
            <a:ext cx="688975" cy="8572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19480" name="AutoShape 55"/>
          <p:cNvCxnSpPr>
            <a:cxnSpLocks noChangeShapeType="1"/>
            <a:stCxn id="19515" idx="0"/>
            <a:endCxn id="19468" idx="6"/>
          </p:cNvCxnSpPr>
          <p:nvPr/>
        </p:nvCxnSpPr>
        <p:spPr bwMode="auto">
          <a:xfrm rot="5400000" flipH="1">
            <a:off x="3001169" y="2899569"/>
            <a:ext cx="690563" cy="8731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9481" name="Line 56"/>
          <p:cNvSpPr>
            <a:spLocks noChangeShapeType="1"/>
          </p:cNvSpPr>
          <p:nvPr/>
        </p:nvSpPr>
        <p:spPr bwMode="auto">
          <a:xfrm>
            <a:off x="2143125" y="2743200"/>
            <a:ext cx="538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19482" name="Text Box 57"/>
          <p:cNvSpPr txBox="1">
            <a:spLocks noChangeArrowheads="1"/>
          </p:cNvSpPr>
          <p:nvPr/>
        </p:nvSpPr>
        <p:spPr bwMode="auto">
          <a:xfrm>
            <a:off x="2281238" y="23764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  <p:cxnSp>
        <p:nvCxnSpPr>
          <p:cNvPr id="19483" name="AutoShape 64"/>
          <p:cNvCxnSpPr>
            <a:cxnSpLocks noChangeShapeType="1"/>
            <a:stCxn id="19470" idx="2"/>
            <a:endCxn id="19500" idx="2"/>
          </p:cNvCxnSpPr>
          <p:nvPr/>
        </p:nvCxnSpPr>
        <p:spPr bwMode="auto">
          <a:xfrm rot="10800000">
            <a:off x="685800" y="4241800"/>
            <a:ext cx="2108200" cy="6207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19484" name="Group 69"/>
          <p:cNvGrpSpPr>
            <a:grpSpLocks/>
          </p:cNvGrpSpPr>
          <p:nvPr/>
        </p:nvGrpSpPr>
        <p:grpSpPr bwMode="auto">
          <a:xfrm>
            <a:off x="76200" y="3367088"/>
            <a:ext cx="873125" cy="1006475"/>
            <a:chOff x="150" y="2121"/>
            <a:chExt cx="550" cy="634"/>
          </a:xfrm>
        </p:grpSpPr>
        <p:sp>
          <p:nvSpPr>
            <p:cNvPr id="19496" name="Text Box 70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</a:p>
            <a:p>
              <a:endParaRPr lang="en-US" sz="2000"/>
            </a:p>
          </p:txBody>
        </p:sp>
        <p:sp>
          <p:nvSpPr>
            <p:cNvPr id="19497" name="Oval 71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98" name="Text Box 72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499" name="Text Box 73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500" name="Text Box 74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grpSp>
        <p:nvGrpSpPr>
          <p:cNvPr id="19485" name="Group 75"/>
          <p:cNvGrpSpPr>
            <a:grpSpLocks/>
          </p:cNvGrpSpPr>
          <p:nvPr/>
        </p:nvGrpSpPr>
        <p:grpSpPr bwMode="auto">
          <a:xfrm rot="5400000" flipH="1" flipV="1">
            <a:off x="1359694" y="2770982"/>
            <a:ext cx="177800" cy="455612"/>
            <a:chOff x="3450" y="2313"/>
            <a:chExt cx="111" cy="216"/>
          </a:xfrm>
        </p:grpSpPr>
        <p:sp>
          <p:nvSpPr>
            <p:cNvPr id="19489" name="Line 76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0" name="Line 77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1" name="Line 78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2" name="Line 79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3" name="Line 80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4" name="Line 81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95" name="Line 82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19486" name="AutoShape 83"/>
          <p:cNvCxnSpPr>
            <a:cxnSpLocks noChangeShapeType="1"/>
            <a:stCxn id="19500" idx="0"/>
            <a:endCxn id="19489" idx="0"/>
          </p:cNvCxnSpPr>
          <p:nvPr/>
        </p:nvCxnSpPr>
        <p:spPr bwMode="auto">
          <a:xfrm rot="-5400000">
            <a:off x="658813" y="3038475"/>
            <a:ext cx="588962" cy="5349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19487" name="Text Box 84"/>
          <p:cNvSpPr txBox="1">
            <a:spLocks noChangeArrowheads="1"/>
          </p:cNvSpPr>
          <p:nvPr/>
        </p:nvSpPr>
        <p:spPr bwMode="auto">
          <a:xfrm>
            <a:off x="1189038" y="3048000"/>
            <a:ext cx="4905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S</a:t>
            </a:r>
            <a:endParaRPr lang="en-US" b="1"/>
          </a:p>
        </p:txBody>
      </p:sp>
      <p:sp>
        <p:nvSpPr>
          <p:cNvPr id="19488" name="Rectangle 85"/>
          <p:cNvSpPr>
            <a:spLocks noChangeArrowheads="1"/>
          </p:cNvSpPr>
          <p:nvPr/>
        </p:nvSpPr>
        <p:spPr bwMode="auto">
          <a:xfrm>
            <a:off x="949325" y="2794000"/>
            <a:ext cx="1654175" cy="749300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9459" name="Object 87"/>
          <p:cNvGraphicFramePr>
            <a:graphicFrameLocks noChangeAspect="1"/>
          </p:cNvGraphicFramePr>
          <p:nvPr>
            <p:ph sz="quarter" idx="3"/>
          </p:nvPr>
        </p:nvGraphicFramePr>
        <p:xfrm>
          <a:off x="4953000" y="3795713"/>
          <a:ext cx="1812925" cy="1385887"/>
        </p:xfrm>
        <a:graphic>
          <a:graphicData uri="http://schemas.openxmlformats.org/presentationml/2006/ole">
            <p:oleObj spid="_x0000_s19459" name="Equation" r:id="rId4" imgW="863280" imgH="660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54E8A8F7-C606-4358-B34E-70C03F2D1F18}" type="slidenum">
              <a:rPr lang="en-US"/>
              <a:pPr lvl="1"/>
              <a:t>4</a:t>
            </a:fld>
            <a:endParaRPr lang="en-US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Analysis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4381500"/>
          </a:xfrm>
        </p:spPr>
        <p:txBody>
          <a:bodyPr/>
          <a:lstStyle/>
          <a:p>
            <a:pPr>
              <a:buClr>
                <a:schemeClr val="tx1"/>
              </a:buClr>
            </a:pPr>
            <a:r>
              <a:rPr lang="en-US" dirty="0" smtClean="0"/>
              <a:t>Network Analysis Methods: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Ü"/>
            </a:pPr>
            <a:r>
              <a:rPr lang="en-US" dirty="0" smtClean="0"/>
              <a:t>Node voltage method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Ü"/>
            </a:pPr>
            <a:r>
              <a:rPr lang="en-US" dirty="0" smtClean="0"/>
              <a:t>Mesh current method</a:t>
            </a:r>
          </a:p>
          <a:p>
            <a:pPr lvl="1">
              <a:buClr>
                <a:srgbClr val="800000"/>
              </a:buClr>
              <a:buFont typeface="Monotype Sorts" pitchFamily="2" charset="2"/>
              <a:buChar char="Ü"/>
            </a:pPr>
            <a:r>
              <a:rPr lang="en-US" dirty="0" smtClean="0"/>
              <a:t>Superposition</a:t>
            </a:r>
          </a:p>
          <a:p>
            <a:pPr lvl="1">
              <a:buClr>
                <a:schemeClr val="tx1"/>
              </a:buClr>
            </a:pPr>
            <a:r>
              <a:rPr lang="en-US" dirty="0" smtClean="0"/>
              <a:t>Equivalent circuits</a:t>
            </a:r>
          </a:p>
          <a:p>
            <a:pPr lvl="2">
              <a:buClr>
                <a:srgbClr val="800000"/>
              </a:buClr>
              <a:buFont typeface="Monotype Sorts" pitchFamily="2" charset="2"/>
              <a:buChar char="Ü"/>
            </a:pPr>
            <a:r>
              <a:rPr lang="en-US" dirty="0" smtClean="0"/>
              <a:t>Source transformation</a:t>
            </a:r>
          </a:p>
          <a:p>
            <a:pPr lvl="2">
              <a:buClr>
                <a:schemeClr val="tx1"/>
              </a:buClr>
            </a:pPr>
            <a:r>
              <a:rPr lang="en-US" dirty="0" err="1" smtClean="0"/>
              <a:t>Th</a:t>
            </a:r>
            <a:r>
              <a:rPr lang="en-US" dirty="0" err="1" smtClean="0">
                <a:cs typeface="Times New Roman" pitchFamily="18" charset="0"/>
              </a:rPr>
              <a:t>évenin</a:t>
            </a:r>
            <a:r>
              <a:rPr lang="en-US" dirty="0" smtClean="0">
                <a:cs typeface="Times New Roman" pitchFamily="18" charset="0"/>
              </a:rPr>
              <a:t> equivalent</a:t>
            </a:r>
          </a:p>
          <a:p>
            <a:pPr lvl="2">
              <a:buClr>
                <a:schemeClr val="tx1"/>
              </a:buClr>
            </a:pPr>
            <a:r>
              <a:rPr lang="en-US" dirty="0" smtClean="0">
                <a:cs typeface="Times New Roman" pitchFamily="18" charset="0"/>
              </a:rPr>
              <a:t>Norton equivalent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048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20487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64877614-5675-41ED-A4B8-8FBA8F4182A7}" type="slidenum">
              <a:rPr lang="en-US"/>
              <a:pPr lvl="1"/>
              <a:t>40</a:t>
            </a:fld>
            <a:endParaRPr lang="en-US"/>
          </a:p>
        </p:txBody>
      </p:sp>
      <p:sp>
        <p:nvSpPr>
          <p:cNvPr id="204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2048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i="1" smtClean="0"/>
              <a:t>i</a:t>
            </a:r>
            <a:r>
              <a:rPr lang="en-US" sz="2400" smtClean="0"/>
              <a:t> using transformations</a:t>
            </a:r>
          </a:p>
          <a:p>
            <a:pPr lvl="1">
              <a:lnSpc>
                <a:spcPct val="90000"/>
              </a:lnSpc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b="1" smtClean="0"/>
              <a:t> </a:t>
            </a:r>
            <a:r>
              <a:rPr lang="en-US" sz="2000" smtClean="0"/>
              <a:t>= 5A,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b="1" smtClean="0"/>
              <a:t> </a:t>
            </a:r>
            <a:r>
              <a:rPr lang="en-US" sz="2000" smtClean="0"/>
              <a:t>= 2A, </a:t>
            </a:r>
            <a:r>
              <a:rPr lang="en-US" sz="2000" b="1" smtClean="0"/>
              <a:t>R</a:t>
            </a:r>
            <a:r>
              <a:rPr lang="en-US" sz="2000" b="1" baseline="-25000" smtClean="0"/>
              <a:t>1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2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3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4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5</a:t>
            </a:r>
            <a:r>
              <a:rPr lang="en-US" sz="2000" smtClean="0"/>
              <a:t> = 5</a:t>
            </a:r>
            <a:r>
              <a:rPr lang="el-GR" sz="2000" smtClean="0"/>
              <a:t>Ω</a:t>
            </a:r>
            <a:r>
              <a:rPr lang="en-US" sz="2400" smtClean="0"/>
              <a:t> </a:t>
            </a:r>
          </a:p>
        </p:txBody>
      </p:sp>
      <p:graphicFrame>
        <p:nvGraphicFramePr>
          <p:cNvPr id="2048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400925" y="2403475"/>
          <a:ext cx="1212850" cy="808038"/>
        </p:xfrm>
        <a:graphic>
          <a:graphicData uri="http://schemas.openxmlformats.org/presentationml/2006/ole">
            <p:oleObj spid="_x0000_s20482" name="Equation" r:id="rId3" imgW="685800" imgH="457200" progId="Equation.3">
              <p:embed/>
            </p:oleObj>
          </a:graphicData>
        </a:graphic>
      </p:graphicFrame>
      <p:grpSp>
        <p:nvGrpSpPr>
          <p:cNvPr id="20490" name="Group 5"/>
          <p:cNvGrpSpPr>
            <a:grpSpLocks/>
          </p:cNvGrpSpPr>
          <p:nvPr/>
        </p:nvGrpSpPr>
        <p:grpSpPr bwMode="auto">
          <a:xfrm>
            <a:off x="2143125" y="5105400"/>
            <a:ext cx="457200" cy="152400"/>
            <a:chOff x="1392" y="3552"/>
            <a:chExt cx="288" cy="96"/>
          </a:xfrm>
        </p:grpSpPr>
        <p:sp>
          <p:nvSpPr>
            <p:cNvPr id="20534" name="Line 6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5" name="Line 7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6" name="Line 8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1" name="Line 9"/>
          <p:cNvSpPr>
            <a:spLocks noChangeShapeType="1"/>
          </p:cNvSpPr>
          <p:nvPr/>
        </p:nvSpPr>
        <p:spPr bwMode="auto">
          <a:xfrm flipV="1">
            <a:off x="2376488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492" name="Text Box 10"/>
          <p:cNvSpPr txBox="1">
            <a:spLocks noChangeArrowheads="1"/>
          </p:cNvSpPr>
          <p:nvPr/>
        </p:nvSpPr>
        <p:spPr bwMode="auto">
          <a:xfrm>
            <a:off x="2182813" y="3743325"/>
            <a:ext cx="184150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0493" name="Oval 11"/>
          <p:cNvSpPr>
            <a:spLocks noChangeArrowheads="1"/>
          </p:cNvSpPr>
          <p:nvPr/>
        </p:nvSpPr>
        <p:spPr bwMode="auto">
          <a:xfrm>
            <a:off x="2279650" y="2928938"/>
            <a:ext cx="131763" cy="122237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4" name="Group 12"/>
          <p:cNvGrpSpPr>
            <a:grpSpLocks/>
          </p:cNvGrpSpPr>
          <p:nvPr/>
        </p:nvGrpSpPr>
        <p:grpSpPr bwMode="auto">
          <a:xfrm>
            <a:off x="3021013" y="3352800"/>
            <a:ext cx="823912" cy="1006475"/>
            <a:chOff x="3254" y="2200"/>
            <a:chExt cx="519" cy="634"/>
          </a:xfrm>
        </p:grpSpPr>
        <p:sp>
          <p:nvSpPr>
            <p:cNvPr id="20530" name="Oval 13"/>
            <p:cNvSpPr>
              <a:spLocks noChangeArrowheads="1"/>
            </p:cNvSpPr>
            <p:nvPr/>
          </p:nvSpPr>
          <p:spPr bwMode="auto">
            <a:xfrm>
              <a:off x="3254" y="2407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31" name="Text Box 14"/>
            <p:cNvSpPr txBox="1">
              <a:spLocks noChangeArrowheads="1"/>
            </p:cNvSpPr>
            <p:nvPr/>
          </p:nvSpPr>
          <p:spPr bwMode="auto">
            <a:xfrm>
              <a:off x="3360" y="2451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0532" name="Line 15"/>
            <p:cNvSpPr>
              <a:spLocks noChangeShapeType="1"/>
            </p:cNvSpPr>
            <p:nvPr/>
          </p:nvSpPr>
          <p:spPr bwMode="auto">
            <a:xfrm>
              <a:off x="3421" y="2464"/>
              <a:ext cx="0" cy="18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stealth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33" name="Text Box 16"/>
            <p:cNvSpPr txBox="1">
              <a:spLocks noChangeArrowheads="1"/>
            </p:cNvSpPr>
            <p:nvPr/>
          </p:nvSpPr>
          <p:spPr bwMode="auto">
            <a:xfrm>
              <a:off x="3561" y="2200"/>
              <a:ext cx="212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 i="1"/>
                <a:t>i</a:t>
              </a:r>
              <a:r>
                <a:rPr lang="en-US" sz="2000" b="1" i="1" baseline="-25000"/>
                <a:t>b</a:t>
              </a:r>
            </a:p>
            <a:p>
              <a:endParaRPr lang="en-US" sz="2000"/>
            </a:p>
          </p:txBody>
        </p:sp>
      </p:grpSp>
      <p:sp>
        <p:nvSpPr>
          <p:cNvPr id="20495" name="Oval 17"/>
          <p:cNvSpPr>
            <a:spLocks noChangeArrowheads="1"/>
          </p:cNvSpPr>
          <p:nvPr/>
        </p:nvSpPr>
        <p:spPr bwMode="auto">
          <a:xfrm>
            <a:off x="2295525" y="48006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496" name="Group 18"/>
          <p:cNvGrpSpPr>
            <a:grpSpLocks/>
          </p:cNvGrpSpPr>
          <p:nvPr/>
        </p:nvGrpSpPr>
        <p:grpSpPr bwMode="auto">
          <a:xfrm>
            <a:off x="2270125" y="3797300"/>
            <a:ext cx="176213" cy="342900"/>
            <a:chOff x="1670" y="2765"/>
            <a:chExt cx="111" cy="216"/>
          </a:xfrm>
        </p:grpSpPr>
        <p:sp>
          <p:nvSpPr>
            <p:cNvPr id="20523" name="Line 19"/>
            <p:cNvSpPr>
              <a:spLocks noChangeShapeType="1"/>
            </p:cNvSpPr>
            <p:nvPr/>
          </p:nvSpPr>
          <p:spPr bwMode="auto">
            <a:xfrm>
              <a:off x="1718" y="2765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4" name="Line 20"/>
            <p:cNvSpPr>
              <a:spLocks noChangeShapeType="1"/>
            </p:cNvSpPr>
            <p:nvPr/>
          </p:nvSpPr>
          <p:spPr bwMode="auto">
            <a:xfrm flipH="1">
              <a:off x="1670" y="2786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5" name="Line 21"/>
            <p:cNvSpPr>
              <a:spLocks noChangeShapeType="1"/>
            </p:cNvSpPr>
            <p:nvPr/>
          </p:nvSpPr>
          <p:spPr bwMode="auto">
            <a:xfrm>
              <a:off x="1670" y="2957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6" name="Line 22"/>
            <p:cNvSpPr>
              <a:spLocks noChangeShapeType="1"/>
            </p:cNvSpPr>
            <p:nvPr/>
          </p:nvSpPr>
          <p:spPr bwMode="auto">
            <a:xfrm>
              <a:off x="1673" y="2807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7" name="Line 23"/>
            <p:cNvSpPr>
              <a:spLocks noChangeShapeType="1"/>
            </p:cNvSpPr>
            <p:nvPr/>
          </p:nvSpPr>
          <p:spPr bwMode="auto">
            <a:xfrm flipH="1">
              <a:off x="1673" y="2852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8" name="Line 24"/>
            <p:cNvSpPr>
              <a:spLocks noChangeShapeType="1"/>
            </p:cNvSpPr>
            <p:nvPr/>
          </p:nvSpPr>
          <p:spPr bwMode="auto">
            <a:xfrm>
              <a:off x="1673" y="2879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9" name="Line 25"/>
            <p:cNvSpPr>
              <a:spLocks noChangeShapeType="1"/>
            </p:cNvSpPr>
            <p:nvPr/>
          </p:nvSpPr>
          <p:spPr bwMode="auto">
            <a:xfrm flipH="1">
              <a:off x="1673" y="2924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7" name="Text Box 26"/>
          <p:cNvSpPr txBox="1">
            <a:spLocks noChangeArrowheads="1"/>
          </p:cNvSpPr>
          <p:nvPr/>
        </p:nvSpPr>
        <p:spPr bwMode="auto">
          <a:xfrm>
            <a:off x="2411413" y="3492500"/>
            <a:ext cx="425450" cy="915988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endParaRPr lang="en-US" b="1"/>
          </a:p>
          <a:p>
            <a:r>
              <a:rPr lang="en-US" b="1"/>
              <a:t>R</a:t>
            </a:r>
            <a:r>
              <a:rPr lang="en-US" b="1" baseline="-25000"/>
              <a:t>5</a:t>
            </a:r>
          </a:p>
          <a:p>
            <a:endParaRPr lang="en-US" b="1"/>
          </a:p>
        </p:txBody>
      </p:sp>
      <p:grpSp>
        <p:nvGrpSpPr>
          <p:cNvPr id="20498" name="Group 27"/>
          <p:cNvGrpSpPr>
            <a:grpSpLocks/>
          </p:cNvGrpSpPr>
          <p:nvPr/>
        </p:nvGrpSpPr>
        <p:grpSpPr bwMode="auto">
          <a:xfrm rot="5400000" flipH="1" flipV="1">
            <a:off x="1693069" y="2766219"/>
            <a:ext cx="177800" cy="455612"/>
            <a:chOff x="3450" y="2313"/>
            <a:chExt cx="111" cy="216"/>
          </a:xfrm>
        </p:grpSpPr>
        <p:sp>
          <p:nvSpPr>
            <p:cNvPr id="20516" name="Line 28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7" name="Line 29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8" name="Line 30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19" name="Line 31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0" name="Line 32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1" name="Line 33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522" name="Line 34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499" name="Text Box 35"/>
          <p:cNvSpPr txBox="1">
            <a:spLocks noChangeArrowheads="1"/>
          </p:cNvSpPr>
          <p:nvPr/>
        </p:nvSpPr>
        <p:spPr bwMode="auto">
          <a:xfrm>
            <a:off x="1462088" y="3048000"/>
            <a:ext cx="6270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EQ</a:t>
            </a:r>
            <a:endParaRPr lang="en-US" b="1"/>
          </a:p>
        </p:txBody>
      </p:sp>
      <p:cxnSp>
        <p:nvCxnSpPr>
          <p:cNvPr id="20500" name="AutoShape 36"/>
          <p:cNvCxnSpPr>
            <a:cxnSpLocks noChangeShapeType="1"/>
            <a:stCxn id="20493" idx="2"/>
            <a:endCxn id="20518" idx="1"/>
          </p:cNvCxnSpPr>
          <p:nvPr/>
        </p:nvCxnSpPr>
        <p:spPr bwMode="auto">
          <a:xfrm flipH="1">
            <a:off x="2009775" y="2990850"/>
            <a:ext cx="269875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0501" name="AutoShape 38"/>
          <p:cNvCxnSpPr>
            <a:cxnSpLocks noChangeShapeType="1"/>
            <a:stCxn id="20495" idx="0"/>
            <a:endCxn id="20525" idx="1"/>
          </p:cNvCxnSpPr>
          <p:nvPr/>
        </p:nvCxnSpPr>
        <p:spPr bwMode="auto">
          <a:xfrm flipH="1" flipV="1">
            <a:off x="2360613" y="4140200"/>
            <a:ext cx="1587" cy="6604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0502" name="AutoShape 39"/>
          <p:cNvCxnSpPr>
            <a:cxnSpLocks noChangeShapeType="1"/>
            <a:stCxn id="20493" idx="4"/>
            <a:endCxn id="20523" idx="0"/>
          </p:cNvCxnSpPr>
          <p:nvPr/>
        </p:nvCxnSpPr>
        <p:spPr bwMode="auto">
          <a:xfrm>
            <a:off x="2346325" y="3051175"/>
            <a:ext cx="0" cy="7461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0503" name="AutoShape 40"/>
          <p:cNvCxnSpPr>
            <a:cxnSpLocks noChangeShapeType="1"/>
            <a:stCxn id="20530" idx="4"/>
            <a:endCxn id="20495" idx="6"/>
          </p:cNvCxnSpPr>
          <p:nvPr/>
        </p:nvCxnSpPr>
        <p:spPr bwMode="auto">
          <a:xfrm rot="5400000">
            <a:off x="2511425" y="4089401"/>
            <a:ext cx="688975" cy="857250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cxnSp>
        <p:nvCxnSpPr>
          <p:cNvPr id="20504" name="AutoShape 41"/>
          <p:cNvCxnSpPr>
            <a:cxnSpLocks noChangeShapeType="1"/>
            <a:stCxn id="20530" idx="0"/>
            <a:endCxn id="20493" idx="6"/>
          </p:cNvCxnSpPr>
          <p:nvPr/>
        </p:nvCxnSpPr>
        <p:spPr bwMode="auto">
          <a:xfrm rot="5400000" flipH="1">
            <a:off x="2502694" y="2899569"/>
            <a:ext cx="690563" cy="87312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0505" name="Line 42"/>
          <p:cNvSpPr>
            <a:spLocks noChangeShapeType="1"/>
          </p:cNvSpPr>
          <p:nvPr/>
        </p:nvSpPr>
        <p:spPr bwMode="auto">
          <a:xfrm>
            <a:off x="1644650" y="2743200"/>
            <a:ext cx="538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Text Box 43"/>
          <p:cNvSpPr txBox="1">
            <a:spLocks noChangeArrowheads="1"/>
          </p:cNvSpPr>
          <p:nvPr/>
        </p:nvSpPr>
        <p:spPr bwMode="auto">
          <a:xfrm>
            <a:off x="1676400" y="23764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  <p:cxnSp>
        <p:nvCxnSpPr>
          <p:cNvPr id="20507" name="AutoShape 44"/>
          <p:cNvCxnSpPr>
            <a:cxnSpLocks noChangeShapeType="1"/>
            <a:stCxn id="20495" idx="2"/>
            <a:endCxn id="20515" idx="2"/>
          </p:cNvCxnSpPr>
          <p:nvPr/>
        </p:nvCxnSpPr>
        <p:spPr bwMode="auto">
          <a:xfrm rot="10800000">
            <a:off x="914400" y="4241800"/>
            <a:ext cx="1381125" cy="6207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20508" name="Group 45"/>
          <p:cNvGrpSpPr>
            <a:grpSpLocks/>
          </p:cNvGrpSpPr>
          <p:nvPr/>
        </p:nvGrpSpPr>
        <p:grpSpPr bwMode="auto">
          <a:xfrm>
            <a:off x="304800" y="3367088"/>
            <a:ext cx="873125" cy="1006475"/>
            <a:chOff x="150" y="2121"/>
            <a:chExt cx="550" cy="634"/>
          </a:xfrm>
        </p:grpSpPr>
        <p:sp>
          <p:nvSpPr>
            <p:cNvPr id="20511" name="Text Box 46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</a:p>
            <a:p>
              <a:endParaRPr lang="en-US" sz="2000"/>
            </a:p>
          </p:txBody>
        </p:sp>
        <p:sp>
          <p:nvSpPr>
            <p:cNvPr id="20512" name="Oval 47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3" name="Text Box 48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0514" name="Text Box 49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0515" name="Text Box 50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cxnSp>
        <p:nvCxnSpPr>
          <p:cNvPr id="20509" name="AutoShape 59"/>
          <p:cNvCxnSpPr>
            <a:cxnSpLocks noChangeShapeType="1"/>
            <a:stCxn id="20515" idx="0"/>
            <a:endCxn id="20516" idx="0"/>
          </p:cNvCxnSpPr>
          <p:nvPr/>
        </p:nvCxnSpPr>
        <p:spPr bwMode="auto">
          <a:xfrm rot="-5400000">
            <a:off x="937419" y="2983706"/>
            <a:ext cx="593725" cy="6397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0510" name="Rectangle 63"/>
          <p:cNvSpPr>
            <a:spLocks noChangeArrowheads="1"/>
          </p:cNvSpPr>
          <p:nvPr/>
        </p:nvSpPr>
        <p:spPr bwMode="auto">
          <a:xfrm>
            <a:off x="2168525" y="2438400"/>
            <a:ext cx="1717675" cy="3121025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483" name="Object 65"/>
          <p:cNvGraphicFramePr>
            <a:graphicFrameLocks noChangeAspect="1"/>
          </p:cNvGraphicFramePr>
          <p:nvPr>
            <p:ph sz="quarter" idx="3"/>
          </p:nvPr>
        </p:nvGraphicFramePr>
        <p:xfrm>
          <a:off x="4714875" y="3830638"/>
          <a:ext cx="1520825" cy="1866900"/>
        </p:xfrm>
        <a:graphic>
          <a:graphicData uri="http://schemas.openxmlformats.org/presentationml/2006/ole">
            <p:oleObj spid="_x0000_s20483" name="Equation" r:id="rId4" imgW="723600" imgH="888840" progId="Equation.3">
              <p:embed/>
            </p:oleObj>
          </a:graphicData>
        </a:graphic>
      </p:graphicFrame>
      <p:graphicFrame>
        <p:nvGraphicFramePr>
          <p:cNvPr id="20484" name="Object 66"/>
          <p:cNvGraphicFramePr>
            <a:graphicFrameLocks noChangeAspect="1"/>
          </p:cNvGraphicFramePr>
          <p:nvPr/>
        </p:nvGraphicFramePr>
        <p:xfrm>
          <a:off x="6577013" y="3830638"/>
          <a:ext cx="1128712" cy="912812"/>
        </p:xfrm>
        <a:graphic>
          <a:graphicData uri="http://schemas.openxmlformats.org/presentationml/2006/ole">
            <p:oleObj spid="_x0000_s20484" name="Equation" r:id="rId5" imgW="533160" imgH="431640" progId="Equation.3">
              <p:embed/>
            </p:oleObj>
          </a:graphicData>
        </a:graphic>
      </p:graphicFrame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1509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21510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D2F70BFD-705B-4402-9E66-55671D782966}" type="slidenum">
              <a:rPr lang="en-US"/>
              <a:pPr lvl="1"/>
              <a:t>41</a:t>
            </a:fld>
            <a:endParaRPr lang="en-US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2151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i="1" smtClean="0"/>
              <a:t>i</a:t>
            </a:r>
            <a:r>
              <a:rPr lang="en-US" sz="2400" smtClean="0"/>
              <a:t> using transformations</a:t>
            </a:r>
          </a:p>
          <a:p>
            <a:pPr lvl="1">
              <a:lnSpc>
                <a:spcPct val="90000"/>
              </a:lnSpc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b="1" smtClean="0"/>
              <a:t> </a:t>
            </a:r>
            <a:r>
              <a:rPr lang="en-US" sz="2000" smtClean="0"/>
              <a:t>= 5A,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b="1" smtClean="0"/>
              <a:t> </a:t>
            </a:r>
            <a:r>
              <a:rPr lang="en-US" sz="2000" smtClean="0"/>
              <a:t>= 2A, </a:t>
            </a:r>
            <a:r>
              <a:rPr lang="en-US" sz="2000" b="1" smtClean="0"/>
              <a:t>R</a:t>
            </a:r>
            <a:r>
              <a:rPr lang="en-US" sz="2000" b="1" baseline="-25000" smtClean="0"/>
              <a:t>1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2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3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4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5</a:t>
            </a:r>
            <a:r>
              <a:rPr lang="en-US" sz="2000" smtClean="0"/>
              <a:t> = 5</a:t>
            </a:r>
            <a:r>
              <a:rPr lang="el-GR" sz="2000" smtClean="0"/>
              <a:t>Ω</a:t>
            </a:r>
            <a:r>
              <a:rPr lang="en-US" sz="2400" smtClean="0"/>
              <a:t> </a:t>
            </a: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289800" y="2362200"/>
          <a:ext cx="1397000" cy="1846263"/>
        </p:xfrm>
        <a:graphic>
          <a:graphicData uri="http://schemas.openxmlformats.org/presentationml/2006/ole">
            <p:oleObj spid="_x0000_s21506" name="Equation" r:id="rId3" imgW="711000" imgH="939600" progId="Equation.3">
              <p:embed/>
            </p:oleObj>
          </a:graphicData>
        </a:graphic>
      </p:graphicFrame>
      <p:grpSp>
        <p:nvGrpSpPr>
          <p:cNvPr id="21513" name="Group 5"/>
          <p:cNvGrpSpPr>
            <a:grpSpLocks/>
          </p:cNvGrpSpPr>
          <p:nvPr/>
        </p:nvGrpSpPr>
        <p:grpSpPr bwMode="auto">
          <a:xfrm>
            <a:off x="2143125" y="5105400"/>
            <a:ext cx="457200" cy="152400"/>
            <a:chOff x="1392" y="3552"/>
            <a:chExt cx="288" cy="96"/>
          </a:xfrm>
        </p:grpSpPr>
        <p:sp>
          <p:nvSpPr>
            <p:cNvPr id="21554" name="Line 6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5" name="Line 7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6" name="Line 8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4" name="Line 9"/>
          <p:cNvSpPr>
            <a:spLocks noChangeShapeType="1"/>
          </p:cNvSpPr>
          <p:nvPr/>
        </p:nvSpPr>
        <p:spPr bwMode="auto">
          <a:xfrm flipV="1">
            <a:off x="2376488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515" name="Oval 17"/>
          <p:cNvSpPr>
            <a:spLocks noChangeArrowheads="1"/>
          </p:cNvSpPr>
          <p:nvPr/>
        </p:nvSpPr>
        <p:spPr bwMode="auto">
          <a:xfrm>
            <a:off x="2295525" y="48006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16" name="Group 27"/>
          <p:cNvGrpSpPr>
            <a:grpSpLocks/>
          </p:cNvGrpSpPr>
          <p:nvPr/>
        </p:nvGrpSpPr>
        <p:grpSpPr bwMode="auto">
          <a:xfrm rot="5400000" flipH="1" flipV="1">
            <a:off x="1693069" y="2766219"/>
            <a:ext cx="177800" cy="455612"/>
            <a:chOff x="3450" y="2313"/>
            <a:chExt cx="111" cy="216"/>
          </a:xfrm>
        </p:grpSpPr>
        <p:sp>
          <p:nvSpPr>
            <p:cNvPr id="21547" name="Line 28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Line 29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49" name="Line 30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0" name="Line 31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Line 32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2" name="Line 33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53" name="Line 34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517" name="Text Box 35"/>
          <p:cNvSpPr txBox="1">
            <a:spLocks noChangeArrowheads="1"/>
          </p:cNvSpPr>
          <p:nvPr/>
        </p:nvSpPr>
        <p:spPr bwMode="auto">
          <a:xfrm>
            <a:off x="1462088" y="3048000"/>
            <a:ext cx="627062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EQ</a:t>
            </a:r>
            <a:endParaRPr lang="en-US" b="1"/>
          </a:p>
        </p:txBody>
      </p:sp>
      <p:cxnSp>
        <p:nvCxnSpPr>
          <p:cNvPr id="21518" name="AutoShape 36"/>
          <p:cNvCxnSpPr>
            <a:cxnSpLocks noChangeShapeType="1"/>
            <a:stCxn id="21530" idx="0"/>
            <a:endCxn id="21549" idx="1"/>
          </p:cNvCxnSpPr>
          <p:nvPr/>
        </p:nvCxnSpPr>
        <p:spPr bwMode="auto">
          <a:xfrm flipH="1" flipV="1">
            <a:off x="2009775" y="2990850"/>
            <a:ext cx="539750" cy="63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</p:cxnSp>
      <p:cxnSp>
        <p:nvCxnSpPr>
          <p:cNvPr id="21519" name="AutoShape 39"/>
          <p:cNvCxnSpPr>
            <a:cxnSpLocks noChangeShapeType="1"/>
            <a:stCxn id="21541" idx="2"/>
            <a:endCxn id="21515" idx="6"/>
          </p:cNvCxnSpPr>
          <p:nvPr/>
        </p:nvCxnSpPr>
        <p:spPr bwMode="auto">
          <a:xfrm rot="5400000">
            <a:off x="2707482" y="3947319"/>
            <a:ext cx="635000" cy="119538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1520" name="Line 41"/>
          <p:cNvSpPr>
            <a:spLocks noChangeShapeType="1"/>
          </p:cNvSpPr>
          <p:nvPr/>
        </p:nvSpPr>
        <p:spPr bwMode="auto">
          <a:xfrm>
            <a:off x="1644650" y="2743200"/>
            <a:ext cx="538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1521" name="Text Box 42"/>
          <p:cNvSpPr txBox="1">
            <a:spLocks noChangeArrowheads="1"/>
          </p:cNvSpPr>
          <p:nvPr/>
        </p:nvSpPr>
        <p:spPr bwMode="auto">
          <a:xfrm>
            <a:off x="1676400" y="23764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  <p:cxnSp>
        <p:nvCxnSpPr>
          <p:cNvPr id="21522" name="AutoShape 43"/>
          <p:cNvCxnSpPr>
            <a:cxnSpLocks noChangeShapeType="1"/>
            <a:stCxn id="21515" idx="2"/>
            <a:endCxn id="21546" idx="2"/>
          </p:cNvCxnSpPr>
          <p:nvPr/>
        </p:nvCxnSpPr>
        <p:spPr bwMode="auto">
          <a:xfrm rot="10800000">
            <a:off x="914400" y="4241800"/>
            <a:ext cx="1381125" cy="6207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21523" name="Group 44"/>
          <p:cNvGrpSpPr>
            <a:grpSpLocks/>
          </p:cNvGrpSpPr>
          <p:nvPr/>
        </p:nvGrpSpPr>
        <p:grpSpPr bwMode="auto">
          <a:xfrm>
            <a:off x="304800" y="3367088"/>
            <a:ext cx="873125" cy="1006475"/>
            <a:chOff x="150" y="2121"/>
            <a:chExt cx="550" cy="634"/>
          </a:xfrm>
        </p:grpSpPr>
        <p:sp>
          <p:nvSpPr>
            <p:cNvPr id="21542" name="Text Box 45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</a:p>
            <a:p>
              <a:endParaRPr lang="en-US" sz="2000"/>
            </a:p>
          </p:txBody>
        </p:sp>
        <p:sp>
          <p:nvSpPr>
            <p:cNvPr id="21543" name="Oval 46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44" name="Text Box 47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545" name="Text Box 48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546" name="Text Box 49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cxnSp>
        <p:nvCxnSpPr>
          <p:cNvPr id="21524" name="AutoShape 50"/>
          <p:cNvCxnSpPr>
            <a:cxnSpLocks noChangeShapeType="1"/>
            <a:stCxn id="21546" idx="0"/>
            <a:endCxn id="21547" idx="0"/>
          </p:cNvCxnSpPr>
          <p:nvPr/>
        </p:nvCxnSpPr>
        <p:spPr bwMode="auto">
          <a:xfrm rot="-5400000">
            <a:off x="937419" y="2983706"/>
            <a:ext cx="593725" cy="63976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21525" name="Group 54"/>
          <p:cNvGrpSpPr>
            <a:grpSpLocks/>
          </p:cNvGrpSpPr>
          <p:nvPr/>
        </p:nvGrpSpPr>
        <p:grpSpPr bwMode="auto">
          <a:xfrm>
            <a:off x="2971800" y="3352800"/>
            <a:ext cx="914400" cy="1006475"/>
            <a:chOff x="124" y="2121"/>
            <a:chExt cx="576" cy="634"/>
          </a:xfrm>
        </p:grpSpPr>
        <p:sp>
          <p:nvSpPr>
            <p:cNvPr id="21537" name="Text Box 55"/>
            <p:cNvSpPr txBox="1">
              <a:spLocks noChangeArrowheads="1"/>
            </p:cNvSpPr>
            <p:nvPr/>
          </p:nvSpPr>
          <p:spPr bwMode="auto">
            <a:xfrm>
              <a:off x="124" y="2121"/>
              <a:ext cx="288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s2</a:t>
              </a:r>
            </a:p>
            <a:p>
              <a:endParaRPr lang="en-US" sz="2000"/>
            </a:p>
          </p:txBody>
        </p:sp>
        <p:sp>
          <p:nvSpPr>
            <p:cNvPr id="21538" name="Oval 56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39" name="Text Box 57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540" name="Text Box 58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541" name="Text Box 59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+</a:t>
              </a:r>
            </a:p>
          </p:txBody>
        </p:sp>
      </p:grpSp>
      <p:grpSp>
        <p:nvGrpSpPr>
          <p:cNvPr id="21526" name="Group 61"/>
          <p:cNvGrpSpPr>
            <a:grpSpLocks/>
          </p:cNvGrpSpPr>
          <p:nvPr/>
        </p:nvGrpSpPr>
        <p:grpSpPr bwMode="auto">
          <a:xfrm rot="5400000" flipH="1" flipV="1">
            <a:off x="2688432" y="2756693"/>
            <a:ext cx="177800" cy="455613"/>
            <a:chOff x="3450" y="2313"/>
            <a:chExt cx="111" cy="216"/>
          </a:xfrm>
        </p:grpSpPr>
        <p:sp>
          <p:nvSpPr>
            <p:cNvPr id="21530" name="Line 62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1" name="Line 63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2" name="Line 64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3" name="Line 65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4" name="Line 66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5" name="Line 67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536" name="Line 68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cxnSp>
        <p:nvCxnSpPr>
          <p:cNvPr id="21527" name="AutoShape 69"/>
          <p:cNvCxnSpPr>
            <a:cxnSpLocks noChangeShapeType="1"/>
            <a:stCxn id="21541" idx="0"/>
            <a:endCxn id="21532" idx="1"/>
          </p:cNvCxnSpPr>
          <p:nvPr/>
        </p:nvCxnSpPr>
        <p:spPr bwMode="auto">
          <a:xfrm rot="5400000" flipH="1">
            <a:off x="3011488" y="2974975"/>
            <a:ext cx="604838" cy="617537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1528" name="Text Box 70"/>
          <p:cNvSpPr txBox="1">
            <a:spLocks noChangeArrowheads="1"/>
          </p:cNvSpPr>
          <p:nvPr/>
        </p:nvSpPr>
        <p:spPr bwMode="auto">
          <a:xfrm>
            <a:off x="2528888" y="3082925"/>
            <a:ext cx="465137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s</a:t>
            </a:r>
            <a:endParaRPr lang="en-US" b="1"/>
          </a:p>
        </p:txBody>
      </p:sp>
      <p:sp>
        <p:nvSpPr>
          <p:cNvPr id="21529" name="Rectangle 71"/>
          <p:cNvSpPr>
            <a:spLocks noChangeArrowheads="1"/>
          </p:cNvSpPr>
          <p:nvPr/>
        </p:nvSpPr>
        <p:spPr bwMode="auto">
          <a:xfrm>
            <a:off x="1470025" y="2794000"/>
            <a:ext cx="1654175" cy="749300"/>
          </a:xfrm>
          <a:prstGeom prst="rect">
            <a:avLst/>
          </a:prstGeom>
          <a:solidFill>
            <a:srgbClr val="800000">
              <a:alpha val="20000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1507" name="Object 72"/>
          <p:cNvGraphicFramePr>
            <a:graphicFrameLocks noChangeAspect="1"/>
          </p:cNvGraphicFramePr>
          <p:nvPr>
            <p:ph sz="quarter" idx="3"/>
          </p:nvPr>
        </p:nvGraphicFramePr>
        <p:xfrm>
          <a:off x="4953000" y="3884613"/>
          <a:ext cx="1812925" cy="1208087"/>
        </p:xfrm>
        <a:graphic>
          <a:graphicData uri="http://schemas.openxmlformats.org/presentationml/2006/ole">
            <p:oleObj spid="_x0000_s21507" name="Equation" r:id="rId4" imgW="990360" imgH="660240" progId="Equation.3">
              <p:embed/>
            </p:oleObj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2533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22534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CEA6A3E-68D8-4588-98E4-C49D7271D6EF}" type="slidenum">
              <a:rPr lang="en-US"/>
              <a:pPr lvl="1"/>
              <a:t>42</a:t>
            </a:fld>
            <a:endParaRPr lang="en-US"/>
          </a:p>
        </p:txBody>
      </p:sp>
      <p:sp>
        <p:nvSpPr>
          <p:cNvPr id="225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Source Transformations</a:t>
            </a:r>
          </a:p>
        </p:txBody>
      </p:sp>
      <p:sp>
        <p:nvSpPr>
          <p:cNvPr id="2253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356600" cy="876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 u="sng" smtClean="0"/>
              <a:t>Example4</a:t>
            </a:r>
            <a:r>
              <a:rPr lang="en-US" sz="2400" smtClean="0"/>
              <a:t>: find </a:t>
            </a:r>
            <a:r>
              <a:rPr lang="en-US" sz="2400" b="1" i="1" smtClean="0"/>
              <a:t>i</a:t>
            </a:r>
            <a:r>
              <a:rPr lang="en-US" sz="2400" smtClean="0"/>
              <a:t> using transformations</a:t>
            </a:r>
          </a:p>
          <a:p>
            <a:pPr lvl="1">
              <a:lnSpc>
                <a:spcPct val="90000"/>
              </a:lnSpc>
            </a:pPr>
            <a:r>
              <a:rPr lang="en-US" sz="2000" b="1" i="1" smtClean="0"/>
              <a:t>i</a:t>
            </a:r>
            <a:r>
              <a:rPr lang="en-US" sz="2000" b="1" i="1" baseline="-25000" smtClean="0"/>
              <a:t>a</a:t>
            </a:r>
            <a:r>
              <a:rPr lang="en-US" sz="2000" b="1" smtClean="0"/>
              <a:t> </a:t>
            </a:r>
            <a:r>
              <a:rPr lang="en-US" sz="2000" smtClean="0"/>
              <a:t>= 5A, </a:t>
            </a:r>
            <a:r>
              <a:rPr lang="en-US" sz="2000" b="1" i="1" smtClean="0"/>
              <a:t>i</a:t>
            </a:r>
            <a:r>
              <a:rPr lang="en-US" sz="2000" b="1" i="1" baseline="-25000" smtClean="0"/>
              <a:t>b</a:t>
            </a:r>
            <a:r>
              <a:rPr lang="en-US" sz="2000" b="1" smtClean="0"/>
              <a:t> </a:t>
            </a:r>
            <a:r>
              <a:rPr lang="en-US" sz="2000" smtClean="0"/>
              <a:t>= 2A, </a:t>
            </a:r>
            <a:r>
              <a:rPr lang="en-US" sz="2000" b="1" smtClean="0"/>
              <a:t>R</a:t>
            </a:r>
            <a:r>
              <a:rPr lang="en-US" sz="2000" b="1" baseline="-25000" smtClean="0"/>
              <a:t>1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2</a:t>
            </a:r>
            <a:r>
              <a:rPr lang="en-US" sz="2000" b="1" smtClean="0"/>
              <a:t> </a:t>
            </a:r>
            <a:r>
              <a:rPr lang="en-US" sz="2000" smtClean="0"/>
              <a:t>= 5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3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4</a:t>
            </a:r>
            <a:r>
              <a:rPr lang="en-US" sz="2000" smtClean="0"/>
              <a:t> = 10</a:t>
            </a:r>
            <a:r>
              <a:rPr lang="el-GR" sz="2000" smtClean="0"/>
              <a:t>Ω </a:t>
            </a:r>
            <a:r>
              <a:rPr lang="en-US" sz="2000" smtClean="0"/>
              <a:t>, </a:t>
            </a:r>
            <a:r>
              <a:rPr lang="en-US" sz="2000" b="1" smtClean="0"/>
              <a:t>R</a:t>
            </a:r>
            <a:r>
              <a:rPr lang="en-US" sz="2000" b="1" baseline="-25000" smtClean="0"/>
              <a:t>5</a:t>
            </a:r>
            <a:r>
              <a:rPr lang="en-US" sz="2000" smtClean="0"/>
              <a:t> = 5</a:t>
            </a:r>
            <a:r>
              <a:rPr lang="el-GR" sz="2000" smtClean="0"/>
              <a:t>Ω</a:t>
            </a:r>
            <a:r>
              <a:rPr lang="en-US" sz="2400" smtClean="0"/>
              <a:t> </a:t>
            </a:r>
          </a:p>
        </p:txBody>
      </p:sp>
      <p:graphicFrame>
        <p:nvGraphicFramePr>
          <p:cNvPr id="2253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289800" y="2643188"/>
          <a:ext cx="1397000" cy="1281112"/>
        </p:xfrm>
        <a:graphic>
          <a:graphicData uri="http://schemas.openxmlformats.org/presentationml/2006/ole">
            <p:oleObj spid="_x0000_s22530" name="Equation" r:id="rId3" imgW="761760" imgH="698400" progId="Equation.3">
              <p:embed/>
            </p:oleObj>
          </a:graphicData>
        </a:graphic>
      </p:graphicFrame>
      <p:grpSp>
        <p:nvGrpSpPr>
          <p:cNvPr id="22537" name="Group 5"/>
          <p:cNvGrpSpPr>
            <a:grpSpLocks/>
          </p:cNvGrpSpPr>
          <p:nvPr/>
        </p:nvGrpSpPr>
        <p:grpSpPr bwMode="auto">
          <a:xfrm>
            <a:off x="1752600" y="5105400"/>
            <a:ext cx="457200" cy="152400"/>
            <a:chOff x="1392" y="3552"/>
            <a:chExt cx="288" cy="96"/>
          </a:xfrm>
        </p:grpSpPr>
        <p:sp>
          <p:nvSpPr>
            <p:cNvPr id="22567" name="Line 6"/>
            <p:cNvSpPr>
              <a:spLocks noChangeShapeType="1"/>
            </p:cNvSpPr>
            <p:nvPr/>
          </p:nvSpPr>
          <p:spPr bwMode="auto">
            <a:xfrm>
              <a:off x="1392" y="3552"/>
              <a:ext cx="2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8" name="Line 7"/>
            <p:cNvSpPr>
              <a:spLocks noChangeShapeType="1"/>
            </p:cNvSpPr>
            <p:nvPr/>
          </p:nvSpPr>
          <p:spPr bwMode="auto">
            <a:xfrm>
              <a:off x="1434" y="3600"/>
              <a:ext cx="19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9" name="Line 8"/>
            <p:cNvSpPr>
              <a:spLocks noChangeShapeType="1"/>
            </p:cNvSpPr>
            <p:nvPr/>
          </p:nvSpPr>
          <p:spPr bwMode="auto">
            <a:xfrm>
              <a:off x="1482" y="3648"/>
              <a:ext cx="10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38" name="Line 9"/>
          <p:cNvSpPr>
            <a:spLocks noChangeShapeType="1"/>
          </p:cNvSpPr>
          <p:nvPr/>
        </p:nvSpPr>
        <p:spPr bwMode="auto">
          <a:xfrm flipV="1">
            <a:off x="1985963" y="4862513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39" name="Oval 10"/>
          <p:cNvSpPr>
            <a:spLocks noChangeArrowheads="1"/>
          </p:cNvSpPr>
          <p:nvPr/>
        </p:nvSpPr>
        <p:spPr bwMode="auto">
          <a:xfrm>
            <a:off x="1905000" y="4800600"/>
            <a:ext cx="131763" cy="122238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tx1"/>
            </a:solidFill>
            <a:round/>
            <a:headEnd type="none" w="lg" len="lg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40" name="Group 11"/>
          <p:cNvGrpSpPr>
            <a:grpSpLocks/>
          </p:cNvGrpSpPr>
          <p:nvPr/>
        </p:nvGrpSpPr>
        <p:grpSpPr bwMode="auto">
          <a:xfrm rot="5400000" flipH="1" flipV="1">
            <a:off x="1969294" y="2766219"/>
            <a:ext cx="177800" cy="455612"/>
            <a:chOff x="3450" y="2313"/>
            <a:chExt cx="111" cy="216"/>
          </a:xfrm>
        </p:grpSpPr>
        <p:sp>
          <p:nvSpPr>
            <p:cNvPr id="22560" name="Line 12"/>
            <p:cNvSpPr>
              <a:spLocks noChangeShapeType="1"/>
            </p:cNvSpPr>
            <p:nvPr/>
          </p:nvSpPr>
          <p:spPr bwMode="auto">
            <a:xfrm>
              <a:off x="3498" y="2313"/>
              <a:ext cx="63" cy="2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1" name="Line 13"/>
            <p:cNvSpPr>
              <a:spLocks noChangeShapeType="1"/>
            </p:cNvSpPr>
            <p:nvPr/>
          </p:nvSpPr>
          <p:spPr bwMode="auto">
            <a:xfrm flipH="1">
              <a:off x="3450" y="2334"/>
              <a:ext cx="108" cy="1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2" name="Line 14"/>
            <p:cNvSpPr>
              <a:spLocks noChangeShapeType="1"/>
            </p:cNvSpPr>
            <p:nvPr/>
          </p:nvSpPr>
          <p:spPr bwMode="auto">
            <a:xfrm>
              <a:off x="3450" y="2505"/>
              <a:ext cx="57" cy="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3" name="Line 15"/>
            <p:cNvSpPr>
              <a:spLocks noChangeShapeType="1"/>
            </p:cNvSpPr>
            <p:nvPr/>
          </p:nvSpPr>
          <p:spPr bwMode="auto">
            <a:xfrm>
              <a:off x="3453" y="2355"/>
              <a:ext cx="105" cy="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4" name="Line 16"/>
            <p:cNvSpPr>
              <a:spLocks noChangeShapeType="1"/>
            </p:cNvSpPr>
            <p:nvPr/>
          </p:nvSpPr>
          <p:spPr bwMode="auto">
            <a:xfrm flipH="1">
              <a:off x="3453" y="2400"/>
              <a:ext cx="108" cy="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5" name="Line 17"/>
            <p:cNvSpPr>
              <a:spLocks noChangeShapeType="1"/>
            </p:cNvSpPr>
            <p:nvPr/>
          </p:nvSpPr>
          <p:spPr bwMode="auto">
            <a:xfrm>
              <a:off x="3453" y="2427"/>
              <a:ext cx="102" cy="4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566" name="Line 18"/>
            <p:cNvSpPr>
              <a:spLocks noChangeShapeType="1"/>
            </p:cNvSpPr>
            <p:nvPr/>
          </p:nvSpPr>
          <p:spPr bwMode="auto">
            <a:xfrm flipH="1">
              <a:off x="3453" y="2472"/>
              <a:ext cx="99" cy="3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2541" name="Text Box 19"/>
          <p:cNvSpPr txBox="1">
            <a:spLocks noChangeArrowheads="1"/>
          </p:cNvSpPr>
          <p:nvPr/>
        </p:nvSpPr>
        <p:spPr bwMode="auto">
          <a:xfrm>
            <a:off x="1714500" y="3200400"/>
            <a:ext cx="703263" cy="366713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/>
              <a:t> R</a:t>
            </a:r>
            <a:r>
              <a:rPr lang="en-US" b="1" baseline="-25000"/>
              <a:t>EQ2</a:t>
            </a:r>
            <a:endParaRPr lang="en-US" b="1"/>
          </a:p>
        </p:txBody>
      </p:sp>
      <p:cxnSp>
        <p:nvCxnSpPr>
          <p:cNvPr id="22542" name="AutoShape 21"/>
          <p:cNvCxnSpPr>
            <a:cxnSpLocks noChangeShapeType="1"/>
            <a:stCxn id="22554" idx="2"/>
            <a:endCxn id="22539" idx="6"/>
          </p:cNvCxnSpPr>
          <p:nvPr/>
        </p:nvCxnSpPr>
        <p:spPr bwMode="auto">
          <a:xfrm rot="5400000">
            <a:off x="2207419" y="4056857"/>
            <a:ext cx="635000" cy="976312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sp>
        <p:nvSpPr>
          <p:cNvPr id="22543" name="Line 22"/>
          <p:cNvSpPr>
            <a:spLocks noChangeShapeType="1"/>
          </p:cNvSpPr>
          <p:nvPr/>
        </p:nvSpPr>
        <p:spPr bwMode="auto">
          <a:xfrm>
            <a:off x="1644650" y="2743200"/>
            <a:ext cx="5381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lg" len="lg"/>
            <a:tailEnd type="stealth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2544" name="Text Box 23"/>
          <p:cNvSpPr txBox="1">
            <a:spLocks noChangeArrowheads="1"/>
          </p:cNvSpPr>
          <p:nvPr/>
        </p:nvSpPr>
        <p:spPr bwMode="auto">
          <a:xfrm>
            <a:off x="1676400" y="2376488"/>
            <a:ext cx="247650" cy="366712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b="1" i="1"/>
              <a:t>i</a:t>
            </a:r>
          </a:p>
        </p:txBody>
      </p:sp>
      <p:cxnSp>
        <p:nvCxnSpPr>
          <p:cNvPr id="22545" name="AutoShape 24"/>
          <p:cNvCxnSpPr>
            <a:cxnSpLocks noChangeShapeType="1"/>
            <a:stCxn id="22539" idx="2"/>
            <a:endCxn id="22559" idx="2"/>
          </p:cNvCxnSpPr>
          <p:nvPr/>
        </p:nvCxnSpPr>
        <p:spPr bwMode="auto">
          <a:xfrm rot="10800000">
            <a:off x="914400" y="4241800"/>
            <a:ext cx="990600" cy="620713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22546" name="Group 25"/>
          <p:cNvGrpSpPr>
            <a:grpSpLocks/>
          </p:cNvGrpSpPr>
          <p:nvPr/>
        </p:nvGrpSpPr>
        <p:grpSpPr bwMode="auto">
          <a:xfrm>
            <a:off x="304800" y="3367088"/>
            <a:ext cx="873125" cy="1006475"/>
            <a:chOff x="150" y="2121"/>
            <a:chExt cx="550" cy="634"/>
          </a:xfrm>
        </p:grpSpPr>
        <p:sp>
          <p:nvSpPr>
            <p:cNvPr id="22555" name="Text Box 26"/>
            <p:cNvSpPr txBox="1">
              <a:spLocks noChangeArrowheads="1"/>
            </p:cNvSpPr>
            <p:nvPr/>
          </p:nvSpPr>
          <p:spPr bwMode="auto">
            <a:xfrm>
              <a:off x="150" y="2121"/>
              <a:ext cx="236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</a:t>
              </a:r>
            </a:p>
            <a:p>
              <a:endParaRPr lang="en-US" sz="2000"/>
            </a:p>
          </p:txBody>
        </p:sp>
        <p:sp>
          <p:nvSpPr>
            <p:cNvPr id="22556" name="Oval 27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7" name="Text Box 28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558" name="Text Box 29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559" name="Text Box 30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+</a:t>
              </a:r>
            </a:p>
            <a:p>
              <a:r>
                <a:rPr lang="en-US"/>
                <a:t>–</a:t>
              </a:r>
            </a:p>
          </p:txBody>
        </p:sp>
      </p:grpSp>
      <p:cxnSp>
        <p:nvCxnSpPr>
          <p:cNvPr id="22547" name="AutoShape 31"/>
          <p:cNvCxnSpPr>
            <a:cxnSpLocks noChangeShapeType="1"/>
            <a:stCxn id="22559" idx="0"/>
            <a:endCxn id="22560" idx="0"/>
          </p:cNvCxnSpPr>
          <p:nvPr/>
        </p:nvCxnSpPr>
        <p:spPr bwMode="auto">
          <a:xfrm rot="-5400000">
            <a:off x="1075531" y="2845594"/>
            <a:ext cx="593725" cy="915988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pSp>
        <p:nvGrpSpPr>
          <p:cNvPr id="22548" name="Group 32"/>
          <p:cNvGrpSpPr>
            <a:grpSpLocks/>
          </p:cNvGrpSpPr>
          <p:nvPr/>
        </p:nvGrpSpPr>
        <p:grpSpPr bwMode="auto">
          <a:xfrm>
            <a:off x="2362200" y="3352800"/>
            <a:ext cx="914400" cy="1006475"/>
            <a:chOff x="124" y="2121"/>
            <a:chExt cx="576" cy="634"/>
          </a:xfrm>
        </p:grpSpPr>
        <p:sp>
          <p:nvSpPr>
            <p:cNvPr id="22550" name="Text Box 33"/>
            <p:cNvSpPr txBox="1">
              <a:spLocks noChangeArrowheads="1"/>
            </p:cNvSpPr>
            <p:nvPr/>
          </p:nvSpPr>
          <p:spPr bwMode="auto">
            <a:xfrm>
              <a:off x="124" y="2121"/>
              <a:ext cx="288" cy="63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sz="2000" b="1" i="1"/>
            </a:p>
            <a:p>
              <a:r>
                <a:rPr lang="en-US" sz="2000" b="1"/>
                <a:t>v</a:t>
              </a:r>
              <a:r>
                <a:rPr lang="en-US" sz="2000" b="1" baseline="-25000"/>
                <a:t>s2</a:t>
              </a:r>
            </a:p>
            <a:p>
              <a:endParaRPr lang="en-US" sz="2000"/>
            </a:p>
          </p:txBody>
        </p:sp>
        <p:sp>
          <p:nvSpPr>
            <p:cNvPr id="22551" name="Oval 34"/>
            <p:cNvSpPr>
              <a:spLocks noChangeArrowheads="1"/>
            </p:cNvSpPr>
            <p:nvPr/>
          </p:nvSpPr>
          <p:spPr bwMode="auto">
            <a:xfrm>
              <a:off x="368" y="2318"/>
              <a:ext cx="332" cy="3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52" name="Text Box 35"/>
            <p:cNvSpPr txBox="1">
              <a:spLocks noChangeArrowheads="1"/>
            </p:cNvSpPr>
            <p:nvPr/>
          </p:nvSpPr>
          <p:spPr bwMode="auto">
            <a:xfrm>
              <a:off x="477" y="2300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553" name="Text Box 36"/>
            <p:cNvSpPr txBox="1">
              <a:spLocks noChangeArrowheads="1"/>
            </p:cNvSpPr>
            <p:nvPr/>
          </p:nvSpPr>
          <p:spPr bwMode="auto">
            <a:xfrm>
              <a:off x="474" y="2362"/>
              <a:ext cx="11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2554" name="Text Box 37"/>
            <p:cNvSpPr txBox="1">
              <a:spLocks noChangeArrowheads="1"/>
            </p:cNvSpPr>
            <p:nvPr/>
          </p:nvSpPr>
          <p:spPr bwMode="auto">
            <a:xfrm>
              <a:off x="435" y="2268"/>
              <a:ext cx="197" cy="404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/>
                <a:t>–</a:t>
              </a:r>
            </a:p>
            <a:p>
              <a:r>
                <a:rPr lang="en-US"/>
                <a:t>+</a:t>
              </a:r>
            </a:p>
          </p:txBody>
        </p:sp>
      </p:grpSp>
      <p:cxnSp>
        <p:nvCxnSpPr>
          <p:cNvPr id="22549" name="AutoShape 46"/>
          <p:cNvCxnSpPr>
            <a:cxnSpLocks noChangeShapeType="1"/>
            <a:stCxn id="22554" idx="0"/>
            <a:endCxn id="22562" idx="1"/>
          </p:cNvCxnSpPr>
          <p:nvPr/>
        </p:nvCxnSpPr>
        <p:spPr bwMode="auto">
          <a:xfrm rot="5400000" flipH="1">
            <a:off x="2351881" y="2924969"/>
            <a:ext cx="595313" cy="727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</p:cxnSp>
      <p:graphicFrame>
        <p:nvGraphicFramePr>
          <p:cNvPr id="22531" name="Object 49"/>
          <p:cNvGraphicFramePr>
            <a:graphicFrameLocks noChangeAspect="1"/>
          </p:cNvGraphicFramePr>
          <p:nvPr>
            <p:ph sz="quarter" idx="3"/>
          </p:nvPr>
        </p:nvGraphicFramePr>
        <p:xfrm>
          <a:off x="3886200" y="3235325"/>
          <a:ext cx="3124200" cy="2498725"/>
        </p:xfrm>
        <a:graphic>
          <a:graphicData uri="http://schemas.openxmlformats.org/presentationml/2006/ole">
            <p:oleObj spid="_x0000_s22531" name="Equation" r:id="rId4" imgW="1650960" imgH="13204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/>
          <p:cNvSpPr>
            <a:spLocks noGrp="1" noChangeArrowheads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29699" name="Rectangle 9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29700" name="Rectangle 10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CAFA2047-668B-409D-ADAE-05B1F4C6E1CA}" type="slidenum">
              <a:rPr lang="en-US"/>
              <a:pPr lvl="1"/>
              <a:t>5</a:t>
            </a:fld>
            <a:endParaRPr lang="en-US"/>
          </a:p>
        </p:txBody>
      </p:sp>
      <p:sp>
        <p:nvSpPr>
          <p:cNvPr id="2970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Controlled (Dependent) Sources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Node and Mesh Analysis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4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072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07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B4194DA0-B5D4-44EC-8362-2797CC821879}" type="slidenum">
              <a:rPr lang="en-US"/>
              <a:pPr lvl="1"/>
              <a:t>6</a:t>
            </a:fld>
            <a:endParaRPr lang="en-US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Dependent (Controlled) Sources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6400" y="1333500"/>
            <a:ext cx="8204200" cy="1257300"/>
          </a:xfrm>
        </p:spPr>
        <p:txBody>
          <a:bodyPr/>
          <a:lstStyle/>
          <a:p>
            <a:r>
              <a:rPr lang="en-US" sz="2800" smtClean="0"/>
              <a:t>Diamond shaped source indicates dependent source</a:t>
            </a:r>
          </a:p>
          <a:p>
            <a:r>
              <a:rPr lang="en-US" sz="2800" smtClean="0"/>
              <a:t>Dependent sources are an important part of amplifiers</a:t>
            </a:r>
          </a:p>
        </p:txBody>
      </p:sp>
      <p:grpSp>
        <p:nvGrpSpPr>
          <p:cNvPr id="30727" name="Group 4"/>
          <p:cNvGrpSpPr>
            <a:grpSpLocks/>
          </p:cNvGrpSpPr>
          <p:nvPr/>
        </p:nvGrpSpPr>
        <p:grpSpPr bwMode="auto">
          <a:xfrm>
            <a:off x="457200" y="2863850"/>
            <a:ext cx="914400" cy="2727325"/>
            <a:chOff x="288" y="1804"/>
            <a:chExt cx="576" cy="1718"/>
          </a:xfrm>
        </p:grpSpPr>
        <p:sp>
          <p:nvSpPr>
            <p:cNvPr id="30752" name="AutoShape 5"/>
            <p:cNvSpPr>
              <a:spLocks noChangeArrowheads="1"/>
            </p:cNvSpPr>
            <p:nvPr/>
          </p:nvSpPr>
          <p:spPr bwMode="auto">
            <a:xfrm>
              <a:off x="288" y="2400"/>
              <a:ext cx="576" cy="576"/>
            </a:xfrm>
            <a:prstGeom prst="diamond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3" name="Text Box 6"/>
            <p:cNvSpPr txBox="1">
              <a:spLocks noChangeArrowheads="1"/>
            </p:cNvSpPr>
            <p:nvPr/>
          </p:nvSpPr>
          <p:spPr bwMode="auto">
            <a:xfrm>
              <a:off x="465" y="2400"/>
              <a:ext cx="224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+</a:t>
              </a:r>
            </a:p>
          </p:txBody>
        </p:sp>
        <p:sp>
          <p:nvSpPr>
            <p:cNvPr id="30754" name="Text Box 7"/>
            <p:cNvSpPr txBox="1">
              <a:spLocks noChangeArrowheads="1"/>
            </p:cNvSpPr>
            <p:nvPr/>
          </p:nvSpPr>
          <p:spPr bwMode="auto">
            <a:xfrm>
              <a:off x="469" y="2574"/>
              <a:ext cx="212" cy="288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/>
                <a:t>_</a:t>
              </a:r>
            </a:p>
          </p:txBody>
        </p:sp>
        <p:sp>
          <p:nvSpPr>
            <p:cNvPr id="30755" name="Line 8"/>
            <p:cNvSpPr>
              <a:spLocks noChangeShapeType="1"/>
            </p:cNvSpPr>
            <p:nvPr/>
          </p:nvSpPr>
          <p:spPr bwMode="auto">
            <a:xfrm flipV="1">
              <a:off x="576" y="1920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6" name="Line 9"/>
            <p:cNvSpPr>
              <a:spLocks noChangeShapeType="1"/>
            </p:cNvSpPr>
            <p:nvPr/>
          </p:nvSpPr>
          <p:spPr bwMode="auto">
            <a:xfrm flipV="1">
              <a:off x="576" y="2976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57" name="Oval 10"/>
            <p:cNvSpPr>
              <a:spLocks noChangeArrowheads="1"/>
            </p:cNvSpPr>
            <p:nvPr/>
          </p:nvSpPr>
          <p:spPr bwMode="auto">
            <a:xfrm>
              <a:off x="513" y="1804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8" name="Oval 11"/>
            <p:cNvSpPr>
              <a:spLocks noChangeArrowheads="1"/>
            </p:cNvSpPr>
            <p:nvPr/>
          </p:nvSpPr>
          <p:spPr bwMode="auto">
            <a:xfrm>
              <a:off x="515" y="3408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0728" name="Group 12"/>
          <p:cNvGrpSpPr>
            <a:grpSpLocks/>
          </p:cNvGrpSpPr>
          <p:nvPr/>
        </p:nvGrpSpPr>
        <p:grpSpPr bwMode="auto">
          <a:xfrm>
            <a:off x="1752600" y="2879725"/>
            <a:ext cx="914400" cy="2717800"/>
            <a:chOff x="1104" y="1814"/>
            <a:chExt cx="576" cy="1712"/>
          </a:xfrm>
        </p:grpSpPr>
        <p:grpSp>
          <p:nvGrpSpPr>
            <p:cNvPr id="30745" name="Group 13"/>
            <p:cNvGrpSpPr>
              <a:grpSpLocks/>
            </p:cNvGrpSpPr>
            <p:nvPr/>
          </p:nvGrpSpPr>
          <p:grpSpPr bwMode="auto">
            <a:xfrm>
              <a:off x="1104" y="2400"/>
              <a:ext cx="576" cy="576"/>
              <a:chOff x="1200" y="2112"/>
              <a:chExt cx="576" cy="576"/>
            </a:xfrm>
          </p:grpSpPr>
          <p:sp>
            <p:nvSpPr>
              <p:cNvPr id="30750" name="AutoShape 14"/>
              <p:cNvSpPr>
                <a:spLocks noChangeArrowheads="1"/>
              </p:cNvSpPr>
              <p:nvPr/>
            </p:nvSpPr>
            <p:spPr bwMode="auto">
              <a:xfrm>
                <a:off x="1200" y="2112"/>
                <a:ext cx="576" cy="576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1" name="Line 15"/>
              <p:cNvSpPr>
                <a:spLocks noChangeShapeType="1"/>
              </p:cNvSpPr>
              <p:nvPr/>
            </p:nvSpPr>
            <p:spPr bwMode="auto">
              <a:xfrm flipV="1">
                <a:off x="1488" y="2256"/>
                <a:ext cx="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stealth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0746" name="Line 16"/>
            <p:cNvSpPr>
              <a:spLocks noChangeShapeType="1"/>
            </p:cNvSpPr>
            <p:nvPr/>
          </p:nvSpPr>
          <p:spPr bwMode="auto">
            <a:xfrm flipV="1">
              <a:off x="1392" y="1930"/>
              <a:ext cx="0" cy="4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7" name="Line 17"/>
            <p:cNvSpPr>
              <a:spLocks noChangeShapeType="1"/>
            </p:cNvSpPr>
            <p:nvPr/>
          </p:nvSpPr>
          <p:spPr bwMode="auto">
            <a:xfrm flipV="1">
              <a:off x="1392" y="2976"/>
              <a:ext cx="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8" name="Oval 18"/>
            <p:cNvSpPr>
              <a:spLocks noChangeArrowheads="1"/>
            </p:cNvSpPr>
            <p:nvPr/>
          </p:nvSpPr>
          <p:spPr bwMode="auto">
            <a:xfrm>
              <a:off x="1332" y="1814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Oval 19"/>
            <p:cNvSpPr>
              <a:spLocks noChangeArrowheads="1"/>
            </p:cNvSpPr>
            <p:nvPr/>
          </p:nvSpPr>
          <p:spPr bwMode="auto">
            <a:xfrm>
              <a:off x="1331" y="3412"/>
              <a:ext cx="122" cy="114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567316" name="Group 20"/>
          <p:cNvGraphicFramePr>
            <a:graphicFrameLocks noGrp="1"/>
          </p:cNvGraphicFramePr>
          <p:nvPr>
            <p:ph sz="half" idx="2"/>
          </p:nvPr>
        </p:nvGraphicFramePr>
        <p:xfrm>
          <a:off x="3048000" y="2971800"/>
          <a:ext cx="5867400" cy="1981200"/>
        </p:xfrm>
        <a:graphic>
          <a:graphicData uri="http://schemas.openxmlformats.org/drawingml/2006/table">
            <a:tbl>
              <a:tblPr/>
              <a:tblGrid>
                <a:gridCol w="4267200"/>
                <a:gridCol w="1600200"/>
              </a:tblGrid>
              <a:tr h="2825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Source Type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Relationship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 controlled voltage source 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VCVS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v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= a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none" w="lg" len="lg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Current controlled voltage source 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CCVS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v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= a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Voltage controlled current source 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VCCS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i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= a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25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Current controlled current source 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CCCS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ACA964"/>
                        </a:buClr>
                        <a:buSzTx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i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 = a</a:t>
                      </a:r>
                      <a:r>
                        <a:rPr kumimoji="0" lang="en-US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0" lang="en-US" sz="20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lg" len="lg"/>
                      <a:tailEnd type="stealth" w="lg" len="lg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43" name="Text Box 50"/>
          <p:cNvSpPr txBox="1">
            <a:spLocks noChangeArrowheads="1"/>
          </p:cNvSpPr>
          <p:nvPr/>
        </p:nvSpPr>
        <p:spPr bwMode="auto">
          <a:xfrm>
            <a:off x="92075" y="4014788"/>
            <a:ext cx="37465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b="1"/>
              <a:t>v</a:t>
            </a:r>
            <a:r>
              <a:rPr lang="en-US" sz="2000" b="1" baseline="-25000"/>
              <a:t>s</a:t>
            </a:r>
          </a:p>
        </p:txBody>
      </p:sp>
      <p:sp>
        <p:nvSpPr>
          <p:cNvPr id="30744" name="Text Box 51"/>
          <p:cNvSpPr txBox="1">
            <a:spLocks noChangeArrowheads="1"/>
          </p:cNvSpPr>
          <p:nvPr/>
        </p:nvSpPr>
        <p:spPr bwMode="auto">
          <a:xfrm>
            <a:off x="1511300" y="4052888"/>
            <a:ext cx="317500" cy="396875"/>
          </a:xfrm>
          <a:prstGeom prst="rect">
            <a:avLst/>
          </a:prstGeom>
          <a:noFill/>
          <a:ln w="12700">
            <a:noFill/>
            <a:miter lim="800000"/>
            <a:headEnd type="none" w="lg" len="lg"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b="1" i="1"/>
              <a:t>i</a:t>
            </a:r>
            <a:r>
              <a:rPr lang="en-US" sz="2000" b="1" i="1" baseline="-25000"/>
              <a:t>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33D62CB4-1A91-4C21-BBF0-589B5F8D4D90}" type="slidenum">
              <a:rPr lang="en-US"/>
              <a:pPr lvl="1"/>
              <a:t>7</a:t>
            </a:fld>
            <a:endParaRPr lang="en-US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3390900"/>
          </a:xfrm>
          <a:solidFill>
            <a:srgbClr val="8495A9"/>
          </a:solidFill>
          <a:ln>
            <a:solidFill>
              <a:schemeClr val="tx1"/>
            </a:solidFill>
          </a:ln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smtClean="0"/>
              <a:t>Network analysis with controlled sources: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mtClean="0"/>
              <a:t>Initially treat controlled sources as ideal sources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mtClean="0"/>
              <a:t>In addition to equations obtained by node/mesh analysis there will be the </a:t>
            </a:r>
            <a:r>
              <a:rPr lang="en-US" b="1" smtClean="0"/>
              <a:t>constraint equation </a:t>
            </a:r>
            <a:r>
              <a:rPr lang="en-US" smtClean="0"/>
              <a:t>(the controlled source equation)</a:t>
            </a:r>
          </a:p>
          <a:p>
            <a:pPr lvl="1">
              <a:lnSpc>
                <a:spcPct val="90000"/>
              </a:lnSpc>
              <a:buClr>
                <a:schemeClr val="tx1"/>
              </a:buClr>
            </a:pPr>
            <a:r>
              <a:rPr lang="en-US" smtClean="0"/>
              <a:t>Substitute constraint equation into node/mesh equations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EC033BA6-5C65-4DF8-92F6-10F4E7285CE5}" type="slidenum">
              <a:rPr lang="en-US"/>
              <a:pPr lvl="1"/>
              <a:t>8</a:t>
            </a:fld>
            <a:endParaRPr lang="en-US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r>
              <a:rPr lang="en-US" sz="2800" b="1" u="sng" smtClean="0"/>
              <a:t>Example1</a:t>
            </a:r>
            <a:r>
              <a:rPr lang="en-US" sz="2800" smtClean="0"/>
              <a:t>: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32775" name="Group 94"/>
          <p:cNvGrpSpPr>
            <a:grpSpLocks/>
          </p:cNvGrpSpPr>
          <p:nvPr/>
        </p:nvGrpSpPr>
        <p:grpSpPr bwMode="auto">
          <a:xfrm>
            <a:off x="-63500" y="2362200"/>
            <a:ext cx="5151438" cy="3162300"/>
            <a:chOff x="-40" y="1488"/>
            <a:chExt cx="3245" cy="1992"/>
          </a:xfrm>
        </p:grpSpPr>
        <p:sp>
          <p:nvSpPr>
            <p:cNvPr id="32776" name="Oval 5"/>
            <p:cNvSpPr>
              <a:spLocks noChangeArrowheads="1"/>
            </p:cNvSpPr>
            <p:nvPr/>
          </p:nvSpPr>
          <p:spPr bwMode="auto">
            <a:xfrm>
              <a:off x="1333" y="222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777" name="AutoShape 6"/>
            <p:cNvCxnSpPr>
              <a:cxnSpLocks noChangeShapeType="1"/>
              <a:stCxn id="32788" idx="2"/>
              <a:endCxn id="32824" idx="4"/>
            </p:cNvCxnSpPr>
            <p:nvPr/>
          </p:nvCxnSpPr>
          <p:spPr bwMode="auto">
            <a:xfrm rot="10800000">
              <a:off x="380" y="2888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2778" name="AutoShape 7"/>
            <p:cNvCxnSpPr>
              <a:cxnSpLocks noChangeShapeType="1"/>
              <a:stCxn id="32787" idx="4"/>
              <a:endCxn id="32814" idx="0"/>
            </p:cNvCxnSpPr>
            <p:nvPr/>
          </p:nvCxnSpPr>
          <p:spPr bwMode="auto">
            <a:xfrm>
              <a:off x="2850" y="2286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779" name="AutoShape 8"/>
            <p:cNvCxnSpPr>
              <a:cxnSpLocks noChangeShapeType="1"/>
              <a:stCxn id="32776" idx="4"/>
              <a:endCxn id="32850" idx="0"/>
            </p:cNvCxnSpPr>
            <p:nvPr/>
          </p:nvCxnSpPr>
          <p:spPr bwMode="auto">
            <a:xfrm>
              <a:off x="1375" y="2298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2780" name="Group 9"/>
            <p:cNvGrpSpPr>
              <a:grpSpLocks/>
            </p:cNvGrpSpPr>
            <p:nvPr/>
          </p:nvGrpSpPr>
          <p:grpSpPr bwMode="auto">
            <a:xfrm>
              <a:off x="1327" y="2616"/>
              <a:ext cx="111" cy="216"/>
              <a:chOff x="2009" y="2933"/>
              <a:chExt cx="111" cy="216"/>
            </a:xfrm>
          </p:grpSpPr>
          <p:sp>
            <p:nvSpPr>
              <p:cNvPr id="32850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1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2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3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4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5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56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81" name="Text Box 17"/>
            <p:cNvSpPr txBox="1">
              <a:spLocks noChangeArrowheads="1"/>
            </p:cNvSpPr>
            <p:nvPr/>
          </p:nvSpPr>
          <p:spPr bwMode="auto">
            <a:xfrm>
              <a:off x="1103" y="2424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grpSp>
          <p:nvGrpSpPr>
            <p:cNvPr id="32782" name="Group 18"/>
            <p:cNvGrpSpPr>
              <a:grpSpLocks/>
            </p:cNvGrpSpPr>
            <p:nvPr/>
          </p:nvGrpSpPr>
          <p:grpSpPr bwMode="auto">
            <a:xfrm rot="5400000" flipH="1" flipV="1">
              <a:off x="826" y="2116"/>
              <a:ext cx="112" cy="287"/>
              <a:chOff x="3450" y="2313"/>
              <a:chExt cx="111" cy="216"/>
            </a:xfrm>
          </p:grpSpPr>
          <p:sp>
            <p:nvSpPr>
              <p:cNvPr id="32843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4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5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6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7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8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9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2783" name="AutoShape 26"/>
            <p:cNvCxnSpPr>
              <a:cxnSpLocks noChangeShapeType="1"/>
              <a:stCxn id="32795" idx="6"/>
              <a:endCxn id="32843" idx="0"/>
            </p:cNvCxnSpPr>
            <p:nvPr/>
          </p:nvCxnSpPr>
          <p:spPr bwMode="auto">
            <a:xfrm>
              <a:off x="425" y="2266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784" name="AutoShape 27"/>
            <p:cNvCxnSpPr>
              <a:cxnSpLocks noChangeShapeType="1"/>
              <a:stCxn id="32776" idx="2"/>
              <a:endCxn id="32845" idx="1"/>
            </p:cNvCxnSpPr>
            <p:nvPr/>
          </p:nvCxnSpPr>
          <p:spPr bwMode="auto">
            <a:xfrm flipH="1" flipV="1">
              <a:off x="1025" y="2258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2785" name="Group 28"/>
            <p:cNvGrpSpPr>
              <a:grpSpLocks/>
            </p:cNvGrpSpPr>
            <p:nvPr/>
          </p:nvGrpSpPr>
          <p:grpSpPr bwMode="auto">
            <a:xfrm>
              <a:off x="1235" y="3384"/>
              <a:ext cx="288" cy="96"/>
              <a:chOff x="1392" y="3552"/>
              <a:chExt cx="288" cy="96"/>
            </a:xfrm>
          </p:grpSpPr>
          <p:sp>
            <p:nvSpPr>
              <p:cNvPr id="32840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1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42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86" name="Line 32"/>
            <p:cNvSpPr>
              <a:spLocks noChangeShapeType="1"/>
            </p:cNvSpPr>
            <p:nvPr/>
          </p:nvSpPr>
          <p:spPr bwMode="auto">
            <a:xfrm flipV="1">
              <a:off x="1382" y="3231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787" name="Oval 33"/>
            <p:cNvSpPr>
              <a:spLocks noChangeArrowheads="1"/>
            </p:cNvSpPr>
            <p:nvPr/>
          </p:nvSpPr>
          <p:spPr bwMode="auto">
            <a:xfrm>
              <a:off x="2808" y="220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788" name="Oval 34"/>
            <p:cNvSpPr>
              <a:spLocks noChangeArrowheads="1"/>
            </p:cNvSpPr>
            <p:nvPr/>
          </p:nvSpPr>
          <p:spPr bwMode="auto">
            <a:xfrm>
              <a:off x="1339" y="3192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2789" name="Group 35"/>
            <p:cNvGrpSpPr>
              <a:grpSpLocks/>
            </p:cNvGrpSpPr>
            <p:nvPr/>
          </p:nvGrpSpPr>
          <p:grpSpPr bwMode="auto">
            <a:xfrm rot="5400000" flipH="1" flipV="1">
              <a:off x="1893" y="1624"/>
              <a:ext cx="112" cy="287"/>
              <a:chOff x="3450" y="2313"/>
              <a:chExt cx="111" cy="216"/>
            </a:xfrm>
          </p:grpSpPr>
          <p:sp>
            <p:nvSpPr>
              <p:cNvPr id="32833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4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5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6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7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8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9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90" name="Text Box 43"/>
            <p:cNvSpPr txBox="1">
              <a:spLocks noChangeArrowheads="1"/>
            </p:cNvSpPr>
            <p:nvPr/>
          </p:nvSpPr>
          <p:spPr bwMode="auto">
            <a:xfrm>
              <a:off x="702" y="2006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1</a:t>
              </a:r>
              <a:endParaRPr lang="en-US" b="1"/>
            </a:p>
          </p:txBody>
        </p:sp>
        <p:cxnSp>
          <p:nvCxnSpPr>
            <p:cNvPr id="32791" name="AutoShape 44"/>
            <p:cNvCxnSpPr>
              <a:cxnSpLocks noChangeShapeType="1"/>
              <a:stCxn id="32788" idx="0"/>
              <a:endCxn id="32852" idx="1"/>
            </p:cNvCxnSpPr>
            <p:nvPr/>
          </p:nvCxnSpPr>
          <p:spPr bwMode="auto">
            <a:xfrm flipV="1">
              <a:off x="1381" y="2832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792" name="AutoShape 45"/>
            <p:cNvCxnSpPr>
              <a:cxnSpLocks noChangeShapeType="1"/>
              <a:stCxn id="32805" idx="6"/>
              <a:endCxn id="32826" idx="0"/>
            </p:cNvCxnSpPr>
            <p:nvPr/>
          </p:nvCxnSpPr>
          <p:spPr bwMode="auto">
            <a:xfrm>
              <a:off x="2009" y="2260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793" name="AutoShape 46"/>
            <p:cNvCxnSpPr>
              <a:cxnSpLocks noChangeShapeType="1"/>
              <a:stCxn id="32804" idx="6"/>
              <a:endCxn id="32816" idx="1"/>
            </p:cNvCxnSpPr>
            <p:nvPr/>
          </p:nvCxnSpPr>
          <p:spPr bwMode="auto">
            <a:xfrm flipV="1">
              <a:off x="2013" y="2832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2794" name="AutoShape 47"/>
            <p:cNvCxnSpPr>
              <a:cxnSpLocks noChangeShapeType="1"/>
              <a:stCxn id="32787" idx="0"/>
              <a:endCxn id="32835" idx="1"/>
            </p:cNvCxnSpPr>
            <p:nvPr/>
          </p:nvCxnSpPr>
          <p:spPr bwMode="auto">
            <a:xfrm rot="5400000" flipH="1">
              <a:off x="2250" y="1609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2795" name="Oval 48"/>
            <p:cNvSpPr>
              <a:spLocks noChangeArrowheads="1"/>
            </p:cNvSpPr>
            <p:nvPr/>
          </p:nvSpPr>
          <p:spPr bwMode="auto">
            <a:xfrm>
              <a:off x="342" y="222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796" name="AutoShape 49"/>
            <p:cNvCxnSpPr>
              <a:cxnSpLocks noChangeShapeType="1"/>
              <a:endCxn id="32795" idx="4"/>
            </p:cNvCxnSpPr>
            <p:nvPr/>
          </p:nvCxnSpPr>
          <p:spPr bwMode="auto">
            <a:xfrm flipV="1">
              <a:off x="381" y="2304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797" name="AutoShape 50"/>
            <p:cNvCxnSpPr>
              <a:cxnSpLocks noChangeShapeType="1"/>
              <a:stCxn id="32776" idx="0"/>
              <a:endCxn id="32833" idx="0"/>
            </p:cNvCxnSpPr>
            <p:nvPr/>
          </p:nvCxnSpPr>
          <p:spPr bwMode="auto">
            <a:xfrm rot="-5400000">
              <a:off x="1368" y="1782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2798" name="Text Box 51"/>
            <p:cNvSpPr txBox="1">
              <a:spLocks noChangeArrowheads="1"/>
            </p:cNvSpPr>
            <p:nvPr/>
          </p:nvSpPr>
          <p:spPr bwMode="auto">
            <a:xfrm>
              <a:off x="1768" y="1488"/>
              <a:ext cx="3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4</a:t>
              </a:r>
              <a:endParaRPr lang="en-US" b="1"/>
            </a:p>
          </p:txBody>
        </p:sp>
        <p:cxnSp>
          <p:nvCxnSpPr>
            <p:cNvPr id="32799" name="AutoShape 52"/>
            <p:cNvCxnSpPr>
              <a:cxnSpLocks noChangeShapeType="1"/>
              <a:stCxn id="32828" idx="1"/>
              <a:endCxn id="32787" idx="2"/>
            </p:cNvCxnSpPr>
            <p:nvPr/>
          </p:nvCxnSpPr>
          <p:spPr bwMode="auto">
            <a:xfrm flipV="1">
              <a:off x="2517" y="2248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2800" name="Group 53"/>
            <p:cNvGrpSpPr>
              <a:grpSpLocks/>
            </p:cNvGrpSpPr>
            <p:nvPr/>
          </p:nvGrpSpPr>
          <p:grpSpPr bwMode="auto">
            <a:xfrm rot="5400000" flipH="1" flipV="1">
              <a:off x="2318" y="2108"/>
              <a:ext cx="112" cy="287"/>
              <a:chOff x="3450" y="2313"/>
              <a:chExt cx="111" cy="216"/>
            </a:xfrm>
          </p:grpSpPr>
          <p:sp>
            <p:nvSpPr>
              <p:cNvPr id="32826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7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8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9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0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1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32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801" name="Text Box 61"/>
            <p:cNvSpPr txBox="1">
              <a:spLocks noChangeArrowheads="1"/>
            </p:cNvSpPr>
            <p:nvPr/>
          </p:nvSpPr>
          <p:spPr bwMode="auto">
            <a:xfrm>
              <a:off x="2177" y="1996"/>
              <a:ext cx="352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R</a:t>
              </a:r>
              <a:r>
                <a:rPr lang="en-US" b="1" baseline="-25000"/>
                <a:t>3  </a:t>
              </a:r>
              <a:endParaRPr lang="en-US" b="1"/>
            </a:p>
          </p:txBody>
        </p:sp>
        <p:grpSp>
          <p:nvGrpSpPr>
            <p:cNvPr id="32802" name="Group 62"/>
            <p:cNvGrpSpPr>
              <a:grpSpLocks/>
            </p:cNvGrpSpPr>
            <p:nvPr/>
          </p:nvGrpSpPr>
          <p:grpSpPr bwMode="auto">
            <a:xfrm>
              <a:off x="-40" y="2536"/>
              <a:ext cx="586" cy="404"/>
              <a:chOff x="19" y="2584"/>
              <a:chExt cx="586" cy="404"/>
            </a:xfrm>
          </p:grpSpPr>
          <p:sp>
            <p:nvSpPr>
              <p:cNvPr id="32823" name="Text Box 63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in</a:t>
                </a:r>
                <a:endParaRPr lang="en-US" sz="2000" b="1"/>
              </a:p>
            </p:txBody>
          </p:sp>
          <p:sp>
            <p:nvSpPr>
              <p:cNvPr id="32824" name="Oval 6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5" name="Text Box 65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32803" name="Group 66"/>
            <p:cNvGrpSpPr>
              <a:grpSpLocks/>
            </p:cNvGrpSpPr>
            <p:nvPr/>
          </p:nvGrpSpPr>
          <p:grpSpPr bwMode="auto">
            <a:xfrm>
              <a:off x="1784" y="2591"/>
              <a:ext cx="365" cy="410"/>
              <a:chOff x="797" y="2639"/>
              <a:chExt cx="365" cy="410"/>
            </a:xfrm>
          </p:grpSpPr>
          <p:sp>
            <p:nvSpPr>
              <p:cNvPr id="32821" name="AutoShape 67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822" name="Text Box 68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32804" name="Oval 69"/>
            <p:cNvSpPr>
              <a:spLocks noChangeArrowheads="1"/>
            </p:cNvSpPr>
            <p:nvPr/>
          </p:nvSpPr>
          <p:spPr bwMode="auto">
            <a:xfrm>
              <a:off x="1930" y="319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805" name="Oval 70"/>
            <p:cNvSpPr>
              <a:spLocks noChangeArrowheads="1"/>
            </p:cNvSpPr>
            <p:nvPr/>
          </p:nvSpPr>
          <p:spPr bwMode="auto">
            <a:xfrm>
              <a:off x="1926" y="2221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2806" name="AutoShape 71"/>
            <p:cNvCxnSpPr>
              <a:cxnSpLocks noChangeShapeType="1"/>
              <a:stCxn id="32788" idx="6"/>
              <a:endCxn id="32804" idx="2"/>
            </p:cNvCxnSpPr>
            <p:nvPr/>
          </p:nvCxnSpPr>
          <p:spPr bwMode="auto">
            <a:xfrm>
              <a:off x="1422" y="3231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807" name="AutoShape 72"/>
            <p:cNvCxnSpPr>
              <a:cxnSpLocks noChangeShapeType="1"/>
              <a:stCxn id="32804" idx="0"/>
              <a:endCxn id="32822" idx="2"/>
            </p:cNvCxnSpPr>
            <p:nvPr/>
          </p:nvCxnSpPr>
          <p:spPr bwMode="auto">
            <a:xfrm flipH="1" flipV="1">
              <a:off x="1969" y="2995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2808" name="AutoShape 73"/>
            <p:cNvCxnSpPr>
              <a:cxnSpLocks noChangeShapeType="1"/>
              <a:stCxn id="32805" idx="4"/>
              <a:endCxn id="32822" idx="0"/>
            </p:cNvCxnSpPr>
            <p:nvPr/>
          </p:nvCxnSpPr>
          <p:spPr bwMode="auto">
            <a:xfrm>
              <a:off x="1968" y="2298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2809" name="Group 74"/>
            <p:cNvGrpSpPr>
              <a:grpSpLocks/>
            </p:cNvGrpSpPr>
            <p:nvPr/>
          </p:nvGrpSpPr>
          <p:grpSpPr bwMode="auto">
            <a:xfrm>
              <a:off x="2808" y="2616"/>
              <a:ext cx="111" cy="216"/>
              <a:chOff x="2009" y="2933"/>
              <a:chExt cx="111" cy="216"/>
            </a:xfrm>
          </p:grpSpPr>
          <p:sp>
            <p:nvSpPr>
              <p:cNvPr id="32814" name="Line 75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5" name="Line 76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6" name="Line 77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7" name="Line 78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8" name="Line 79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19" name="Line 80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820" name="Line 81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810" name="Text Box 82"/>
            <p:cNvSpPr txBox="1">
              <a:spLocks noChangeArrowheads="1"/>
            </p:cNvSpPr>
            <p:nvPr/>
          </p:nvSpPr>
          <p:spPr bwMode="auto">
            <a:xfrm>
              <a:off x="2581" y="2400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5</a:t>
              </a:r>
            </a:p>
            <a:p>
              <a:endParaRPr lang="en-US" b="1"/>
            </a:p>
          </p:txBody>
        </p:sp>
        <p:sp>
          <p:nvSpPr>
            <p:cNvPr id="32811" name="Text Box 83"/>
            <p:cNvSpPr txBox="1">
              <a:spLocks noChangeArrowheads="1"/>
            </p:cNvSpPr>
            <p:nvPr/>
          </p:nvSpPr>
          <p:spPr bwMode="auto">
            <a:xfrm>
              <a:off x="1406" y="2424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  <p:sp>
          <p:nvSpPr>
            <p:cNvPr id="32812" name="Text Box 90"/>
            <p:cNvSpPr txBox="1">
              <a:spLocks noChangeArrowheads="1"/>
            </p:cNvSpPr>
            <p:nvPr/>
          </p:nvSpPr>
          <p:spPr bwMode="auto">
            <a:xfrm>
              <a:off x="2884" y="2441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out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32813" name="Text Box 91"/>
            <p:cNvSpPr txBox="1">
              <a:spLocks noChangeArrowheads="1"/>
            </p:cNvSpPr>
            <p:nvPr/>
          </p:nvSpPr>
          <p:spPr bwMode="auto">
            <a:xfrm>
              <a:off x="1669" y="2841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2v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ECEN 301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Discussion #8 – Network Analysis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pPr lvl="1"/>
            <a:fld id="{AE0EE3CF-3C2B-40D4-ADEC-FF848A8D1F96}" type="slidenum">
              <a:rPr lang="en-US"/>
              <a:pPr lvl="1"/>
              <a:t>9</a:t>
            </a:fld>
            <a:endParaRPr lang="en-US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Controlled Sources</a:t>
            </a:r>
          </a:p>
        </p:txBody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333500"/>
            <a:ext cx="8356600" cy="1104900"/>
          </a:xfrm>
        </p:spPr>
        <p:txBody>
          <a:bodyPr/>
          <a:lstStyle/>
          <a:p>
            <a:r>
              <a:rPr lang="en-US" sz="2800" b="1" u="sng" smtClean="0"/>
              <a:t>Example1</a:t>
            </a:r>
            <a:r>
              <a:rPr lang="en-US" sz="2800" smtClean="0"/>
              <a:t>: find the </a:t>
            </a:r>
            <a:r>
              <a:rPr lang="en-US" sz="2800" b="1" smtClean="0"/>
              <a:t>gain</a:t>
            </a:r>
            <a:r>
              <a:rPr lang="en-US" sz="2800" smtClean="0"/>
              <a:t> (</a:t>
            </a:r>
            <a:r>
              <a:rPr lang="en-US" sz="2800" b="1" smtClean="0"/>
              <a:t>A</a:t>
            </a:r>
            <a:r>
              <a:rPr lang="en-US" sz="2800" b="1" baseline="-25000" smtClean="0"/>
              <a:t>v</a:t>
            </a:r>
            <a:r>
              <a:rPr lang="en-US" sz="2800" smtClean="0"/>
              <a:t> = </a:t>
            </a:r>
            <a:r>
              <a:rPr lang="en-US" sz="2800" b="1" smtClean="0"/>
              <a:t>v</a:t>
            </a:r>
            <a:r>
              <a:rPr lang="en-US" sz="2800" b="1" baseline="-25000" smtClean="0"/>
              <a:t>out</a:t>
            </a:r>
            <a:r>
              <a:rPr lang="en-US" sz="2800" smtClean="0"/>
              <a:t>/</a:t>
            </a:r>
            <a:r>
              <a:rPr lang="en-US" sz="2800" b="1" smtClean="0"/>
              <a:t>v</a:t>
            </a:r>
            <a:r>
              <a:rPr lang="en-US" sz="2800" b="1" baseline="-25000" smtClean="0"/>
              <a:t>in</a:t>
            </a:r>
            <a:r>
              <a:rPr lang="en-US" sz="2800" smtClean="0"/>
              <a:t>)</a:t>
            </a:r>
          </a:p>
          <a:p>
            <a:pPr lvl="1"/>
            <a:r>
              <a:rPr lang="en-US" sz="2400" b="1" smtClean="0"/>
              <a:t>R</a:t>
            </a:r>
            <a:r>
              <a:rPr lang="en-US" sz="2400" b="1" baseline="-25000" smtClean="0"/>
              <a:t>1</a:t>
            </a:r>
            <a:r>
              <a:rPr lang="en-US" sz="2400" b="1" smtClean="0"/>
              <a:t> </a:t>
            </a:r>
            <a:r>
              <a:rPr lang="en-US" sz="2400" smtClean="0"/>
              <a:t>= 1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2</a:t>
            </a:r>
            <a:r>
              <a:rPr lang="en-US" sz="2400" b="1" smtClean="0"/>
              <a:t> </a:t>
            </a:r>
            <a:r>
              <a:rPr lang="en-US" sz="2400" smtClean="0"/>
              <a:t>= 0.5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3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4</a:t>
            </a:r>
            <a:r>
              <a:rPr lang="en-US" sz="2400" smtClean="0"/>
              <a:t> = 0.25</a:t>
            </a:r>
            <a:r>
              <a:rPr lang="el-GR" sz="2400" smtClean="0"/>
              <a:t>Ω </a:t>
            </a:r>
            <a:r>
              <a:rPr lang="en-US" sz="2400" smtClean="0"/>
              <a:t>, </a:t>
            </a:r>
            <a:r>
              <a:rPr lang="en-US" sz="2400" b="1" smtClean="0"/>
              <a:t>R</a:t>
            </a:r>
            <a:r>
              <a:rPr lang="en-US" sz="2400" b="1" baseline="-25000" smtClean="0"/>
              <a:t>5</a:t>
            </a:r>
            <a:r>
              <a:rPr lang="en-US" sz="2400" smtClean="0"/>
              <a:t> = 0.25</a:t>
            </a:r>
            <a:r>
              <a:rPr lang="el-GR" sz="2400" smtClean="0"/>
              <a:t>Ω</a:t>
            </a:r>
            <a:r>
              <a:rPr lang="en-US" smtClean="0"/>
              <a:t> </a:t>
            </a:r>
          </a:p>
        </p:txBody>
      </p:sp>
      <p:grpSp>
        <p:nvGrpSpPr>
          <p:cNvPr id="33799" name="Group 108"/>
          <p:cNvGrpSpPr>
            <a:grpSpLocks/>
          </p:cNvGrpSpPr>
          <p:nvPr/>
        </p:nvGrpSpPr>
        <p:grpSpPr bwMode="auto">
          <a:xfrm>
            <a:off x="-63500" y="2362200"/>
            <a:ext cx="5151438" cy="3162300"/>
            <a:chOff x="19" y="1536"/>
            <a:chExt cx="3245" cy="1992"/>
          </a:xfrm>
        </p:grpSpPr>
        <p:sp>
          <p:nvSpPr>
            <p:cNvPr id="33802" name="Oval 5"/>
            <p:cNvSpPr>
              <a:spLocks noChangeArrowheads="1"/>
            </p:cNvSpPr>
            <p:nvPr/>
          </p:nvSpPr>
          <p:spPr bwMode="auto">
            <a:xfrm>
              <a:off x="1392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3803" name="AutoShape 6"/>
            <p:cNvCxnSpPr>
              <a:cxnSpLocks noChangeShapeType="1"/>
              <a:stCxn id="33814" idx="2"/>
              <a:endCxn id="33856" idx="4"/>
            </p:cNvCxnSpPr>
            <p:nvPr/>
          </p:nvCxnSpPr>
          <p:spPr bwMode="auto">
            <a:xfrm rot="10800000">
              <a:off x="439" y="2936"/>
              <a:ext cx="959" cy="343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3804" name="AutoShape 7"/>
            <p:cNvCxnSpPr>
              <a:cxnSpLocks noChangeShapeType="1"/>
              <a:stCxn id="33813" idx="4"/>
              <a:endCxn id="33846" idx="0"/>
            </p:cNvCxnSpPr>
            <p:nvPr/>
          </p:nvCxnSpPr>
          <p:spPr bwMode="auto">
            <a:xfrm>
              <a:off x="2909" y="2334"/>
              <a:ext cx="6" cy="33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05" name="AutoShape 8"/>
            <p:cNvCxnSpPr>
              <a:cxnSpLocks noChangeShapeType="1"/>
              <a:stCxn id="33802" idx="4"/>
              <a:endCxn id="33882" idx="0"/>
            </p:cNvCxnSpPr>
            <p:nvPr/>
          </p:nvCxnSpPr>
          <p:spPr bwMode="auto">
            <a:xfrm>
              <a:off x="1434" y="2346"/>
              <a:ext cx="0" cy="31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3806" name="Group 9"/>
            <p:cNvGrpSpPr>
              <a:grpSpLocks/>
            </p:cNvGrpSpPr>
            <p:nvPr/>
          </p:nvGrpSpPr>
          <p:grpSpPr bwMode="auto">
            <a:xfrm>
              <a:off x="1386" y="2664"/>
              <a:ext cx="111" cy="216"/>
              <a:chOff x="2009" y="2933"/>
              <a:chExt cx="111" cy="216"/>
            </a:xfrm>
          </p:grpSpPr>
          <p:sp>
            <p:nvSpPr>
              <p:cNvPr id="33882" name="Line 10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3" name="Line 11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4" name="Line 12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5" name="Line 13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6" name="Line 14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7" name="Line 15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8" name="Line 16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07" name="Text Box 17"/>
            <p:cNvSpPr txBox="1">
              <a:spLocks noChangeArrowheads="1"/>
            </p:cNvSpPr>
            <p:nvPr/>
          </p:nvSpPr>
          <p:spPr bwMode="auto">
            <a:xfrm>
              <a:off x="1162" y="2472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2</a:t>
              </a:r>
            </a:p>
            <a:p>
              <a:endParaRPr lang="en-US" b="1"/>
            </a:p>
          </p:txBody>
        </p:sp>
        <p:grpSp>
          <p:nvGrpSpPr>
            <p:cNvPr id="33808" name="Group 18"/>
            <p:cNvGrpSpPr>
              <a:grpSpLocks/>
            </p:cNvGrpSpPr>
            <p:nvPr/>
          </p:nvGrpSpPr>
          <p:grpSpPr bwMode="auto">
            <a:xfrm rot="5400000" flipH="1" flipV="1">
              <a:off x="885" y="2164"/>
              <a:ext cx="112" cy="287"/>
              <a:chOff x="3450" y="2313"/>
              <a:chExt cx="111" cy="216"/>
            </a:xfrm>
          </p:grpSpPr>
          <p:sp>
            <p:nvSpPr>
              <p:cNvPr id="33875" name="Line 19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6" name="Line 20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7" name="Line 21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8" name="Line 22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9" name="Line 23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0" name="Line 24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81" name="Line 25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cxnSp>
          <p:nvCxnSpPr>
            <p:cNvPr id="33809" name="AutoShape 26"/>
            <p:cNvCxnSpPr>
              <a:cxnSpLocks noChangeShapeType="1"/>
              <a:stCxn id="33821" idx="6"/>
              <a:endCxn id="33875" idx="0"/>
            </p:cNvCxnSpPr>
            <p:nvPr/>
          </p:nvCxnSpPr>
          <p:spPr bwMode="auto">
            <a:xfrm>
              <a:off x="484" y="2314"/>
              <a:ext cx="313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10" name="AutoShape 27"/>
            <p:cNvCxnSpPr>
              <a:cxnSpLocks noChangeShapeType="1"/>
              <a:stCxn id="33802" idx="2"/>
              <a:endCxn id="33877" idx="1"/>
            </p:cNvCxnSpPr>
            <p:nvPr/>
          </p:nvCxnSpPr>
          <p:spPr bwMode="auto">
            <a:xfrm flipH="1" flipV="1">
              <a:off x="1084" y="2306"/>
              <a:ext cx="308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3811" name="Group 28"/>
            <p:cNvGrpSpPr>
              <a:grpSpLocks/>
            </p:cNvGrpSpPr>
            <p:nvPr/>
          </p:nvGrpSpPr>
          <p:grpSpPr bwMode="auto">
            <a:xfrm>
              <a:off x="1294" y="3432"/>
              <a:ext cx="288" cy="96"/>
              <a:chOff x="1392" y="3552"/>
              <a:chExt cx="288" cy="96"/>
            </a:xfrm>
          </p:grpSpPr>
          <p:sp>
            <p:nvSpPr>
              <p:cNvPr id="33872" name="Line 29"/>
              <p:cNvSpPr>
                <a:spLocks noChangeShapeType="1"/>
              </p:cNvSpPr>
              <p:nvPr/>
            </p:nvSpPr>
            <p:spPr bwMode="auto">
              <a:xfrm>
                <a:off x="1392" y="3552"/>
                <a:ext cx="28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3" name="Line 30"/>
              <p:cNvSpPr>
                <a:spLocks noChangeShapeType="1"/>
              </p:cNvSpPr>
              <p:nvPr/>
            </p:nvSpPr>
            <p:spPr bwMode="auto">
              <a:xfrm>
                <a:off x="1434" y="3600"/>
                <a:ext cx="19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4" name="Line 31"/>
              <p:cNvSpPr>
                <a:spLocks noChangeShapeType="1"/>
              </p:cNvSpPr>
              <p:nvPr/>
            </p:nvSpPr>
            <p:spPr bwMode="auto">
              <a:xfrm>
                <a:off x="1482" y="3648"/>
                <a:ext cx="10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12" name="Line 32"/>
            <p:cNvSpPr>
              <a:spLocks noChangeShapeType="1"/>
            </p:cNvSpPr>
            <p:nvPr/>
          </p:nvSpPr>
          <p:spPr bwMode="auto">
            <a:xfrm flipV="1">
              <a:off x="1441" y="3279"/>
              <a:ext cx="0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Oval 33"/>
            <p:cNvSpPr>
              <a:spLocks noChangeArrowheads="1"/>
            </p:cNvSpPr>
            <p:nvPr/>
          </p:nvSpPr>
          <p:spPr bwMode="auto">
            <a:xfrm>
              <a:off x="2867" y="2257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14" name="Oval 34"/>
            <p:cNvSpPr>
              <a:spLocks noChangeArrowheads="1"/>
            </p:cNvSpPr>
            <p:nvPr/>
          </p:nvSpPr>
          <p:spPr bwMode="auto">
            <a:xfrm>
              <a:off x="1398" y="3240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3815" name="Group 35"/>
            <p:cNvGrpSpPr>
              <a:grpSpLocks/>
            </p:cNvGrpSpPr>
            <p:nvPr/>
          </p:nvGrpSpPr>
          <p:grpSpPr bwMode="auto">
            <a:xfrm rot="5400000" flipH="1" flipV="1">
              <a:off x="1952" y="1672"/>
              <a:ext cx="112" cy="287"/>
              <a:chOff x="3450" y="2313"/>
              <a:chExt cx="111" cy="216"/>
            </a:xfrm>
          </p:grpSpPr>
          <p:sp>
            <p:nvSpPr>
              <p:cNvPr id="33865" name="Line 36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6" name="Line 37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7" name="Line 38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8" name="Line 39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9" name="Line 40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0" name="Line 41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71" name="Line 42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16" name="Text Box 43"/>
            <p:cNvSpPr txBox="1">
              <a:spLocks noChangeArrowheads="1"/>
            </p:cNvSpPr>
            <p:nvPr/>
          </p:nvSpPr>
          <p:spPr bwMode="auto">
            <a:xfrm>
              <a:off x="684" y="2054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 R</a:t>
              </a:r>
              <a:r>
                <a:rPr lang="en-US" b="1" baseline="-25000"/>
                <a:t>1</a:t>
              </a:r>
              <a:r>
                <a:rPr lang="en-US" b="1"/>
                <a:t>–</a:t>
              </a:r>
            </a:p>
          </p:txBody>
        </p:sp>
        <p:cxnSp>
          <p:nvCxnSpPr>
            <p:cNvPr id="33817" name="AutoShape 44"/>
            <p:cNvCxnSpPr>
              <a:cxnSpLocks noChangeShapeType="1"/>
              <a:stCxn id="33814" idx="0"/>
              <a:endCxn id="33884" idx="1"/>
            </p:cNvCxnSpPr>
            <p:nvPr/>
          </p:nvCxnSpPr>
          <p:spPr bwMode="auto">
            <a:xfrm flipV="1">
              <a:off x="1440" y="2880"/>
              <a:ext cx="3" cy="36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18" name="AutoShape 45"/>
            <p:cNvCxnSpPr>
              <a:cxnSpLocks noChangeShapeType="1"/>
              <a:stCxn id="33831" idx="6"/>
              <a:endCxn id="33858" idx="0"/>
            </p:cNvCxnSpPr>
            <p:nvPr/>
          </p:nvCxnSpPr>
          <p:spPr bwMode="auto">
            <a:xfrm>
              <a:off x="2068" y="2308"/>
              <a:ext cx="221" cy="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19" name="AutoShape 46"/>
            <p:cNvCxnSpPr>
              <a:cxnSpLocks noChangeShapeType="1"/>
              <a:stCxn id="33830" idx="6"/>
              <a:endCxn id="33848" idx="1"/>
            </p:cNvCxnSpPr>
            <p:nvPr/>
          </p:nvCxnSpPr>
          <p:spPr bwMode="auto">
            <a:xfrm flipV="1">
              <a:off x="2072" y="2880"/>
              <a:ext cx="852" cy="402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cxnSp>
          <p:nvCxnSpPr>
            <p:cNvPr id="33820" name="AutoShape 47"/>
            <p:cNvCxnSpPr>
              <a:cxnSpLocks noChangeShapeType="1"/>
              <a:stCxn id="33813" idx="0"/>
              <a:endCxn id="33867" idx="1"/>
            </p:cNvCxnSpPr>
            <p:nvPr/>
          </p:nvCxnSpPr>
          <p:spPr bwMode="auto">
            <a:xfrm rot="5400000" flipH="1">
              <a:off x="2309" y="1657"/>
              <a:ext cx="443" cy="757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3821" name="Oval 48"/>
            <p:cNvSpPr>
              <a:spLocks noChangeArrowheads="1"/>
            </p:cNvSpPr>
            <p:nvPr/>
          </p:nvSpPr>
          <p:spPr bwMode="auto">
            <a:xfrm>
              <a:off x="401" y="2275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3822" name="AutoShape 49"/>
            <p:cNvCxnSpPr>
              <a:cxnSpLocks noChangeShapeType="1"/>
              <a:endCxn id="33821" idx="4"/>
            </p:cNvCxnSpPr>
            <p:nvPr/>
          </p:nvCxnSpPr>
          <p:spPr bwMode="auto">
            <a:xfrm flipV="1">
              <a:off x="440" y="2352"/>
              <a:ext cx="3" cy="256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23" name="AutoShape 50"/>
            <p:cNvCxnSpPr>
              <a:cxnSpLocks noChangeShapeType="1"/>
              <a:stCxn id="33802" idx="0"/>
              <a:endCxn id="33865" idx="0"/>
            </p:cNvCxnSpPr>
            <p:nvPr/>
          </p:nvCxnSpPr>
          <p:spPr bwMode="auto">
            <a:xfrm rot="-5400000">
              <a:off x="1427" y="1830"/>
              <a:ext cx="446" cy="431"/>
            </a:xfrm>
            <a:prstGeom prst="bentConnector2">
              <a:avLst/>
            </a:prstGeom>
            <a:noFill/>
            <a:ln w="12700">
              <a:solidFill>
                <a:schemeClr val="tx1"/>
              </a:solidFill>
              <a:miter lim="800000"/>
              <a:headEnd type="none" w="lg" len="lg"/>
              <a:tailEnd type="none" w="lg" len="lg"/>
            </a:ln>
          </p:spPr>
        </p:cxnSp>
        <p:sp>
          <p:nvSpPr>
            <p:cNvPr id="33824" name="Text Box 51"/>
            <p:cNvSpPr txBox="1">
              <a:spLocks noChangeArrowheads="1"/>
            </p:cNvSpPr>
            <p:nvPr/>
          </p:nvSpPr>
          <p:spPr bwMode="auto">
            <a:xfrm>
              <a:off x="1750" y="1536"/>
              <a:ext cx="458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+R</a:t>
              </a:r>
              <a:r>
                <a:rPr lang="en-US" b="1" baseline="-25000"/>
                <a:t>4</a:t>
              </a:r>
              <a:r>
                <a:rPr lang="en-US" b="1"/>
                <a:t>–</a:t>
              </a:r>
            </a:p>
          </p:txBody>
        </p:sp>
        <p:cxnSp>
          <p:nvCxnSpPr>
            <p:cNvPr id="33825" name="AutoShape 52"/>
            <p:cNvCxnSpPr>
              <a:cxnSpLocks noChangeShapeType="1"/>
              <a:stCxn id="33860" idx="1"/>
              <a:endCxn id="33813" idx="2"/>
            </p:cNvCxnSpPr>
            <p:nvPr/>
          </p:nvCxnSpPr>
          <p:spPr bwMode="auto">
            <a:xfrm flipV="1">
              <a:off x="2576" y="2296"/>
              <a:ext cx="291" cy="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3826" name="Group 53"/>
            <p:cNvGrpSpPr>
              <a:grpSpLocks/>
            </p:cNvGrpSpPr>
            <p:nvPr/>
          </p:nvGrpSpPr>
          <p:grpSpPr bwMode="auto">
            <a:xfrm rot="5400000" flipH="1" flipV="1">
              <a:off x="2377" y="2156"/>
              <a:ext cx="112" cy="287"/>
              <a:chOff x="3450" y="2313"/>
              <a:chExt cx="111" cy="216"/>
            </a:xfrm>
          </p:grpSpPr>
          <p:sp>
            <p:nvSpPr>
              <p:cNvPr id="33858" name="Line 54"/>
              <p:cNvSpPr>
                <a:spLocks noChangeShapeType="1"/>
              </p:cNvSpPr>
              <p:nvPr/>
            </p:nvSpPr>
            <p:spPr bwMode="auto">
              <a:xfrm>
                <a:off x="3498" y="231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9" name="Line 55"/>
              <p:cNvSpPr>
                <a:spLocks noChangeShapeType="1"/>
              </p:cNvSpPr>
              <p:nvPr/>
            </p:nvSpPr>
            <p:spPr bwMode="auto">
              <a:xfrm flipH="1">
                <a:off x="3450" y="233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0" name="Line 56"/>
              <p:cNvSpPr>
                <a:spLocks noChangeShapeType="1"/>
              </p:cNvSpPr>
              <p:nvPr/>
            </p:nvSpPr>
            <p:spPr bwMode="auto">
              <a:xfrm>
                <a:off x="3450" y="250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1" name="Line 57"/>
              <p:cNvSpPr>
                <a:spLocks noChangeShapeType="1"/>
              </p:cNvSpPr>
              <p:nvPr/>
            </p:nvSpPr>
            <p:spPr bwMode="auto">
              <a:xfrm>
                <a:off x="3453" y="235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2" name="Line 58"/>
              <p:cNvSpPr>
                <a:spLocks noChangeShapeType="1"/>
              </p:cNvSpPr>
              <p:nvPr/>
            </p:nvSpPr>
            <p:spPr bwMode="auto">
              <a:xfrm flipH="1">
                <a:off x="3453" y="240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3" name="Line 59"/>
              <p:cNvSpPr>
                <a:spLocks noChangeShapeType="1"/>
              </p:cNvSpPr>
              <p:nvPr/>
            </p:nvSpPr>
            <p:spPr bwMode="auto">
              <a:xfrm>
                <a:off x="3453" y="242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64" name="Line 60"/>
              <p:cNvSpPr>
                <a:spLocks noChangeShapeType="1"/>
              </p:cNvSpPr>
              <p:nvPr/>
            </p:nvSpPr>
            <p:spPr bwMode="auto">
              <a:xfrm flipH="1">
                <a:off x="3453" y="247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27" name="Text Box 61"/>
            <p:cNvSpPr txBox="1">
              <a:spLocks noChangeArrowheads="1"/>
            </p:cNvSpPr>
            <p:nvPr/>
          </p:nvSpPr>
          <p:spPr bwMode="auto">
            <a:xfrm>
              <a:off x="2159" y="2044"/>
              <a:ext cx="506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 +R</a:t>
              </a:r>
              <a:r>
                <a:rPr lang="en-US" b="1" baseline="-25000"/>
                <a:t>3 </a:t>
              </a:r>
              <a:r>
                <a:rPr lang="en-US" b="1"/>
                <a:t>–</a:t>
              </a:r>
              <a:r>
                <a:rPr lang="en-US" b="1" baseline="-25000"/>
                <a:t> </a:t>
              </a:r>
              <a:endParaRPr lang="en-US" b="1"/>
            </a:p>
          </p:txBody>
        </p:sp>
        <p:grpSp>
          <p:nvGrpSpPr>
            <p:cNvPr id="33828" name="Group 77"/>
            <p:cNvGrpSpPr>
              <a:grpSpLocks/>
            </p:cNvGrpSpPr>
            <p:nvPr/>
          </p:nvGrpSpPr>
          <p:grpSpPr bwMode="auto">
            <a:xfrm>
              <a:off x="19" y="2584"/>
              <a:ext cx="586" cy="404"/>
              <a:chOff x="19" y="2584"/>
              <a:chExt cx="586" cy="404"/>
            </a:xfrm>
          </p:grpSpPr>
          <p:sp>
            <p:nvSpPr>
              <p:cNvPr id="33855" name="Text Box 62"/>
              <p:cNvSpPr txBox="1">
                <a:spLocks noChangeArrowheads="1"/>
              </p:cNvSpPr>
              <p:nvPr/>
            </p:nvSpPr>
            <p:spPr bwMode="auto">
              <a:xfrm>
                <a:off x="19" y="2608"/>
                <a:ext cx="283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000" b="1"/>
                  <a:t>v</a:t>
                </a:r>
                <a:r>
                  <a:rPr lang="en-US" sz="2000" b="1" baseline="-25000"/>
                  <a:t>in</a:t>
                </a:r>
                <a:endParaRPr lang="en-US" sz="2000" b="1"/>
              </a:p>
            </p:txBody>
          </p:sp>
          <p:sp>
            <p:nvSpPr>
              <p:cNvPr id="33856" name="Oval 74"/>
              <p:cNvSpPr>
                <a:spLocks noChangeArrowheads="1"/>
              </p:cNvSpPr>
              <p:nvPr/>
            </p:nvSpPr>
            <p:spPr bwMode="auto">
              <a:xfrm>
                <a:off x="273" y="2626"/>
                <a:ext cx="332" cy="310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57" name="Text Box 76"/>
              <p:cNvSpPr txBox="1">
                <a:spLocks noChangeArrowheads="1"/>
              </p:cNvSpPr>
              <p:nvPr/>
            </p:nvSpPr>
            <p:spPr bwMode="auto">
              <a:xfrm>
                <a:off x="339" y="2584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+</a:t>
                </a:r>
              </a:p>
              <a:p>
                <a:r>
                  <a:rPr lang="en-US"/>
                  <a:t>–</a:t>
                </a:r>
              </a:p>
            </p:txBody>
          </p:sp>
        </p:grpSp>
        <p:grpSp>
          <p:nvGrpSpPr>
            <p:cNvPr id="33829" name="Group 80"/>
            <p:cNvGrpSpPr>
              <a:grpSpLocks/>
            </p:cNvGrpSpPr>
            <p:nvPr/>
          </p:nvGrpSpPr>
          <p:grpSpPr bwMode="auto">
            <a:xfrm>
              <a:off x="1843" y="2639"/>
              <a:ext cx="365" cy="410"/>
              <a:chOff x="797" y="2639"/>
              <a:chExt cx="365" cy="410"/>
            </a:xfrm>
          </p:grpSpPr>
          <p:sp>
            <p:nvSpPr>
              <p:cNvPr id="33853" name="AutoShape 78"/>
              <p:cNvSpPr>
                <a:spLocks noChangeArrowheads="1"/>
              </p:cNvSpPr>
              <p:nvPr/>
            </p:nvSpPr>
            <p:spPr bwMode="auto">
              <a:xfrm>
                <a:off x="797" y="2664"/>
                <a:ext cx="365" cy="385"/>
              </a:xfrm>
              <a:prstGeom prst="diamond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 type="none" w="lg" len="lg"/>
                <a:tailEnd type="none" w="lg" len="lg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54" name="Text Box 79"/>
              <p:cNvSpPr txBox="1">
                <a:spLocks noChangeArrowheads="1"/>
              </p:cNvSpPr>
              <p:nvPr/>
            </p:nvSpPr>
            <p:spPr bwMode="auto">
              <a:xfrm>
                <a:off x="883" y="2639"/>
                <a:ext cx="197" cy="404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lg" len="lg"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/>
                  <a:t>–</a:t>
                </a:r>
              </a:p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33830" name="Oval 81"/>
            <p:cNvSpPr>
              <a:spLocks noChangeArrowheads="1"/>
            </p:cNvSpPr>
            <p:nvPr/>
          </p:nvSpPr>
          <p:spPr bwMode="auto">
            <a:xfrm>
              <a:off x="1989" y="3243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1" name="Oval 82"/>
            <p:cNvSpPr>
              <a:spLocks noChangeArrowheads="1"/>
            </p:cNvSpPr>
            <p:nvPr/>
          </p:nvSpPr>
          <p:spPr bwMode="auto">
            <a:xfrm>
              <a:off x="1985" y="2269"/>
              <a:ext cx="83" cy="77"/>
            </a:xfrm>
            <a:prstGeom prst="ellipse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3832" name="AutoShape 83"/>
            <p:cNvCxnSpPr>
              <a:cxnSpLocks noChangeShapeType="1"/>
              <a:stCxn id="33814" idx="6"/>
              <a:endCxn id="33830" idx="2"/>
            </p:cNvCxnSpPr>
            <p:nvPr/>
          </p:nvCxnSpPr>
          <p:spPr bwMode="auto">
            <a:xfrm>
              <a:off x="1481" y="3279"/>
              <a:ext cx="508" cy="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33" name="AutoShape 84"/>
            <p:cNvCxnSpPr>
              <a:cxnSpLocks noChangeShapeType="1"/>
              <a:stCxn id="33830" idx="0"/>
              <a:endCxn id="33854" idx="2"/>
            </p:cNvCxnSpPr>
            <p:nvPr/>
          </p:nvCxnSpPr>
          <p:spPr bwMode="auto">
            <a:xfrm flipH="1" flipV="1">
              <a:off x="2028" y="3043"/>
              <a:ext cx="3" cy="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cxnSp>
          <p:nvCxnSpPr>
            <p:cNvPr id="33834" name="AutoShape 85"/>
            <p:cNvCxnSpPr>
              <a:cxnSpLocks noChangeShapeType="1"/>
              <a:stCxn id="33831" idx="4"/>
              <a:endCxn id="33854" idx="0"/>
            </p:cNvCxnSpPr>
            <p:nvPr/>
          </p:nvCxnSpPr>
          <p:spPr bwMode="auto">
            <a:xfrm>
              <a:off x="2027" y="2346"/>
              <a:ext cx="1" cy="29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 type="none" w="lg" len="lg"/>
              <a:tailEnd type="none" w="lg" len="lg"/>
            </a:ln>
          </p:spPr>
        </p:cxnSp>
        <p:grpSp>
          <p:nvGrpSpPr>
            <p:cNvPr id="33835" name="Group 86"/>
            <p:cNvGrpSpPr>
              <a:grpSpLocks/>
            </p:cNvGrpSpPr>
            <p:nvPr/>
          </p:nvGrpSpPr>
          <p:grpSpPr bwMode="auto">
            <a:xfrm>
              <a:off x="2867" y="2664"/>
              <a:ext cx="111" cy="216"/>
              <a:chOff x="2009" y="2933"/>
              <a:chExt cx="111" cy="216"/>
            </a:xfrm>
          </p:grpSpPr>
          <p:sp>
            <p:nvSpPr>
              <p:cNvPr id="33846" name="Line 87"/>
              <p:cNvSpPr>
                <a:spLocks noChangeShapeType="1"/>
              </p:cNvSpPr>
              <p:nvPr/>
            </p:nvSpPr>
            <p:spPr bwMode="auto">
              <a:xfrm>
                <a:off x="2057" y="2933"/>
                <a:ext cx="63" cy="2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7" name="Line 88"/>
              <p:cNvSpPr>
                <a:spLocks noChangeShapeType="1"/>
              </p:cNvSpPr>
              <p:nvPr/>
            </p:nvSpPr>
            <p:spPr bwMode="auto">
              <a:xfrm flipH="1">
                <a:off x="2009" y="2954"/>
                <a:ext cx="108" cy="1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8" name="Line 89"/>
              <p:cNvSpPr>
                <a:spLocks noChangeShapeType="1"/>
              </p:cNvSpPr>
              <p:nvPr/>
            </p:nvSpPr>
            <p:spPr bwMode="auto">
              <a:xfrm>
                <a:off x="2009" y="3125"/>
                <a:ext cx="57" cy="2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49" name="Line 90"/>
              <p:cNvSpPr>
                <a:spLocks noChangeShapeType="1"/>
              </p:cNvSpPr>
              <p:nvPr/>
            </p:nvSpPr>
            <p:spPr bwMode="auto">
              <a:xfrm>
                <a:off x="2012" y="2975"/>
                <a:ext cx="105" cy="4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0" name="Line 91"/>
              <p:cNvSpPr>
                <a:spLocks noChangeShapeType="1"/>
              </p:cNvSpPr>
              <p:nvPr/>
            </p:nvSpPr>
            <p:spPr bwMode="auto">
              <a:xfrm flipH="1">
                <a:off x="2012" y="3020"/>
                <a:ext cx="108" cy="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1" name="Line 92"/>
              <p:cNvSpPr>
                <a:spLocks noChangeShapeType="1"/>
              </p:cNvSpPr>
              <p:nvPr/>
            </p:nvSpPr>
            <p:spPr bwMode="auto">
              <a:xfrm>
                <a:off x="2012" y="3047"/>
                <a:ext cx="102" cy="4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52" name="Line 93"/>
              <p:cNvSpPr>
                <a:spLocks noChangeShapeType="1"/>
              </p:cNvSpPr>
              <p:nvPr/>
            </p:nvSpPr>
            <p:spPr bwMode="auto">
              <a:xfrm flipH="1">
                <a:off x="2012" y="3092"/>
                <a:ext cx="99" cy="3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36" name="Text Box 94"/>
            <p:cNvSpPr txBox="1">
              <a:spLocks noChangeArrowheads="1"/>
            </p:cNvSpPr>
            <p:nvPr/>
          </p:nvSpPr>
          <p:spPr bwMode="auto">
            <a:xfrm>
              <a:off x="2640" y="2448"/>
              <a:ext cx="26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endParaRPr lang="en-US" b="1"/>
            </a:p>
            <a:p>
              <a:r>
                <a:rPr lang="en-US" b="1"/>
                <a:t>R</a:t>
              </a:r>
              <a:r>
                <a:rPr lang="en-US" b="1" baseline="-25000"/>
                <a:t>5</a:t>
              </a:r>
            </a:p>
            <a:p>
              <a:endParaRPr lang="en-US" b="1"/>
            </a:p>
          </p:txBody>
        </p:sp>
        <p:sp>
          <p:nvSpPr>
            <p:cNvPr id="33837" name="Text Box 95"/>
            <p:cNvSpPr txBox="1">
              <a:spLocks noChangeArrowheads="1"/>
            </p:cNvSpPr>
            <p:nvPr/>
          </p:nvSpPr>
          <p:spPr bwMode="auto">
            <a:xfrm>
              <a:off x="1465" y="2472"/>
              <a:ext cx="198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endParaRPr lang="en-US" b="1" baseline="-25000"/>
            </a:p>
            <a:p>
              <a:r>
                <a:rPr lang="en-US" b="1"/>
                <a:t>–</a:t>
              </a:r>
            </a:p>
          </p:txBody>
        </p:sp>
        <p:sp>
          <p:nvSpPr>
            <p:cNvPr id="33838" name="Arc 96"/>
            <p:cNvSpPr>
              <a:spLocks/>
            </p:cNvSpPr>
            <p:nvPr/>
          </p:nvSpPr>
          <p:spPr bwMode="auto">
            <a:xfrm>
              <a:off x="672" y="2544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39" name="Text Box 97"/>
            <p:cNvSpPr txBox="1">
              <a:spLocks noChangeArrowheads="1"/>
            </p:cNvSpPr>
            <p:nvPr/>
          </p:nvSpPr>
          <p:spPr bwMode="auto">
            <a:xfrm>
              <a:off x="810" y="2690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a</a:t>
              </a:r>
            </a:p>
          </p:txBody>
        </p:sp>
        <p:sp>
          <p:nvSpPr>
            <p:cNvPr id="33840" name="Arc 98"/>
            <p:cNvSpPr>
              <a:spLocks/>
            </p:cNvSpPr>
            <p:nvPr/>
          </p:nvSpPr>
          <p:spPr bwMode="auto">
            <a:xfrm>
              <a:off x="2207" y="2748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1" name="Text Box 99"/>
            <p:cNvSpPr txBox="1">
              <a:spLocks noChangeArrowheads="1"/>
            </p:cNvSpPr>
            <p:nvPr/>
          </p:nvSpPr>
          <p:spPr bwMode="auto">
            <a:xfrm>
              <a:off x="2348" y="2894"/>
              <a:ext cx="199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c</a:t>
              </a:r>
            </a:p>
          </p:txBody>
        </p:sp>
        <p:sp>
          <p:nvSpPr>
            <p:cNvPr id="33842" name="Arc 100"/>
            <p:cNvSpPr>
              <a:spLocks/>
            </p:cNvSpPr>
            <p:nvPr/>
          </p:nvSpPr>
          <p:spPr bwMode="auto">
            <a:xfrm>
              <a:off x="1498" y="1872"/>
              <a:ext cx="518" cy="515"/>
            </a:xfrm>
            <a:custGeom>
              <a:avLst/>
              <a:gdLst>
                <a:gd name="T0" fmla="*/ 259 w 43200"/>
                <a:gd name="T1" fmla="*/ 0 h 43200"/>
                <a:gd name="T2" fmla="*/ 34 w 43200"/>
                <a:gd name="T3" fmla="*/ 130 h 43200"/>
                <a:gd name="T4" fmla="*/ 259 w 43200"/>
                <a:gd name="T5" fmla="*/ 258 h 43200"/>
                <a:gd name="T6" fmla="*/ 0 60000 65536"/>
                <a:gd name="T7" fmla="*/ 0 60000 65536"/>
                <a:gd name="T8" fmla="*/ 0 60000 65536"/>
                <a:gd name="T9" fmla="*/ 0 w 43200"/>
                <a:gd name="T10" fmla="*/ 0 h 43200"/>
                <a:gd name="T11" fmla="*/ 43200 w 43200"/>
                <a:gd name="T12" fmla="*/ 43200 h 432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00" h="43200" fill="none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</a:path>
                <a:path w="43200" h="43200" stroke="0" extrusionOk="0">
                  <a:moveTo>
                    <a:pt x="21599" y="0"/>
                  </a:move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17862"/>
                    <a:pt x="969" y="14188"/>
                    <a:pt x="2814" y="10937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28575">
              <a:solidFill>
                <a:srgbClr val="800000"/>
              </a:solidFill>
              <a:round/>
              <a:headEnd type="none" w="lg" len="lg"/>
              <a:tailEnd type="stealth" w="lg" len="lg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843" name="Text Box 101"/>
            <p:cNvSpPr txBox="1">
              <a:spLocks noChangeArrowheads="1"/>
            </p:cNvSpPr>
            <p:nvPr/>
          </p:nvSpPr>
          <p:spPr bwMode="auto">
            <a:xfrm>
              <a:off x="1636" y="2018"/>
              <a:ext cx="204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 i="1"/>
                <a:t>i</a:t>
              </a:r>
              <a:r>
                <a:rPr lang="en-US" b="1" i="1" baseline="-25000"/>
                <a:t>b</a:t>
              </a:r>
            </a:p>
          </p:txBody>
        </p:sp>
        <p:sp>
          <p:nvSpPr>
            <p:cNvPr id="33844" name="Text Box 102"/>
            <p:cNvSpPr txBox="1">
              <a:spLocks noChangeArrowheads="1"/>
            </p:cNvSpPr>
            <p:nvPr/>
          </p:nvSpPr>
          <p:spPr bwMode="auto">
            <a:xfrm>
              <a:off x="2943" y="2489"/>
              <a:ext cx="321" cy="577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+</a:t>
              </a:r>
            </a:p>
            <a:p>
              <a:r>
                <a:rPr lang="en-US" b="1"/>
                <a:t>v</a:t>
              </a:r>
              <a:r>
                <a:rPr lang="en-US" b="1" baseline="-25000"/>
                <a:t>out</a:t>
              </a:r>
            </a:p>
            <a:p>
              <a:r>
                <a:rPr lang="en-US" b="1"/>
                <a:t>–</a:t>
              </a:r>
            </a:p>
          </p:txBody>
        </p:sp>
        <p:sp>
          <p:nvSpPr>
            <p:cNvPr id="33845" name="Text Box 103"/>
            <p:cNvSpPr txBox="1">
              <a:spLocks noChangeArrowheads="1"/>
            </p:cNvSpPr>
            <p:nvPr/>
          </p:nvSpPr>
          <p:spPr bwMode="auto">
            <a:xfrm>
              <a:off x="1728" y="2889"/>
              <a:ext cx="260" cy="231"/>
            </a:xfrm>
            <a:prstGeom prst="rect">
              <a:avLst/>
            </a:prstGeom>
            <a:noFill/>
            <a:ln w="12700">
              <a:noFill/>
              <a:miter lim="800000"/>
              <a:headEnd type="none" w="lg" len="lg"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2v</a:t>
              </a:r>
            </a:p>
          </p:txBody>
        </p:sp>
      </p:grpSp>
      <p:sp>
        <p:nvSpPr>
          <p:cNvPr id="33800" name="Text Box 106"/>
          <p:cNvSpPr txBox="1">
            <a:spLocks noChangeArrowheads="1"/>
          </p:cNvSpPr>
          <p:nvPr/>
        </p:nvSpPr>
        <p:spPr bwMode="auto">
          <a:xfrm>
            <a:off x="5108575" y="2514600"/>
            <a:ext cx="3502025" cy="654050"/>
          </a:xfrm>
          <a:prstGeom prst="rect">
            <a:avLst/>
          </a:prstGeom>
          <a:solidFill>
            <a:srgbClr val="8495A9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algn="l"/>
            <a:r>
              <a:rPr lang="en-US" b="1"/>
              <a:t>Choose mesh analysis</a:t>
            </a:r>
            <a:r>
              <a:rPr lang="en-US"/>
              <a:t> – simpler than node analysis</a:t>
            </a:r>
          </a:p>
        </p:txBody>
      </p:sp>
      <p:sp>
        <p:nvSpPr>
          <p:cNvPr id="33801" name="Text Box 107"/>
          <p:cNvSpPr txBox="1">
            <a:spLocks noChangeArrowheads="1"/>
          </p:cNvSpPr>
          <p:nvPr/>
        </p:nvSpPr>
        <p:spPr bwMode="auto">
          <a:xfrm>
            <a:off x="5143500" y="3352800"/>
            <a:ext cx="3848100" cy="2576513"/>
          </a:xfrm>
          <a:prstGeom prst="rect">
            <a:avLst/>
          </a:prstGeom>
          <a:solidFill>
            <a:srgbClr val="ACA964">
              <a:alpha val="50195"/>
            </a:srgbClr>
          </a:solidFill>
          <a:ln w="12700">
            <a:solidFill>
              <a:schemeClr val="tx1"/>
            </a:solidFill>
            <a:miter lim="800000"/>
            <a:headEnd type="none" w="lg" len="lg"/>
            <a:tailEnd type="none" w="lg" len="lg"/>
          </a:ln>
        </p:spPr>
        <p:txBody>
          <a:bodyPr>
            <a:spAutoFit/>
          </a:bodyPr>
          <a:lstStyle/>
          <a:p>
            <a:pPr marL="457200" indent="-457200" algn="l">
              <a:buFontTx/>
              <a:buAutoNum type="arabicPeriod"/>
            </a:pPr>
            <a:r>
              <a:rPr lang="en-US"/>
              <a:t>Mesh current directions chosen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Voltage polarities chosen and labeled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Identify n – m (3) mesh currents 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b="1" i="1"/>
              <a:t>i</a:t>
            </a:r>
            <a:r>
              <a:rPr lang="en-US" b="1" baseline="-25000"/>
              <a:t>a</a:t>
            </a:r>
            <a:r>
              <a:rPr lang="en-US"/>
              <a:t> is </a:t>
            </a:r>
            <a:r>
              <a:rPr lang="en-US" b="1"/>
              <a:t>independent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b="1" i="1"/>
              <a:t>i</a:t>
            </a:r>
            <a:r>
              <a:rPr lang="en-US" b="1" baseline="-25000"/>
              <a:t>a</a:t>
            </a:r>
            <a:r>
              <a:rPr lang="en-US"/>
              <a:t> is </a:t>
            </a:r>
            <a:r>
              <a:rPr lang="en-US" b="1"/>
              <a:t>independent </a:t>
            </a:r>
          </a:p>
          <a:p>
            <a:pPr marL="914400" lvl="1" indent="-457200" algn="l">
              <a:buFont typeface="Wingdings" pitchFamily="2" charset="2"/>
              <a:buChar char="Ø"/>
            </a:pPr>
            <a:r>
              <a:rPr lang="en-US" b="1" i="1"/>
              <a:t>i</a:t>
            </a:r>
            <a:r>
              <a:rPr lang="en-US" b="1" baseline="-25000"/>
              <a:t>c</a:t>
            </a:r>
            <a:r>
              <a:rPr lang="en-US"/>
              <a:t> is </a:t>
            </a:r>
            <a:r>
              <a:rPr lang="en-US" b="1"/>
              <a:t>independent</a:t>
            </a:r>
          </a:p>
          <a:p>
            <a:pPr marL="457200" indent="-457200" algn="l">
              <a:buFontTx/>
              <a:buAutoNum type="arabicPeriod"/>
            </a:pPr>
            <a:r>
              <a:rPr lang="en-US"/>
              <a:t>Apply KVL around meshes </a:t>
            </a:r>
            <a:r>
              <a:rPr lang="en-US" b="1"/>
              <a:t>a</a:t>
            </a:r>
            <a:r>
              <a:rPr lang="en-US"/>
              <a:t>, </a:t>
            </a:r>
            <a:r>
              <a:rPr lang="en-US" b="1"/>
              <a:t>b,</a:t>
            </a:r>
            <a:r>
              <a:rPr lang="en-US"/>
              <a:t> and </a:t>
            </a:r>
            <a:r>
              <a:rPr lang="en-US" b="1"/>
              <a:t>c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S124">
  <a:themeElements>
    <a:clrScheme name="CS124 2">
      <a:dk1>
        <a:srgbClr val="000066"/>
      </a:dk1>
      <a:lt1>
        <a:srgbClr val="CCECFF"/>
      </a:lt1>
      <a:dk2>
        <a:srgbClr val="000080"/>
      </a:dk2>
      <a:lt2>
        <a:srgbClr val="000000"/>
      </a:lt2>
      <a:accent1>
        <a:srgbClr val="9999FF"/>
      </a:accent1>
      <a:accent2>
        <a:srgbClr val="CC00FF"/>
      </a:accent2>
      <a:accent3>
        <a:srgbClr val="E2F4FF"/>
      </a:accent3>
      <a:accent4>
        <a:srgbClr val="000056"/>
      </a:accent4>
      <a:accent5>
        <a:srgbClr val="CAC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CS124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S124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124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124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25025</TotalTime>
  <Pages>10</Pages>
  <Words>2563</Words>
  <Application>Microsoft PowerPoint 4.0</Application>
  <PresentationFormat>On-screen Show (4:3)</PresentationFormat>
  <Paragraphs>921</Paragraphs>
  <Slides>42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CS124</vt:lpstr>
      <vt:lpstr>Microsoft Equation 3.0</vt:lpstr>
      <vt:lpstr>Equation</vt:lpstr>
      <vt:lpstr>Slide 1</vt:lpstr>
      <vt:lpstr>Personal Revelation</vt:lpstr>
      <vt:lpstr>Lecture 8 – Network Analysis</vt:lpstr>
      <vt:lpstr>Network Analysis</vt:lpstr>
      <vt:lpstr>Controlled (Dependent) Sources</vt:lpstr>
      <vt:lpstr>Dependent (Controlled) Sources</vt:lpstr>
      <vt:lpstr>Controlled Sources</vt:lpstr>
      <vt:lpstr>Controlled Sources</vt:lpstr>
      <vt:lpstr>Controlled Sources</vt:lpstr>
      <vt:lpstr>Controlled Sources</vt:lpstr>
      <vt:lpstr>Controlled Sources</vt:lpstr>
      <vt:lpstr>Controlled Sources</vt:lpstr>
      <vt:lpstr>Controlled Sources</vt:lpstr>
      <vt:lpstr>Controlled Sources</vt:lpstr>
      <vt:lpstr>Controlled Sources</vt:lpstr>
      <vt:lpstr>Controlled Sources</vt:lpstr>
      <vt:lpstr>Controlled Sources</vt:lpstr>
      <vt:lpstr>Controlled Sources</vt:lpstr>
      <vt:lpstr>Controlled Sources</vt:lpstr>
      <vt:lpstr>The Principle of Superposition</vt:lpstr>
      <vt:lpstr>Superposition</vt:lpstr>
      <vt:lpstr>Superposition</vt:lpstr>
      <vt:lpstr>Superposition</vt:lpstr>
      <vt:lpstr>Superposition</vt:lpstr>
      <vt:lpstr>Superposition</vt:lpstr>
      <vt:lpstr>Superposition</vt:lpstr>
      <vt:lpstr>Superposition</vt:lpstr>
      <vt:lpstr>Source Transformation</vt:lpstr>
      <vt:lpstr>Source Transformations</vt:lpstr>
      <vt:lpstr>Source Transformations</vt:lpstr>
      <vt:lpstr>Source Transformations</vt:lpstr>
      <vt:lpstr>Source Transformations</vt:lpstr>
      <vt:lpstr>Source Transformations</vt:lpstr>
      <vt:lpstr>Source Transformations</vt:lpstr>
      <vt:lpstr>Source Transformations</vt:lpstr>
      <vt:lpstr>Source Transformations</vt:lpstr>
      <vt:lpstr>Source Transformations</vt:lpstr>
      <vt:lpstr>Source Transformations</vt:lpstr>
      <vt:lpstr>Source Transformations</vt:lpstr>
      <vt:lpstr>Source Transformations</vt:lpstr>
      <vt:lpstr>Source Transformations</vt:lpstr>
      <vt:lpstr>Source Transformations</vt:lpstr>
    </vt:vector>
  </TitlesOfParts>
  <Company>BYU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#8 - Network Analysis</dc:title>
  <dc:subject>ECEN 301</dc:subject>
  <dc:creator>Nathaniel Rollins</dc:creator>
  <cp:keywords/>
  <dc:description/>
  <cp:lastModifiedBy>nathan</cp:lastModifiedBy>
  <cp:revision>517</cp:revision>
  <cp:lastPrinted>2001-01-08T22:32:48Z</cp:lastPrinted>
  <dcterms:created xsi:type="dcterms:W3CDTF">1996-12-30T23:48:02Z</dcterms:created>
  <dcterms:modified xsi:type="dcterms:W3CDTF">2008-09-29T17:44:13Z</dcterms:modified>
</cp:coreProperties>
</file>