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53"/>
  </p:notesMasterIdLst>
  <p:handoutMasterIdLst>
    <p:handoutMasterId r:id="rId54"/>
  </p:handoutMasterIdLst>
  <p:sldIdLst>
    <p:sldId id="626" r:id="rId2"/>
    <p:sldId id="660" r:id="rId3"/>
    <p:sldId id="658" r:id="rId4"/>
    <p:sldId id="310" r:id="rId5"/>
    <p:sldId id="661" r:id="rId6"/>
    <p:sldId id="609" r:id="rId7"/>
    <p:sldId id="659" r:id="rId8"/>
    <p:sldId id="610" r:id="rId9"/>
    <p:sldId id="611" r:id="rId10"/>
    <p:sldId id="612" r:id="rId11"/>
    <p:sldId id="613" r:id="rId12"/>
    <p:sldId id="614" r:id="rId13"/>
    <p:sldId id="615" r:id="rId14"/>
    <p:sldId id="616" r:id="rId15"/>
    <p:sldId id="617" r:id="rId16"/>
    <p:sldId id="618" r:id="rId17"/>
    <p:sldId id="619" r:id="rId18"/>
    <p:sldId id="620" r:id="rId19"/>
    <p:sldId id="621" r:id="rId20"/>
    <p:sldId id="622" r:id="rId21"/>
    <p:sldId id="623" r:id="rId22"/>
    <p:sldId id="624" r:id="rId23"/>
    <p:sldId id="625" r:id="rId24"/>
    <p:sldId id="627" r:id="rId25"/>
    <p:sldId id="628" r:id="rId26"/>
    <p:sldId id="630" r:id="rId27"/>
    <p:sldId id="631" r:id="rId28"/>
    <p:sldId id="632" r:id="rId29"/>
    <p:sldId id="633" r:id="rId30"/>
    <p:sldId id="634" r:id="rId31"/>
    <p:sldId id="635" r:id="rId32"/>
    <p:sldId id="637" r:id="rId33"/>
    <p:sldId id="638" r:id="rId34"/>
    <p:sldId id="639" r:id="rId35"/>
    <p:sldId id="640" r:id="rId36"/>
    <p:sldId id="641" r:id="rId37"/>
    <p:sldId id="642" r:id="rId38"/>
    <p:sldId id="643" r:id="rId39"/>
    <p:sldId id="645" r:id="rId40"/>
    <p:sldId id="646" r:id="rId41"/>
    <p:sldId id="647" r:id="rId42"/>
    <p:sldId id="648" r:id="rId43"/>
    <p:sldId id="649" r:id="rId44"/>
    <p:sldId id="650" r:id="rId45"/>
    <p:sldId id="651" r:id="rId46"/>
    <p:sldId id="656" r:id="rId47"/>
    <p:sldId id="652" r:id="rId48"/>
    <p:sldId id="653" r:id="rId49"/>
    <p:sldId id="654" r:id="rId50"/>
    <p:sldId id="655" r:id="rId51"/>
    <p:sldId id="657" r:id="rId52"/>
  </p:sldIdLst>
  <p:sldSz cx="9144000" cy="6858000" type="screen4x3"/>
  <p:notesSz cx="9283700" cy="6997700"/>
  <p:defaultTextStyle>
    <a:defPPr>
      <a:defRPr lang="en-US"/>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800080"/>
    <a:srgbClr val="FF9900"/>
    <a:srgbClr val="800000"/>
    <a:srgbClr val="ACA964"/>
    <a:srgbClr val="8495A9"/>
    <a:srgbClr val="0033CC"/>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8" autoAdjust="0"/>
    <p:restoredTop sz="94845" autoAdjust="0"/>
  </p:normalViewPr>
  <p:slideViewPr>
    <p:cSldViewPr snapToObjects="1">
      <p:cViewPr>
        <p:scale>
          <a:sx n="75" d="100"/>
          <a:sy n="75" d="100"/>
        </p:scale>
        <p:origin x="-43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p:scale>
          <a:sx n="66" d="100"/>
          <a:sy n="66" d="100"/>
        </p:scale>
        <p:origin x="-1536" y="-558"/>
      </p:cViewPr>
      <p:guideLst>
        <p:guide orient="horz" pos="2923"/>
        <p:guide pos="218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dt" sz="quarter" idx="1"/>
          </p:nvPr>
        </p:nvSpPr>
        <p:spPr bwMode="auto">
          <a:xfrm>
            <a:off x="5283200" y="-65088"/>
            <a:ext cx="4192588" cy="3571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1011238">
              <a:defRPr sz="1200" smtClean="0"/>
            </a:lvl1pPr>
          </a:lstStyle>
          <a:p>
            <a:pPr>
              <a:defRPr/>
            </a:pPr>
            <a:endParaRPr lang="en-US"/>
          </a:p>
        </p:txBody>
      </p:sp>
      <p:sp>
        <p:nvSpPr>
          <p:cNvPr id="4100" name="Rectangle 4"/>
          <p:cNvSpPr>
            <a:spLocks noChangeArrowheads="1"/>
          </p:cNvSpPr>
          <p:nvPr/>
        </p:nvSpPr>
        <p:spPr bwMode="auto">
          <a:xfrm>
            <a:off x="6469063" y="-65088"/>
            <a:ext cx="3003550" cy="520701"/>
          </a:xfrm>
          <a:prstGeom prst="rect">
            <a:avLst/>
          </a:prstGeom>
          <a:noFill/>
          <a:ln w="9525">
            <a:noFill/>
            <a:miter lim="800000"/>
            <a:headEnd/>
            <a:tailEnd/>
          </a:ln>
          <a:effectLst/>
        </p:spPr>
        <p:txBody>
          <a:bodyPr wrap="none" lIns="93662" tIns="47625" rIns="93662" bIns="47625" anchor="ctr"/>
          <a:lstStyle/>
          <a:p>
            <a:pPr defTabSz="973138">
              <a:defRPr/>
            </a:pPr>
            <a:r>
              <a:rPr lang="en-US" sz="1700"/>
              <a:t>Winter 2007</a:t>
            </a:r>
          </a:p>
        </p:txBody>
      </p:sp>
      <p:sp>
        <p:nvSpPr>
          <p:cNvPr id="4101" name="Rectangle 5"/>
          <p:cNvSpPr>
            <a:spLocks noGrp="1" noChangeArrowheads="1"/>
          </p:cNvSpPr>
          <p:nvPr>
            <p:ph type="ftr" sz="quarter" idx="2"/>
          </p:nvPr>
        </p:nvSpPr>
        <p:spPr bwMode="auto">
          <a:xfrm>
            <a:off x="-193675" y="6705600"/>
            <a:ext cx="4192588" cy="357188"/>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1011238">
              <a:defRPr sz="1000" i="1" smtClean="0">
                <a:latin typeface="Arial" charset="0"/>
              </a:defRPr>
            </a:lvl1pPr>
          </a:lstStyle>
          <a:p>
            <a:pPr>
              <a:defRPr/>
            </a:pPr>
            <a:endParaRPr lang="en-US"/>
          </a:p>
        </p:txBody>
      </p:sp>
      <p:sp>
        <p:nvSpPr>
          <p:cNvPr id="4102" name="Rectangle 6"/>
          <p:cNvSpPr>
            <a:spLocks noGrp="1" noChangeArrowheads="1"/>
          </p:cNvSpPr>
          <p:nvPr>
            <p:ph type="sldNum" sz="quarter" idx="3"/>
          </p:nvPr>
        </p:nvSpPr>
        <p:spPr bwMode="auto">
          <a:xfrm>
            <a:off x="4889500" y="6553200"/>
            <a:ext cx="3640138" cy="288925"/>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5pPr marL="1919288" lvl="4" algn="r" defTabSz="1011238">
              <a:defRPr sz="1500" smtClean="0"/>
            </a:lvl5pPr>
          </a:lstStyle>
          <a:p>
            <a:pPr lvl="4">
              <a:defRPr/>
            </a:pPr>
            <a:fld id="{0A144D90-325C-4B25-A72F-400EF799DC8D}" type="slidenum">
              <a:rPr lang="en-US"/>
              <a:pPr lvl="4">
                <a:defRPr/>
              </a:pPr>
              <a:t>‹#›</a:t>
            </a:fld>
            <a:endParaRPr lang="en-US"/>
          </a:p>
        </p:txBody>
      </p:sp>
      <p:sp>
        <p:nvSpPr>
          <p:cNvPr id="4103" name="Rectangle 7"/>
          <p:cNvSpPr>
            <a:spLocks noChangeArrowheads="1"/>
          </p:cNvSpPr>
          <p:nvPr/>
        </p:nvSpPr>
        <p:spPr bwMode="auto">
          <a:xfrm>
            <a:off x="608013" y="6592888"/>
            <a:ext cx="1976437" cy="469900"/>
          </a:xfrm>
          <a:prstGeom prst="rect">
            <a:avLst/>
          </a:prstGeom>
          <a:noFill/>
          <a:ln w="9525">
            <a:noFill/>
            <a:miter lim="800000"/>
            <a:headEnd/>
            <a:tailEnd/>
          </a:ln>
          <a:effectLst/>
        </p:spPr>
        <p:txBody>
          <a:bodyPr wrap="none" lIns="93662" tIns="47625" rIns="93662" bIns="47625" anchor="ctr"/>
          <a:lstStyle/>
          <a:p>
            <a:pPr algn="l" defTabSz="973138">
              <a:defRPr/>
            </a:pPr>
            <a:endParaRPr lang="en-US" sz="1500"/>
          </a:p>
          <a:p>
            <a:pPr algn="l" defTabSz="973138">
              <a:defRPr/>
            </a:pPr>
            <a:r>
              <a:rPr lang="en-US" sz="1200"/>
              <a:t>© 2007 Rollins</a:t>
            </a:r>
            <a:r>
              <a:rPr lang="en-US" sz="1500"/>
              <a:t/>
            </a:r>
            <a:br>
              <a:rPr lang="en-US" sz="1500"/>
            </a:br>
            <a:endParaRPr lang="en-US" sz="1500"/>
          </a:p>
        </p:txBody>
      </p:sp>
      <p:sp>
        <p:nvSpPr>
          <p:cNvPr id="4104" name="Line 8"/>
          <p:cNvSpPr>
            <a:spLocks noChangeShapeType="1"/>
          </p:cNvSpPr>
          <p:nvPr/>
        </p:nvSpPr>
        <p:spPr bwMode="auto">
          <a:xfrm>
            <a:off x="422275" y="6532563"/>
            <a:ext cx="875347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4105" name="Rectangle 9"/>
          <p:cNvSpPr>
            <a:spLocks noChangeArrowheads="1"/>
          </p:cNvSpPr>
          <p:nvPr/>
        </p:nvSpPr>
        <p:spPr bwMode="auto">
          <a:xfrm>
            <a:off x="1076325" y="87313"/>
            <a:ext cx="3003550" cy="520700"/>
          </a:xfrm>
          <a:prstGeom prst="rect">
            <a:avLst/>
          </a:prstGeom>
          <a:noFill/>
          <a:ln w="9525">
            <a:noFill/>
            <a:miter lim="800000"/>
            <a:headEnd/>
            <a:tailEnd/>
          </a:ln>
          <a:effectLst/>
        </p:spPr>
        <p:txBody>
          <a:bodyPr wrap="none" lIns="93662" tIns="47625" rIns="93662" bIns="47625" anchor="ctr"/>
          <a:lstStyle/>
          <a:p>
            <a:pPr defTabSz="973138">
              <a:defRPr/>
            </a:pPr>
            <a:r>
              <a:rPr lang="en-US" sz="1700"/>
              <a:t>ECEN 301 Class Notes</a:t>
            </a:r>
          </a:p>
          <a:p>
            <a:pPr defTabSz="973138">
              <a:defRPr/>
            </a:pPr>
            <a:r>
              <a:rPr lang="en-US" sz="1700"/>
              <a:t>Lecture 9</a:t>
            </a:r>
          </a:p>
        </p:txBody>
      </p:sp>
      <p:pic>
        <p:nvPicPr>
          <p:cNvPr id="56329" name="Picture 3" descr="ECEN_logo"/>
          <p:cNvPicPr>
            <a:picLocks noChangeAspect="1" noChangeArrowheads="1"/>
          </p:cNvPicPr>
          <p:nvPr/>
        </p:nvPicPr>
        <p:blipFill>
          <a:blip r:embed="rId2"/>
          <a:srcRect/>
          <a:stretch>
            <a:fillRect/>
          </a:stretch>
        </p:blipFill>
        <p:spPr bwMode="auto">
          <a:xfrm>
            <a:off x="608013" y="98425"/>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75"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defTabSz="973138">
              <a:defRPr sz="1000" i="1" smtClean="0"/>
            </a:lvl1pPr>
          </a:lstStyle>
          <a:p>
            <a:pPr>
              <a:defRPr/>
            </a:pPr>
            <a:endParaRPr lang="en-US"/>
          </a:p>
        </p:txBody>
      </p:sp>
      <p:sp>
        <p:nvSpPr>
          <p:cNvPr id="2051" name="Rectangle 3"/>
          <p:cNvSpPr>
            <a:spLocks noGrp="1" noChangeArrowheads="1"/>
          </p:cNvSpPr>
          <p:nvPr>
            <p:ph type="dt" idx="1"/>
          </p:nvPr>
        </p:nvSpPr>
        <p:spPr bwMode="auto">
          <a:xfrm>
            <a:off x="5257800" y="0"/>
            <a:ext cx="4027488" cy="3508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defTabSz="973138">
              <a:defRPr sz="1000" i="1" smtClean="0"/>
            </a:lvl1pPr>
          </a:lstStyle>
          <a:p>
            <a:pPr>
              <a:defRPr/>
            </a:pPr>
            <a:endParaRPr lang="en-US"/>
          </a:p>
        </p:txBody>
      </p:sp>
      <p:sp>
        <p:nvSpPr>
          <p:cNvPr id="2052" name="Rectangle 4"/>
          <p:cNvSpPr>
            <a:spLocks noGrp="1" noChangeArrowheads="1"/>
          </p:cNvSpPr>
          <p:nvPr>
            <p:ph type="ftr" sz="quarter" idx="4"/>
          </p:nvPr>
        </p:nvSpPr>
        <p:spPr bwMode="auto">
          <a:xfrm>
            <a:off x="-3175"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defTabSz="973138">
              <a:defRPr sz="1000" i="1" smtClean="0"/>
            </a:lvl1pPr>
          </a:lstStyle>
          <a:p>
            <a:pPr>
              <a:defRPr/>
            </a:pPr>
            <a:endParaRPr lang="en-US"/>
          </a:p>
        </p:txBody>
      </p:sp>
      <p:sp>
        <p:nvSpPr>
          <p:cNvPr id="2053" name="Rectangle 5"/>
          <p:cNvSpPr>
            <a:spLocks noGrp="1" noChangeArrowheads="1"/>
          </p:cNvSpPr>
          <p:nvPr>
            <p:ph type="sldNum" sz="quarter" idx="5"/>
          </p:nvPr>
        </p:nvSpPr>
        <p:spPr bwMode="auto">
          <a:xfrm>
            <a:off x="5257800" y="6646863"/>
            <a:ext cx="4027488" cy="35083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defTabSz="973138">
              <a:defRPr sz="1000" i="1" smtClean="0"/>
            </a:lvl1pPr>
          </a:lstStyle>
          <a:p>
            <a:pPr>
              <a:defRPr/>
            </a:pPr>
            <a:fld id="{3A6AE7C7-F249-49A1-92BD-D61D89187E76}" type="slidenum">
              <a:rPr lang="en-US"/>
              <a:pPr>
                <a:defRPr/>
              </a:pPr>
              <a:t>‹#›</a:t>
            </a:fld>
            <a:endParaRPr lang="en-US"/>
          </a:p>
        </p:txBody>
      </p:sp>
      <p:sp>
        <p:nvSpPr>
          <p:cNvPr id="2054" name="Rectangle 6"/>
          <p:cNvSpPr>
            <a:spLocks noGrp="1" noChangeArrowheads="1"/>
          </p:cNvSpPr>
          <p:nvPr>
            <p:ph type="body" sz="quarter" idx="3"/>
          </p:nvPr>
        </p:nvSpPr>
        <p:spPr bwMode="auto">
          <a:xfrm>
            <a:off x="1236663" y="3324225"/>
            <a:ext cx="6808787" cy="3149600"/>
          </a:xfrm>
          <a:prstGeom prst="rect">
            <a:avLst/>
          </a:prstGeom>
          <a:noFill/>
          <a:ln w="9525">
            <a:noFill/>
            <a:miter lim="800000"/>
            <a:headEnd/>
            <a:tailEnd/>
          </a:ln>
          <a:effectLst/>
        </p:spPr>
        <p:txBody>
          <a:bodyPr vert="horz" wrap="square" lIns="93662" tIns="47625" rIns="93662" bIns="47625"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5303" name="Rectangle 7"/>
          <p:cNvSpPr>
            <a:spLocks noChangeArrowheads="1" noTextEdit="1"/>
          </p:cNvSpPr>
          <p:nvPr>
            <p:ph type="sldImg" idx="2"/>
          </p:nvPr>
        </p:nvSpPr>
        <p:spPr bwMode="auto">
          <a:xfrm>
            <a:off x="2905125" y="541338"/>
            <a:ext cx="3471863" cy="26035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973138" rtl="0" eaLnBrk="0" fontAlgn="base" hangingPunct="0">
      <a:spcBef>
        <a:spcPct val="30000"/>
      </a:spcBef>
      <a:spcAft>
        <a:spcPct val="0"/>
      </a:spcAft>
      <a:defRPr sz="1200" kern="1200">
        <a:solidFill>
          <a:schemeClr val="tx1"/>
        </a:solidFill>
        <a:latin typeface="Arial" charset="0"/>
        <a:ea typeface="+mn-ea"/>
        <a:cs typeface="+mn-cs"/>
      </a:defRPr>
    </a:lvl1pPr>
    <a:lvl2pPr marL="471488" algn="l" defTabSz="973138" rtl="0" eaLnBrk="0" fontAlgn="base" hangingPunct="0">
      <a:spcBef>
        <a:spcPct val="30000"/>
      </a:spcBef>
      <a:spcAft>
        <a:spcPct val="0"/>
      </a:spcAft>
      <a:defRPr sz="1200" kern="1200">
        <a:solidFill>
          <a:schemeClr val="tx1"/>
        </a:solidFill>
        <a:latin typeface="Arial" charset="0"/>
        <a:ea typeface="+mn-ea"/>
        <a:cs typeface="+mn-cs"/>
      </a:defRPr>
    </a:lvl2pPr>
    <a:lvl3pPr marL="942975" algn="l" defTabSz="973138" rtl="0" eaLnBrk="0" fontAlgn="base" hangingPunct="0">
      <a:spcBef>
        <a:spcPct val="30000"/>
      </a:spcBef>
      <a:spcAft>
        <a:spcPct val="0"/>
      </a:spcAft>
      <a:defRPr sz="1200" kern="1200">
        <a:solidFill>
          <a:schemeClr val="tx1"/>
        </a:solidFill>
        <a:latin typeface="Arial" charset="0"/>
        <a:ea typeface="+mn-ea"/>
        <a:cs typeface="+mn-cs"/>
      </a:defRPr>
    </a:lvl3pPr>
    <a:lvl4pPr marL="1414463" algn="l" defTabSz="973138" rtl="0" eaLnBrk="0" fontAlgn="base" hangingPunct="0">
      <a:spcBef>
        <a:spcPct val="30000"/>
      </a:spcBef>
      <a:spcAft>
        <a:spcPct val="0"/>
      </a:spcAft>
      <a:defRPr sz="1200" kern="1200">
        <a:solidFill>
          <a:schemeClr val="tx1"/>
        </a:solidFill>
        <a:latin typeface="Arial" charset="0"/>
        <a:ea typeface="+mn-ea"/>
        <a:cs typeface="+mn-cs"/>
      </a:defRPr>
    </a:lvl4pPr>
    <a:lvl5pPr marL="1884363" algn="l" defTabSz="973138"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3429000"/>
            <a:ext cx="8026400" cy="0"/>
          </a:xfrm>
          <a:prstGeom prst="line">
            <a:avLst/>
          </a:prstGeom>
          <a:noFill/>
          <a:ln w="50800">
            <a:solidFill>
              <a:srgbClr val="ACA964"/>
            </a:solidFill>
            <a:round/>
            <a:headEnd type="none" w="sm" len="sm"/>
            <a:tailEnd type="none" w="sm" len="sm"/>
          </a:ln>
          <a:effectLst/>
        </p:spPr>
        <p:txBody>
          <a:bodyPr wrap="none" anchor="ctr"/>
          <a:lstStyle/>
          <a:p>
            <a:pPr>
              <a:defRPr/>
            </a:pPr>
            <a:endParaRPr lang="en-US"/>
          </a:p>
        </p:txBody>
      </p:sp>
      <p:pic>
        <p:nvPicPr>
          <p:cNvPr id="5" name="Picture 12" descr="ECEN_logo"/>
          <p:cNvPicPr>
            <a:picLocks noChangeAspect="1" noChangeArrowheads="1"/>
          </p:cNvPicPr>
          <p:nvPr/>
        </p:nvPicPr>
        <p:blipFill>
          <a:blip r:embed="rId2"/>
          <a:srcRect/>
          <a:stretch>
            <a:fillRect/>
          </a:stretch>
        </p:blipFill>
        <p:spPr bwMode="auto">
          <a:xfrm>
            <a:off x="7562850" y="6324600"/>
            <a:ext cx="819150" cy="509588"/>
          </a:xfrm>
          <a:prstGeom prst="rect">
            <a:avLst/>
          </a:prstGeom>
          <a:noFill/>
          <a:ln w="9525">
            <a:noFill/>
            <a:miter lim="800000"/>
            <a:headEnd/>
            <a:tailEnd/>
          </a:ln>
        </p:spPr>
      </p:pic>
      <p:sp>
        <p:nvSpPr>
          <p:cNvPr id="124931" name="Rectangle 3"/>
          <p:cNvSpPr>
            <a:spLocks noGrp="1" noChangeArrowheads="1"/>
          </p:cNvSpPr>
          <p:nvPr>
            <p:ph type="ctrTitle" sz="quarter"/>
          </p:nvPr>
        </p:nvSpPr>
        <p:spPr>
          <a:xfrm>
            <a:off x="381000" y="2286000"/>
            <a:ext cx="7772400" cy="1143000"/>
          </a:xfrm>
        </p:spPr>
        <p:txBody>
          <a:bodyPr/>
          <a:lstStyle>
            <a:lvl1pPr>
              <a:defRPr/>
            </a:lvl1pPr>
          </a:lstStyle>
          <a:p>
            <a:r>
              <a:rPr lang="en-US"/>
              <a:t>Click to edit Master title style</a:t>
            </a:r>
          </a:p>
        </p:txBody>
      </p:sp>
      <p:sp>
        <p:nvSpPr>
          <p:cNvPr id="124932" name="Rectangle 4"/>
          <p:cNvSpPr>
            <a:spLocks noGrp="1" noChangeArrowheads="1"/>
          </p:cNvSpPr>
          <p:nvPr>
            <p:ph type="subTitle" sz="quarter" idx="1"/>
          </p:nvPr>
        </p:nvSpPr>
        <p:spPr>
          <a:xfrm>
            <a:off x="1371600"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6" name="Rectangle 8"/>
          <p:cNvSpPr>
            <a:spLocks noGrp="1" noChangeArrowheads="1"/>
          </p:cNvSpPr>
          <p:nvPr>
            <p:ph type="dt" sz="half" idx="10"/>
          </p:nvPr>
        </p:nvSpPr>
        <p:spPr/>
        <p:txBody>
          <a:bodyPr/>
          <a:lstStyle>
            <a:lvl1pPr>
              <a:defRPr smtClean="0"/>
            </a:lvl1pPr>
          </a:lstStyle>
          <a:p>
            <a:pPr>
              <a:defRPr/>
            </a:pPr>
            <a:r>
              <a:rPr lang="en-US"/>
              <a:t>ECEN 301</a:t>
            </a:r>
          </a:p>
        </p:txBody>
      </p:sp>
      <p:sp>
        <p:nvSpPr>
          <p:cNvPr id="7" name="Rectangle 9"/>
          <p:cNvSpPr>
            <a:spLocks noGrp="1" noChangeArrowheads="1"/>
          </p:cNvSpPr>
          <p:nvPr>
            <p:ph type="ftr" sz="quarter" idx="11"/>
          </p:nvPr>
        </p:nvSpPr>
        <p:spPr/>
        <p:txBody>
          <a:bodyPr/>
          <a:lstStyle>
            <a:lvl1pPr>
              <a:defRPr smtClean="0"/>
            </a:lvl1pPr>
          </a:lstStyle>
          <a:p>
            <a:pPr>
              <a:defRPr/>
            </a:pPr>
            <a:r>
              <a:rPr lang="en-US"/>
              <a:t>Discussion #9 – Equivalent Circuits</a:t>
            </a:r>
          </a:p>
        </p:txBody>
      </p:sp>
      <p:sp>
        <p:nvSpPr>
          <p:cNvPr id="8" name="Rectangle 10"/>
          <p:cNvSpPr>
            <a:spLocks noGrp="1" noChangeArrowheads="1"/>
          </p:cNvSpPr>
          <p:nvPr>
            <p:ph type="sldNum" sz="quarter" idx="12"/>
          </p:nvPr>
        </p:nvSpPr>
        <p:spPr/>
        <p:txBody>
          <a:bodyPr/>
          <a:lstStyle>
            <a:lvl2pPr lvl="1">
              <a:defRPr smtClean="0"/>
            </a:lvl2pPr>
          </a:lstStyle>
          <a:p>
            <a:pPr lvl="1">
              <a:defRPr/>
            </a:pPr>
            <a:fld id="{B98627F2-DC47-47E2-A99C-CCC81B89B46D}" type="slidenum">
              <a:rPr lang="en-US"/>
              <a:pPr lvl="1">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5A4AA76D-0F70-46A2-A4B9-AFB8ADEE2C05}" type="slidenum">
              <a:rPr lang="en-US"/>
              <a:pPr lvl="1">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259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134100" cy="259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F024BE62-C515-4F11-91AF-AD915ADD75CC}" type="slidenum">
              <a:rPr lang="en-US"/>
              <a:pPr lvl="1">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60900" y="133350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60900" y="2114550"/>
            <a:ext cx="4102100" cy="6286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7"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8" name="Rectangle 7"/>
          <p:cNvSpPr>
            <a:spLocks noGrp="1" noChangeArrowheads="1"/>
          </p:cNvSpPr>
          <p:nvPr>
            <p:ph type="sldNum" sz="quarter" idx="12"/>
          </p:nvPr>
        </p:nvSpPr>
        <p:spPr>
          <a:ln/>
        </p:spPr>
        <p:txBody>
          <a:bodyPr/>
          <a:lstStyle>
            <a:lvl2pPr lvl="1">
              <a:defRPr/>
            </a:lvl2pPr>
          </a:lstStyle>
          <a:p>
            <a:pPr lvl="1">
              <a:defRPr/>
            </a:pPr>
            <a:fld id="{B556DD75-FA23-41E3-906A-72B2D04D0DD4}" type="slidenum">
              <a:rPr lang="en-US"/>
              <a:pPr lvl="1">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064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5A7CEE6D-66BF-491D-A84B-9C4F15372F31}" type="slidenum">
              <a:rPr lang="en-US"/>
              <a:pPr lvl="1">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69A983D1-D452-4CBD-BFB0-6008F2F89CBD}" type="slidenum">
              <a:rPr lang="en-US"/>
              <a:pPr lvl="1">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5"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6" name="Rectangle 7"/>
          <p:cNvSpPr>
            <a:spLocks noGrp="1" noChangeArrowheads="1"/>
          </p:cNvSpPr>
          <p:nvPr>
            <p:ph type="sldNum" sz="quarter" idx="12"/>
          </p:nvPr>
        </p:nvSpPr>
        <p:spPr>
          <a:ln/>
        </p:spPr>
        <p:txBody>
          <a:bodyPr/>
          <a:lstStyle>
            <a:lvl2pPr lvl="1">
              <a:defRPr/>
            </a:lvl2pPr>
          </a:lstStyle>
          <a:p>
            <a:pPr lvl="1">
              <a:defRPr/>
            </a:pPr>
            <a:fld id="{037666CD-E6AC-4118-B883-52BED8DF520C}" type="slidenum">
              <a:rPr lang="en-US"/>
              <a:pPr lvl="1">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64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333500"/>
            <a:ext cx="4102100" cy="140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A4761E56-1508-4794-A782-E3A88537EE2A}" type="slidenum">
              <a:rPr lang="en-US"/>
              <a:pPr lvl="1">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8"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9" name="Rectangle 7"/>
          <p:cNvSpPr>
            <a:spLocks noGrp="1" noChangeArrowheads="1"/>
          </p:cNvSpPr>
          <p:nvPr>
            <p:ph type="sldNum" sz="quarter" idx="12"/>
          </p:nvPr>
        </p:nvSpPr>
        <p:spPr>
          <a:ln/>
        </p:spPr>
        <p:txBody>
          <a:bodyPr/>
          <a:lstStyle>
            <a:lvl2pPr lvl="1">
              <a:defRPr/>
            </a:lvl2pPr>
          </a:lstStyle>
          <a:p>
            <a:pPr lvl="1">
              <a:defRPr/>
            </a:pPr>
            <a:fld id="{95C1FB24-00FF-45F1-815A-B185C85CAF12}" type="slidenum">
              <a:rPr lang="en-US"/>
              <a:pPr lvl="1">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4"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5" name="Rectangle 7"/>
          <p:cNvSpPr>
            <a:spLocks noGrp="1" noChangeArrowheads="1"/>
          </p:cNvSpPr>
          <p:nvPr>
            <p:ph type="sldNum" sz="quarter" idx="12"/>
          </p:nvPr>
        </p:nvSpPr>
        <p:spPr>
          <a:ln/>
        </p:spPr>
        <p:txBody>
          <a:bodyPr/>
          <a:lstStyle>
            <a:lvl2pPr lvl="1">
              <a:defRPr/>
            </a:lvl2pPr>
          </a:lstStyle>
          <a:p>
            <a:pPr lvl="1">
              <a:defRPr/>
            </a:pPr>
            <a:fld id="{7776ECA1-5516-4FC9-A84E-CBA294688805}" type="slidenum">
              <a:rPr lang="en-US"/>
              <a:pPr lvl="1">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3"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4" name="Rectangle 7"/>
          <p:cNvSpPr>
            <a:spLocks noGrp="1" noChangeArrowheads="1"/>
          </p:cNvSpPr>
          <p:nvPr>
            <p:ph type="sldNum" sz="quarter" idx="12"/>
          </p:nvPr>
        </p:nvSpPr>
        <p:spPr>
          <a:ln/>
        </p:spPr>
        <p:txBody>
          <a:bodyPr/>
          <a:lstStyle>
            <a:lvl2pPr lvl="1">
              <a:defRPr/>
            </a:lvl2pPr>
          </a:lstStyle>
          <a:p>
            <a:pPr lvl="1">
              <a:defRPr/>
            </a:pPr>
            <a:fld id="{82542A9A-ED97-486B-AAB6-86BF03C1B0B9}" type="slidenum">
              <a:rPr lang="en-US"/>
              <a:pPr lvl="1">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BD80450D-D97D-4C7F-9A38-BCDDCBE5AE72}" type="slidenum">
              <a:rPr lang="en-US"/>
              <a:pPr lvl="1">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US"/>
              <a:t>ECEN 301</a:t>
            </a:r>
          </a:p>
        </p:txBody>
      </p:sp>
      <p:sp>
        <p:nvSpPr>
          <p:cNvPr id="6" name="Rectangle 6"/>
          <p:cNvSpPr>
            <a:spLocks noGrp="1" noChangeArrowheads="1"/>
          </p:cNvSpPr>
          <p:nvPr>
            <p:ph type="ftr" sz="quarter" idx="11"/>
          </p:nvPr>
        </p:nvSpPr>
        <p:spPr>
          <a:ln/>
        </p:spPr>
        <p:txBody>
          <a:bodyPr/>
          <a:lstStyle>
            <a:lvl1pPr>
              <a:defRPr/>
            </a:lvl1pPr>
          </a:lstStyle>
          <a:p>
            <a:pPr>
              <a:defRPr/>
            </a:pPr>
            <a:r>
              <a:rPr lang="en-US"/>
              <a:t>Discussion #9 – Equivalent Circuits</a:t>
            </a:r>
          </a:p>
        </p:txBody>
      </p:sp>
      <p:sp>
        <p:nvSpPr>
          <p:cNvPr id="7" name="Rectangle 7"/>
          <p:cNvSpPr>
            <a:spLocks noGrp="1" noChangeArrowheads="1"/>
          </p:cNvSpPr>
          <p:nvPr>
            <p:ph type="sldNum" sz="quarter" idx="12"/>
          </p:nvPr>
        </p:nvSpPr>
        <p:spPr>
          <a:ln/>
        </p:spPr>
        <p:txBody>
          <a:bodyPr/>
          <a:lstStyle>
            <a:lvl2pPr lvl="1">
              <a:defRPr/>
            </a:lvl2pPr>
          </a:lstStyle>
          <a:p>
            <a:pPr lvl="1">
              <a:defRPr/>
            </a:pPr>
            <a:fld id="{57A1FE6F-3AB0-4C1E-A319-B565AAA25C10}" type="slidenum">
              <a:rPr lang="en-US"/>
              <a:pPr lvl="1">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
        <p:cNvGrpSpPr/>
        <p:nvPr/>
      </p:nvGrpSpPr>
      <p:grpSpPr>
        <a:xfrm>
          <a:off x="0" y="0"/>
          <a:ext cx="0" cy="0"/>
          <a:chOff x="0" y="0"/>
          <a:chExt cx="0" cy="0"/>
        </a:xfrm>
      </p:grpSpPr>
      <p:sp>
        <p:nvSpPr>
          <p:cNvPr id="123906" name="Line 2"/>
          <p:cNvSpPr>
            <a:spLocks noChangeShapeType="1"/>
          </p:cNvSpPr>
          <p:nvPr/>
        </p:nvSpPr>
        <p:spPr bwMode="auto">
          <a:xfrm>
            <a:off x="0" y="1143000"/>
            <a:ext cx="8026400" cy="0"/>
          </a:xfrm>
          <a:prstGeom prst="line">
            <a:avLst/>
          </a:prstGeom>
          <a:noFill/>
          <a:ln w="50800">
            <a:solidFill>
              <a:srgbClr val="8495A9"/>
            </a:solidFill>
            <a:round/>
            <a:headEnd type="none" w="sm" len="sm"/>
            <a:tailEnd type="none" w="sm" len="sm"/>
          </a:ln>
          <a:effectLst/>
        </p:spPr>
        <p:txBody>
          <a:bodyPr wrap="none" anchor="ctr"/>
          <a:lstStyle/>
          <a:p>
            <a:pPr>
              <a:defRPr/>
            </a:pPr>
            <a:endParaRPr lang="en-US"/>
          </a:p>
        </p:txBody>
      </p:sp>
      <p:sp>
        <p:nvSpPr>
          <p:cNvPr id="21507" name="Rectangle 3"/>
          <p:cNvSpPr>
            <a:spLocks noGrp="1" noChangeArrowheads="1"/>
          </p:cNvSpPr>
          <p:nvPr>
            <p:ph type="title"/>
          </p:nvPr>
        </p:nvSpPr>
        <p:spPr bwMode="auto">
          <a:xfrm>
            <a:off x="381000" y="152400"/>
            <a:ext cx="8382000" cy="914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21508" name="Rectangle 4"/>
          <p:cNvSpPr>
            <a:spLocks noGrp="1" noChangeArrowheads="1"/>
          </p:cNvSpPr>
          <p:nvPr>
            <p:ph type="body" idx="1"/>
          </p:nvPr>
        </p:nvSpPr>
        <p:spPr bwMode="auto">
          <a:xfrm>
            <a:off x="406400" y="1333500"/>
            <a:ext cx="8356600" cy="1409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09" name="Rectangle 5"/>
          <p:cNvSpPr>
            <a:spLocks noGrp="1" noChangeArrowheads="1"/>
          </p:cNvSpPr>
          <p:nvPr>
            <p:ph type="dt" sz="half" idx="2"/>
          </p:nvPr>
        </p:nvSpPr>
        <p:spPr bwMode="auto">
          <a:xfrm>
            <a:off x="381000" y="6400800"/>
            <a:ext cx="1981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600" smtClean="0"/>
            </a:lvl1pPr>
          </a:lstStyle>
          <a:p>
            <a:pPr>
              <a:defRPr/>
            </a:pPr>
            <a:r>
              <a:rPr lang="en-US"/>
              <a:t>ECEN 301</a:t>
            </a:r>
          </a:p>
        </p:txBody>
      </p:sp>
      <p:sp>
        <p:nvSpPr>
          <p:cNvPr id="123910" name="Rectangle 6"/>
          <p:cNvSpPr>
            <a:spLocks noGrp="1" noChangeArrowheads="1"/>
          </p:cNvSpPr>
          <p:nvPr>
            <p:ph type="ftr" sz="quarter" idx="3"/>
          </p:nvPr>
        </p:nvSpPr>
        <p:spPr bwMode="auto">
          <a:xfrm>
            <a:off x="2971800" y="6400800"/>
            <a:ext cx="35052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600" smtClean="0"/>
            </a:lvl1pPr>
          </a:lstStyle>
          <a:p>
            <a:pPr>
              <a:defRPr/>
            </a:pPr>
            <a:r>
              <a:rPr lang="en-US"/>
              <a:t>Discussion #9 – Equivalent Circuits</a:t>
            </a:r>
          </a:p>
        </p:txBody>
      </p:sp>
      <p:sp>
        <p:nvSpPr>
          <p:cNvPr id="123911" name="Rectangle 7"/>
          <p:cNvSpPr>
            <a:spLocks noGrp="1" noChangeArrowheads="1"/>
          </p:cNvSpPr>
          <p:nvPr>
            <p:ph type="sldNum" sz="quarter" idx="4"/>
          </p:nvPr>
        </p:nvSpPr>
        <p:spPr bwMode="auto">
          <a:xfrm>
            <a:off x="7086600" y="6400800"/>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2pPr lvl="1" algn="r">
              <a:defRPr sz="1600" smtClean="0"/>
            </a:lvl2pPr>
          </a:lstStyle>
          <a:p>
            <a:pPr lvl="1">
              <a:defRPr/>
            </a:pPr>
            <a:fld id="{8F1DA8E2-43F9-46D6-94A3-6FCE35E18999}" type="slidenum">
              <a:rPr lang="en-US"/>
              <a:pPr lvl="1">
                <a:defRPr/>
              </a:pPr>
              <a:t>‹#›</a:t>
            </a:fld>
            <a:endParaRPr lang="en-US"/>
          </a:p>
        </p:txBody>
      </p:sp>
      <p:sp>
        <p:nvSpPr>
          <p:cNvPr id="123912" name="Line 8"/>
          <p:cNvSpPr>
            <a:spLocks noChangeShapeType="1"/>
          </p:cNvSpPr>
          <p:nvPr/>
        </p:nvSpPr>
        <p:spPr bwMode="auto">
          <a:xfrm>
            <a:off x="508000" y="6286500"/>
            <a:ext cx="8432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pic>
        <p:nvPicPr>
          <p:cNvPr id="21513" name="Picture 10" descr="ECEN_logo"/>
          <p:cNvPicPr>
            <a:picLocks noChangeAspect="1" noChangeArrowheads="1"/>
          </p:cNvPicPr>
          <p:nvPr/>
        </p:nvPicPr>
        <p:blipFill>
          <a:blip r:embed="rId15"/>
          <a:srcRect/>
          <a:stretch>
            <a:fillRect/>
          </a:stretch>
        </p:blipFill>
        <p:spPr bwMode="auto">
          <a:xfrm>
            <a:off x="7562850" y="6324600"/>
            <a:ext cx="819150" cy="50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ACA964"/>
        </a:buClr>
        <a:buFont typeface="Monotype Sorts" pitchFamily="2" charset="2"/>
        <a:buChar char="u"/>
        <a:defRPr sz="3200">
          <a:solidFill>
            <a:schemeClr val="bg2"/>
          </a:solidFill>
          <a:latin typeface="+mn-lt"/>
          <a:ea typeface="+mn-ea"/>
          <a:cs typeface="+mn-cs"/>
        </a:defRPr>
      </a:lvl1pPr>
      <a:lvl2pPr marL="742950" indent="-285750" algn="l" rtl="0" eaLnBrk="0" fontAlgn="base" hangingPunct="0">
        <a:spcBef>
          <a:spcPct val="20000"/>
        </a:spcBef>
        <a:spcAft>
          <a:spcPct val="0"/>
        </a:spcAft>
        <a:buClr>
          <a:srgbClr val="ACA964"/>
        </a:buClr>
        <a:buFont typeface="Monotype Sorts" pitchFamily="2" charset="2"/>
        <a:buChar char="Ù"/>
        <a:defRPr sz="2800">
          <a:solidFill>
            <a:schemeClr val="bg2"/>
          </a:solidFill>
          <a:latin typeface="+mn-lt"/>
        </a:defRPr>
      </a:lvl2pPr>
      <a:lvl3pPr marL="1143000" indent="-228600" algn="l" rtl="0" eaLnBrk="0" fontAlgn="base" hangingPunct="0">
        <a:spcBef>
          <a:spcPct val="20000"/>
        </a:spcBef>
        <a:spcAft>
          <a:spcPct val="0"/>
        </a:spcAft>
        <a:buClr>
          <a:srgbClr val="ACA964"/>
        </a:buClr>
        <a:buChar char="•"/>
        <a:defRPr sz="2400">
          <a:solidFill>
            <a:schemeClr val="bg2"/>
          </a:solidFill>
          <a:latin typeface="+mn-lt"/>
        </a:defRPr>
      </a:lvl3pPr>
      <a:lvl4pPr marL="1600200" indent="-228600" algn="l" rtl="0" eaLnBrk="0" fontAlgn="base" hangingPunct="0">
        <a:spcBef>
          <a:spcPct val="20000"/>
        </a:spcBef>
        <a:spcAft>
          <a:spcPct val="0"/>
        </a:spcAft>
        <a:buClr>
          <a:srgbClr val="ACA964"/>
        </a:buClr>
        <a:buChar char="•"/>
        <a:defRPr sz="2000">
          <a:solidFill>
            <a:schemeClr val="bg2"/>
          </a:solidFill>
          <a:latin typeface="+mn-lt"/>
        </a:defRPr>
      </a:lvl4pPr>
      <a:lvl5pPr marL="2057400" indent="-228600" algn="l" rtl="0" eaLnBrk="0" fontAlgn="base" hangingPunct="0">
        <a:spcBef>
          <a:spcPct val="20000"/>
        </a:spcBef>
        <a:spcAft>
          <a:spcPct val="0"/>
        </a:spcAft>
        <a:buClr>
          <a:srgbClr val="ACA964"/>
        </a:buClr>
        <a:buChar char="•"/>
        <a:defRPr sz="2000">
          <a:solidFill>
            <a:schemeClr val="bg2"/>
          </a:solidFill>
          <a:latin typeface="+mn-lt"/>
        </a:defRPr>
      </a:lvl5pPr>
      <a:lvl6pPr marL="2514600" indent="-228600" algn="l" rtl="0" eaLnBrk="0" fontAlgn="base" hangingPunct="0">
        <a:spcBef>
          <a:spcPct val="20000"/>
        </a:spcBef>
        <a:spcAft>
          <a:spcPct val="0"/>
        </a:spcAft>
        <a:buClr>
          <a:srgbClr val="ACA964"/>
        </a:buClr>
        <a:buChar char="•"/>
        <a:defRPr sz="2000">
          <a:solidFill>
            <a:schemeClr val="bg2"/>
          </a:solidFill>
          <a:latin typeface="+mn-lt"/>
        </a:defRPr>
      </a:lvl6pPr>
      <a:lvl7pPr marL="2971800" indent="-228600" algn="l" rtl="0" eaLnBrk="0" fontAlgn="base" hangingPunct="0">
        <a:spcBef>
          <a:spcPct val="20000"/>
        </a:spcBef>
        <a:spcAft>
          <a:spcPct val="0"/>
        </a:spcAft>
        <a:buClr>
          <a:srgbClr val="ACA964"/>
        </a:buClr>
        <a:buChar char="•"/>
        <a:defRPr sz="2000">
          <a:solidFill>
            <a:schemeClr val="bg2"/>
          </a:solidFill>
          <a:latin typeface="+mn-lt"/>
        </a:defRPr>
      </a:lvl7pPr>
      <a:lvl8pPr marL="3429000" indent="-228600" algn="l" rtl="0" eaLnBrk="0" fontAlgn="base" hangingPunct="0">
        <a:spcBef>
          <a:spcPct val="20000"/>
        </a:spcBef>
        <a:spcAft>
          <a:spcPct val="0"/>
        </a:spcAft>
        <a:buClr>
          <a:srgbClr val="ACA964"/>
        </a:buClr>
        <a:buChar char="•"/>
        <a:defRPr sz="2000">
          <a:solidFill>
            <a:schemeClr val="bg2"/>
          </a:solidFill>
          <a:latin typeface="+mn-lt"/>
        </a:defRPr>
      </a:lvl8pPr>
      <a:lvl9pPr marL="3886200" indent="-228600" algn="l" rtl="0" eaLnBrk="0" fontAlgn="base" hangingPunct="0">
        <a:spcBef>
          <a:spcPct val="20000"/>
        </a:spcBef>
        <a:spcAft>
          <a:spcPct val="0"/>
        </a:spcAft>
        <a:buClr>
          <a:srgbClr val="ACA964"/>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oleObject" Target="../embeddings/oleObject1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2.xml"/><Relationship Id="rId1" Type="http://schemas.openxmlformats.org/officeDocument/2006/relationships/vmlDrawing" Target="../drawings/vmlDrawing6.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9.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oleObject" Target="../embeddings/oleObject17.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2.xml"/><Relationship Id="rId1" Type="http://schemas.openxmlformats.org/officeDocument/2006/relationships/vmlDrawing" Target="../drawings/vmlDrawing12.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2.xml"/><Relationship Id="rId1" Type="http://schemas.openxmlformats.org/officeDocument/2006/relationships/vmlDrawing" Target="../drawings/vmlDrawing13.v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2.xml"/><Relationship Id="rId1" Type="http://schemas.openxmlformats.org/officeDocument/2006/relationships/vmlDrawing" Target="../drawings/vmlDrawing14.v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2.xml"/><Relationship Id="rId1" Type="http://schemas.openxmlformats.org/officeDocument/2006/relationships/vmlDrawing" Target="../drawings/vmlDrawing15.vml"/><Relationship Id="rId4" Type="http://schemas.openxmlformats.org/officeDocument/2006/relationships/oleObject" Target="../embeddings/oleObject24.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2.xml"/><Relationship Id="rId1" Type="http://schemas.openxmlformats.org/officeDocument/2006/relationships/vmlDrawing" Target="../drawings/vmlDrawing16.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2.xml"/><Relationship Id="rId1" Type="http://schemas.openxmlformats.org/officeDocument/2006/relationships/vmlDrawing" Target="../drawings/vmlDrawing17.v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3.xml"/><Relationship Id="rId1" Type="http://schemas.openxmlformats.org/officeDocument/2006/relationships/vmlDrawing" Target="../drawings/vmlDrawing18.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2.xml"/><Relationship Id="rId1" Type="http://schemas.openxmlformats.org/officeDocument/2006/relationships/vmlDrawing" Target="../drawings/vmlDrawing19.vml"/><Relationship Id="rId4" Type="http://schemas.openxmlformats.org/officeDocument/2006/relationships/oleObject" Target="../embeddings/oleObject29.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2.xml"/><Relationship Id="rId1" Type="http://schemas.openxmlformats.org/officeDocument/2006/relationships/vmlDrawing" Target="../drawings/vmlDrawing20.vml"/><Relationship Id="rId4" Type="http://schemas.openxmlformats.org/officeDocument/2006/relationships/oleObject" Target="../embeddings/oleObject3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p:spPr>
        <p:txBody>
          <a:bodyPr/>
          <a:lstStyle/>
          <a:p>
            <a:r>
              <a:rPr lang="en-US"/>
              <a:t>ECEN 301</a:t>
            </a:r>
          </a:p>
        </p:txBody>
      </p:sp>
      <p:sp>
        <p:nvSpPr>
          <p:cNvPr id="23555" name="Footer Placeholder 2"/>
          <p:cNvSpPr>
            <a:spLocks noGrp="1"/>
          </p:cNvSpPr>
          <p:nvPr>
            <p:ph type="ftr" sz="quarter" idx="11"/>
          </p:nvPr>
        </p:nvSpPr>
        <p:spPr>
          <a:noFill/>
        </p:spPr>
        <p:txBody>
          <a:bodyPr/>
          <a:lstStyle/>
          <a:p>
            <a:r>
              <a:rPr lang="en-US"/>
              <a:t>Discussion #9 – Equivalent Circuits</a:t>
            </a:r>
          </a:p>
        </p:txBody>
      </p:sp>
      <p:sp>
        <p:nvSpPr>
          <p:cNvPr id="23556" name="Slide Number Placeholder 3"/>
          <p:cNvSpPr>
            <a:spLocks noGrp="1"/>
          </p:cNvSpPr>
          <p:nvPr>
            <p:ph type="sldNum" sz="quarter" idx="12"/>
          </p:nvPr>
        </p:nvSpPr>
        <p:spPr>
          <a:noFill/>
        </p:spPr>
        <p:txBody>
          <a:bodyPr/>
          <a:lstStyle/>
          <a:p>
            <a:pPr lvl="1"/>
            <a:fld id="{DC623646-1E95-4DB4-9499-E6D6C1D144DA}" type="slidenum">
              <a:rPr lang="en-US"/>
              <a:pPr lvl="1"/>
              <a:t>1</a:t>
            </a:fld>
            <a:endParaRPr lang="en-US"/>
          </a:p>
        </p:txBody>
      </p:sp>
      <p:graphicFrame>
        <p:nvGraphicFramePr>
          <p:cNvPr id="638161" name="Group 209"/>
          <p:cNvGraphicFramePr>
            <a:graphicFrameLocks noGrp="1"/>
          </p:cNvGraphicFramePr>
          <p:nvPr/>
        </p:nvGraphicFramePr>
        <p:xfrm>
          <a:off x="1143000" y="1990725"/>
          <a:ext cx="6705600" cy="3298192"/>
        </p:xfrm>
        <a:graphic>
          <a:graphicData uri="http://schemas.openxmlformats.org/drawingml/2006/table">
            <a:tbl>
              <a:tblPr/>
              <a:tblGrid>
                <a:gridCol w="712788"/>
                <a:gridCol w="644525"/>
                <a:gridCol w="595312"/>
                <a:gridCol w="1400175"/>
                <a:gridCol w="1066800"/>
                <a:gridCol w="842963"/>
                <a:gridCol w="763587"/>
                <a:gridCol w="679450"/>
              </a:tblGrid>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80"/>
                          </a:solidFill>
                          <a:effectLst/>
                          <a:latin typeface="Times New Roman" pitchFamily="18" charset="0"/>
                          <a:cs typeface="Times New Roman" pitchFamily="18" charset="0"/>
                        </a:rPr>
                        <a:t>Date</a:t>
                      </a:r>
                      <a:endParaRPr kumimoji="0" lang="en-US" sz="12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Day</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Class</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No.</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Title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Chapters</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HW</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Lab</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Due date</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80"/>
                          </a:solidFill>
                          <a:effectLst/>
                          <a:latin typeface="Times New Roman" pitchFamily="18" charset="0"/>
                          <a:cs typeface="Times New Roman" pitchFamily="18" charset="0"/>
                        </a:rPr>
                        <a:t>Exam</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stealth" w="lg" len="lg"/>
                    </a:lnB>
                    <a:lnTlToBr>
                      <a:noFill/>
                    </a:lnTlToBr>
                    <a:lnBlToTr>
                      <a:noFill/>
                    </a:lnBlToTr>
                    <a:no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Times New Roman" pitchFamily="18" charset="0"/>
                        </a:rPr>
                        <a:t>1 </a:t>
                      </a:r>
                      <a:r>
                        <a:rPr kumimoji="0" lang="en-US" sz="1200" b="0" i="0" u="none" strike="noStrike" cap="none" normalizeH="0" baseline="0" dirty="0" smtClean="0">
                          <a:ln>
                            <a:noFill/>
                          </a:ln>
                          <a:solidFill>
                            <a:srgbClr val="FFFFFF"/>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9</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Equivalent Circuits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rPr>
                        <a:t>3.6 </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FFFFFF"/>
                          </a:solidFill>
                          <a:effectLst/>
                          <a:latin typeface="Times New Roman" pitchFamily="18" charset="0"/>
                          <a:cs typeface="Times New Roman" pitchFamily="18" charset="0"/>
                        </a:rPr>
                        <a:t> </a:t>
                      </a:r>
                      <a:endParaRPr kumimoji="0" lang="en-US" sz="1200" b="0"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0033CC"/>
                    </a:solidFill>
                  </a:tcPr>
                </a:tc>
              </a:tr>
              <a:tr h="2730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Thu</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FF"/>
                    </a:solidFill>
                  </a:tcPr>
                </a:tc>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3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Fri</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Recitation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HW 4</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FFFF66">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666699">
                        <a:alpha val="50000"/>
                      </a:srgbClr>
                    </a:solidFill>
                  </a:tcPr>
                </a:tc>
              </a:tr>
              <a:tr h="2746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4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Sat</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3175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5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Sun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80"/>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stealth" w="lg" len="lg"/>
                    </a:lnB>
                    <a:lnTlToBr>
                      <a:noFill/>
                    </a:lnTlToBr>
                    <a:lnBlToTr>
                      <a:noFill/>
                    </a:lnBlToTr>
                    <a:solidFill>
                      <a:srgbClr val="C0C0C0"/>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6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Mon</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10</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Energy Storage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3.7, 4.1</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NO LAB</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stealth"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r h="234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7 </a:t>
                      </a:r>
                      <a:r>
                        <a:rPr kumimoji="0" lang="en-US" sz="1200" b="0" i="0" u="none" strike="noStrike" cap="none" normalizeH="0" baseline="0" dirty="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Tue</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NO LAB</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rgbClr val="FFFFFF">
                        <a:alpha val="50000"/>
                      </a:srgbClr>
                    </a:solidFill>
                  </a:tcPr>
                </a:tc>
              </a:tr>
              <a:tr h="4460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8 </a:t>
                      </a:r>
                      <a:r>
                        <a:rPr kumimoji="0" lang="en-US" sz="1200" b="0" i="0" u="none" strike="noStrike" cap="none" normalizeH="0" baseline="0" smtClean="0">
                          <a:ln>
                            <a:noFill/>
                          </a:ln>
                          <a:solidFill>
                            <a:schemeClr val="tx1"/>
                          </a:solidFill>
                          <a:effectLst/>
                          <a:latin typeface="Times New Roman" pitchFamily="18" charset="0"/>
                        </a:rPr>
                        <a:t>Oct</a:t>
                      </a:r>
                    </a:p>
                  </a:txBody>
                  <a:tcPr horzOverflow="overflow">
                    <a:lnL w="12700" cap="flat" cmpd="sng" algn="ctr">
                      <a:solidFill>
                        <a:srgbClr val="000000"/>
                      </a:solidFill>
                      <a:prstDash val="solid"/>
                      <a:round/>
                      <a:headEnd type="none" w="lg" len="lg"/>
                      <a:tailEnd type="none"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Wed</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11</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Dynamic Circuits</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4.2 – 4.4</a:t>
                      </a: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stealth"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lg" len="lg"/>
                      <a:tailEnd type="stealth" w="lg" len="lg"/>
                    </a:lnL>
                    <a:lnR w="12700" cap="flat" cmpd="sng" algn="ctr">
                      <a:solidFill>
                        <a:srgbClr val="000000"/>
                      </a:solidFill>
                      <a:prstDash val="solid"/>
                      <a:round/>
                      <a:headEnd type="none" w="lg" len="lg"/>
                      <a:tailEnd type="none" w="lg" len="lg"/>
                    </a:lnR>
                    <a:lnT w="12700" cap="flat" cmpd="sng" algn="ctr">
                      <a:solidFill>
                        <a:srgbClr val="000000"/>
                      </a:solidFill>
                      <a:prstDash val="solid"/>
                      <a:round/>
                      <a:headEnd type="none" w="lg" len="lg"/>
                      <a:tailEnd type="none" w="lg" len="lg"/>
                    </a:lnT>
                    <a:lnB w="12700" cap="flat" cmpd="sng" algn="ctr">
                      <a:solidFill>
                        <a:srgbClr val="000000"/>
                      </a:solidFill>
                      <a:prstDash val="solid"/>
                      <a:round/>
                      <a:headEnd type="none" w="lg" len="lg"/>
                      <a:tailEnd type="none" w="lg" len="lg"/>
                    </a:lnB>
                    <a:lnTlToBr>
                      <a:noFill/>
                    </a:lnTlToBr>
                    <a:lnBlToTr>
                      <a:noFill/>
                    </a:lnBlToTr>
                    <a:solidFill>
                      <a:schemeClr val="bg1">
                        <a:alpha val="50000"/>
                      </a:schemeClr>
                    </a:solidFill>
                  </a:tcPr>
                </a:tc>
              </a:tr>
            </a:tbl>
          </a:graphicData>
        </a:graphic>
      </p:graphicFrame>
      <p:sp>
        <p:nvSpPr>
          <p:cNvPr id="23649" name="Rectangle 94"/>
          <p:cNvSpPr>
            <a:spLocks noChangeArrowheads="1"/>
          </p:cNvSpPr>
          <p:nvPr/>
        </p:nvSpPr>
        <p:spPr bwMode="auto">
          <a:xfrm>
            <a:off x="381000" y="152400"/>
            <a:ext cx="8458200" cy="914400"/>
          </a:xfrm>
          <a:prstGeom prst="rect">
            <a:avLst/>
          </a:prstGeom>
          <a:noFill/>
          <a:ln w="9525">
            <a:noFill/>
            <a:miter lim="800000"/>
            <a:headEnd/>
            <a:tailEnd/>
          </a:ln>
        </p:spPr>
        <p:txBody>
          <a:bodyPr lIns="92075" tIns="46038" rIns="92075" bIns="46038" anchor="b"/>
          <a:lstStyle/>
          <a:p>
            <a:pPr algn="l"/>
            <a:r>
              <a:rPr lang="en-US" sz="4400">
                <a:solidFill>
                  <a:schemeClr val="tx2"/>
                </a:solidFill>
              </a:rPr>
              <a:t>Schedule…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a:t>ECEN 301</a:t>
            </a:r>
          </a:p>
        </p:txBody>
      </p:sp>
      <p:sp>
        <p:nvSpPr>
          <p:cNvPr id="32771" name="Footer Placeholder 4"/>
          <p:cNvSpPr>
            <a:spLocks noGrp="1"/>
          </p:cNvSpPr>
          <p:nvPr>
            <p:ph type="ftr" sz="quarter" idx="11"/>
          </p:nvPr>
        </p:nvSpPr>
        <p:spPr>
          <a:noFill/>
        </p:spPr>
        <p:txBody>
          <a:bodyPr/>
          <a:lstStyle/>
          <a:p>
            <a:r>
              <a:rPr lang="en-US"/>
              <a:t>Discussion #9 – Equivalent Circuits</a:t>
            </a:r>
          </a:p>
        </p:txBody>
      </p:sp>
      <p:sp>
        <p:nvSpPr>
          <p:cNvPr id="32772" name="Slide Number Placeholder 5"/>
          <p:cNvSpPr>
            <a:spLocks noGrp="1"/>
          </p:cNvSpPr>
          <p:nvPr>
            <p:ph type="sldNum" sz="quarter" idx="12"/>
          </p:nvPr>
        </p:nvSpPr>
        <p:spPr>
          <a:noFill/>
        </p:spPr>
        <p:txBody>
          <a:bodyPr/>
          <a:lstStyle/>
          <a:p>
            <a:pPr lvl="1"/>
            <a:fld id="{B2BE4951-10D9-45E6-9FCE-7FF9BE842BDA}" type="slidenum">
              <a:rPr lang="en-US"/>
              <a:pPr lvl="1"/>
              <a:t>10</a:t>
            </a:fld>
            <a:endParaRPr lang="en-US"/>
          </a:p>
        </p:txBody>
      </p:sp>
      <p:sp>
        <p:nvSpPr>
          <p:cNvPr id="32773" name="Rectangle 2"/>
          <p:cNvSpPr>
            <a:spLocks noGrp="1" noChangeArrowheads="1"/>
          </p:cNvSpPr>
          <p:nvPr>
            <p:ph type="title"/>
          </p:nvPr>
        </p:nvSpPr>
        <p:spPr/>
        <p:txBody>
          <a:bodyPr/>
          <a:lstStyle/>
          <a:p>
            <a:r>
              <a:rPr lang="en-US" smtClean="0"/>
              <a:t>Equivalent Circuits</a:t>
            </a:r>
          </a:p>
        </p:txBody>
      </p:sp>
      <p:sp>
        <p:nvSpPr>
          <p:cNvPr id="32774" name="Rectangle 3"/>
          <p:cNvSpPr>
            <a:spLocks noGrp="1" noChangeArrowheads="1"/>
          </p:cNvSpPr>
          <p:nvPr>
            <p:ph type="body" idx="1"/>
          </p:nvPr>
        </p:nvSpPr>
        <p:spPr>
          <a:xfrm>
            <a:off x="406400" y="1333500"/>
            <a:ext cx="8356600" cy="1638300"/>
          </a:xfrm>
          <a:solidFill>
            <a:srgbClr val="8495A9"/>
          </a:solidFill>
          <a:ln>
            <a:solidFill>
              <a:schemeClr val="tx1"/>
            </a:solidFill>
          </a:ln>
        </p:spPr>
        <p:txBody>
          <a:bodyPr/>
          <a:lstStyle/>
          <a:p>
            <a:pPr>
              <a:lnSpc>
                <a:spcPct val="80000"/>
              </a:lnSpc>
              <a:buFont typeface="Monotype Sorts" pitchFamily="2" charset="2"/>
              <a:buNone/>
            </a:pPr>
            <a:r>
              <a:rPr lang="en-US" sz="2400" b="1" u="sng" smtClean="0">
                <a:cs typeface="Times New Roman" pitchFamily="18" charset="0"/>
              </a:rPr>
              <a:t>Norton Theorem</a:t>
            </a:r>
            <a:r>
              <a:rPr lang="en-US" sz="2400" smtClean="0">
                <a:cs typeface="Times New Roman" pitchFamily="18" charset="0"/>
              </a:rPr>
              <a:t>: when </a:t>
            </a:r>
            <a:r>
              <a:rPr lang="en-US" sz="2400" i="1" smtClean="0">
                <a:cs typeface="Times New Roman" pitchFamily="18" charset="0"/>
              </a:rPr>
              <a:t>viewed from the load</a:t>
            </a:r>
            <a:r>
              <a:rPr lang="en-US" sz="2400" smtClean="0">
                <a:cs typeface="Times New Roman" pitchFamily="18" charset="0"/>
              </a:rPr>
              <a:t>, any network comprised of independent sources and linear elements (resistors), may be represented by an equivalent circuit.</a:t>
            </a:r>
          </a:p>
          <a:p>
            <a:pPr lvl="1">
              <a:lnSpc>
                <a:spcPct val="80000"/>
              </a:lnSpc>
              <a:buClr>
                <a:schemeClr val="tx1"/>
              </a:buClr>
              <a:buFont typeface="Wingdings" pitchFamily="2" charset="2"/>
              <a:buChar char="Ø"/>
            </a:pPr>
            <a:r>
              <a:rPr lang="en-US" sz="2000" smtClean="0">
                <a:cs typeface="Times New Roman" pitchFamily="18" charset="0"/>
              </a:rPr>
              <a:t>Equivalent circuit consists of an ideal current source </a:t>
            </a:r>
            <a:r>
              <a:rPr lang="en-US" sz="2000" b="1" i="1" smtClean="0">
                <a:cs typeface="Times New Roman" pitchFamily="18" charset="0"/>
              </a:rPr>
              <a:t>i</a:t>
            </a:r>
            <a:r>
              <a:rPr lang="en-US" sz="2000" b="1" baseline="-25000" smtClean="0">
                <a:cs typeface="Times New Roman" pitchFamily="18" charset="0"/>
              </a:rPr>
              <a:t>N</a:t>
            </a:r>
            <a:r>
              <a:rPr lang="en-US" sz="2000" smtClean="0">
                <a:cs typeface="Times New Roman" pitchFamily="18" charset="0"/>
              </a:rPr>
              <a:t> in parallel with an </a:t>
            </a:r>
            <a:r>
              <a:rPr lang="en-US" sz="2000" b="1" smtClean="0">
                <a:cs typeface="Times New Roman" pitchFamily="18" charset="0"/>
              </a:rPr>
              <a:t>equivalent resistance R</a:t>
            </a:r>
            <a:r>
              <a:rPr lang="en-US" sz="2000" b="1" baseline="-25000" smtClean="0">
                <a:cs typeface="Times New Roman" pitchFamily="18" charset="0"/>
              </a:rPr>
              <a:t>N</a:t>
            </a:r>
          </a:p>
        </p:txBody>
      </p:sp>
      <p:sp>
        <p:nvSpPr>
          <p:cNvPr id="32775" name="Rectangle 31"/>
          <p:cNvSpPr>
            <a:spLocks noChangeArrowheads="1"/>
          </p:cNvSpPr>
          <p:nvPr/>
        </p:nvSpPr>
        <p:spPr bwMode="auto">
          <a:xfrm>
            <a:off x="914400" y="3327400"/>
            <a:ext cx="2184400" cy="2071688"/>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
        <p:nvSpPr>
          <p:cNvPr id="32776" name="AutoShape 32"/>
          <p:cNvSpPr>
            <a:spLocks noChangeArrowheads="1"/>
          </p:cNvSpPr>
          <p:nvPr/>
        </p:nvSpPr>
        <p:spPr bwMode="auto">
          <a:xfrm>
            <a:off x="3216275" y="5170488"/>
            <a:ext cx="517525" cy="304800"/>
          </a:xfrm>
          <a:prstGeom prst="leftArrow">
            <a:avLst>
              <a:gd name="adj1" fmla="val 50000"/>
              <a:gd name="adj2" fmla="val 42448"/>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32777" name="Text Box 33"/>
          <p:cNvSpPr txBox="1">
            <a:spLocks noChangeArrowheads="1"/>
          </p:cNvSpPr>
          <p:nvPr/>
        </p:nvSpPr>
        <p:spPr bwMode="auto">
          <a:xfrm>
            <a:off x="2514600" y="5792788"/>
            <a:ext cx="1847850" cy="379412"/>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algn="l"/>
            <a:r>
              <a:rPr lang="en-US"/>
              <a:t>“View from load”</a:t>
            </a:r>
          </a:p>
        </p:txBody>
      </p:sp>
      <p:sp>
        <p:nvSpPr>
          <p:cNvPr id="32778" name="Line 34"/>
          <p:cNvSpPr>
            <a:spLocks noChangeShapeType="1"/>
          </p:cNvSpPr>
          <p:nvPr/>
        </p:nvSpPr>
        <p:spPr bwMode="auto">
          <a:xfrm flipV="1">
            <a:off x="4362450" y="4011613"/>
            <a:ext cx="1504950" cy="1781175"/>
          </a:xfrm>
          <a:prstGeom prst="line">
            <a:avLst/>
          </a:prstGeom>
          <a:noFill/>
          <a:ln w="12700">
            <a:solidFill>
              <a:schemeClr val="tx1"/>
            </a:solidFill>
            <a:round/>
            <a:headEnd type="none" w="lg" len="lg"/>
            <a:tailEnd type="stealth" w="lg" len="lg"/>
          </a:ln>
        </p:spPr>
        <p:txBody>
          <a:bodyPr/>
          <a:lstStyle/>
          <a:p>
            <a:endParaRPr lang="en-US"/>
          </a:p>
        </p:txBody>
      </p:sp>
      <p:sp>
        <p:nvSpPr>
          <p:cNvPr id="32779" name="Text Box 35"/>
          <p:cNvSpPr txBox="1">
            <a:spLocks noChangeArrowheads="1"/>
          </p:cNvSpPr>
          <p:nvPr/>
        </p:nvSpPr>
        <p:spPr bwMode="auto">
          <a:xfrm>
            <a:off x="5997575" y="3744913"/>
            <a:ext cx="2384425" cy="120332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A fancy way of saying:</a:t>
            </a:r>
          </a:p>
          <a:p>
            <a:pPr algn="l"/>
            <a:r>
              <a:rPr lang="en-US"/>
              <a:t>“The circuit that includes everything except for the load”</a:t>
            </a:r>
          </a:p>
        </p:txBody>
      </p:sp>
      <p:grpSp>
        <p:nvGrpSpPr>
          <p:cNvPr id="32780" name="Group 36"/>
          <p:cNvGrpSpPr>
            <a:grpSpLocks/>
          </p:cNvGrpSpPr>
          <p:nvPr/>
        </p:nvGrpSpPr>
        <p:grpSpPr bwMode="auto">
          <a:xfrm>
            <a:off x="1144588" y="3200400"/>
            <a:ext cx="3408362" cy="1981200"/>
            <a:chOff x="3184" y="2016"/>
            <a:chExt cx="2147" cy="1248"/>
          </a:xfrm>
        </p:grpSpPr>
        <p:grpSp>
          <p:nvGrpSpPr>
            <p:cNvPr id="32781" name="Group 37"/>
            <p:cNvGrpSpPr>
              <a:grpSpLocks/>
            </p:cNvGrpSpPr>
            <p:nvPr/>
          </p:nvGrpSpPr>
          <p:grpSpPr bwMode="auto">
            <a:xfrm>
              <a:off x="3184" y="2550"/>
              <a:ext cx="530" cy="328"/>
              <a:chOff x="3114" y="2952"/>
              <a:chExt cx="530" cy="328"/>
            </a:xfrm>
          </p:grpSpPr>
          <p:sp>
            <p:nvSpPr>
              <p:cNvPr id="32809" name="Text Box 38"/>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32810" name="Group 39"/>
              <p:cNvGrpSpPr>
                <a:grpSpLocks/>
              </p:cNvGrpSpPr>
              <p:nvPr/>
            </p:nvGrpSpPr>
            <p:grpSpPr bwMode="auto">
              <a:xfrm>
                <a:off x="3312" y="2970"/>
                <a:ext cx="332" cy="310"/>
                <a:chOff x="273" y="2626"/>
                <a:chExt cx="332" cy="310"/>
              </a:xfrm>
            </p:grpSpPr>
            <p:sp>
              <p:nvSpPr>
                <p:cNvPr id="32811" name="Oval 40"/>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2812" name="Line 41"/>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32782" name="Oval 42"/>
            <p:cNvSpPr>
              <a:spLocks noChangeArrowheads="1"/>
            </p:cNvSpPr>
            <p:nvPr/>
          </p:nvSpPr>
          <p:spPr bwMode="auto">
            <a:xfrm>
              <a:off x="4515"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2783" name="Oval 43"/>
            <p:cNvSpPr>
              <a:spLocks noChangeArrowheads="1"/>
            </p:cNvSpPr>
            <p:nvPr/>
          </p:nvSpPr>
          <p:spPr bwMode="auto">
            <a:xfrm>
              <a:off x="4515" y="231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2784" name="Oval 44"/>
            <p:cNvSpPr>
              <a:spLocks noChangeArrowheads="1"/>
            </p:cNvSpPr>
            <p:nvPr/>
          </p:nvSpPr>
          <p:spPr bwMode="auto">
            <a:xfrm rot="-5400000">
              <a:off x="4096" y="3088"/>
              <a:ext cx="66" cy="64"/>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2785" name="Oval 45"/>
            <p:cNvSpPr>
              <a:spLocks noChangeArrowheads="1"/>
            </p:cNvSpPr>
            <p:nvPr/>
          </p:nvSpPr>
          <p:spPr bwMode="auto">
            <a:xfrm rot="-5400000">
              <a:off x="4084" y="2320"/>
              <a:ext cx="66" cy="7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32786" name="Group 46"/>
            <p:cNvGrpSpPr>
              <a:grpSpLocks/>
            </p:cNvGrpSpPr>
            <p:nvPr/>
          </p:nvGrpSpPr>
          <p:grpSpPr bwMode="auto">
            <a:xfrm rot="10800000">
              <a:off x="4063" y="2559"/>
              <a:ext cx="112" cy="287"/>
              <a:chOff x="3450" y="2313"/>
              <a:chExt cx="111" cy="216"/>
            </a:xfrm>
          </p:grpSpPr>
          <p:sp>
            <p:nvSpPr>
              <p:cNvPr id="32802" name="Line 4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2803" name="Line 4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2804" name="Line 4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2805" name="Line 5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2806" name="Line 5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2807" name="Line 5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2808" name="Line 5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2787" name="Text Box 54"/>
            <p:cNvSpPr txBox="1">
              <a:spLocks noChangeArrowheads="1"/>
            </p:cNvSpPr>
            <p:nvPr/>
          </p:nvSpPr>
          <p:spPr bwMode="auto">
            <a:xfrm>
              <a:off x="3808" y="2623"/>
              <a:ext cx="28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32788" name="AutoShape 55"/>
            <p:cNvCxnSpPr>
              <a:cxnSpLocks noChangeShapeType="1"/>
              <a:stCxn id="32784" idx="6"/>
              <a:endCxn id="32802" idx="0"/>
            </p:cNvCxnSpPr>
            <p:nvPr/>
          </p:nvCxnSpPr>
          <p:spPr bwMode="auto">
            <a:xfrm flipH="1" flipV="1">
              <a:off x="4127" y="2846"/>
              <a:ext cx="2" cy="241"/>
            </a:xfrm>
            <a:prstGeom prst="straightConnector1">
              <a:avLst/>
            </a:prstGeom>
            <a:noFill/>
            <a:ln w="12700">
              <a:solidFill>
                <a:schemeClr val="tx1"/>
              </a:solidFill>
              <a:round/>
              <a:headEnd type="none" w="lg" len="lg"/>
              <a:tailEnd type="none" w="lg" len="lg"/>
            </a:ln>
          </p:spPr>
        </p:cxnSp>
        <p:cxnSp>
          <p:nvCxnSpPr>
            <p:cNvPr id="32789" name="AutoShape 56"/>
            <p:cNvCxnSpPr>
              <a:cxnSpLocks noChangeShapeType="1"/>
              <a:stCxn id="32785" idx="2"/>
              <a:endCxn id="32804" idx="1"/>
            </p:cNvCxnSpPr>
            <p:nvPr/>
          </p:nvCxnSpPr>
          <p:spPr bwMode="auto">
            <a:xfrm>
              <a:off x="4117" y="2388"/>
              <a:ext cx="0" cy="171"/>
            </a:xfrm>
            <a:prstGeom prst="straightConnector1">
              <a:avLst/>
            </a:prstGeom>
            <a:noFill/>
            <a:ln w="12700">
              <a:solidFill>
                <a:schemeClr val="tx1"/>
              </a:solidFill>
              <a:round/>
              <a:headEnd type="none" w="lg" len="lg"/>
              <a:tailEnd type="none" w="lg" len="lg"/>
            </a:ln>
          </p:spPr>
        </p:cxnSp>
        <p:cxnSp>
          <p:nvCxnSpPr>
            <p:cNvPr id="32790" name="AutoShape 57"/>
            <p:cNvCxnSpPr>
              <a:cxnSpLocks noChangeShapeType="1"/>
              <a:stCxn id="32811" idx="4"/>
              <a:endCxn id="32784" idx="0"/>
            </p:cNvCxnSpPr>
            <p:nvPr/>
          </p:nvCxnSpPr>
          <p:spPr bwMode="auto">
            <a:xfrm rot="16200000" flipH="1">
              <a:off x="3702" y="2724"/>
              <a:ext cx="242" cy="549"/>
            </a:xfrm>
            <a:prstGeom prst="bentConnector2">
              <a:avLst/>
            </a:prstGeom>
            <a:noFill/>
            <a:ln w="12700">
              <a:solidFill>
                <a:schemeClr val="tx1"/>
              </a:solidFill>
              <a:miter lim="800000"/>
              <a:headEnd type="none" w="lg" len="lg"/>
              <a:tailEnd type="none" w="lg" len="lg"/>
            </a:ln>
          </p:spPr>
        </p:cxnSp>
        <p:cxnSp>
          <p:nvCxnSpPr>
            <p:cNvPr id="32791" name="AutoShape 58"/>
            <p:cNvCxnSpPr>
              <a:cxnSpLocks noChangeShapeType="1"/>
              <a:stCxn id="32811" idx="0"/>
              <a:endCxn id="32785" idx="0"/>
            </p:cNvCxnSpPr>
            <p:nvPr/>
          </p:nvCxnSpPr>
          <p:spPr bwMode="auto">
            <a:xfrm rot="-5400000">
              <a:off x="3708" y="2195"/>
              <a:ext cx="213" cy="534"/>
            </a:xfrm>
            <a:prstGeom prst="bentConnector2">
              <a:avLst/>
            </a:prstGeom>
            <a:noFill/>
            <a:ln w="12700">
              <a:solidFill>
                <a:schemeClr val="tx1"/>
              </a:solidFill>
              <a:miter lim="800000"/>
              <a:headEnd type="none" w="lg" len="lg"/>
              <a:tailEnd type="none" w="lg" len="lg"/>
            </a:ln>
          </p:spPr>
        </p:cxnSp>
        <p:cxnSp>
          <p:nvCxnSpPr>
            <p:cNvPr id="32792" name="AutoShape 59"/>
            <p:cNvCxnSpPr>
              <a:cxnSpLocks noChangeShapeType="1"/>
              <a:stCxn id="32784" idx="4"/>
              <a:endCxn id="32782" idx="2"/>
            </p:cNvCxnSpPr>
            <p:nvPr/>
          </p:nvCxnSpPr>
          <p:spPr bwMode="auto">
            <a:xfrm>
              <a:off x="4161" y="3120"/>
              <a:ext cx="354" cy="6"/>
            </a:xfrm>
            <a:prstGeom prst="straightConnector1">
              <a:avLst/>
            </a:prstGeom>
            <a:noFill/>
            <a:ln w="12700">
              <a:solidFill>
                <a:schemeClr val="tx1"/>
              </a:solidFill>
              <a:round/>
              <a:headEnd type="none" w="lg" len="lg"/>
              <a:tailEnd type="none" w="lg" len="lg"/>
            </a:ln>
          </p:spPr>
        </p:cxnSp>
        <p:cxnSp>
          <p:nvCxnSpPr>
            <p:cNvPr id="32793" name="AutoShape 60"/>
            <p:cNvCxnSpPr>
              <a:cxnSpLocks noChangeShapeType="1"/>
              <a:stCxn id="32785" idx="4"/>
              <a:endCxn id="32783" idx="2"/>
            </p:cNvCxnSpPr>
            <p:nvPr/>
          </p:nvCxnSpPr>
          <p:spPr bwMode="auto">
            <a:xfrm>
              <a:off x="4152" y="2355"/>
              <a:ext cx="363" cy="3"/>
            </a:xfrm>
            <a:prstGeom prst="straightConnector1">
              <a:avLst/>
            </a:prstGeom>
            <a:noFill/>
            <a:ln w="12700">
              <a:solidFill>
                <a:schemeClr val="tx1"/>
              </a:solidFill>
              <a:round/>
              <a:headEnd type="none" w="lg" len="lg"/>
              <a:tailEnd type="none" w="lg" len="lg"/>
            </a:ln>
          </p:spPr>
        </p:cxnSp>
        <p:grpSp>
          <p:nvGrpSpPr>
            <p:cNvPr id="32794" name="Group 61"/>
            <p:cNvGrpSpPr>
              <a:grpSpLocks/>
            </p:cNvGrpSpPr>
            <p:nvPr/>
          </p:nvGrpSpPr>
          <p:grpSpPr bwMode="auto">
            <a:xfrm>
              <a:off x="4851" y="2227"/>
              <a:ext cx="480" cy="1037"/>
              <a:chOff x="1680" y="2060"/>
              <a:chExt cx="480" cy="1037"/>
            </a:xfrm>
          </p:grpSpPr>
          <p:sp>
            <p:nvSpPr>
              <p:cNvPr id="32800" name="Rectangle 62"/>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32801" name="Text Box 63"/>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cxnSp>
          <p:nvCxnSpPr>
            <p:cNvPr id="32795" name="AutoShape 64"/>
            <p:cNvCxnSpPr>
              <a:cxnSpLocks noChangeShapeType="1"/>
              <a:stCxn id="32782" idx="6"/>
            </p:cNvCxnSpPr>
            <p:nvPr/>
          </p:nvCxnSpPr>
          <p:spPr bwMode="auto">
            <a:xfrm>
              <a:off x="4598" y="3126"/>
              <a:ext cx="253" cy="1"/>
            </a:xfrm>
            <a:prstGeom prst="straightConnector1">
              <a:avLst/>
            </a:prstGeom>
            <a:noFill/>
            <a:ln w="12700">
              <a:solidFill>
                <a:schemeClr val="tx1"/>
              </a:solidFill>
              <a:round/>
              <a:headEnd type="none" w="lg" len="lg"/>
              <a:tailEnd type="none" w="lg" len="lg"/>
            </a:ln>
          </p:spPr>
        </p:cxnSp>
        <p:cxnSp>
          <p:nvCxnSpPr>
            <p:cNvPr id="32796" name="AutoShape 65"/>
            <p:cNvCxnSpPr>
              <a:cxnSpLocks noChangeShapeType="1"/>
              <a:stCxn id="32783" idx="6"/>
            </p:cNvCxnSpPr>
            <p:nvPr/>
          </p:nvCxnSpPr>
          <p:spPr bwMode="auto">
            <a:xfrm>
              <a:off x="4598" y="2358"/>
              <a:ext cx="253" cy="1"/>
            </a:xfrm>
            <a:prstGeom prst="straightConnector1">
              <a:avLst/>
            </a:prstGeom>
            <a:noFill/>
            <a:ln w="12700">
              <a:solidFill>
                <a:schemeClr val="tx1"/>
              </a:solidFill>
              <a:round/>
              <a:headEnd type="none" w="lg" len="lg"/>
              <a:tailEnd type="none" w="lg" len="lg"/>
            </a:ln>
          </p:spPr>
        </p:cxnSp>
        <p:sp>
          <p:nvSpPr>
            <p:cNvPr id="32797" name="Text Box 66"/>
            <p:cNvSpPr txBox="1">
              <a:spLocks noChangeArrowheads="1"/>
            </p:cNvSpPr>
            <p:nvPr/>
          </p:nvSpPr>
          <p:spPr bwMode="auto">
            <a:xfrm>
              <a:off x="4461" y="2335"/>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32798" name="Line 67"/>
            <p:cNvSpPr>
              <a:spLocks noChangeShapeType="1"/>
            </p:cNvSpPr>
            <p:nvPr/>
          </p:nvSpPr>
          <p:spPr bwMode="auto">
            <a:xfrm>
              <a:off x="4431" y="2259"/>
              <a:ext cx="264" cy="0"/>
            </a:xfrm>
            <a:prstGeom prst="line">
              <a:avLst/>
            </a:prstGeom>
            <a:noFill/>
            <a:ln w="12700">
              <a:solidFill>
                <a:schemeClr val="tx1"/>
              </a:solidFill>
              <a:round/>
              <a:headEnd type="none" w="lg" len="lg"/>
              <a:tailEnd type="stealth" w="lg" len="lg"/>
            </a:ln>
          </p:spPr>
          <p:txBody>
            <a:bodyPr/>
            <a:lstStyle/>
            <a:p>
              <a:endParaRPr lang="en-US"/>
            </a:p>
          </p:txBody>
        </p:sp>
        <p:sp>
          <p:nvSpPr>
            <p:cNvPr id="32799" name="Text Box 68"/>
            <p:cNvSpPr txBox="1">
              <a:spLocks noChangeArrowheads="1"/>
            </p:cNvSpPr>
            <p:nvPr/>
          </p:nvSpPr>
          <p:spPr bwMode="auto">
            <a:xfrm>
              <a:off x="44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a:t>ECEN 301</a:t>
            </a:r>
          </a:p>
        </p:txBody>
      </p:sp>
      <p:sp>
        <p:nvSpPr>
          <p:cNvPr id="33795" name="Footer Placeholder 4"/>
          <p:cNvSpPr>
            <a:spLocks noGrp="1"/>
          </p:cNvSpPr>
          <p:nvPr>
            <p:ph type="ftr" sz="quarter" idx="11"/>
          </p:nvPr>
        </p:nvSpPr>
        <p:spPr>
          <a:noFill/>
        </p:spPr>
        <p:txBody>
          <a:bodyPr/>
          <a:lstStyle/>
          <a:p>
            <a:r>
              <a:rPr lang="en-US"/>
              <a:t>Discussion #9 – Equivalent Circuits</a:t>
            </a:r>
          </a:p>
        </p:txBody>
      </p:sp>
      <p:sp>
        <p:nvSpPr>
          <p:cNvPr id="33796" name="Slide Number Placeholder 5"/>
          <p:cNvSpPr>
            <a:spLocks noGrp="1"/>
          </p:cNvSpPr>
          <p:nvPr>
            <p:ph type="sldNum" sz="quarter" idx="12"/>
          </p:nvPr>
        </p:nvSpPr>
        <p:spPr>
          <a:noFill/>
        </p:spPr>
        <p:txBody>
          <a:bodyPr/>
          <a:lstStyle/>
          <a:p>
            <a:pPr lvl="1"/>
            <a:fld id="{0A6E0C35-8B96-4E22-938F-23B3F01E681C}" type="slidenum">
              <a:rPr lang="en-US"/>
              <a:pPr lvl="1"/>
              <a:t>11</a:t>
            </a:fld>
            <a:endParaRPr lang="en-US"/>
          </a:p>
        </p:txBody>
      </p:sp>
      <p:sp>
        <p:nvSpPr>
          <p:cNvPr id="33797"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33798" name="Rectangle 3"/>
          <p:cNvSpPr>
            <a:spLocks noGrp="1" noChangeArrowheads="1"/>
          </p:cNvSpPr>
          <p:nvPr>
            <p:ph type="body" idx="1"/>
          </p:nvPr>
        </p:nvSpPr>
        <p:spPr>
          <a:xfrm>
            <a:off x="406400" y="1333500"/>
            <a:ext cx="8356600" cy="2705100"/>
          </a:xfrm>
          <a:solidFill>
            <a:srgbClr val="8495A9"/>
          </a:solidFill>
          <a:ln>
            <a:solidFill>
              <a:schemeClr val="tx1"/>
            </a:solidFill>
          </a:ln>
        </p:spPr>
        <p:txBody>
          <a:bodyPr/>
          <a:lstStyle/>
          <a:p>
            <a:pPr marL="609600" indent="-609600">
              <a:buFont typeface="Monotype Sorts" pitchFamily="2" charset="2"/>
              <a:buNone/>
            </a:pPr>
            <a:r>
              <a:rPr lang="en-US" sz="2800" b="1" u="sng" smtClean="0"/>
              <a:t>Computation of Th</a:t>
            </a:r>
            <a:r>
              <a:rPr lang="en-US" sz="2800" b="1" u="sng" smtClean="0">
                <a:cs typeface="Times New Roman" pitchFamily="18" charset="0"/>
              </a:rPr>
              <a:t>évenin and Norton Resistances</a:t>
            </a:r>
            <a:r>
              <a:rPr lang="en-US" sz="2800" smtClean="0">
                <a:cs typeface="Times New Roman" pitchFamily="18" charset="0"/>
              </a:rPr>
              <a:t>: </a:t>
            </a:r>
          </a:p>
          <a:p>
            <a:pPr marL="990600" lvl="1" indent="-533400">
              <a:buClr>
                <a:schemeClr val="tx1"/>
              </a:buClr>
              <a:buFont typeface="Monotype Sorts" pitchFamily="2" charset="2"/>
              <a:buAutoNum type="arabicPeriod"/>
            </a:pPr>
            <a:r>
              <a:rPr lang="en-US" sz="2400" smtClean="0">
                <a:cs typeface="Times New Roman" pitchFamily="18" charset="0"/>
              </a:rPr>
              <a:t>Remove the load (open circuit at load terminal)</a:t>
            </a:r>
          </a:p>
          <a:p>
            <a:pPr marL="990600" lvl="1" indent="-533400">
              <a:buClr>
                <a:schemeClr val="tx1"/>
              </a:buClr>
              <a:buFont typeface="Monotype Sorts" pitchFamily="2" charset="2"/>
              <a:buAutoNum type="arabicPeriod"/>
            </a:pPr>
            <a:r>
              <a:rPr lang="en-US" sz="2400" smtClean="0">
                <a:cs typeface="Times New Roman" pitchFamily="18" charset="0"/>
              </a:rPr>
              <a:t>Zero all independent sources</a:t>
            </a:r>
          </a:p>
          <a:p>
            <a:pPr marL="1371600" lvl="2" indent="-457200">
              <a:buClr>
                <a:schemeClr val="tx1"/>
              </a:buClr>
              <a:buFont typeface="Monotype Sorts" pitchFamily="2" charset="2"/>
              <a:buChar char="Ù"/>
            </a:pPr>
            <a:r>
              <a:rPr lang="en-US" sz="2000" smtClean="0">
                <a:cs typeface="Times New Roman" pitchFamily="18" charset="0"/>
              </a:rPr>
              <a:t>Voltage sources 	short circuit (</a:t>
            </a:r>
            <a:r>
              <a:rPr lang="en-US" sz="2000" b="1" smtClean="0">
                <a:cs typeface="Times New Roman" pitchFamily="18" charset="0"/>
              </a:rPr>
              <a:t>v</a:t>
            </a:r>
            <a:r>
              <a:rPr lang="en-US" sz="2000" smtClean="0">
                <a:cs typeface="Times New Roman" pitchFamily="18" charset="0"/>
              </a:rPr>
              <a:t>  = 0)</a:t>
            </a:r>
          </a:p>
          <a:p>
            <a:pPr marL="1371600" lvl="2" indent="-457200">
              <a:buClr>
                <a:schemeClr val="tx1"/>
              </a:buClr>
              <a:buFont typeface="Monotype Sorts" pitchFamily="2" charset="2"/>
              <a:buChar char="Ù"/>
            </a:pPr>
            <a:r>
              <a:rPr lang="en-US" sz="2000" smtClean="0">
                <a:cs typeface="Times New Roman" pitchFamily="18" charset="0"/>
              </a:rPr>
              <a:t>Current sources	open circuit (</a:t>
            </a:r>
            <a:r>
              <a:rPr lang="en-US" sz="2000" b="1" i="1" smtClean="0">
                <a:cs typeface="Times New Roman" pitchFamily="18" charset="0"/>
              </a:rPr>
              <a:t>i</a:t>
            </a:r>
            <a:r>
              <a:rPr lang="en-US" sz="2000" smtClean="0">
                <a:cs typeface="Times New Roman" pitchFamily="18" charset="0"/>
              </a:rPr>
              <a:t> = 0)</a:t>
            </a:r>
          </a:p>
          <a:p>
            <a:pPr marL="990600" lvl="1" indent="-533400">
              <a:buClr>
                <a:schemeClr val="tx1"/>
              </a:buClr>
              <a:buFont typeface="Monotype Sorts" pitchFamily="2" charset="2"/>
              <a:buAutoNum type="arabicPeriod"/>
            </a:pPr>
            <a:r>
              <a:rPr lang="en-US" sz="2400" smtClean="0">
                <a:cs typeface="Times New Roman" pitchFamily="18" charset="0"/>
              </a:rPr>
              <a:t>Compute equivalent resistance (with load removed)</a:t>
            </a:r>
          </a:p>
        </p:txBody>
      </p:sp>
      <p:sp>
        <p:nvSpPr>
          <p:cNvPr id="33799" name="Line 4"/>
          <p:cNvSpPr>
            <a:spLocks noChangeShapeType="1"/>
          </p:cNvSpPr>
          <p:nvPr/>
        </p:nvSpPr>
        <p:spPr bwMode="auto">
          <a:xfrm>
            <a:off x="3600450" y="2914650"/>
            <a:ext cx="457200" cy="0"/>
          </a:xfrm>
          <a:prstGeom prst="line">
            <a:avLst/>
          </a:prstGeom>
          <a:noFill/>
          <a:ln w="12700">
            <a:solidFill>
              <a:srgbClr val="800000"/>
            </a:solidFill>
            <a:round/>
            <a:headEnd type="none" w="lg" len="lg"/>
            <a:tailEnd type="stealth" w="lg" len="lg"/>
          </a:ln>
        </p:spPr>
        <p:txBody>
          <a:bodyPr/>
          <a:lstStyle/>
          <a:p>
            <a:endParaRPr lang="en-US"/>
          </a:p>
        </p:txBody>
      </p:sp>
      <p:sp>
        <p:nvSpPr>
          <p:cNvPr id="33800" name="Line 5"/>
          <p:cNvSpPr>
            <a:spLocks noChangeShapeType="1"/>
          </p:cNvSpPr>
          <p:nvPr/>
        </p:nvSpPr>
        <p:spPr bwMode="auto">
          <a:xfrm>
            <a:off x="3590925" y="3276600"/>
            <a:ext cx="457200" cy="0"/>
          </a:xfrm>
          <a:prstGeom prst="line">
            <a:avLst/>
          </a:prstGeom>
          <a:noFill/>
          <a:ln w="12700">
            <a:solidFill>
              <a:srgbClr val="800000"/>
            </a:solidFill>
            <a:round/>
            <a:headEnd type="none" w="lg" len="lg"/>
            <a:tailEnd type="stealth" w="lg" len="lg"/>
          </a:ln>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noFill/>
        </p:spPr>
        <p:txBody>
          <a:bodyPr/>
          <a:lstStyle/>
          <a:p>
            <a:r>
              <a:rPr lang="en-US"/>
              <a:t>ECEN 301</a:t>
            </a:r>
          </a:p>
        </p:txBody>
      </p:sp>
      <p:sp>
        <p:nvSpPr>
          <p:cNvPr id="34819" name="Footer Placeholder 4"/>
          <p:cNvSpPr>
            <a:spLocks noGrp="1"/>
          </p:cNvSpPr>
          <p:nvPr>
            <p:ph type="ftr" sz="quarter" idx="11"/>
          </p:nvPr>
        </p:nvSpPr>
        <p:spPr>
          <a:noFill/>
        </p:spPr>
        <p:txBody>
          <a:bodyPr/>
          <a:lstStyle/>
          <a:p>
            <a:r>
              <a:rPr lang="en-US"/>
              <a:t>Discussion #9 – Equivalent Circuits</a:t>
            </a:r>
          </a:p>
        </p:txBody>
      </p:sp>
      <p:sp>
        <p:nvSpPr>
          <p:cNvPr id="34820" name="Slide Number Placeholder 5"/>
          <p:cNvSpPr>
            <a:spLocks noGrp="1"/>
          </p:cNvSpPr>
          <p:nvPr>
            <p:ph type="sldNum" sz="quarter" idx="12"/>
          </p:nvPr>
        </p:nvSpPr>
        <p:spPr>
          <a:noFill/>
        </p:spPr>
        <p:txBody>
          <a:bodyPr/>
          <a:lstStyle/>
          <a:p>
            <a:pPr lvl="1"/>
            <a:fld id="{86680049-E6CD-4AA9-8C3C-45EA74FB0611}" type="slidenum">
              <a:rPr lang="en-US"/>
              <a:pPr lvl="1"/>
              <a:t>12</a:t>
            </a:fld>
            <a:endParaRPr lang="en-US"/>
          </a:p>
        </p:txBody>
      </p:sp>
      <p:sp>
        <p:nvSpPr>
          <p:cNvPr id="34821"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34822" name="Rectangle 6"/>
          <p:cNvSpPr>
            <a:spLocks noGrp="1" noChangeArrowheads="1"/>
          </p:cNvSpPr>
          <p:nvPr>
            <p:ph type="body"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34823" name="Text Box 8"/>
          <p:cNvSpPr txBox="1">
            <a:spLocks noChangeArrowheads="1"/>
          </p:cNvSpPr>
          <p:nvPr/>
        </p:nvSpPr>
        <p:spPr bwMode="auto">
          <a:xfrm>
            <a:off x="9525" y="3470275"/>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34824" name="Oval 9"/>
          <p:cNvSpPr>
            <a:spLocks noChangeArrowheads="1"/>
          </p:cNvSpPr>
          <p:nvPr/>
        </p:nvSpPr>
        <p:spPr bwMode="auto">
          <a:xfrm>
            <a:off x="1366838" y="30575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4825" name="Oval 10"/>
          <p:cNvSpPr>
            <a:spLocks noChangeArrowheads="1"/>
          </p:cNvSpPr>
          <p:nvPr/>
        </p:nvSpPr>
        <p:spPr bwMode="auto">
          <a:xfrm>
            <a:off x="2493963" y="30464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4826" name="Oval 11"/>
          <p:cNvSpPr>
            <a:spLocks noChangeArrowheads="1"/>
          </p:cNvSpPr>
          <p:nvPr/>
        </p:nvSpPr>
        <p:spPr bwMode="auto">
          <a:xfrm>
            <a:off x="13795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4827" name="AutoShape 12"/>
          <p:cNvCxnSpPr>
            <a:cxnSpLocks noChangeShapeType="1"/>
            <a:stCxn id="34826" idx="2"/>
            <a:endCxn id="34931" idx="4"/>
          </p:cNvCxnSpPr>
          <p:nvPr/>
        </p:nvCxnSpPr>
        <p:spPr bwMode="auto">
          <a:xfrm rot="10800000">
            <a:off x="590550" y="4275138"/>
            <a:ext cx="788988" cy="690562"/>
          </a:xfrm>
          <a:prstGeom prst="bentConnector2">
            <a:avLst/>
          </a:prstGeom>
          <a:noFill/>
          <a:ln w="12700">
            <a:solidFill>
              <a:schemeClr val="tx1"/>
            </a:solidFill>
            <a:miter lim="800000"/>
            <a:headEnd type="none" w="lg" len="lg"/>
            <a:tailEnd type="none" w="lg" len="lg"/>
          </a:ln>
        </p:spPr>
      </p:cxnSp>
      <p:cxnSp>
        <p:nvCxnSpPr>
          <p:cNvPr id="34828" name="AutoShape 13"/>
          <p:cNvCxnSpPr>
            <a:cxnSpLocks noChangeShapeType="1"/>
            <a:stCxn id="34826" idx="0"/>
            <a:endCxn id="34834" idx="1"/>
          </p:cNvCxnSpPr>
          <p:nvPr/>
        </p:nvCxnSpPr>
        <p:spPr bwMode="auto">
          <a:xfrm flipH="1" flipV="1">
            <a:off x="1444625" y="4316413"/>
            <a:ext cx="1588" cy="587375"/>
          </a:xfrm>
          <a:prstGeom prst="straightConnector1">
            <a:avLst/>
          </a:prstGeom>
          <a:noFill/>
          <a:ln w="12700">
            <a:solidFill>
              <a:schemeClr val="tx1"/>
            </a:solidFill>
            <a:round/>
            <a:headEnd type="none" w="lg" len="lg"/>
            <a:tailEnd type="none" w="lg" len="lg"/>
          </a:ln>
        </p:spPr>
      </p:cxnSp>
      <p:cxnSp>
        <p:nvCxnSpPr>
          <p:cNvPr id="34829" name="AutoShape 14"/>
          <p:cNvCxnSpPr>
            <a:cxnSpLocks noChangeShapeType="1"/>
            <a:stCxn id="34824" idx="4"/>
            <a:endCxn id="34832" idx="0"/>
          </p:cNvCxnSpPr>
          <p:nvPr/>
        </p:nvCxnSpPr>
        <p:spPr bwMode="auto">
          <a:xfrm flipH="1">
            <a:off x="1430338" y="3179763"/>
            <a:ext cx="3175" cy="793750"/>
          </a:xfrm>
          <a:prstGeom prst="straightConnector1">
            <a:avLst/>
          </a:prstGeom>
          <a:noFill/>
          <a:ln w="12700">
            <a:solidFill>
              <a:schemeClr val="tx1"/>
            </a:solidFill>
            <a:round/>
            <a:headEnd type="none" w="lg" len="lg"/>
            <a:tailEnd type="none" w="lg" len="lg"/>
          </a:ln>
        </p:spPr>
      </p:cxnSp>
      <p:cxnSp>
        <p:nvCxnSpPr>
          <p:cNvPr id="34830" name="AutoShape 15"/>
          <p:cNvCxnSpPr>
            <a:cxnSpLocks noChangeShapeType="1"/>
            <a:stCxn id="34906" idx="2"/>
            <a:endCxn id="34935" idx="0"/>
          </p:cNvCxnSpPr>
          <p:nvPr/>
        </p:nvCxnSpPr>
        <p:spPr bwMode="auto">
          <a:xfrm flipH="1">
            <a:off x="2560638" y="4010025"/>
            <a:ext cx="1587" cy="207963"/>
          </a:xfrm>
          <a:prstGeom prst="straightConnector1">
            <a:avLst/>
          </a:prstGeom>
          <a:noFill/>
          <a:ln w="12700">
            <a:solidFill>
              <a:schemeClr val="tx1"/>
            </a:solidFill>
            <a:round/>
            <a:headEnd type="none" w="lg" len="lg"/>
            <a:tailEnd type="none" w="lg" len="lg"/>
          </a:ln>
        </p:spPr>
      </p:cxnSp>
      <p:sp>
        <p:nvSpPr>
          <p:cNvPr id="34831" name="Text Box 16"/>
          <p:cNvSpPr txBox="1">
            <a:spLocks noChangeArrowheads="1"/>
          </p:cNvSpPr>
          <p:nvPr/>
        </p:nvSpPr>
        <p:spPr bwMode="auto">
          <a:xfrm>
            <a:off x="976313" y="3668713"/>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34832" name="Line 17"/>
          <p:cNvSpPr>
            <a:spLocks noChangeShapeType="1"/>
          </p:cNvSpPr>
          <p:nvPr/>
        </p:nvSpPr>
        <p:spPr bwMode="auto">
          <a:xfrm>
            <a:off x="1430338" y="3973513"/>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34833" name="Line 18"/>
          <p:cNvSpPr>
            <a:spLocks noChangeShapeType="1"/>
          </p:cNvSpPr>
          <p:nvPr/>
        </p:nvSpPr>
        <p:spPr bwMode="auto">
          <a:xfrm flipH="1">
            <a:off x="1354138" y="4006850"/>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34834" name="Line 19"/>
          <p:cNvSpPr>
            <a:spLocks noChangeShapeType="1"/>
          </p:cNvSpPr>
          <p:nvPr/>
        </p:nvSpPr>
        <p:spPr bwMode="auto">
          <a:xfrm>
            <a:off x="1354138" y="4278313"/>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34835" name="Line 20"/>
          <p:cNvSpPr>
            <a:spLocks noChangeShapeType="1"/>
          </p:cNvSpPr>
          <p:nvPr/>
        </p:nvSpPr>
        <p:spPr bwMode="auto">
          <a:xfrm>
            <a:off x="1358900" y="4040188"/>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34836" name="Line 21"/>
          <p:cNvSpPr>
            <a:spLocks noChangeShapeType="1"/>
          </p:cNvSpPr>
          <p:nvPr/>
        </p:nvSpPr>
        <p:spPr bwMode="auto">
          <a:xfrm flipH="1">
            <a:off x="1358900" y="4111625"/>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34837" name="Line 22"/>
          <p:cNvSpPr>
            <a:spLocks noChangeShapeType="1"/>
          </p:cNvSpPr>
          <p:nvPr/>
        </p:nvSpPr>
        <p:spPr bwMode="auto">
          <a:xfrm>
            <a:off x="1358900" y="4154488"/>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34838" name="Line 23"/>
          <p:cNvSpPr>
            <a:spLocks noChangeShapeType="1"/>
          </p:cNvSpPr>
          <p:nvPr/>
        </p:nvSpPr>
        <p:spPr bwMode="auto">
          <a:xfrm flipH="1">
            <a:off x="1358900" y="4225925"/>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34839" name="Group 24"/>
          <p:cNvGrpSpPr>
            <a:grpSpLocks/>
          </p:cNvGrpSpPr>
          <p:nvPr/>
        </p:nvGrpSpPr>
        <p:grpSpPr bwMode="auto">
          <a:xfrm>
            <a:off x="2484438" y="4217988"/>
            <a:ext cx="176212" cy="342900"/>
            <a:chOff x="1670" y="2765"/>
            <a:chExt cx="111" cy="216"/>
          </a:xfrm>
        </p:grpSpPr>
        <p:sp>
          <p:nvSpPr>
            <p:cNvPr id="34935" name="Line 25"/>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4936" name="Line 26"/>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37" name="Line 27"/>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4938" name="Line 28"/>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39" name="Line 29"/>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40" name="Line 30"/>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41" name="Line 31"/>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40" name="Text Box 32"/>
          <p:cNvSpPr txBox="1">
            <a:spLocks noChangeArrowheads="1"/>
          </p:cNvSpPr>
          <p:nvPr/>
        </p:nvSpPr>
        <p:spPr bwMode="auto">
          <a:xfrm>
            <a:off x="2119313" y="39116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grpSp>
        <p:nvGrpSpPr>
          <p:cNvPr id="34841" name="Group 33"/>
          <p:cNvGrpSpPr>
            <a:grpSpLocks/>
          </p:cNvGrpSpPr>
          <p:nvPr/>
        </p:nvGrpSpPr>
        <p:grpSpPr bwMode="auto">
          <a:xfrm>
            <a:off x="327025" y="3754438"/>
            <a:ext cx="527050" cy="520700"/>
            <a:chOff x="311" y="2627"/>
            <a:chExt cx="332" cy="328"/>
          </a:xfrm>
        </p:grpSpPr>
        <p:sp>
          <p:nvSpPr>
            <p:cNvPr id="34931" name="Oval 34"/>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4932" name="Text Box 35"/>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4933" name="Text Box 36"/>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4934" name="Line 37"/>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grpSp>
        <p:nvGrpSpPr>
          <p:cNvPr id="34842" name="Group 38"/>
          <p:cNvGrpSpPr>
            <a:grpSpLocks/>
          </p:cNvGrpSpPr>
          <p:nvPr/>
        </p:nvGrpSpPr>
        <p:grpSpPr bwMode="auto">
          <a:xfrm rot="5400000" flipH="1" flipV="1">
            <a:off x="1923257" y="2880518"/>
            <a:ext cx="177800" cy="455613"/>
            <a:chOff x="3450" y="2313"/>
            <a:chExt cx="111" cy="216"/>
          </a:xfrm>
        </p:grpSpPr>
        <p:sp>
          <p:nvSpPr>
            <p:cNvPr id="34924" name="Line 3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25" name="Line 4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26" name="Line 4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27" name="Line 4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28" name="Line 4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29" name="Line 4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30" name="Line 4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4843" name="AutoShape 46"/>
          <p:cNvCxnSpPr>
            <a:cxnSpLocks noChangeShapeType="1"/>
            <a:stCxn id="34824" idx="6"/>
            <a:endCxn id="34924" idx="0"/>
          </p:cNvCxnSpPr>
          <p:nvPr/>
        </p:nvCxnSpPr>
        <p:spPr bwMode="auto">
          <a:xfrm>
            <a:off x="1498600" y="3119438"/>
            <a:ext cx="287338" cy="1587"/>
          </a:xfrm>
          <a:prstGeom prst="straightConnector1">
            <a:avLst/>
          </a:prstGeom>
          <a:noFill/>
          <a:ln w="12700">
            <a:solidFill>
              <a:schemeClr val="tx1"/>
            </a:solidFill>
            <a:round/>
            <a:headEnd type="none" w="lg" len="lg"/>
            <a:tailEnd type="none" w="lg" len="lg"/>
          </a:ln>
        </p:spPr>
      </p:cxnSp>
      <p:cxnSp>
        <p:nvCxnSpPr>
          <p:cNvPr id="34844" name="AutoShape 47"/>
          <p:cNvCxnSpPr>
            <a:cxnSpLocks noChangeShapeType="1"/>
            <a:stCxn id="34825" idx="2"/>
            <a:endCxn id="34926" idx="1"/>
          </p:cNvCxnSpPr>
          <p:nvPr/>
        </p:nvCxnSpPr>
        <p:spPr bwMode="auto">
          <a:xfrm flipH="1" flipV="1">
            <a:off x="2241550" y="3105150"/>
            <a:ext cx="252413" cy="3175"/>
          </a:xfrm>
          <a:prstGeom prst="straightConnector1">
            <a:avLst/>
          </a:prstGeom>
          <a:noFill/>
          <a:ln w="12700">
            <a:solidFill>
              <a:schemeClr val="tx1"/>
            </a:solidFill>
            <a:round/>
            <a:headEnd type="none" w="lg" len="lg"/>
            <a:tailEnd type="none" w="lg" len="lg"/>
          </a:ln>
        </p:spPr>
      </p:cxnSp>
      <p:grpSp>
        <p:nvGrpSpPr>
          <p:cNvPr id="34845" name="Group 48"/>
          <p:cNvGrpSpPr>
            <a:grpSpLocks/>
          </p:cNvGrpSpPr>
          <p:nvPr/>
        </p:nvGrpSpPr>
        <p:grpSpPr bwMode="auto">
          <a:xfrm>
            <a:off x="1212850" y="5208588"/>
            <a:ext cx="457200" cy="152400"/>
            <a:chOff x="1392" y="3552"/>
            <a:chExt cx="288" cy="96"/>
          </a:xfrm>
        </p:grpSpPr>
        <p:sp>
          <p:nvSpPr>
            <p:cNvPr id="34921" name="Line 4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34922" name="Line 5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34923" name="Line 5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34846" name="Line 52"/>
          <p:cNvSpPr>
            <a:spLocks noChangeShapeType="1"/>
          </p:cNvSpPr>
          <p:nvPr/>
        </p:nvSpPr>
        <p:spPr bwMode="auto">
          <a:xfrm flipV="1">
            <a:off x="1446213" y="49657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34847" name="Text Box 53"/>
          <p:cNvSpPr txBox="1">
            <a:spLocks noChangeArrowheads="1"/>
          </p:cNvSpPr>
          <p:nvPr/>
        </p:nvSpPr>
        <p:spPr bwMode="auto">
          <a:xfrm>
            <a:off x="3567113" y="3846513"/>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34848" name="Oval 54"/>
          <p:cNvSpPr>
            <a:spLocks noChangeArrowheads="1"/>
          </p:cNvSpPr>
          <p:nvPr/>
        </p:nvSpPr>
        <p:spPr bwMode="auto">
          <a:xfrm>
            <a:off x="3663950" y="3032125"/>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4849" name="Oval 55"/>
          <p:cNvSpPr>
            <a:spLocks noChangeArrowheads="1"/>
          </p:cNvSpPr>
          <p:nvPr/>
        </p:nvSpPr>
        <p:spPr bwMode="auto">
          <a:xfrm>
            <a:off x="25098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4850" name="Text Box 56"/>
          <p:cNvSpPr txBox="1">
            <a:spLocks noChangeArrowheads="1"/>
          </p:cNvSpPr>
          <p:nvPr/>
        </p:nvSpPr>
        <p:spPr bwMode="auto">
          <a:xfrm>
            <a:off x="1689100" y="268922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34851" name="AutoShape 57"/>
          <p:cNvCxnSpPr>
            <a:cxnSpLocks noChangeShapeType="1"/>
            <a:stCxn id="34826" idx="6"/>
            <a:endCxn id="34849" idx="2"/>
          </p:cNvCxnSpPr>
          <p:nvPr/>
        </p:nvCxnSpPr>
        <p:spPr bwMode="auto">
          <a:xfrm>
            <a:off x="1511300" y="4965700"/>
            <a:ext cx="998538" cy="0"/>
          </a:xfrm>
          <a:prstGeom prst="straightConnector1">
            <a:avLst/>
          </a:prstGeom>
          <a:noFill/>
          <a:ln w="12700">
            <a:solidFill>
              <a:schemeClr val="tx1"/>
            </a:solidFill>
            <a:round/>
            <a:headEnd type="none" w="lg" len="lg"/>
            <a:tailEnd type="none" w="lg" len="lg"/>
          </a:ln>
        </p:spPr>
      </p:cxnSp>
      <p:cxnSp>
        <p:nvCxnSpPr>
          <p:cNvPr id="34852" name="AutoShape 58"/>
          <p:cNvCxnSpPr>
            <a:cxnSpLocks noChangeShapeType="1"/>
            <a:stCxn id="34849" idx="0"/>
            <a:endCxn id="34937" idx="1"/>
          </p:cNvCxnSpPr>
          <p:nvPr/>
        </p:nvCxnSpPr>
        <p:spPr bwMode="auto">
          <a:xfrm flipH="1" flipV="1">
            <a:off x="2574925" y="4560888"/>
            <a:ext cx="1588" cy="342900"/>
          </a:xfrm>
          <a:prstGeom prst="straightConnector1">
            <a:avLst/>
          </a:prstGeom>
          <a:noFill/>
          <a:ln w="12700">
            <a:solidFill>
              <a:schemeClr val="tx1"/>
            </a:solidFill>
            <a:round/>
            <a:headEnd type="none" w="lg" len="lg"/>
            <a:tailEnd type="none" w="lg" len="lg"/>
          </a:ln>
        </p:spPr>
      </p:cxnSp>
      <p:sp>
        <p:nvSpPr>
          <p:cNvPr id="34853" name="Oval 67"/>
          <p:cNvSpPr>
            <a:spLocks noChangeArrowheads="1"/>
          </p:cNvSpPr>
          <p:nvPr/>
        </p:nvSpPr>
        <p:spPr bwMode="auto">
          <a:xfrm>
            <a:off x="36798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4854" name="AutoShape 68"/>
          <p:cNvCxnSpPr>
            <a:cxnSpLocks noChangeShapeType="1"/>
            <a:stCxn id="34849" idx="6"/>
            <a:endCxn id="34853" idx="2"/>
          </p:cNvCxnSpPr>
          <p:nvPr/>
        </p:nvCxnSpPr>
        <p:spPr bwMode="auto">
          <a:xfrm>
            <a:off x="2641600" y="4965700"/>
            <a:ext cx="1038225" cy="0"/>
          </a:xfrm>
          <a:prstGeom prst="straightConnector1">
            <a:avLst/>
          </a:prstGeom>
          <a:noFill/>
          <a:ln w="12700">
            <a:solidFill>
              <a:schemeClr val="tx1"/>
            </a:solidFill>
            <a:round/>
            <a:headEnd type="none" w="lg" len="lg"/>
            <a:tailEnd type="none" w="lg" len="lg"/>
          </a:ln>
        </p:spPr>
      </p:cxnSp>
      <p:grpSp>
        <p:nvGrpSpPr>
          <p:cNvPr id="34855" name="Group 69"/>
          <p:cNvGrpSpPr>
            <a:grpSpLocks/>
          </p:cNvGrpSpPr>
          <p:nvPr/>
        </p:nvGrpSpPr>
        <p:grpSpPr bwMode="auto">
          <a:xfrm>
            <a:off x="3654425" y="3900488"/>
            <a:ext cx="176213" cy="342900"/>
            <a:chOff x="1670" y="2765"/>
            <a:chExt cx="111" cy="216"/>
          </a:xfrm>
        </p:grpSpPr>
        <p:sp>
          <p:nvSpPr>
            <p:cNvPr id="34914" name="Line 70"/>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4915" name="Line 71"/>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16" name="Line 72"/>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4917" name="Line 73"/>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18" name="Line 74"/>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19" name="Line 75"/>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20" name="Line 76"/>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56" name="Text Box 77"/>
          <p:cNvSpPr txBox="1">
            <a:spLocks noChangeArrowheads="1"/>
          </p:cNvSpPr>
          <p:nvPr/>
        </p:nvSpPr>
        <p:spPr bwMode="auto">
          <a:xfrm>
            <a:off x="3795713" y="35956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34857" name="Group 78"/>
          <p:cNvGrpSpPr>
            <a:grpSpLocks/>
          </p:cNvGrpSpPr>
          <p:nvPr/>
        </p:nvGrpSpPr>
        <p:grpSpPr bwMode="auto">
          <a:xfrm rot="5400000" flipH="1" flipV="1">
            <a:off x="3077369" y="2869407"/>
            <a:ext cx="177800" cy="455612"/>
            <a:chOff x="3450" y="2313"/>
            <a:chExt cx="111" cy="216"/>
          </a:xfrm>
        </p:grpSpPr>
        <p:sp>
          <p:nvSpPr>
            <p:cNvPr id="34907"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908"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909"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910"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911"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12"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13"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58" name="Text Box 86"/>
          <p:cNvSpPr txBox="1">
            <a:spLocks noChangeArrowheads="1"/>
          </p:cNvSpPr>
          <p:nvPr/>
        </p:nvSpPr>
        <p:spPr bwMode="auto">
          <a:xfrm>
            <a:off x="2881313" y="31511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5</a:t>
            </a:r>
            <a:endParaRPr lang="en-US" b="1"/>
          </a:p>
        </p:txBody>
      </p:sp>
      <p:cxnSp>
        <p:nvCxnSpPr>
          <p:cNvPr id="34859" name="AutoShape 87"/>
          <p:cNvCxnSpPr>
            <a:cxnSpLocks noChangeShapeType="1"/>
            <a:stCxn id="34848" idx="2"/>
            <a:endCxn id="34909" idx="1"/>
          </p:cNvCxnSpPr>
          <p:nvPr/>
        </p:nvCxnSpPr>
        <p:spPr bwMode="auto">
          <a:xfrm flipH="1">
            <a:off x="3394075" y="3094038"/>
            <a:ext cx="269875" cy="0"/>
          </a:xfrm>
          <a:prstGeom prst="straightConnector1">
            <a:avLst/>
          </a:prstGeom>
          <a:noFill/>
          <a:ln w="12700">
            <a:solidFill>
              <a:schemeClr val="tx1"/>
            </a:solidFill>
            <a:round/>
            <a:headEnd type="none" w="lg" len="lg"/>
            <a:tailEnd type="none" w="lg" len="lg"/>
          </a:ln>
        </p:spPr>
      </p:cxnSp>
      <p:cxnSp>
        <p:nvCxnSpPr>
          <p:cNvPr id="34860" name="AutoShape 88"/>
          <p:cNvCxnSpPr>
            <a:cxnSpLocks noChangeShapeType="1"/>
            <a:stCxn id="34825" idx="6"/>
            <a:endCxn id="34907" idx="0"/>
          </p:cNvCxnSpPr>
          <p:nvPr/>
        </p:nvCxnSpPr>
        <p:spPr bwMode="auto">
          <a:xfrm>
            <a:off x="2625725" y="3108325"/>
            <a:ext cx="312738" cy="1588"/>
          </a:xfrm>
          <a:prstGeom prst="straightConnector1">
            <a:avLst/>
          </a:prstGeom>
          <a:noFill/>
          <a:ln w="12700">
            <a:solidFill>
              <a:schemeClr val="tx1"/>
            </a:solidFill>
            <a:round/>
            <a:headEnd type="none" w="lg" len="lg"/>
            <a:tailEnd type="none" w="lg" len="lg"/>
          </a:ln>
        </p:spPr>
      </p:cxnSp>
      <p:cxnSp>
        <p:nvCxnSpPr>
          <p:cNvPr id="34861" name="AutoShape 89"/>
          <p:cNvCxnSpPr>
            <a:cxnSpLocks noChangeShapeType="1"/>
            <a:stCxn id="34853" idx="0"/>
            <a:endCxn id="34916" idx="1"/>
          </p:cNvCxnSpPr>
          <p:nvPr/>
        </p:nvCxnSpPr>
        <p:spPr bwMode="auto">
          <a:xfrm flipH="1" flipV="1">
            <a:off x="3744913" y="4243388"/>
            <a:ext cx="1587" cy="660400"/>
          </a:xfrm>
          <a:prstGeom prst="straightConnector1">
            <a:avLst/>
          </a:prstGeom>
          <a:noFill/>
          <a:ln w="12700">
            <a:solidFill>
              <a:schemeClr val="tx1"/>
            </a:solidFill>
            <a:round/>
            <a:headEnd type="none" w="lg" len="lg"/>
            <a:tailEnd type="none" w="lg" len="lg"/>
          </a:ln>
        </p:spPr>
      </p:cxnSp>
      <p:cxnSp>
        <p:nvCxnSpPr>
          <p:cNvPr id="34862" name="AutoShape 90"/>
          <p:cNvCxnSpPr>
            <a:cxnSpLocks noChangeShapeType="1"/>
            <a:stCxn id="34848" idx="4"/>
            <a:endCxn id="34914" idx="0"/>
          </p:cNvCxnSpPr>
          <p:nvPr/>
        </p:nvCxnSpPr>
        <p:spPr bwMode="auto">
          <a:xfrm>
            <a:off x="3730625" y="3154363"/>
            <a:ext cx="0" cy="746125"/>
          </a:xfrm>
          <a:prstGeom prst="straightConnector1">
            <a:avLst/>
          </a:prstGeom>
          <a:noFill/>
          <a:ln w="12700">
            <a:solidFill>
              <a:schemeClr val="tx1"/>
            </a:solidFill>
            <a:round/>
            <a:headEnd type="none" w="lg" len="lg"/>
            <a:tailEnd type="none" w="lg" len="lg"/>
          </a:ln>
        </p:spPr>
      </p:cxnSp>
      <p:grpSp>
        <p:nvGrpSpPr>
          <p:cNvPr id="34863" name="Group 192"/>
          <p:cNvGrpSpPr>
            <a:grpSpLocks/>
          </p:cNvGrpSpPr>
          <p:nvPr/>
        </p:nvGrpSpPr>
        <p:grpSpPr bwMode="auto">
          <a:xfrm>
            <a:off x="1952625" y="3135313"/>
            <a:ext cx="873125" cy="1006475"/>
            <a:chOff x="150" y="2121"/>
            <a:chExt cx="550" cy="634"/>
          </a:xfrm>
        </p:grpSpPr>
        <p:sp>
          <p:nvSpPr>
            <p:cNvPr id="34902" name="Text Box 193"/>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34903" name="Oval 194"/>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4904" name="Text Box 195"/>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4905" name="Text Box 196"/>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4906" name="Text Box 197"/>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34864" name="AutoShape 198"/>
          <p:cNvCxnSpPr>
            <a:cxnSpLocks noChangeShapeType="1"/>
            <a:stCxn id="34825" idx="4"/>
            <a:endCxn id="34906" idx="0"/>
          </p:cNvCxnSpPr>
          <p:nvPr/>
        </p:nvCxnSpPr>
        <p:spPr bwMode="auto">
          <a:xfrm>
            <a:off x="2560638" y="3168650"/>
            <a:ext cx="1587" cy="200025"/>
          </a:xfrm>
          <a:prstGeom prst="straightConnector1">
            <a:avLst/>
          </a:prstGeom>
          <a:noFill/>
          <a:ln w="12700">
            <a:solidFill>
              <a:schemeClr val="tx1"/>
            </a:solidFill>
            <a:round/>
            <a:headEnd type="none" w="lg" len="lg"/>
            <a:tailEnd type="none" w="lg" len="lg"/>
          </a:ln>
        </p:spPr>
      </p:cxnSp>
      <p:grpSp>
        <p:nvGrpSpPr>
          <p:cNvPr id="34865" name="Group 199"/>
          <p:cNvGrpSpPr>
            <a:grpSpLocks/>
          </p:cNvGrpSpPr>
          <p:nvPr/>
        </p:nvGrpSpPr>
        <p:grpSpPr bwMode="auto">
          <a:xfrm rot="5400000" flipH="1" flipV="1">
            <a:off x="3088482" y="2223293"/>
            <a:ext cx="177800" cy="455613"/>
            <a:chOff x="3450" y="2313"/>
            <a:chExt cx="111" cy="216"/>
          </a:xfrm>
        </p:grpSpPr>
        <p:sp>
          <p:nvSpPr>
            <p:cNvPr id="34895" name="Line 20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896" name="Line 20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97" name="Line 20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898" name="Line 20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99" name="Line 20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900" name="Line 20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901" name="Line 20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66" name="Text Box 207"/>
          <p:cNvSpPr txBox="1">
            <a:spLocks noChangeArrowheads="1"/>
          </p:cNvSpPr>
          <p:nvPr/>
        </p:nvSpPr>
        <p:spPr bwMode="auto">
          <a:xfrm>
            <a:off x="2867025" y="247967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cxnSp>
        <p:nvCxnSpPr>
          <p:cNvPr id="34867" name="AutoShape 208"/>
          <p:cNvCxnSpPr>
            <a:cxnSpLocks noChangeShapeType="1"/>
            <a:stCxn id="34825" idx="0"/>
            <a:endCxn id="34895" idx="0"/>
          </p:cNvCxnSpPr>
          <p:nvPr/>
        </p:nvCxnSpPr>
        <p:spPr bwMode="auto">
          <a:xfrm rot="-5400000">
            <a:off x="2464594" y="2559844"/>
            <a:ext cx="582613" cy="390525"/>
          </a:xfrm>
          <a:prstGeom prst="bentConnector2">
            <a:avLst/>
          </a:prstGeom>
          <a:noFill/>
          <a:ln w="12700">
            <a:solidFill>
              <a:schemeClr val="tx1"/>
            </a:solidFill>
            <a:miter lim="800000"/>
            <a:headEnd type="none" w="lg" len="lg"/>
            <a:tailEnd type="none" w="lg" len="lg"/>
          </a:ln>
        </p:spPr>
      </p:cxnSp>
      <p:cxnSp>
        <p:nvCxnSpPr>
          <p:cNvPr id="34868" name="AutoShape 209"/>
          <p:cNvCxnSpPr>
            <a:cxnSpLocks noChangeShapeType="1"/>
            <a:stCxn id="34848" idx="0"/>
            <a:endCxn id="34897" idx="1"/>
          </p:cNvCxnSpPr>
          <p:nvPr/>
        </p:nvCxnSpPr>
        <p:spPr bwMode="auto">
          <a:xfrm rot="5400000" flipH="1">
            <a:off x="3276600" y="2578100"/>
            <a:ext cx="584200" cy="323850"/>
          </a:xfrm>
          <a:prstGeom prst="bentConnector2">
            <a:avLst/>
          </a:prstGeom>
          <a:noFill/>
          <a:ln w="12700">
            <a:solidFill>
              <a:schemeClr val="tx1"/>
            </a:solidFill>
            <a:miter lim="800000"/>
            <a:headEnd type="none" w="lg" len="lg"/>
            <a:tailEnd type="none" w="lg" len="lg"/>
          </a:ln>
        </p:spPr>
      </p:cxnSp>
      <p:sp>
        <p:nvSpPr>
          <p:cNvPr id="34869" name="Oval 210"/>
          <p:cNvSpPr>
            <a:spLocks noChangeArrowheads="1"/>
          </p:cNvSpPr>
          <p:nvPr/>
        </p:nvSpPr>
        <p:spPr bwMode="auto">
          <a:xfrm>
            <a:off x="5021263" y="3019425"/>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4870" name="Group 211"/>
          <p:cNvGrpSpPr>
            <a:grpSpLocks/>
          </p:cNvGrpSpPr>
          <p:nvPr/>
        </p:nvGrpSpPr>
        <p:grpSpPr bwMode="auto">
          <a:xfrm rot="5400000" flipH="1" flipV="1">
            <a:off x="4377532" y="2859881"/>
            <a:ext cx="177800" cy="455613"/>
            <a:chOff x="3450" y="2313"/>
            <a:chExt cx="111" cy="216"/>
          </a:xfrm>
        </p:grpSpPr>
        <p:sp>
          <p:nvSpPr>
            <p:cNvPr id="34888" name="Line 21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4889" name="Line 21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90" name="Line 21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4891" name="Line 21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92" name="Line 21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4893" name="Line 21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4894" name="Line 21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71" name="Text Box 219"/>
          <p:cNvSpPr txBox="1">
            <a:spLocks noChangeArrowheads="1"/>
          </p:cNvSpPr>
          <p:nvPr/>
        </p:nvSpPr>
        <p:spPr bwMode="auto">
          <a:xfrm>
            <a:off x="4162425" y="26939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34872" name="AutoShape 220"/>
          <p:cNvCxnSpPr>
            <a:cxnSpLocks noChangeShapeType="1"/>
            <a:stCxn id="34848" idx="6"/>
            <a:endCxn id="34888" idx="0"/>
          </p:cNvCxnSpPr>
          <p:nvPr/>
        </p:nvCxnSpPr>
        <p:spPr bwMode="auto">
          <a:xfrm>
            <a:off x="3795713" y="3094038"/>
            <a:ext cx="442912" cy="6350"/>
          </a:xfrm>
          <a:prstGeom prst="straightConnector1">
            <a:avLst/>
          </a:prstGeom>
          <a:noFill/>
          <a:ln w="12700">
            <a:solidFill>
              <a:schemeClr val="tx1"/>
            </a:solidFill>
            <a:round/>
            <a:headEnd type="none" w="lg" len="lg"/>
            <a:tailEnd type="none" w="lg" len="lg"/>
          </a:ln>
        </p:spPr>
      </p:cxnSp>
      <p:cxnSp>
        <p:nvCxnSpPr>
          <p:cNvPr id="34873" name="AutoShape 221"/>
          <p:cNvCxnSpPr>
            <a:cxnSpLocks noChangeShapeType="1"/>
            <a:stCxn id="34869" idx="2"/>
            <a:endCxn id="34890" idx="1"/>
          </p:cNvCxnSpPr>
          <p:nvPr/>
        </p:nvCxnSpPr>
        <p:spPr bwMode="auto">
          <a:xfrm flipH="1">
            <a:off x="4694238" y="3081338"/>
            <a:ext cx="327025" cy="3175"/>
          </a:xfrm>
          <a:prstGeom prst="straightConnector1">
            <a:avLst/>
          </a:prstGeom>
          <a:noFill/>
          <a:ln w="12700">
            <a:solidFill>
              <a:schemeClr val="tx1"/>
            </a:solidFill>
            <a:round/>
            <a:headEnd type="none" w="lg" len="lg"/>
            <a:tailEnd type="none" w="lg" len="lg"/>
          </a:ln>
        </p:spPr>
      </p:cxnSp>
      <p:sp>
        <p:nvSpPr>
          <p:cNvPr id="34874" name="Oval 222"/>
          <p:cNvSpPr>
            <a:spLocks noChangeArrowheads="1"/>
          </p:cNvSpPr>
          <p:nvPr/>
        </p:nvSpPr>
        <p:spPr bwMode="auto">
          <a:xfrm>
            <a:off x="5021263" y="49101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4875" name="AutoShape 223"/>
          <p:cNvCxnSpPr>
            <a:cxnSpLocks noChangeShapeType="1"/>
            <a:stCxn id="34853" idx="6"/>
            <a:endCxn id="34874" idx="2"/>
          </p:cNvCxnSpPr>
          <p:nvPr/>
        </p:nvCxnSpPr>
        <p:spPr bwMode="auto">
          <a:xfrm>
            <a:off x="3811588" y="4965700"/>
            <a:ext cx="1209675" cy="6350"/>
          </a:xfrm>
          <a:prstGeom prst="straightConnector1">
            <a:avLst/>
          </a:prstGeom>
          <a:noFill/>
          <a:ln w="12700">
            <a:solidFill>
              <a:schemeClr val="tx1"/>
            </a:solidFill>
            <a:round/>
            <a:headEnd type="none" w="lg" len="lg"/>
            <a:tailEnd type="none" w="lg" len="lg"/>
          </a:ln>
        </p:spPr>
      </p:cxnSp>
      <p:grpSp>
        <p:nvGrpSpPr>
          <p:cNvPr id="34876" name="Group 226"/>
          <p:cNvGrpSpPr>
            <a:grpSpLocks/>
          </p:cNvGrpSpPr>
          <p:nvPr/>
        </p:nvGrpSpPr>
        <p:grpSpPr bwMode="auto">
          <a:xfrm>
            <a:off x="5502275" y="3952875"/>
            <a:ext cx="176213" cy="342900"/>
            <a:chOff x="1670" y="2765"/>
            <a:chExt cx="111" cy="216"/>
          </a:xfrm>
        </p:grpSpPr>
        <p:sp>
          <p:nvSpPr>
            <p:cNvPr id="34881" name="Line 22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4882" name="Line 22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4883" name="Line 22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4884" name="Line 23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4885" name="Line 23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4886" name="Line 23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4887" name="Line 23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4877" name="Text Box 234"/>
          <p:cNvSpPr txBox="1">
            <a:spLocks noChangeArrowheads="1"/>
          </p:cNvSpPr>
          <p:nvPr/>
        </p:nvSpPr>
        <p:spPr bwMode="auto">
          <a:xfrm>
            <a:off x="5140325" y="3608388"/>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cxnSp>
        <p:nvCxnSpPr>
          <p:cNvPr id="34878" name="AutoShape 235"/>
          <p:cNvCxnSpPr>
            <a:cxnSpLocks noChangeShapeType="1"/>
            <a:stCxn id="34874" idx="6"/>
            <a:endCxn id="34883" idx="1"/>
          </p:cNvCxnSpPr>
          <p:nvPr/>
        </p:nvCxnSpPr>
        <p:spPr bwMode="auto">
          <a:xfrm flipV="1">
            <a:off x="5153025" y="4295775"/>
            <a:ext cx="439738" cy="676275"/>
          </a:xfrm>
          <a:prstGeom prst="bentConnector2">
            <a:avLst/>
          </a:prstGeom>
          <a:noFill/>
          <a:ln w="12700">
            <a:solidFill>
              <a:schemeClr val="tx1"/>
            </a:solidFill>
            <a:miter lim="800000"/>
            <a:headEnd type="none" w="lg" len="lg"/>
            <a:tailEnd type="none" w="lg" len="lg"/>
          </a:ln>
        </p:spPr>
      </p:cxnSp>
      <p:cxnSp>
        <p:nvCxnSpPr>
          <p:cNvPr id="34879" name="AutoShape 236"/>
          <p:cNvCxnSpPr>
            <a:cxnSpLocks noChangeShapeType="1"/>
            <a:stCxn id="34869" idx="6"/>
            <a:endCxn id="34881" idx="0"/>
          </p:cNvCxnSpPr>
          <p:nvPr/>
        </p:nvCxnSpPr>
        <p:spPr bwMode="auto">
          <a:xfrm>
            <a:off x="5153025" y="3081338"/>
            <a:ext cx="425450" cy="871537"/>
          </a:xfrm>
          <a:prstGeom prst="bentConnector2">
            <a:avLst/>
          </a:prstGeom>
          <a:noFill/>
          <a:ln w="12700">
            <a:solidFill>
              <a:schemeClr val="tx1"/>
            </a:solidFill>
            <a:miter lim="800000"/>
            <a:headEnd type="none" w="lg" len="lg"/>
            <a:tailEnd type="none" w="lg" len="lg"/>
          </a:ln>
        </p:spPr>
      </p:cxnSp>
      <p:cxnSp>
        <p:nvCxnSpPr>
          <p:cNvPr id="34880" name="AutoShape 238"/>
          <p:cNvCxnSpPr>
            <a:cxnSpLocks noChangeShapeType="1"/>
            <a:stCxn id="34824" idx="2"/>
            <a:endCxn id="34932" idx="0"/>
          </p:cNvCxnSpPr>
          <p:nvPr/>
        </p:nvCxnSpPr>
        <p:spPr bwMode="auto">
          <a:xfrm rot="10800000" flipV="1">
            <a:off x="592138" y="3119438"/>
            <a:ext cx="774700" cy="635000"/>
          </a:xfrm>
          <a:prstGeom prst="bentConnector2">
            <a:avLst/>
          </a:prstGeom>
          <a:noFill/>
          <a:ln w="12700">
            <a:solidFill>
              <a:schemeClr val="tx1"/>
            </a:solidFill>
            <a:miter lim="800000"/>
            <a:headEnd type="none" w="lg" len="lg"/>
            <a:tailEnd type="none" w="lg" len="lg"/>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p:spPr>
        <p:txBody>
          <a:bodyPr/>
          <a:lstStyle/>
          <a:p>
            <a:r>
              <a:rPr lang="en-US"/>
              <a:t>ECEN 301</a:t>
            </a:r>
          </a:p>
        </p:txBody>
      </p:sp>
      <p:sp>
        <p:nvSpPr>
          <p:cNvPr id="35843" name="Footer Placeholder 4"/>
          <p:cNvSpPr>
            <a:spLocks noGrp="1"/>
          </p:cNvSpPr>
          <p:nvPr>
            <p:ph type="ftr" sz="quarter" idx="11"/>
          </p:nvPr>
        </p:nvSpPr>
        <p:spPr>
          <a:noFill/>
        </p:spPr>
        <p:txBody>
          <a:bodyPr/>
          <a:lstStyle/>
          <a:p>
            <a:r>
              <a:rPr lang="en-US"/>
              <a:t>Discussion #9 – Equivalent Circuits</a:t>
            </a:r>
          </a:p>
        </p:txBody>
      </p:sp>
      <p:sp>
        <p:nvSpPr>
          <p:cNvPr id="35844" name="Slide Number Placeholder 5"/>
          <p:cNvSpPr>
            <a:spLocks noGrp="1"/>
          </p:cNvSpPr>
          <p:nvPr>
            <p:ph type="sldNum" sz="quarter" idx="12"/>
          </p:nvPr>
        </p:nvSpPr>
        <p:spPr>
          <a:noFill/>
        </p:spPr>
        <p:txBody>
          <a:bodyPr/>
          <a:lstStyle/>
          <a:p>
            <a:pPr lvl="1"/>
            <a:fld id="{0A17B5BB-B5C5-4271-B453-FA0541FDF93B}" type="slidenum">
              <a:rPr lang="en-US"/>
              <a:pPr lvl="1"/>
              <a:t>13</a:t>
            </a:fld>
            <a:endParaRPr lang="en-US"/>
          </a:p>
        </p:txBody>
      </p:sp>
      <p:sp>
        <p:nvSpPr>
          <p:cNvPr id="35845"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35846" name="Rectangle 3"/>
          <p:cNvSpPr>
            <a:spLocks noGrp="1" noChangeArrowheads="1"/>
          </p:cNvSpPr>
          <p:nvPr>
            <p:ph type="body"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35847" name="Text Box 5"/>
          <p:cNvSpPr txBox="1">
            <a:spLocks noChangeArrowheads="1"/>
          </p:cNvSpPr>
          <p:nvPr/>
        </p:nvSpPr>
        <p:spPr bwMode="auto">
          <a:xfrm>
            <a:off x="9525" y="3470275"/>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35848" name="Oval 6"/>
          <p:cNvSpPr>
            <a:spLocks noChangeArrowheads="1"/>
          </p:cNvSpPr>
          <p:nvPr/>
        </p:nvSpPr>
        <p:spPr bwMode="auto">
          <a:xfrm>
            <a:off x="1366838" y="30575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5849" name="Oval 7"/>
          <p:cNvSpPr>
            <a:spLocks noChangeArrowheads="1"/>
          </p:cNvSpPr>
          <p:nvPr/>
        </p:nvSpPr>
        <p:spPr bwMode="auto">
          <a:xfrm>
            <a:off x="2493963" y="30464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5850" name="Oval 8"/>
          <p:cNvSpPr>
            <a:spLocks noChangeArrowheads="1"/>
          </p:cNvSpPr>
          <p:nvPr/>
        </p:nvSpPr>
        <p:spPr bwMode="auto">
          <a:xfrm>
            <a:off x="13795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5851" name="AutoShape 9"/>
          <p:cNvCxnSpPr>
            <a:cxnSpLocks noChangeShapeType="1"/>
            <a:stCxn id="35850" idx="2"/>
            <a:endCxn id="35945" idx="4"/>
          </p:cNvCxnSpPr>
          <p:nvPr/>
        </p:nvCxnSpPr>
        <p:spPr bwMode="auto">
          <a:xfrm rot="10800000">
            <a:off x="590550" y="4275138"/>
            <a:ext cx="788988" cy="690562"/>
          </a:xfrm>
          <a:prstGeom prst="bentConnector2">
            <a:avLst/>
          </a:prstGeom>
          <a:noFill/>
          <a:ln w="12700">
            <a:solidFill>
              <a:schemeClr val="tx1"/>
            </a:solidFill>
            <a:miter lim="800000"/>
            <a:headEnd type="none" w="lg" len="lg"/>
            <a:tailEnd type="none" w="lg" len="lg"/>
          </a:ln>
        </p:spPr>
      </p:cxnSp>
      <p:cxnSp>
        <p:nvCxnSpPr>
          <p:cNvPr id="35852" name="AutoShape 10"/>
          <p:cNvCxnSpPr>
            <a:cxnSpLocks noChangeShapeType="1"/>
            <a:stCxn id="35850" idx="0"/>
            <a:endCxn id="35858" idx="1"/>
          </p:cNvCxnSpPr>
          <p:nvPr/>
        </p:nvCxnSpPr>
        <p:spPr bwMode="auto">
          <a:xfrm flipH="1" flipV="1">
            <a:off x="1444625" y="4316413"/>
            <a:ext cx="1588" cy="587375"/>
          </a:xfrm>
          <a:prstGeom prst="straightConnector1">
            <a:avLst/>
          </a:prstGeom>
          <a:noFill/>
          <a:ln w="12700">
            <a:solidFill>
              <a:schemeClr val="tx1"/>
            </a:solidFill>
            <a:round/>
            <a:headEnd type="none" w="lg" len="lg"/>
            <a:tailEnd type="none" w="lg" len="lg"/>
          </a:ln>
        </p:spPr>
      </p:cxnSp>
      <p:cxnSp>
        <p:nvCxnSpPr>
          <p:cNvPr id="35853" name="AutoShape 11"/>
          <p:cNvCxnSpPr>
            <a:cxnSpLocks noChangeShapeType="1"/>
            <a:stCxn id="35848" idx="4"/>
            <a:endCxn id="35856" idx="0"/>
          </p:cNvCxnSpPr>
          <p:nvPr/>
        </p:nvCxnSpPr>
        <p:spPr bwMode="auto">
          <a:xfrm flipH="1">
            <a:off x="1430338" y="3179763"/>
            <a:ext cx="3175" cy="793750"/>
          </a:xfrm>
          <a:prstGeom prst="straightConnector1">
            <a:avLst/>
          </a:prstGeom>
          <a:noFill/>
          <a:ln w="12700">
            <a:solidFill>
              <a:schemeClr val="tx1"/>
            </a:solidFill>
            <a:round/>
            <a:headEnd type="none" w="lg" len="lg"/>
            <a:tailEnd type="none" w="lg" len="lg"/>
          </a:ln>
        </p:spPr>
      </p:cxnSp>
      <p:cxnSp>
        <p:nvCxnSpPr>
          <p:cNvPr id="35854" name="AutoShape 12"/>
          <p:cNvCxnSpPr>
            <a:cxnSpLocks noChangeShapeType="1"/>
            <a:stCxn id="35920" idx="2"/>
            <a:endCxn id="35949" idx="0"/>
          </p:cNvCxnSpPr>
          <p:nvPr/>
        </p:nvCxnSpPr>
        <p:spPr bwMode="auto">
          <a:xfrm flipH="1">
            <a:off x="2560638" y="4010025"/>
            <a:ext cx="1587" cy="207963"/>
          </a:xfrm>
          <a:prstGeom prst="straightConnector1">
            <a:avLst/>
          </a:prstGeom>
          <a:noFill/>
          <a:ln w="12700">
            <a:solidFill>
              <a:schemeClr val="tx1"/>
            </a:solidFill>
            <a:round/>
            <a:headEnd type="none" w="lg" len="lg"/>
            <a:tailEnd type="none" w="lg" len="lg"/>
          </a:ln>
        </p:spPr>
      </p:cxnSp>
      <p:sp>
        <p:nvSpPr>
          <p:cNvPr id="35855" name="Text Box 13"/>
          <p:cNvSpPr txBox="1">
            <a:spLocks noChangeArrowheads="1"/>
          </p:cNvSpPr>
          <p:nvPr/>
        </p:nvSpPr>
        <p:spPr bwMode="auto">
          <a:xfrm>
            <a:off x="976313" y="3668713"/>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35856" name="Line 14"/>
          <p:cNvSpPr>
            <a:spLocks noChangeShapeType="1"/>
          </p:cNvSpPr>
          <p:nvPr/>
        </p:nvSpPr>
        <p:spPr bwMode="auto">
          <a:xfrm>
            <a:off x="1430338" y="3973513"/>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35857" name="Line 15"/>
          <p:cNvSpPr>
            <a:spLocks noChangeShapeType="1"/>
          </p:cNvSpPr>
          <p:nvPr/>
        </p:nvSpPr>
        <p:spPr bwMode="auto">
          <a:xfrm flipH="1">
            <a:off x="1354138" y="4006850"/>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35858" name="Line 16"/>
          <p:cNvSpPr>
            <a:spLocks noChangeShapeType="1"/>
          </p:cNvSpPr>
          <p:nvPr/>
        </p:nvSpPr>
        <p:spPr bwMode="auto">
          <a:xfrm>
            <a:off x="1354138" y="4278313"/>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35859" name="Line 17"/>
          <p:cNvSpPr>
            <a:spLocks noChangeShapeType="1"/>
          </p:cNvSpPr>
          <p:nvPr/>
        </p:nvSpPr>
        <p:spPr bwMode="auto">
          <a:xfrm>
            <a:off x="1358900" y="4040188"/>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35860" name="Line 18"/>
          <p:cNvSpPr>
            <a:spLocks noChangeShapeType="1"/>
          </p:cNvSpPr>
          <p:nvPr/>
        </p:nvSpPr>
        <p:spPr bwMode="auto">
          <a:xfrm flipH="1">
            <a:off x="1358900" y="4111625"/>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35861" name="Line 19"/>
          <p:cNvSpPr>
            <a:spLocks noChangeShapeType="1"/>
          </p:cNvSpPr>
          <p:nvPr/>
        </p:nvSpPr>
        <p:spPr bwMode="auto">
          <a:xfrm>
            <a:off x="1358900" y="4154488"/>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35862" name="Line 20"/>
          <p:cNvSpPr>
            <a:spLocks noChangeShapeType="1"/>
          </p:cNvSpPr>
          <p:nvPr/>
        </p:nvSpPr>
        <p:spPr bwMode="auto">
          <a:xfrm flipH="1">
            <a:off x="1358900" y="4225925"/>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35863" name="Group 21"/>
          <p:cNvGrpSpPr>
            <a:grpSpLocks/>
          </p:cNvGrpSpPr>
          <p:nvPr/>
        </p:nvGrpSpPr>
        <p:grpSpPr bwMode="auto">
          <a:xfrm>
            <a:off x="2484438" y="4217988"/>
            <a:ext cx="176212" cy="342900"/>
            <a:chOff x="1670" y="2765"/>
            <a:chExt cx="111" cy="216"/>
          </a:xfrm>
        </p:grpSpPr>
        <p:sp>
          <p:nvSpPr>
            <p:cNvPr id="35949"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5950"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51"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5952"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53"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54"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55"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5864" name="Text Box 29"/>
          <p:cNvSpPr txBox="1">
            <a:spLocks noChangeArrowheads="1"/>
          </p:cNvSpPr>
          <p:nvPr/>
        </p:nvSpPr>
        <p:spPr bwMode="auto">
          <a:xfrm>
            <a:off x="2119313" y="39116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grpSp>
        <p:nvGrpSpPr>
          <p:cNvPr id="35865" name="Group 30"/>
          <p:cNvGrpSpPr>
            <a:grpSpLocks/>
          </p:cNvGrpSpPr>
          <p:nvPr/>
        </p:nvGrpSpPr>
        <p:grpSpPr bwMode="auto">
          <a:xfrm>
            <a:off x="327025" y="3754438"/>
            <a:ext cx="527050" cy="520700"/>
            <a:chOff x="311" y="2627"/>
            <a:chExt cx="332" cy="328"/>
          </a:xfrm>
        </p:grpSpPr>
        <p:sp>
          <p:nvSpPr>
            <p:cNvPr id="35945" name="Oval 31"/>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5946" name="Text Box 32"/>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5947" name="Text Box 33"/>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5948" name="Line 3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grpSp>
        <p:nvGrpSpPr>
          <p:cNvPr id="35866" name="Group 35"/>
          <p:cNvGrpSpPr>
            <a:grpSpLocks/>
          </p:cNvGrpSpPr>
          <p:nvPr/>
        </p:nvGrpSpPr>
        <p:grpSpPr bwMode="auto">
          <a:xfrm rot="5400000" flipH="1" flipV="1">
            <a:off x="1923257" y="2880518"/>
            <a:ext cx="177800" cy="455613"/>
            <a:chOff x="3450" y="2313"/>
            <a:chExt cx="111" cy="216"/>
          </a:xfrm>
        </p:grpSpPr>
        <p:sp>
          <p:nvSpPr>
            <p:cNvPr id="35938"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5939"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40"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5941"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42"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43"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44"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5867" name="AutoShape 43"/>
          <p:cNvCxnSpPr>
            <a:cxnSpLocks noChangeShapeType="1"/>
            <a:stCxn id="35848" idx="6"/>
            <a:endCxn id="35938" idx="0"/>
          </p:cNvCxnSpPr>
          <p:nvPr/>
        </p:nvCxnSpPr>
        <p:spPr bwMode="auto">
          <a:xfrm>
            <a:off x="1498600" y="3119438"/>
            <a:ext cx="287338" cy="1587"/>
          </a:xfrm>
          <a:prstGeom prst="straightConnector1">
            <a:avLst/>
          </a:prstGeom>
          <a:noFill/>
          <a:ln w="12700">
            <a:solidFill>
              <a:schemeClr val="tx1"/>
            </a:solidFill>
            <a:round/>
            <a:headEnd type="none" w="lg" len="lg"/>
            <a:tailEnd type="none" w="lg" len="lg"/>
          </a:ln>
        </p:spPr>
      </p:cxnSp>
      <p:cxnSp>
        <p:nvCxnSpPr>
          <p:cNvPr id="35868" name="AutoShape 44"/>
          <p:cNvCxnSpPr>
            <a:cxnSpLocks noChangeShapeType="1"/>
            <a:stCxn id="35849" idx="2"/>
            <a:endCxn id="35940" idx="1"/>
          </p:cNvCxnSpPr>
          <p:nvPr/>
        </p:nvCxnSpPr>
        <p:spPr bwMode="auto">
          <a:xfrm flipH="1" flipV="1">
            <a:off x="2241550" y="3105150"/>
            <a:ext cx="252413" cy="3175"/>
          </a:xfrm>
          <a:prstGeom prst="straightConnector1">
            <a:avLst/>
          </a:prstGeom>
          <a:noFill/>
          <a:ln w="12700">
            <a:solidFill>
              <a:schemeClr val="tx1"/>
            </a:solidFill>
            <a:round/>
            <a:headEnd type="none" w="lg" len="lg"/>
            <a:tailEnd type="none" w="lg" len="lg"/>
          </a:ln>
        </p:spPr>
      </p:cxnSp>
      <p:grpSp>
        <p:nvGrpSpPr>
          <p:cNvPr id="35869" name="Group 45"/>
          <p:cNvGrpSpPr>
            <a:grpSpLocks/>
          </p:cNvGrpSpPr>
          <p:nvPr/>
        </p:nvGrpSpPr>
        <p:grpSpPr bwMode="auto">
          <a:xfrm>
            <a:off x="1212850" y="5208588"/>
            <a:ext cx="457200" cy="152400"/>
            <a:chOff x="1392" y="3552"/>
            <a:chExt cx="288" cy="96"/>
          </a:xfrm>
        </p:grpSpPr>
        <p:sp>
          <p:nvSpPr>
            <p:cNvPr id="35935"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35936"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35937"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35870" name="Line 49"/>
          <p:cNvSpPr>
            <a:spLocks noChangeShapeType="1"/>
          </p:cNvSpPr>
          <p:nvPr/>
        </p:nvSpPr>
        <p:spPr bwMode="auto">
          <a:xfrm flipV="1">
            <a:off x="1446213" y="49657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35871" name="Text Box 50"/>
          <p:cNvSpPr txBox="1">
            <a:spLocks noChangeArrowheads="1"/>
          </p:cNvSpPr>
          <p:nvPr/>
        </p:nvSpPr>
        <p:spPr bwMode="auto">
          <a:xfrm>
            <a:off x="3567113" y="3846513"/>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35872" name="Oval 51"/>
          <p:cNvSpPr>
            <a:spLocks noChangeArrowheads="1"/>
          </p:cNvSpPr>
          <p:nvPr/>
        </p:nvSpPr>
        <p:spPr bwMode="auto">
          <a:xfrm>
            <a:off x="3663950" y="3032125"/>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5873" name="Oval 52"/>
          <p:cNvSpPr>
            <a:spLocks noChangeArrowheads="1"/>
          </p:cNvSpPr>
          <p:nvPr/>
        </p:nvSpPr>
        <p:spPr bwMode="auto">
          <a:xfrm>
            <a:off x="25098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5874" name="Text Box 53"/>
          <p:cNvSpPr txBox="1">
            <a:spLocks noChangeArrowheads="1"/>
          </p:cNvSpPr>
          <p:nvPr/>
        </p:nvSpPr>
        <p:spPr bwMode="auto">
          <a:xfrm>
            <a:off x="1689100" y="268922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35875" name="AutoShape 54"/>
          <p:cNvCxnSpPr>
            <a:cxnSpLocks noChangeShapeType="1"/>
            <a:stCxn id="35850" idx="6"/>
            <a:endCxn id="35873" idx="2"/>
          </p:cNvCxnSpPr>
          <p:nvPr/>
        </p:nvCxnSpPr>
        <p:spPr bwMode="auto">
          <a:xfrm>
            <a:off x="1511300" y="4965700"/>
            <a:ext cx="998538" cy="0"/>
          </a:xfrm>
          <a:prstGeom prst="straightConnector1">
            <a:avLst/>
          </a:prstGeom>
          <a:noFill/>
          <a:ln w="12700">
            <a:solidFill>
              <a:schemeClr val="tx1"/>
            </a:solidFill>
            <a:round/>
            <a:headEnd type="none" w="lg" len="lg"/>
            <a:tailEnd type="none" w="lg" len="lg"/>
          </a:ln>
        </p:spPr>
      </p:cxnSp>
      <p:cxnSp>
        <p:nvCxnSpPr>
          <p:cNvPr id="35876" name="AutoShape 55"/>
          <p:cNvCxnSpPr>
            <a:cxnSpLocks noChangeShapeType="1"/>
            <a:stCxn id="35873" idx="0"/>
            <a:endCxn id="35951" idx="1"/>
          </p:cNvCxnSpPr>
          <p:nvPr/>
        </p:nvCxnSpPr>
        <p:spPr bwMode="auto">
          <a:xfrm flipH="1" flipV="1">
            <a:off x="2574925" y="4560888"/>
            <a:ext cx="1588" cy="342900"/>
          </a:xfrm>
          <a:prstGeom prst="straightConnector1">
            <a:avLst/>
          </a:prstGeom>
          <a:noFill/>
          <a:ln w="12700">
            <a:solidFill>
              <a:schemeClr val="tx1"/>
            </a:solidFill>
            <a:round/>
            <a:headEnd type="none" w="lg" len="lg"/>
            <a:tailEnd type="none" w="lg" len="lg"/>
          </a:ln>
        </p:spPr>
      </p:cxnSp>
      <p:sp>
        <p:nvSpPr>
          <p:cNvPr id="35877" name="Oval 59"/>
          <p:cNvSpPr>
            <a:spLocks noChangeArrowheads="1"/>
          </p:cNvSpPr>
          <p:nvPr/>
        </p:nvSpPr>
        <p:spPr bwMode="auto">
          <a:xfrm>
            <a:off x="36798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5878" name="AutoShape 60"/>
          <p:cNvCxnSpPr>
            <a:cxnSpLocks noChangeShapeType="1"/>
            <a:stCxn id="35873" idx="6"/>
            <a:endCxn id="35877" idx="2"/>
          </p:cNvCxnSpPr>
          <p:nvPr/>
        </p:nvCxnSpPr>
        <p:spPr bwMode="auto">
          <a:xfrm>
            <a:off x="2641600" y="4965700"/>
            <a:ext cx="1038225" cy="0"/>
          </a:xfrm>
          <a:prstGeom prst="straightConnector1">
            <a:avLst/>
          </a:prstGeom>
          <a:noFill/>
          <a:ln w="12700">
            <a:solidFill>
              <a:schemeClr val="tx1"/>
            </a:solidFill>
            <a:round/>
            <a:headEnd type="none" w="lg" len="lg"/>
            <a:tailEnd type="none" w="lg" len="lg"/>
          </a:ln>
        </p:spPr>
      </p:cxnSp>
      <p:grpSp>
        <p:nvGrpSpPr>
          <p:cNvPr id="35879" name="Group 61"/>
          <p:cNvGrpSpPr>
            <a:grpSpLocks/>
          </p:cNvGrpSpPr>
          <p:nvPr/>
        </p:nvGrpSpPr>
        <p:grpSpPr bwMode="auto">
          <a:xfrm>
            <a:off x="3654425" y="3900488"/>
            <a:ext cx="176213" cy="342900"/>
            <a:chOff x="1670" y="2765"/>
            <a:chExt cx="111" cy="216"/>
          </a:xfrm>
        </p:grpSpPr>
        <p:sp>
          <p:nvSpPr>
            <p:cNvPr id="35928" name="Line 6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5929" name="Line 6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30" name="Line 6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5931" name="Line 6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32" name="Line 6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33" name="Line 6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34" name="Line 6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5880" name="Text Box 69"/>
          <p:cNvSpPr txBox="1">
            <a:spLocks noChangeArrowheads="1"/>
          </p:cNvSpPr>
          <p:nvPr/>
        </p:nvSpPr>
        <p:spPr bwMode="auto">
          <a:xfrm>
            <a:off x="3795713" y="35956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35881" name="Group 70"/>
          <p:cNvGrpSpPr>
            <a:grpSpLocks/>
          </p:cNvGrpSpPr>
          <p:nvPr/>
        </p:nvGrpSpPr>
        <p:grpSpPr bwMode="auto">
          <a:xfrm rot="5400000" flipH="1" flipV="1">
            <a:off x="3077369" y="2869407"/>
            <a:ext cx="177800" cy="455612"/>
            <a:chOff x="3450" y="2313"/>
            <a:chExt cx="111" cy="216"/>
          </a:xfrm>
        </p:grpSpPr>
        <p:sp>
          <p:nvSpPr>
            <p:cNvPr id="35921" name="Line 7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5922" name="Line 7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23" name="Line 7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5924" name="Line 7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25" name="Line 7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26" name="Line 7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27" name="Line 7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5882" name="Text Box 78"/>
          <p:cNvSpPr txBox="1">
            <a:spLocks noChangeArrowheads="1"/>
          </p:cNvSpPr>
          <p:nvPr/>
        </p:nvSpPr>
        <p:spPr bwMode="auto">
          <a:xfrm>
            <a:off x="2881313" y="31511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5</a:t>
            </a:r>
            <a:endParaRPr lang="en-US" b="1"/>
          </a:p>
        </p:txBody>
      </p:sp>
      <p:cxnSp>
        <p:nvCxnSpPr>
          <p:cNvPr id="35883" name="AutoShape 79"/>
          <p:cNvCxnSpPr>
            <a:cxnSpLocks noChangeShapeType="1"/>
            <a:stCxn id="35872" idx="2"/>
            <a:endCxn id="35923" idx="1"/>
          </p:cNvCxnSpPr>
          <p:nvPr/>
        </p:nvCxnSpPr>
        <p:spPr bwMode="auto">
          <a:xfrm flipH="1">
            <a:off x="3394075" y="3094038"/>
            <a:ext cx="269875" cy="0"/>
          </a:xfrm>
          <a:prstGeom prst="straightConnector1">
            <a:avLst/>
          </a:prstGeom>
          <a:noFill/>
          <a:ln w="12700">
            <a:solidFill>
              <a:schemeClr val="tx1"/>
            </a:solidFill>
            <a:round/>
            <a:headEnd type="none" w="lg" len="lg"/>
            <a:tailEnd type="none" w="lg" len="lg"/>
          </a:ln>
        </p:spPr>
      </p:cxnSp>
      <p:cxnSp>
        <p:nvCxnSpPr>
          <p:cNvPr id="35884" name="AutoShape 80"/>
          <p:cNvCxnSpPr>
            <a:cxnSpLocks noChangeShapeType="1"/>
            <a:stCxn id="35849" idx="6"/>
            <a:endCxn id="35921" idx="0"/>
          </p:cNvCxnSpPr>
          <p:nvPr/>
        </p:nvCxnSpPr>
        <p:spPr bwMode="auto">
          <a:xfrm>
            <a:off x="2625725" y="3108325"/>
            <a:ext cx="312738" cy="1588"/>
          </a:xfrm>
          <a:prstGeom prst="straightConnector1">
            <a:avLst/>
          </a:prstGeom>
          <a:noFill/>
          <a:ln w="12700">
            <a:solidFill>
              <a:schemeClr val="tx1"/>
            </a:solidFill>
            <a:round/>
            <a:headEnd type="none" w="lg" len="lg"/>
            <a:tailEnd type="none" w="lg" len="lg"/>
          </a:ln>
        </p:spPr>
      </p:cxnSp>
      <p:cxnSp>
        <p:nvCxnSpPr>
          <p:cNvPr id="35885" name="AutoShape 81"/>
          <p:cNvCxnSpPr>
            <a:cxnSpLocks noChangeShapeType="1"/>
            <a:stCxn id="35877" idx="0"/>
            <a:endCxn id="35930" idx="1"/>
          </p:cNvCxnSpPr>
          <p:nvPr/>
        </p:nvCxnSpPr>
        <p:spPr bwMode="auto">
          <a:xfrm flipH="1" flipV="1">
            <a:off x="3744913" y="4243388"/>
            <a:ext cx="1587" cy="660400"/>
          </a:xfrm>
          <a:prstGeom prst="straightConnector1">
            <a:avLst/>
          </a:prstGeom>
          <a:noFill/>
          <a:ln w="12700">
            <a:solidFill>
              <a:schemeClr val="tx1"/>
            </a:solidFill>
            <a:round/>
            <a:headEnd type="none" w="lg" len="lg"/>
            <a:tailEnd type="none" w="lg" len="lg"/>
          </a:ln>
        </p:spPr>
      </p:cxnSp>
      <p:cxnSp>
        <p:nvCxnSpPr>
          <p:cNvPr id="35886" name="AutoShape 82"/>
          <p:cNvCxnSpPr>
            <a:cxnSpLocks noChangeShapeType="1"/>
            <a:stCxn id="35872" idx="4"/>
            <a:endCxn id="35928" idx="0"/>
          </p:cNvCxnSpPr>
          <p:nvPr/>
        </p:nvCxnSpPr>
        <p:spPr bwMode="auto">
          <a:xfrm>
            <a:off x="3730625" y="3154363"/>
            <a:ext cx="0" cy="746125"/>
          </a:xfrm>
          <a:prstGeom prst="straightConnector1">
            <a:avLst/>
          </a:prstGeom>
          <a:noFill/>
          <a:ln w="12700">
            <a:solidFill>
              <a:schemeClr val="tx1"/>
            </a:solidFill>
            <a:round/>
            <a:headEnd type="none" w="lg" len="lg"/>
            <a:tailEnd type="none" w="lg" len="lg"/>
          </a:ln>
        </p:spPr>
      </p:cxnSp>
      <p:grpSp>
        <p:nvGrpSpPr>
          <p:cNvPr id="35887" name="Group 83"/>
          <p:cNvGrpSpPr>
            <a:grpSpLocks/>
          </p:cNvGrpSpPr>
          <p:nvPr/>
        </p:nvGrpSpPr>
        <p:grpSpPr bwMode="auto">
          <a:xfrm>
            <a:off x="1952625" y="3135313"/>
            <a:ext cx="873125" cy="1006475"/>
            <a:chOff x="150" y="2121"/>
            <a:chExt cx="550" cy="634"/>
          </a:xfrm>
        </p:grpSpPr>
        <p:sp>
          <p:nvSpPr>
            <p:cNvPr id="35916" name="Text Box 84"/>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35917" name="Oval 85"/>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5918" name="Text Box 86"/>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5919" name="Text Box 87"/>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5920" name="Text Box 88"/>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35888" name="AutoShape 89"/>
          <p:cNvCxnSpPr>
            <a:cxnSpLocks noChangeShapeType="1"/>
            <a:stCxn id="35849" idx="4"/>
            <a:endCxn id="35920" idx="0"/>
          </p:cNvCxnSpPr>
          <p:nvPr/>
        </p:nvCxnSpPr>
        <p:spPr bwMode="auto">
          <a:xfrm>
            <a:off x="2560638" y="3168650"/>
            <a:ext cx="1587" cy="200025"/>
          </a:xfrm>
          <a:prstGeom prst="straightConnector1">
            <a:avLst/>
          </a:prstGeom>
          <a:noFill/>
          <a:ln w="12700">
            <a:solidFill>
              <a:schemeClr val="tx1"/>
            </a:solidFill>
            <a:round/>
            <a:headEnd type="none" w="lg" len="lg"/>
            <a:tailEnd type="none" w="lg" len="lg"/>
          </a:ln>
        </p:spPr>
      </p:cxnSp>
      <p:grpSp>
        <p:nvGrpSpPr>
          <p:cNvPr id="35889" name="Group 90"/>
          <p:cNvGrpSpPr>
            <a:grpSpLocks/>
          </p:cNvGrpSpPr>
          <p:nvPr/>
        </p:nvGrpSpPr>
        <p:grpSpPr bwMode="auto">
          <a:xfrm rot="5400000" flipH="1" flipV="1">
            <a:off x="3088482" y="2223293"/>
            <a:ext cx="177800" cy="455613"/>
            <a:chOff x="3450" y="2313"/>
            <a:chExt cx="111" cy="216"/>
          </a:xfrm>
        </p:grpSpPr>
        <p:sp>
          <p:nvSpPr>
            <p:cNvPr id="35909" name="Line 9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5910" name="Line 9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11" name="Line 9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5912" name="Line 9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13" name="Line 9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14" name="Line 9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15" name="Line 9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5890" name="Text Box 98"/>
          <p:cNvSpPr txBox="1">
            <a:spLocks noChangeArrowheads="1"/>
          </p:cNvSpPr>
          <p:nvPr/>
        </p:nvSpPr>
        <p:spPr bwMode="auto">
          <a:xfrm>
            <a:off x="2867025" y="247967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cxnSp>
        <p:nvCxnSpPr>
          <p:cNvPr id="35891" name="AutoShape 99"/>
          <p:cNvCxnSpPr>
            <a:cxnSpLocks noChangeShapeType="1"/>
            <a:stCxn id="35849" idx="0"/>
            <a:endCxn id="35909" idx="0"/>
          </p:cNvCxnSpPr>
          <p:nvPr/>
        </p:nvCxnSpPr>
        <p:spPr bwMode="auto">
          <a:xfrm rot="-5400000">
            <a:off x="2464594" y="2559844"/>
            <a:ext cx="582613" cy="390525"/>
          </a:xfrm>
          <a:prstGeom prst="bentConnector2">
            <a:avLst/>
          </a:prstGeom>
          <a:noFill/>
          <a:ln w="12700">
            <a:solidFill>
              <a:schemeClr val="tx1"/>
            </a:solidFill>
            <a:miter lim="800000"/>
            <a:headEnd type="none" w="lg" len="lg"/>
            <a:tailEnd type="none" w="lg" len="lg"/>
          </a:ln>
        </p:spPr>
      </p:cxnSp>
      <p:cxnSp>
        <p:nvCxnSpPr>
          <p:cNvPr id="35892" name="AutoShape 100"/>
          <p:cNvCxnSpPr>
            <a:cxnSpLocks noChangeShapeType="1"/>
            <a:stCxn id="35872" idx="0"/>
            <a:endCxn id="35911" idx="1"/>
          </p:cNvCxnSpPr>
          <p:nvPr/>
        </p:nvCxnSpPr>
        <p:spPr bwMode="auto">
          <a:xfrm rot="5400000" flipH="1">
            <a:off x="3276600" y="2578100"/>
            <a:ext cx="584200" cy="323850"/>
          </a:xfrm>
          <a:prstGeom prst="bentConnector2">
            <a:avLst/>
          </a:prstGeom>
          <a:noFill/>
          <a:ln w="12700">
            <a:solidFill>
              <a:schemeClr val="tx1"/>
            </a:solidFill>
            <a:miter lim="800000"/>
            <a:headEnd type="none" w="lg" len="lg"/>
            <a:tailEnd type="none" w="lg" len="lg"/>
          </a:ln>
        </p:spPr>
      </p:cxnSp>
      <p:sp>
        <p:nvSpPr>
          <p:cNvPr id="35893" name="Oval 101"/>
          <p:cNvSpPr>
            <a:spLocks noChangeArrowheads="1"/>
          </p:cNvSpPr>
          <p:nvPr/>
        </p:nvSpPr>
        <p:spPr bwMode="auto">
          <a:xfrm>
            <a:off x="5021263" y="3019425"/>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5894" name="Group 102"/>
          <p:cNvGrpSpPr>
            <a:grpSpLocks/>
          </p:cNvGrpSpPr>
          <p:nvPr/>
        </p:nvGrpSpPr>
        <p:grpSpPr bwMode="auto">
          <a:xfrm rot="5400000" flipH="1" flipV="1">
            <a:off x="4377532" y="2859881"/>
            <a:ext cx="177800" cy="455613"/>
            <a:chOff x="3450" y="2313"/>
            <a:chExt cx="111" cy="216"/>
          </a:xfrm>
        </p:grpSpPr>
        <p:sp>
          <p:nvSpPr>
            <p:cNvPr id="35902" name="Line 10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5903" name="Line 10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5904" name="Line 10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5905" name="Line 10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5906" name="Line 10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5907" name="Line 10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5908" name="Line 10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5895" name="Text Box 110"/>
          <p:cNvSpPr txBox="1">
            <a:spLocks noChangeArrowheads="1"/>
          </p:cNvSpPr>
          <p:nvPr/>
        </p:nvSpPr>
        <p:spPr bwMode="auto">
          <a:xfrm>
            <a:off x="4162425" y="26939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35896" name="AutoShape 111"/>
          <p:cNvCxnSpPr>
            <a:cxnSpLocks noChangeShapeType="1"/>
            <a:stCxn id="35872" idx="6"/>
            <a:endCxn id="35902" idx="0"/>
          </p:cNvCxnSpPr>
          <p:nvPr/>
        </p:nvCxnSpPr>
        <p:spPr bwMode="auto">
          <a:xfrm>
            <a:off x="3795713" y="3094038"/>
            <a:ext cx="442912" cy="6350"/>
          </a:xfrm>
          <a:prstGeom prst="straightConnector1">
            <a:avLst/>
          </a:prstGeom>
          <a:noFill/>
          <a:ln w="12700">
            <a:solidFill>
              <a:schemeClr val="tx1"/>
            </a:solidFill>
            <a:round/>
            <a:headEnd type="none" w="lg" len="lg"/>
            <a:tailEnd type="none" w="lg" len="lg"/>
          </a:ln>
        </p:spPr>
      </p:cxnSp>
      <p:cxnSp>
        <p:nvCxnSpPr>
          <p:cNvPr id="35897" name="AutoShape 112"/>
          <p:cNvCxnSpPr>
            <a:cxnSpLocks noChangeShapeType="1"/>
            <a:stCxn id="35893" idx="2"/>
            <a:endCxn id="35904" idx="1"/>
          </p:cNvCxnSpPr>
          <p:nvPr/>
        </p:nvCxnSpPr>
        <p:spPr bwMode="auto">
          <a:xfrm flipH="1">
            <a:off x="4694238" y="3081338"/>
            <a:ext cx="327025" cy="3175"/>
          </a:xfrm>
          <a:prstGeom prst="straightConnector1">
            <a:avLst/>
          </a:prstGeom>
          <a:noFill/>
          <a:ln w="12700">
            <a:solidFill>
              <a:schemeClr val="tx1"/>
            </a:solidFill>
            <a:round/>
            <a:headEnd type="none" w="lg" len="lg"/>
            <a:tailEnd type="none" w="lg" len="lg"/>
          </a:ln>
        </p:spPr>
      </p:cxnSp>
      <p:sp>
        <p:nvSpPr>
          <p:cNvPr id="35898" name="Oval 113"/>
          <p:cNvSpPr>
            <a:spLocks noChangeArrowheads="1"/>
          </p:cNvSpPr>
          <p:nvPr/>
        </p:nvSpPr>
        <p:spPr bwMode="auto">
          <a:xfrm>
            <a:off x="5021263" y="49101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5899" name="AutoShape 114"/>
          <p:cNvCxnSpPr>
            <a:cxnSpLocks noChangeShapeType="1"/>
            <a:stCxn id="35877" idx="6"/>
            <a:endCxn id="35898" idx="2"/>
          </p:cNvCxnSpPr>
          <p:nvPr/>
        </p:nvCxnSpPr>
        <p:spPr bwMode="auto">
          <a:xfrm>
            <a:off x="3811588" y="4965700"/>
            <a:ext cx="1209675" cy="6350"/>
          </a:xfrm>
          <a:prstGeom prst="straightConnector1">
            <a:avLst/>
          </a:prstGeom>
          <a:noFill/>
          <a:ln w="12700">
            <a:solidFill>
              <a:schemeClr val="tx1"/>
            </a:solidFill>
            <a:round/>
            <a:headEnd type="none" w="lg" len="lg"/>
            <a:tailEnd type="none" w="lg" len="lg"/>
          </a:ln>
        </p:spPr>
      </p:cxnSp>
      <p:sp>
        <p:nvSpPr>
          <p:cNvPr id="35900" name="Text Box 126"/>
          <p:cNvSpPr txBox="1">
            <a:spLocks noChangeArrowheads="1"/>
          </p:cNvSpPr>
          <p:nvPr/>
        </p:nvSpPr>
        <p:spPr bwMode="auto">
          <a:xfrm>
            <a:off x="5562600" y="2422525"/>
            <a:ext cx="2203450" cy="379413"/>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a:pPr>
            <a:r>
              <a:rPr lang="en-US"/>
              <a:t>Remove the load</a:t>
            </a:r>
          </a:p>
        </p:txBody>
      </p:sp>
      <p:cxnSp>
        <p:nvCxnSpPr>
          <p:cNvPr id="35901" name="AutoShape 127"/>
          <p:cNvCxnSpPr>
            <a:cxnSpLocks noChangeShapeType="1"/>
            <a:stCxn id="35848" idx="2"/>
            <a:endCxn id="35946" idx="0"/>
          </p:cNvCxnSpPr>
          <p:nvPr/>
        </p:nvCxnSpPr>
        <p:spPr bwMode="auto">
          <a:xfrm rot="10800000" flipV="1">
            <a:off x="592138" y="3119438"/>
            <a:ext cx="774700" cy="635000"/>
          </a:xfrm>
          <a:prstGeom prst="bentConnector2">
            <a:avLst/>
          </a:prstGeom>
          <a:noFill/>
          <a:ln w="12700">
            <a:solidFill>
              <a:schemeClr val="tx1"/>
            </a:solidFill>
            <a:miter lim="800000"/>
            <a:headEnd type="none" w="lg" len="lg"/>
            <a:tailEnd type="none" w="lg" len="lg"/>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p:spPr>
        <p:txBody>
          <a:bodyPr/>
          <a:lstStyle/>
          <a:p>
            <a:r>
              <a:rPr lang="en-US"/>
              <a:t>ECEN 301</a:t>
            </a:r>
          </a:p>
        </p:txBody>
      </p:sp>
      <p:sp>
        <p:nvSpPr>
          <p:cNvPr id="36867" name="Footer Placeholder 4"/>
          <p:cNvSpPr>
            <a:spLocks noGrp="1"/>
          </p:cNvSpPr>
          <p:nvPr>
            <p:ph type="ftr" sz="quarter" idx="11"/>
          </p:nvPr>
        </p:nvSpPr>
        <p:spPr>
          <a:noFill/>
        </p:spPr>
        <p:txBody>
          <a:bodyPr/>
          <a:lstStyle/>
          <a:p>
            <a:r>
              <a:rPr lang="en-US"/>
              <a:t>Discussion #9 – Equivalent Circuits</a:t>
            </a:r>
          </a:p>
        </p:txBody>
      </p:sp>
      <p:sp>
        <p:nvSpPr>
          <p:cNvPr id="36868" name="Slide Number Placeholder 5"/>
          <p:cNvSpPr>
            <a:spLocks noGrp="1"/>
          </p:cNvSpPr>
          <p:nvPr>
            <p:ph type="sldNum" sz="quarter" idx="12"/>
          </p:nvPr>
        </p:nvSpPr>
        <p:spPr>
          <a:noFill/>
        </p:spPr>
        <p:txBody>
          <a:bodyPr/>
          <a:lstStyle/>
          <a:p>
            <a:pPr lvl="1"/>
            <a:fld id="{B4A09244-3488-445B-98F4-2E0BD32DDCB5}" type="slidenum">
              <a:rPr lang="en-US"/>
              <a:pPr lvl="1"/>
              <a:t>14</a:t>
            </a:fld>
            <a:endParaRPr lang="en-US"/>
          </a:p>
        </p:txBody>
      </p:sp>
      <p:sp>
        <p:nvSpPr>
          <p:cNvPr id="36869"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36870" name="Rectangle 3"/>
          <p:cNvSpPr>
            <a:spLocks noGrp="1" noChangeArrowheads="1"/>
          </p:cNvSpPr>
          <p:nvPr>
            <p:ph type="body"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36871" name="Oval 5"/>
          <p:cNvSpPr>
            <a:spLocks noChangeArrowheads="1"/>
          </p:cNvSpPr>
          <p:nvPr/>
        </p:nvSpPr>
        <p:spPr bwMode="auto">
          <a:xfrm>
            <a:off x="1366838" y="30575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6872" name="Oval 6"/>
          <p:cNvSpPr>
            <a:spLocks noChangeArrowheads="1"/>
          </p:cNvSpPr>
          <p:nvPr/>
        </p:nvSpPr>
        <p:spPr bwMode="auto">
          <a:xfrm>
            <a:off x="2493963" y="30464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6873" name="Oval 7"/>
          <p:cNvSpPr>
            <a:spLocks noChangeArrowheads="1"/>
          </p:cNvSpPr>
          <p:nvPr/>
        </p:nvSpPr>
        <p:spPr bwMode="auto">
          <a:xfrm>
            <a:off x="13795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6874" name="AutoShape 8"/>
          <p:cNvCxnSpPr>
            <a:cxnSpLocks noChangeShapeType="1"/>
            <a:stCxn id="36873" idx="2"/>
            <a:endCxn id="36922" idx="4"/>
          </p:cNvCxnSpPr>
          <p:nvPr/>
        </p:nvCxnSpPr>
        <p:spPr bwMode="auto">
          <a:xfrm rot="10800000">
            <a:off x="592138" y="4333875"/>
            <a:ext cx="787400" cy="631825"/>
          </a:xfrm>
          <a:prstGeom prst="bentConnector2">
            <a:avLst/>
          </a:prstGeom>
          <a:noFill/>
          <a:ln w="12700">
            <a:solidFill>
              <a:schemeClr val="tx1"/>
            </a:solidFill>
            <a:miter lim="800000"/>
            <a:headEnd type="none" w="lg" len="lg"/>
            <a:tailEnd type="none" w="lg" len="lg"/>
          </a:ln>
        </p:spPr>
      </p:cxnSp>
      <p:cxnSp>
        <p:nvCxnSpPr>
          <p:cNvPr id="36875" name="AutoShape 9"/>
          <p:cNvCxnSpPr>
            <a:cxnSpLocks noChangeShapeType="1"/>
            <a:stCxn id="36873" idx="0"/>
            <a:endCxn id="36881" idx="1"/>
          </p:cNvCxnSpPr>
          <p:nvPr/>
        </p:nvCxnSpPr>
        <p:spPr bwMode="auto">
          <a:xfrm flipH="1" flipV="1">
            <a:off x="1444625" y="4316413"/>
            <a:ext cx="1588" cy="587375"/>
          </a:xfrm>
          <a:prstGeom prst="straightConnector1">
            <a:avLst/>
          </a:prstGeom>
          <a:noFill/>
          <a:ln w="12700">
            <a:solidFill>
              <a:schemeClr val="tx1"/>
            </a:solidFill>
            <a:round/>
            <a:headEnd type="none" w="lg" len="lg"/>
            <a:tailEnd type="none" w="lg" len="lg"/>
          </a:ln>
        </p:spPr>
      </p:cxnSp>
      <p:cxnSp>
        <p:nvCxnSpPr>
          <p:cNvPr id="36876" name="AutoShape 10"/>
          <p:cNvCxnSpPr>
            <a:cxnSpLocks noChangeShapeType="1"/>
            <a:stCxn id="36871" idx="4"/>
            <a:endCxn id="36879" idx="0"/>
          </p:cNvCxnSpPr>
          <p:nvPr/>
        </p:nvCxnSpPr>
        <p:spPr bwMode="auto">
          <a:xfrm flipH="1">
            <a:off x="1430338" y="3179763"/>
            <a:ext cx="3175" cy="793750"/>
          </a:xfrm>
          <a:prstGeom prst="straightConnector1">
            <a:avLst/>
          </a:prstGeom>
          <a:noFill/>
          <a:ln w="12700">
            <a:solidFill>
              <a:schemeClr val="tx1"/>
            </a:solidFill>
            <a:round/>
            <a:headEnd type="none" w="lg" len="lg"/>
            <a:tailEnd type="none" w="lg" len="lg"/>
          </a:ln>
        </p:spPr>
      </p:cxnSp>
      <p:cxnSp>
        <p:nvCxnSpPr>
          <p:cNvPr id="36877" name="AutoShape 11"/>
          <p:cNvCxnSpPr>
            <a:cxnSpLocks noChangeShapeType="1"/>
            <a:stCxn id="36925" idx="4"/>
            <a:endCxn id="36966" idx="0"/>
          </p:cNvCxnSpPr>
          <p:nvPr/>
        </p:nvCxnSpPr>
        <p:spPr bwMode="auto">
          <a:xfrm>
            <a:off x="2555875" y="4038600"/>
            <a:ext cx="4763" cy="179388"/>
          </a:xfrm>
          <a:prstGeom prst="straightConnector1">
            <a:avLst/>
          </a:prstGeom>
          <a:noFill/>
          <a:ln w="12700">
            <a:solidFill>
              <a:schemeClr val="tx1"/>
            </a:solidFill>
            <a:round/>
            <a:headEnd type="none" w="lg" len="lg"/>
            <a:tailEnd type="none" w="lg" len="lg"/>
          </a:ln>
        </p:spPr>
      </p:cxnSp>
      <p:sp>
        <p:nvSpPr>
          <p:cNvPr id="36878" name="Text Box 12"/>
          <p:cNvSpPr txBox="1">
            <a:spLocks noChangeArrowheads="1"/>
          </p:cNvSpPr>
          <p:nvPr/>
        </p:nvSpPr>
        <p:spPr bwMode="auto">
          <a:xfrm>
            <a:off x="976313" y="3668713"/>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36879" name="Line 13"/>
          <p:cNvSpPr>
            <a:spLocks noChangeShapeType="1"/>
          </p:cNvSpPr>
          <p:nvPr/>
        </p:nvSpPr>
        <p:spPr bwMode="auto">
          <a:xfrm>
            <a:off x="1430338" y="3973513"/>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36880" name="Line 14"/>
          <p:cNvSpPr>
            <a:spLocks noChangeShapeType="1"/>
          </p:cNvSpPr>
          <p:nvPr/>
        </p:nvSpPr>
        <p:spPr bwMode="auto">
          <a:xfrm flipH="1">
            <a:off x="1354138" y="4006850"/>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36881" name="Line 15"/>
          <p:cNvSpPr>
            <a:spLocks noChangeShapeType="1"/>
          </p:cNvSpPr>
          <p:nvPr/>
        </p:nvSpPr>
        <p:spPr bwMode="auto">
          <a:xfrm>
            <a:off x="1354138" y="4278313"/>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36882" name="Line 16"/>
          <p:cNvSpPr>
            <a:spLocks noChangeShapeType="1"/>
          </p:cNvSpPr>
          <p:nvPr/>
        </p:nvSpPr>
        <p:spPr bwMode="auto">
          <a:xfrm>
            <a:off x="1358900" y="4040188"/>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36883" name="Line 17"/>
          <p:cNvSpPr>
            <a:spLocks noChangeShapeType="1"/>
          </p:cNvSpPr>
          <p:nvPr/>
        </p:nvSpPr>
        <p:spPr bwMode="auto">
          <a:xfrm flipH="1">
            <a:off x="1358900" y="4111625"/>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36884" name="Line 18"/>
          <p:cNvSpPr>
            <a:spLocks noChangeShapeType="1"/>
          </p:cNvSpPr>
          <p:nvPr/>
        </p:nvSpPr>
        <p:spPr bwMode="auto">
          <a:xfrm>
            <a:off x="1358900" y="4154488"/>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36885" name="Line 19"/>
          <p:cNvSpPr>
            <a:spLocks noChangeShapeType="1"/>
          </p:cNvSpPr>
          <p:nvPr/>
        </p:nvSpPr>
        <p:spPr bwMode="auto">
          <a:xfrm flipH="1">
            <a:off x="1358900" y="4225925"/>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36886" name="Group 20"/>
          <p:cNvGrpSpPr>
            <a:grpSpLocks/>
          </p:cNvGrpSpPr>
          <p:nvPr/>
        </p:nvGrpSpPr>
        <p:grpSpPr bwMode="auto">
          <a:xfrm>
            <a:off x="2484438" y="4217988"/>
            <a:ext cx="176212" cy="342900"/>
            <a:chOff x="1670" y="2765"/>
            <a:chExt cx="111" cy="216"/>
          </a:xfrm>
        </p:grpSpPr>
        <p:sp>
          <p:nvSpPr>
            <p:cNvPr id="36966"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6967"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68"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6969"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70"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71"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72"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887" name="Text Box 28"/>
          <p:cNvSpPr txBox="1">
            <a:spLocks noChangeArrowheads="1"/>
          </p:cNvSpPr>
          <p:nvPr/>
        </p:nvSpPr>
        <p:spPr bwMode="auto">
          <a:xfrm>
            <a:off x="2119313" y="39116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grpSp>
        <p:nvGrpSpPr>
          <p:cNvPr id="36888" name="Group 34"/>
          <p:cNvGrpSpPr>
            <a:grpSpLocks/>
          </p:cNvGrpSpPr>
          <p:nvPr/>
        </p:nvGrpSpPr>
        <p:grpSpPr bwMode="auto">
          <a:xfrm rot="5400000" flipH="1" flipV="1">
            <a:off x="1923257" y="2880518"/>
            <a:ext cx="177800" cy="455613"/>
            <a:chOff x="3450" y="2313"/>
            <a:chExt cx="111" cy="216"/>
          </a:xfrm>
        </p:grpSpPr>
        <p:sp>
          <p:nvSpPr>
            <p:cNvPr id="36959" name="Line 3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60" name="Line 3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61" name="Line 3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62" name="Line 3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63" name="Line 3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64" name="Line 4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65" name="Line 4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6889" name="AutoShape 42"/>
          <p:cNvCxnSpPr>
            <a:cxnSpLocks noChangeShapeType="1"/>
            <a:stCxn id="36871" idx="6"/>
            <a:endCxn id="36959" idx="0"/>
          </p:cNvCxnSpPr>
          <p:nvPr/>
        </p:nvCxnSpPr>
        <p:spPr bwMode="auto">
          <a:xfrm>
            <a:off x="1498600" y="3119438"/>
            <a:ext cx="287338" cy="1587"/>
          </a:xfrm>
          <a:prstGeom prst="straightConnector1">
            <a:avLst/>
          </a:prstGeom>
          <a:noFill/>
          <a:ln w="12700">
            <a:solidFill>
              <a:schemeClr val="tx1"/>
            </a:solidFill>
            <a:round/>
            <a:headEnd type="none" w="lg" len="lg"/>
            <a:tailEnd type="none" w="lg" len="lg"/>
          </a:ln>
        </p:spPr>
      </p:cxnSp>
      <p:cxnSp>
        <p:nvCxnSpPr>
          <p:cNvPr id="36890" name="AutoShape 43"/>
          <p:cNvCxnSpPr>
            <a:cxnSpLocks noChangeShapeType="1"/>
            <a:stCxn id="36872" idx="2"/>
            <a:endCxn id="36961" idx="1"/>
          </p:cNvCxnSpPr>
          <p:nvPr/>
        </p:nvCxnSpPr>
        <p:spPr bwMode="auto">
          <a:xfrm flipH="1" flipV="1">
            <a:off x="2241550" y="3105150"/>
            <a:ext cx="252413" cy="3175"/>
          </a:xfrm>
          <a:prstGeom prst="straightConnector1">
            <a:avLst/>
          </a:prstGeom>
          <a:noFill/>
          <a:ln w="12700">
            <a:solidFill>
              <a:schemeClr val="tx1"/>
            </a:solidFill>
            <a:round/>
            <a:headEnd type="none" w="lg" len="lg"/>
            <a:tailEnd type="none" w="lg" len="lg"/>
          </a:ln>
        </p:spPr>
      </p:cxnSp>
      <p:grpSp>
        <p:nvGrpSpPr>
          <p:cNvPr id="36891" name="Group 44"/>
          <p:cNvGrpSpPr>
            <a:grpSpLocks/>
          </p:cNvGrpSpPr>
          <p:nvPr/>
        </p:nvGrpSpPr>
        <p:grpSpPr bwMode="auto">
          <a:xfrm>
            <a:off x="1212850" y="5208588"/>
            <a:ext cx="457200" cy="152400"/>
            <a:chOff x="1392" y="3552"/>
            <a:chExt cx="288" cy="96"/>
          </a:xfrm>
        </p:grpSpPr>
        <p:sp>
          <p:nvSpPr>
            <p:cNvPr id="36956" name="Line 4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36957" name="Line 4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36958" name="Line 4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36892" name="Line 48"/>
          <p:cNvSpPr>
            <a:spLocks noChangeShapeType="1"/>
          </p:cNvSpPr>
          <p:nvPr/>
        </p:nvSpPr>
        <p:spPr bwMode="auto">
          <a:xfrm flipV="1">
            <a:off x="1446213" y="49657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36893" name="Text Box 49"/>
          <p:cNvSpPr txBox="1">
            <a:spLocks noChangeArrowheads="1"/>
          </p:cNvSpPr>
          <p:nvPr/>
        </p:nvSpPr>
        <p:spPr bwMode="auto">
          <a:xfrm>
            <a:off x="3567113" y="3846513"/>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36894" name="Oval 50"/>
          <p:cNvSpPr>
            <a:spLocks noChangeArrowheads="1"/>
          </p:cNvSpPr>
          <p:nvPr/>
        </p:nvSpPr>
        <p:spPr bwMode="auto">
          <a:xfrm>
            <a:off x="3663950" y="3032125"/>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6895" name="Oval 51"/>
          <p:cNvSpPr>
            <a:spLocks noChangeArrowheads="1"/>
          </p:cNvSpPr>
          <p:nvPr/>
        </p:nvSpPr>
        <p:spPr bwMode="auto">
          <a:xfrm>
            <a:off x="2509838"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6896" name="Text Box 52"/>
          <p:cNvSpPr txBox="1">
            <a:spLocks noChangeArrowheads="1"/>
          </p:cNvSpPr>
          <p:nvPr/>
        </p:nvSpPr>
        <p:spPr bwMode="auto">
          <a:xfrm>
            <a:off x="1689100" y="268922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36897" name="AutoShape 53"/>
          <p:cNvCxnSpPr>
            <a:cxnSpLocks noChangeShapeType="1"/>
            <a:stCxn id="36873" idx="6"/>
            <a:endCxn id="36895" idx="2"/>
          </p:cNvCxnSpPr>
          <p:nvPr/>
        </p:nvCxnSpPr>
        <p:spPr bwMode="auto">
          <a:xfrm>
            <a:off x="1511300" y="4965700"/>
            <a:ext cx="998538" cy="0"/>
          </a:xfrm>
          <a:prstGeom prst="straightConnector1">
            <a:avLst/>
          </a:prstGeom>
          <a:noFill/>
          <a:ln w="12700">
            <a:solidFill>
              <a:schemeClr val="tx1"/>
            </a:solidFill>
            <a:round/>
            <a:headEnd type="none" w="lg" len="lg"/>
            <a:tailEnd type="none" w="lg" len="lg"/>
          </a:ln>
        </p:spPr>
      </p:cxnSp>
      <p:cxnSp>
        <p:nvCxnSpPr>
          <p:cNvPr id="36898" name="AutoShape 54"/>
          <p:cNvCxnSpPr>
            <a:cxnSpLocks noChangeShapeType="1"/>
            <a:stCxn id="36895" idx="0"/>
            <a:endCxn id="36968" idx="1"/>
          </p:cNvCxnSpPr>
          <p:nvPr/>
        </p:nvCxnSpPr>
        <p:spPr bwMode="auto">
          <a:xfrm flipH="1" flipV="1">
            <a:off x="2574925" y="4560888"/>
            <a:ext cx="1588" cy="342900"/>
          </a:xfrm>
          <a:prstGeom prst="straightConnector1">
            <a:avLst/>
          </a:prstGeom>
          <a:noFill/>
          <a:ln w="12700">
            <a:solidFill>
              <a:schemeClr val="tx1"/>
            </a:solidFill>
            <a:round/>
            <a:headEnd type="none" w="lg" len="lg"/>
            <a:tailEnd type="none" w="lg" len="lg"/>
          </a:ln>
        </p:spPr>
      </p:cxnSp>
      <p:sp>
        <p:nvSpPr>
          <p:cNvPr id="36899" name="Oval 55"/>
          <p:cNvSpPr>
            <a:spLocks noChangeArrowheads="1"/>
          </p:cNvSpPr>
          <p:nvPr/>
        </p:nvSpPr>
        <p:spPr bwMode="auto">
          <a:xfrm>
            <a:off x="523875" y="36068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6900" name="Oval 58"/>
          <p:cNvSpPr>
            <a:spLocks noChangeArrowheads="1"/>
          </p:cNvSpPr>
          <p:nvPr/>
        </p:nvSpPr>
        <p:spPr bwMode="auto">
          <a:xfrm>
            <a:off x="36798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6901" name="AutoShape 59"/>
          <p:cNvCxnSpPr>
            <a:cxnSpLocks noChangeShapeType="1"/>
            <a:stCxn id="36895" idx="6"/>
            <a:endCxn id="36900" idx="2"/>
          </p:cNvCxnSpPr>
          <p:nvPr/>
        </p:nvCxnSpPr>
        <p:spPr bwMode="auto">
          <a:xfrm>
            <a:off x="2641600" y="4965700"/>
            <a:ext cx="1038225" cy="0"/>
          </a:xfrm>
          <a:prstGeom prst="straightConnector1">
            <a:avLst/>
          </a:prstGeom>
          <a:noFill/>
          <a:ln w="12700">
            <a:solidFill>
              <a:schemeClr val="tx1"/>
            </a:solidFill>
            <a:round/>
            <a:headEnd type="none" w="lg" len="lg"/>
            <a:tailEnd type="none" w="lg" len="lg"/>
          </a:ln>
        </p:spPr>
      </p:cxnSp>
      <p:grpSp>
        <p:nvGrpSpPr>
          <p:cNvPr id="36902" name="Group 60"/>
          <p:cNvGrpSpPr>
            <a:grpSpLocks/>
          </p:cNvGrpSpPr>
          <p:nvPr/>
        </p:nvGrpSpPr>
        <p:grpSpPr bwMode="auto">
          <a:xfrm>
            <a:off x="3654425" y="3900488"/>
            <a:ext cx="176213" cy="342900"/>
            <a:chOff x="1670" y="2765"/>
            <a:chExt cx="111" cy="216"/>
          </a:xfrm>
        </p:grpSpPr>
        <p:sp>
          <p:nvSpPr>
            <p:cNvPr id="36949" name="Line 6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6950" name="Line 6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51" name="Line 6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6952" name="Line 6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53" name="Line 6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54" name="Line 6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55" name="Line 6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903" name="Text Box 68"/>
          <p:cNvSpPr txBox="1">
            <a:spLocks noChangeArrowheads="1"/>
          </p:cNvSpPr>
          <p:nvPr/>
        </p:nvSpPr>
        <p:spPr bwMode="auto">
          <a:xfrm>
            <a:off x="3795713" y="35956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36904" name="Group 69"/>
          <p:cNvGrpSpPr>
            <a:grpSpLocks/>
          </p:cNvGrpSpPr>
          <p:nvPr/>
        </p:nvGrpSpPr>
        <p:grpSpPr bwMode="auto">
          <a:xfrm rot="5400000" flipH="1" flipV="1">
            <a:off x="3077369" y="2869407"/>
            <a:ext cx="177800" cy="455612"/>
            <a:chOff x="3450" y="2313"/>
            <a:chExt cx="111" cy="216"/>
          </a:xfrm>
        </p:grpSpPr>
        <p:sp>
          <p:nvSpPr>
            <p:cNvPr id="36942" name="Line 7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43" name="Line 7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44" name="Line 7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45" name="Line 7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46" name="Line 7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47" name="Line 7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48" name="Line 7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905" name="Text Box 77"/>
          <p:cNvSpPr txBox="1">
            <a:spLocks noChangeArrowheads="1"/>
          </p:cNvSpPr>
          <p:nvPr/>
        </p:nvSpPr>
        <p:spPr bwMode="auto">
          <a:xfrm>
            <a:off x="2881313" y="31511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5</a:t>
            </a:r>
            <a:endParaRPr lang="en-US" b="1"/>
          </a:p>
        </p:txBody>
      </p:sp>
      <p:cxnSp>
        <p:nvCxnSpPr>
          <p:cNvPr id="36906" name="AutoShape 78"/>
          <p:cNvCxnSpPr>
            <a:cxnSpLocks noChangeShapeType="1"/>
            <a:stCxn id="36894" idx="2"/>
            <a:endCxn id="36944" idx="1"/>
          </p:cNvCxnSpPr>
          <p:nvPr/>
        </p:nvCxnSpPr>
        <p:spPr bwMode="auto">
          <a:xfrm flipH="1">
            <a:off x="3394075" y="3094038"/>
            <a:ext cx="269875" cy="0"/>
          </a:xfrm>
          <a:prstGeom prst="straightConnector1">
            <a:avLst/>
          </a:prstGeom>
          <a:noFill/>
          <a:ln w="12700">
            <a:solidFill>
              <a:schemeClr val="tx1"/>
            </a:solidFill>
            <a:round/>
            <a:headEnd type="none" w="lg" len="lg"/>
            <a:tailEnd type="none" w="lg" len="lg"/>
          </a:ln>
        </p:spPr>
      </p:cxnSp>
      <p:cxnSp>
        <p:nvCxnSpPr>
          <p:cNvPr id="36907" name="AutoShape 79"/>
          <p:cNvCxnSpPr>
            <a:cxnSpLocks noChangeShapeType="1"/>
            <a:stCxn id="36872" idx="6"/>
            <a:endCxn id="36942" idx="0"/>
          </p:cNvCxnSpPr>
          <p:nvPr/>
        </p:nvCxnSpPr>
        <p:spPr bwMode="auto">
          <a:xfrm>
            <a:off x="2625725" y="3108325"/>
            <a:ext cx="312738" cy="1588"/>
          </a:xfrm>
          <a:prstGeom prst="straightConnector1">
            <a:avLst/>
          </a:prstGeom>
          <a:noFill/>
          <a:ln w="12700">
            <a:solidFill>
              <a:schemeClr val="tx1"/>
            </a:solidFill>
            <a:round/>
            <a:headEnd type="none" w="lg" len="lg"/>
            <a:tailEnd type="none" w="lg" len="lg"/>
          </a:ln>
        </p:spPr>
      </p:cxnSp>
      <p:cxnSp>
        <p:nvCxnSpPr>
          <p:cNvPr id="36908" name="AutoShape 80"/>
          <p:cNvCxnSpPr>
            <a:cxnSpLocks noChangeShapeType="1"/>
            <a:stCxn id="36900" idx="0"/>
            <a:endCxn id="36951" idx="1"/>
          </p:cNvCxnSpPr>
          <p:nvPr/>
        </p:nvCxnSpPr>
        <p:spPr bwMode="auto">
          <a:xfrm flipH="1" flipV="1">
            <a:off x="3744913" y="4243388"/>
            <a:ext cx="1587" cy="660400"/>
          </a:xfrm>
          <a:prstGeom prst="straightConnector1">
            <a:avLst/>
          </a:prstGeom>
          <a:noFill/>
          <a:ln w="12700">
            <a:solidFill>
              <a:schemeClr val="tx1"/>
            </a:solidFill>
            <a:round/>
            <a:headEnd type="none" w="lg" len="lg"/>
            <a:tailEnd type="none" w="lg" len="lg"/>
          </a:ln>
        </p:spPr>
      </p:cxnSp>
      <p:cxnSp>
        <p:nvCxnSpPr>
          <p:cNvPr id="36909" name="AutoShape 81"/>
          <p:cNvCxnSpPr>
            <a:cxnSpLocks noChangeShapeType="1"/>
            <a:stCxn id="36894" idx="4"/>
            <a:endCxn id="36949" idx="0"/>
          </p:cNvCxnSpPr>
          <p:nvPr/>
        </p:nvCxnSpPr>
        <p:spPr bwMode="auto">
          <a:xfrm>
            <a:off x="3730625" y="3154363"/>
            <a:ext cx="0" cy="746125"/>
          </a:xfrm>
          <a:prstGeom prst="straightConnector1">
            <a:avLst/>
          </a:prstGeom>
          <a:noFill/>
          <a:ln w="12700">
            <a:solidFill>
              <a:schemeClr val="tx1"/>
            </a:solidFill>
            <a:round/>
            <a:headEnd type="none" w="lg" len="lg"/>
            <a:tailEnd type="none" w="lg" len="lg"/>
          </a:ln>
        </p:spPr>
      </p:cxnSp>
      <p:grpSp>
        <p:nvGrpSpPr>
          <p:cNvPr id="36910" name="Group 89"/>
          <p:cNvGrpSpPr>
            <a:grpSpLocks/>
          </p:cNvGrpSpPr>
          <p:nvPr/>
        </p:nvGrpSpPr>
        <p:grpSpPr bwMode="auto">
          <a:xfrm rot="5400000" flipH="1" flipV="1">
            <a:off x="3088482" y="2223293"/>
            <a:ext cx="177800" cy="455613"/>
            <a:chOff x="3450" y="2313"/>
            <a:chExt cx="111" cy="216"/>
          </a:xfrm>
        </p:grpSpPr>
        <p:sp>
          <p:nvSpPr>
            <p:cNvPr id="36935" name="Line 9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36" name="Line 9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37" name="Line 9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38" name="Line 9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39" name="Line 9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40" name="Line 9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41" name="Line 9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911" name="Text Box 97"/>
          <p:cNvSpPr txBox="1">
            <a:spLocks noChangeArrowheads="1"/>
          </p:cNvSpPr>
          <p:nvPr/>
        </p:nvSpPr>
        <p:spPr bwMode="auto">
          <a:xfrm>
            <a:off x="2867025" y="247967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cxnSp>
        <p:nvCxnSpPr>
          <p:cNvPr id="36912" name="AutoShape 98"/>
          <p:cNvCxnSpPr>
            <a:cxnSpLocks noChangeShapeType="1"/>
            <a:stCxn id="36872" idx="0"/>
            <a:endCxn id="36935" idx="0"/>
          </p:cNvCxnSpPr>
          <p:nvPr/>
        </p:nvCxnSpPr>
        <p:spPr bwMode="auto">
          <a:xfrm rot="-5400000">
            <a:off x="2464594" y="2559844"/>
            <a:ext cx="582613" cy="390525"/>
          </a:xfrm>
          <a:prstGeom prst="bentConnector2">
            <a:avLst/>
          </a:prstGeom>
          <a:noFill/>
          <a:ln w="12700">
            <a:solidFill>
              <a:schemeClr val="tx1"/>
            </a:solidFill>
            <a:miter lim="800000"/>
            <a:headEnd type="none" w="lg" len="lg"/>
            <a:tailEnd type="none" w="lg" len="lg"/>
          </a:ln>
        </p:spPr>
      </p:cxnSp>
      <p:cxnSp>
        <p:nvCxnSpPr>
          <p:cNvPr id="36913" name="AutoShape 99"/>
          <p:cNvCxnSpPr>
            <a:cxnSpLocks noChangeShapeType="1"/>
            <a:stCxn id="36894" idx="0"/>
            <a:endCxn id="36937" idx="1"/>
          </p:cNvCxnSpPr>
          <p:nvPr/>
        </p:nvCxnSpPr>
        <p:spPr bwMode="auto">
          <a:xfrm rot="5400000" flipH="1">
            <a:off x="3276600" y="2578100"/>
            <a:ext cx="584200" cy="323850"/>
          </a:xfrm>
          <a:prstGeom prst="bentConnector2">
            <a:avLst/>
          </a:prstGeom>
          <a:noFill/>
          <a:ln w="12700">
            <a:solidFill>
              <a:schemeClr val="tx1"/>
            </a:solidFill>
            <a:miter lim="800000"/>
            <a:headEnd type="none" w="lg" len="lg"/>
            <a:tailEnd type="none" w="lg" len="lg"/>
          </a:ln>
        </p:spPr>
      </p:cxnSp>
      <p:sp>
        <p:nvSpPr>
          <p:cNvPr id="36914" name="Oval 100"/>
          <p:cNvSpPr>
            <a:spLocks noChangeArrowheads="1"/>
          </p:cNvSpPr>
          <p:nvPr/>
        </p:nvSpPr>
        <p:spPr bwMode="auto">
          <a:xfrm>
            <a:off x="5021263" y="3019425"/>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6915" name="Group 101"/>
          <p:cNvGrpSpPr>
            <a:grpSpLocks/>
          </p:cNvGrpSpPr>
          <p:nvPr/>
        </p:nvGrpSpPr>
        <p:grpSpPr bwMode="auto">
          <a:xfrm rot="5400000" flipH="1" flipV="1">
            <a:off x="4377532" y="2859881"/>
            <a:ext cx="177800" cy="455613"/>
            <a:chOff x="3450" y="2313"/>
            <a:chExt cx="111" cy="216"/>
          </a:xfrm>
        </p:grpSpPr>
        <p:sp>
          <p:nvSpPr>
            <p:cNvPr id="36928" name="Line 10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6929" name="Line 10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6930" name="Line 10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6931" name="Line 10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6932" name="Line 10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6933" name="Line 10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6934" name="Line 10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6916" name="Text Box 109"/>
          <p:cNvSpPr txBox="1">
            <a:spLocks noChangeArrowheads="1"/>
          </p:cNvSpPr>
          <p:nvPr/>
        </p:nvSpPr>
        <p:spPr bwMode="auto">
          <a:xfrm>
            <a:off x="4162425" y="26939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36917" name="AutoShape 110"/>
          <p:cNvCxnSpPr>
            <a:cxnSpLocks noChangeShapeType="1"/>
            <a:stCxn id="36894" idx="6"/>
            <a:endCxn id="36928" idx="0"/>
          </p:cNvCxnSpPr>
          <p:nvPr/>
        </p:nvCxnSpPr>
        <p:spPr bwMode="auto">
          <a:xfrm>
            <a:off x="3795713" y="3094038"/>
            <a:ext cx="442912" cy="6350"/>
          </a:xfrm>
          <a:prstGeom prst="straightConnector1">
            <a:avLst/>
          </a:prstGeom>
          <a:noFill/>
          <a:ln w="12700">
            <a:solidFill>
              <a:schemeClr val="tx1"/>
            </a:solidFill>
            <a:round/>
            <a:headEnd type="none" w="lg" len="lg"/>
            <a:tailEnd type="none" w="lg" len="lg"/>
          </a:ln>
        </p:spPr>
      </p:cxnSp>
      <p:cxnSp>
        <p:nvCxnSpPr>
          <p:cNvPr id="36918" name="AutoShape 111"/>
          <p:cNvCxnSpPr>
            <a:cxnSpLocks noChangeShapeType="1"/>
            <a:stCxn id="36914" idx="2"/>
            <a:endCxn id="36930" idx="1"/>
          </p:cNvCxnSpPr>
          <p:nvPr/>
        </p:nvCxnSpPr>
        <p:spPr bwMode="auto">
          <a:xfrm flipH="1">
            <a:off x="4694238" y="3081338"/>
            <a:ext cx="327025" cy="3175"/>
          </a:xfrm>
          <a:prstGeom prst="straightConnector1">
            <a:avLst/>
          </a:prstGeom>
          <a:noFill/>
          <a:ln w="12700">
            <a:solidFill>
              <a:schemeClr val="tx1"/>
            </a:solidFill>
            <a:round/>
            <a:headEnd type="none" w="lg" len="lg"/>
            <a:tailEnd type="none" w="lg" len="lg"/>
          </a:ln>
        </p:spPr>
      </p:cxnSp>
      <p:sp>
        <p:nvSpPr>
          <p:cNvPr id="36919" name="Oval 112"/>
          <p:cNvSpPr>
            <a:spLocks noChangeArrowheads="1"/>
          </p:cNvSpPr>
          <p:nvPr/>
        </p:nvSpPr>
        <p:spPr bwMode="auto">
          <a:xfrm>
            <a:off x="5021263" y="49101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6920" name="AutoShape 113"/>
          <p:cNvCxnSpPr>
            <a:cxnSpLocks noChangeShapeType="1"/>
            <a:stCxn id="36900" idx="6"/>
            <a:endCxn id="36919" idx="2"/>
          </p:cNvCxnSpPr>
          <p:nvPr/>
        </p:nvCxnSpPr>
        <p:spPr bwMode="auto">
          <a:xfrm>
            <a:off x="3811588" y="4965700"/>
            <a:ext cx="1209675" cy="6350"/>
          </a:xfrm>
          <a:prstGeom prst="straightConnector1">
            <a:avLst/>
          </a:prstGeom>
          <a:noFill/>
          <a:ln w="12700">
            <a:solidFill>
              <a:schemeClr val="tx1"/>
            </a:solidFill>
            <a:round/>
            <a:headEnd type="none" w="lg" len="lg"/>
            <a:tailEnd type="none" w="lg" len="lg"/>
          </a:ln>
        </p:spPr>
      </p:cxnSp>
      <p:sp>
        <p:nvSpPr>
          <p:cNvPr id="36921" name="Text Box 114"/>
          <p:cNvSpPr txBox="1">
            <a:spLocks noChangeArrowheads="1"/>
          </p:cNvSpPr>
          <p:nvPr/>
        </p:nvSpPr>
        <p:spPr bwMode="auto">
          <a:xfrm>
            <a:off x="5229225" y="2422525"/>
            <a:ext cx="3838575" cy="928688"/>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startAt="2"/>
            </a:pPr>
            <a:r>
              <a:rPr lang="en-US">
                <a:solidFill>
                  <a:schemeClr val="bg2"/>
                </a:solidFill>
              </a:rPr>
              <a:t>Zero all independent sources</a:t>
            </a:r>
          </a:p>
          <a:p>
            <a:pPr marL="914400" lvl="1" indent="-457200" algn="l">
              <a:buFontTx/>
              <a:buChar char="•"/>
            </a:pPr>
            <a:r>
              <a:rPr lang="en-US">
                <a:solidFill>
                  <a:schemeClr val="bg2"/>
                </a:solidFill>
              </a:rPr>
              <a:t>short circuit voltage sources</a:t>
            </a:r>
          </a:p>
          <a:p>
            <a:pPr marL="914400" lvl="1" indent="-457200" algn="l">
              <a:buFontTx/>
              <a:buChar char="•"/>
            </a:pPr>
            <a:r>
              <a:rPr lang="en-US">
                <a:solidFill>
                  <a:schemeClr val="bg2"/>
                </a:solidFill>
              </a:rPr>
              <a:t>Open circuit current sources</a:t>
            </a:r>
          </a:p>
        </p:txBody>
      </p:sp>
      <p:sp>
        <p:nvSpPr>
          <p:cNvPr id="36922" name="Oval 117"/>
          <p:cNvSpPr>
            <a:spLocks noChangeArrowheads="1"/>
          </p:cNvSpPr>
          <p:nvPr/>
        </p:nvSpPr>
        <p:spPr bwMode="auto">
          <a:xfrm>
            <a:off x="525463" y="42116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6923" name="AutoShape 118"/>
          <p:cNvCxnSpPr>
            <a:cxnSpLocks noChangeShapeType="1"/>
            <a:stCxn id="36871" idx="2"/>
            <a:endCxn id="36899" idx="0"/>
          </p:cNvCxnSpPr>
          <p:nvPr/>
        </p:nvCxnSpPr>
        <p:spPr bwMode="auto">
          <a:xfrm rot="10800000" flipV="1">
            <a:off x="590550" y="3119438"/>
            <a:ext cx="776288" cy="487362"/>
          </a:xfrm>
          <a:prstGeom prst="bentConnector2">
            <a:avLst/>
          </a:prstGeom>
          <a:noFill/>
          <a:ln w="12700">
            <a:solidFill>
              <a:schemeClr val="tx1"/>
            </a:solidFill>
            <a:miter lim="800000"/>
            <a:headEnd type="none" w="lg" len="lg"/>
            <a:tailEnd type="none" w="lg" len="lg"/>
          </a:ln>
        </p:spPr>
      </p:cxnSp>
      <p:sp>
        <p:nvSpPr>
          <p:cNvPr id="36924" name="Oval 119"/>
          <p:cNvSpPr>
            <a:spLocks noChangeArrowheads="1"/>
          </p:cNvSpPr>
          <p:nvPr/>
        </p:nvSpPr>
        <p:spPr bwMode="auto">
          <a:xfrm>
            <a:off x="2489200" y="34083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6925" name="Oval 120"/>
          <p:cNvSpPr>
            <a:spLocks noChangeArrowheads="1"/>
          </p:cNvSpPr>
          <p:nvPr/>
        </p:nvSpPr>
        <p:spPr bwMode="auto">
          <a:xfrm>
            <a:off x="2489200" y="39163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6926" name="AutoShape 121"/>
          <p:cNvCxnSpPr>
            <a:cxnSpLocks noChangeShapeType="1"/>
            <a:stCxn id="36925" idx="0"/>
            <a:endCxn id="36924" idx="4"/>
          </p:cNvCxnSpPr>
          <p:nvPr/>
        </p:nvCxnSpPr>
        <p:spPr bwMode="auto">
          <a:xfrm flipV="1">
            <a:off x="2555875" y="3530600"/>
            <a:ext cx="0" cy="385763"/>
          </a:xfrm>
          <a:prstGeom prst="straightConnector1">
            <a:avLst/>
          </a:prstGeom>
          <a:noFill/>
          <a:ln w="12700">
            <a:solidFill>
              <a:schemeClr val="tx1"/>
            </a:solidFill>
            <a:round/>
            <a:headEnd type="none" w="lg" len="lg"/>
            <a:tailEnd type="none" w="lg" len="lg"/>
          </a:ln>
        </p:spPr>
      </p:cxnSp>
      <p:cxnSp>
        <p:nvCxnSpPr>
          <p:cNvPr id="36927" name="AutoShape 122"/>
          <p:cNvCxnSpPr>
            <a:cxnSpLocks noChangeShapeType="1"/>
            <a:stCxn id="36924" idx="0"/>
            <a:endCxn id="36872" idx="4"/>
          </p:cNvCxnSpPr>
          <p:nvPr/>
        </p:nvCxnSpPr>
        <p:spPr bwMode="auto">
          <a:xfrm flipV="1">
            <a:off x="2555875" y="3168650"/>
            <a:ext cx="4763" cy="239713"/>
          </a:xfrm>
          <a:prstGeom prst="straightConnector1">
            <a:avLst/>
          </a:prstGeom>
          <a:noFill/>
          <a:ln w="12700">
            <a:solidFill>
              <a:schemeClr val="tx1"/>
            </a:solidFill>
            <a:round/>
            <a:headEnd type="none" w="lg" len="lg"/>
            <a:tailEnd type="none" w="lg" len="lg"/>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Date Placeholder 5"/>
          <p:cNvSpPr>
            <a:spLocks noGrp="1"/>
          </p:cNvSpPr>
          <p:nvPr>
            <p:ph type="dt" sz="quarter" idx="10"/>
          </p:nvPr>
        </p:nvSpPr>
        <p:spPr>
          <a:noFill/>
        </p:spPr>
        <p:txBody>
          <a:bodyPr/>
          <a:lstStyle/>
          <a:p>
            <a:r>
              <a:rPr lang="en-US"/>
              <a:t>ECEN 301</a:t>
            </a:r>
          </a:p>
        </p:txBody>
      </p:sp>
      <p:sp>
        <p:nvSpPr>
          <p:cNvPr id="1029" name="Footer Placeholder 6"/>
          <p:cNvSpPr>
            <a:spLocks noGrp="1"/>
          </p:cNvSpPr>
          <p:nvPr>
            <p:ph type="ftr" sz="quarter" idx="11"/>
          </p:nvPr>
        </p:nvSpPr>
        <p:spPr>
          <a:noFill/>
        </p:spPr>
        <p:txBody>
          <a:bodyPr/>
          <a:lstStyle/>
          <a:p>
            <a:r>
              <a:rPr lang="en-US"/>
              <a:t>Discussion #9 – Equivalent Circuits</a:t>
            </a:r>
          </a:p>
        </p:txBody>
      </p:sp>
      <p:sp>
        <p:nvSpPr>
          <p:cNvPr id="1030" name="Slide Number Placeholder 7"/>
          <p:cNvSpPr>
            <a:spLocks noGrp="1"/>
          </p:cNvSpPr>
          <p:nvPr>
            <p:ph type="sldNum" sz="quarter" idx="12"/>
          </p:nvPr>
        </p:nvSpPr>
        <p:spPr>
          <a:noFill/>
        </p:spPr>
        <p:txBody>
          <a:bodyPr/>
          <a:lstStyle/>
          <a:p>
            <a:pPr lvl="1"/>
            <a:fld id="{0AFEDB8B-79E6-4599-BAE2-FE5F8DDF0110}" type="slidenum">
              <a:rPr lang="en-US"/>
              <a:pPr lvl="1"/>
              <a:t>15</a:t>
            </a:fld>
            <a:endParaRPr lang="en-US"/>
          </a:p>
        </p:txBody>
      </p:sp>
      <p:sp>
        <p:nvSpPr>
          <p:cNvPr id="1031"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1032"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1033" name="Oval 5"/>
          <p:cNvSpPr>
            <a:spLocks noChangeArrowheads="1"/>
          </p:cNvSpPr>
          <p:nvPr/>
        </p:nvSpPr>
        <p:spPr bwMode="auto">
          <a:xfrm>
            <a:off x="542925" y="3057525"/>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034" name="Oval 6"/>
          <p:cNvSpPr>
            <a:spLocks noChangeArrowheads="1"/>
          </p:cNvSpPr>
          <p:nvPr/>
        </p:nvSpPr>
        <p:spPr bwMode="auto">
          <a:xfrm>
            <a:off x="1670050" y="30464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035" name="Oval 7"/>
          <p:cNvSpPr>
            <a:spLocks noChangeArrowheads="1"/>
          </p:cNvSpPr>
          <p:nvPr/>
        </p:nvSpPr>
        <p:spPr bwMode="auto">
          <a:xfrm>
            <a:off x="5556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036" name="AutoShape 9"/>
          <p:cNvCxnSpPr>
            <a:cxnSpLocks noChangeShapeType="1"/>
            <a:stCxn id="1035" idx="0"/>
            <a:endCxn id="1042" idx="1"/>
          </p:cNvCxnSpPr>
          <p:nvPr/>
        </p:nvCxnSpPr>
        <p:spPr bwMode="auto">
          <a:xfrm flipH="1" flipV="1">
            <a:off x="620713" y="4316413"/>
            <a:ext cx="1587" cy="587375"/>
          </a:xfrm>
          <a:prstGeom prst="straightConnector1">
            <a:avLst/>
          </a:prstGeom>
          <a:noFill/>
          <a:ln w="12700">
            <a:solidFill>
              <a:schemeClr val="tx1"/>
            </a:solidFill>
            <a:round/>
            <a:headEnd type="none" w="lg" len="lg"/>
            <a:tailEnd type="none" w="lg" len="lg"/>
          </a:ln>
        </p:spPr>
      </p:cxnSp>
      <p:cxnSp>
        <p:nvCxnSpPr>
          <p:cNvPr id="1037" name="AutoShape 10"/>
          <p:cNvCxnSpPr>
            <a:cxnSpLocks noChangeShapeType="1"/>
            <a:stCxn id="1033" idx="4"/>
            <a:endCxn id="1040" idx="0"/>
          </p:cNvCxnSpPr>
          <p:nvPr/>
        </p:nvCxnSpPr>
        <p:spPr bwMode="auto">
          <a:xfrm flipH="1">
            <a:off x="606425" y="3179763"/>
            <a:ext cx="3175" cy="793750"/>
          </a:xfrm>
          <a:prstGeom prst="straightConnector1">
            <a:avLst/>
          </a:prstGeom>
          <a:noFill/>
          <a:ln w="12700">
            <a:solidFill>
              <a:schemeClr val="tx1"/>
            </a:solidFill>
            <a:round/>
            <a:headEnd type="none" w="lg" len="lg"/>
            <a:tailEnd type="none" w="lg" len="lg"/>
          </a:ln>
        </p:spPr>
      </p:cxnSp>
      <p:cxnSp>
        <p:nvCxnSpPr>
          <p:cNvPr id="1038" name="AutoShape 11"/>
          <p:cNvCxnSpPr>
            <a:cxnSpLocks noChangeShapeType="1"/>
            <a:stCxn id="1034" idx="4"/>
            <a:endCxn id="1122" idx="0"/>
          </p:cNvCxnSpPr>
          <p:nvPr/>
        </p:nvCxnSpPr>
        <p:spPr bwMode="auto">
          <a:xfrm>
            <a:off x="1736725" y="3168650"/>
            <a:ext cx="0" cy="1049338"/>
          </a:xfrm>
          <a:prstGeom prst="straightConnector1">
            <a:avLst/>
          </a:prstGeom>
          <a:noFill/>
          <a:ln w="12700">
            <a:solidFill>
              <a:schemeClr val="tx1"/>
            </a:solidFill>
            <a:round/>
            <a:headEnd type="none" w="lg" len="lg"/>
            <a:tailEnd type="none" w="lg" len="lg"/>
          </a:ln>
        </p:spPr>
      </p:cxnSp>
      <p:sp>
        <p:nvSpPr>
          <p:cNvPr id="1039" name="Text Box 12"/>
          <p:cNvSpPr txBox="1">
            <a:spLocks noChangeArrowheads="1"/>
          </p:cNvSpPr>
          <p:nvPr/>
        </p:nvSpPr>
        <p:spPr bwMode="auto">
          <a:xfrm>
            <a:off x="152400" y="3668713"/>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1040" name="Line 13"/>
          <p:cNvSpPr>
            <a:spLocks noChangeShapeType="1"/>
          </p:cNvSpPr>
          <p:nvPr/>
        </p:nvSpPr>
        <p:spPr bwMode="auto">
          <a:xfrm>
            <a:off x="606425" y="3973513"/>
            <a:ext cx="100013" cy="33337"/>
          </a:xfrm>
          <a:prstGeom prst="line">
            <a:avLst/>
          </a:prstGeom>
          <a:noFill/>
          <a:ln w="12700">
            <a:solidFill>
              <a:schemeClr val="tx1"/>
            </a:solidFill>
            <a:round/>
            <a:headEnd type="none" w="lg" len="lg"/>
            <a:tailEnd type="none" w="lg" len="lg"/>
          </a:ln>
        </p:spPr>
        <p:txBody>
          <a:bodyPr/>
          <a:lstStyle/>
          <a:p>
            <a:endParaRPr lang="en-US"/>
          </a:p>
        </p:txBody>
      </p:sp>
      <p:sp>
        <p:nvSpPr>
          <p:cNvPr id="1041" name="Line 14"/>
          <p:cNvSpPr>
            <a:spLocks noChangeShapeType="1"/>
          </p:cNvSpPr>
          <p:nvPr/>
        </p:nvSpPr>
        <p:spPr bwMode="auto">
          <a:xfrm flipH="1">
            <a:off x="530225" y="4006850"/>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042" name="Line 15"/>
          <p:cNvSpPr>
            <a:spLocks noChangeShapeType="1"/>
          </p:cNvSpPr>
          <p:nvPr/>
        </p:nvSpPr>
        <p:spPr bwMode="auto">
          <a:xfrm>
            <a:off x="530225" y="4278313"/>
            <a:ext cx="90488" cy="38100"/>
          </a:xfrm>
          <a:prstGeom prst="line">
            <a:avLst/>
          </a:prstGeom>
          <a:noFill/>
          <a:ln w="12700">
            <a:solidFill>
              <a:schemeClr val="tx1"/>
            </a:solidFill>
            <a:round/>
            <a:headEnd type="none" w="lg" len="lg"/>
            <a:tailEnd type="none" w="lg" len="lg"/>
          </a:ln>
        </p:spPr>
        <p:txBody>
          <a:bodyPr/>
          <a:lstStyle/>
          <a:p>
            <a:endParaRPr lang="en-US"/>
          </a:p>
        </p:txBody>
      </p:sp>
      <p:sp>
        <p:nvSpPr>
          <p:cNvPr id="1043" name="Line 16"/>
          <p:cNvSpPr>
            <a:spLocks noChangeShapeType="1"/>
          </p:cNvSpPr>
          <p:nvPr/>
        </p:nvSpPr>
        <p:spPr bwMode="auto">
          <a:xfrm>
            <a:off x="534988" y="4040188"/>
            <a:ext cx="166687" cy="66675"/>
          </a:xfrm>
          <a:prstGeom prst="line">
            <a:avLst/>
          </a:prstGeom>
          <a:noFill/>
          <a:ln w="12700">
            <a:solidFill>
              <a:schemeClr val="tx1"/>
            </a:solidFill>
            <a:round/>
            <a:headEnd type="none" w="lg" len="lg"/>
            <a:tailEnd type="none" w="lg" len="lg"/>
          </a:ln>
        </p:spPr>
        <p:txBody>
          <a:bodyPr/>
          <a:lstStyle/>
          <a:p>
            <a:endParaRPr lang="en-US"/>
          </a:p>
        </p:txBody>
      </p:sp>
      <p:sp>
        <p:nvSpPr>
          <p:cNvPr id="1044" name="Line 17"/>
          <p:cNvSpPr>
            <a:spLocks noChangeShapeType="1"/>
          </p:cNvSpPr>
          <p:nvPr/>
        </p:nvSpPr>
        <p:spPr bwMode="auto">
          <a:xfrm flipH="1">
            <a:off x="534988" y="4111625"/>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045" name="Line 18"/>
          <p:cNvSpPr>
            <a:spLocks noChangeShapeType="1"/>
          </p:cNvSpPr>
          <p:nvPr/>
        </p:nvSpPr>
        <p:spPr bwMode="auto">
          <a:xfrm>
            <a:off x="534988" y="4154488"/>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046" name="Line 19"/>
          <p:cNvSpPr>
            <a:spLocks noChangeShapeType="1"/>
          </p:cNvSpPr>
          <p:nvPr/>
        </p:nvSpPr>
        <p:spPr bwMode="auto">
          <a:xfrm flipH="1">
            <a:off x="534988" y="4225925"/>
            <a:ext cx="157162" cy="47625"/>
          </a:xfrm>
          <a:prstGeom prst="line">
            <a:avLst/>
          </a:prstGeom>
          <a:noFill/>
          <a:ln w="12700">
            <a:solidFill>
              <a:schemeClr val="tx1"/>
            </a:solidFill>
            <a:round/>
            <a:headEnd type="none" w="lg" len="lg"/>
            <a:tailEnd type="none" w="lg" len="lg"/>
          </a:ln>
        </p:spPr>
        <p:txBody>
          <a:bodyPr/>
          <a:lstStyle/>
          <a:p>
            <a:endParaRPr lang="en-US"/>
          </a:p>
        </p:txBody>
      </p:sp>
      <p:grpSp>
        <p:nvGrpSpPr>
          <p:cNvPr id="1047" name="Group 20"/>
          <p:cNvGrpSpPr>
            <a:grpSpLocks/>
          </p:cNvGrpSpPr>
          <p:nvPr/>
        </p:nvGrpSpPr>
        <p:grpSpPr bwMode="auto">
          <a:xfrm>
            <a:off x="1660525" y="4217988"/>
            <a:ext cx="176213" cy="342900"/>
            <a:chOff x="1670" y="2765"/>
            <a:chExt cx="111" cy="216"/>
          </a:xfrm>
        </p:grpSpPr>
        <p:sp>
          <p:nvSpPr>
            <p:cNvPr id="1122"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123"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124"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125"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126"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127"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128"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48" name="Text Box 28"/>
          <p:cNvSpPr txBox="1">
            <a:spLocks noChangeArrowheads="1"/>
          </p:cNvSpPr>
          <p:nvPr/>
        </p:nvSpPr>
        <p:spPr bwMode="auto">
          <a:xfrm>
            <a:off x="1295400" y="39116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grpSp>
        <p:nvGrpSpPr>
          <p:cNvPr id="1049" name="Group 29"/>
          <p:cNvGrpSpPr>
            <a:grpSpLocks/>
          </p:cNvGrpSpPr>
          <p:nvPr/>
        </p:nvGrpSpPr>
        <p:grpSpPr bwMode="auto">
          <a:xfrm rot="5400000" flipH="1" flipV="1">
            <a:off x="1099344" y="2880519"/>
            <a:ext cx="177800" cy="455612"/>
            <a:chOff x="3450" y="2313"/>
            <a:chExt cx="111" cy="216"/>
          </a:xfrm>
        </p:grpSpPr>
        <p:sp>
          <p:nvSpPr>
            <p:cNvPr id="1115" name="Line 3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16" name="Line 3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17" name="Line 3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18" name="Line 3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19" name="Line 3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20" name="Line 3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21" name="Line 3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050" name="AutoShape 37"/>
          <p:cNvCxnSpPr>
            <a:cxnSpLocks noChangeShapeType="1"/>
            <a:stCxn id="1033" idx="6"/>
            <a:endCxn id="1115" idx="0"/>
          </p:cNvCxnSpPr>
          <p:nvPr/>
        </p:nvCxnSpPr>
        <p:spPr bwMode="auto">
          <a:xfrm>
            <a:off x="674688" y="3119438"/>
            <a:ext cx="285750" cy="1587"/>
          </a:xfrm>
          <a:prstGeom prst="straightConnector1">
            <a:avLst/>
          </a:prstGeom>
          <a:noFill/>
          <a:ln w="12700">
            <a:solidFill>
              <a:schemeClr val="tx1"/>
            </a:solidFill>
            <a:round/>
            <a:headEnd type="none" w="lg" len="lg"/>
            <a:tailEnd type="none" w="lg" len="lg"/>
          </a:ln>
        </p:spPr>
      </p:cxnSp>
      <p:cxnSp>
        <p:nvCxnSpPr>
          <p:cNvPr id="1051" name="AutoShape 38"/>
          <p:cNvCxnSpPr>
            <a:cxnSpLocks noChangeShapeType="1"/>
            <a:stCxn id="1034" idx="2"/>
            <a:endCxn id="1117" idx="1"/>
          </p:cNvCxnSpPr>
          <p:nvPr/>
        </p:nvCxnSpPr>
        <p:spPr bwMode="auto">
          <a:xfrm flipH="1" flipV="1">
            <a:off x="1416050" y="3105150"/>
            <a:ext cx="254000" cy="3175"/>
          </a:xfrm>
          <a:prstGeom prst="straightConnector1">
            <a:avLst/>
          </a:prstGeom>
          <a:noFill/>
          <a:ln w="12700">
            <a:solidFill>
              <a:schemeClr val="tx1"/>
            </a:solidFill>
            <a:round/>
            <a:headEnd type="none" w="lg" len="lg"/>
            <a:tailEnd type="none" w="lg" len="lg"/>
          </a:ln>
        </p:spPr>
      </p:cxnSp>
      <p:grpSp>
        <p:nvGrpSpPr>
          <p:cNvPr id="1052" name="Group 39"/>
          <p:cNvGrpSpPr>
            <a:grpSpLocks/>
          </p:cNvGrpSpPr>
          <p:nvPr/>
        </p:nvGrpSpPr>
        <p:grpSpPr bwMode="auto">
          <a:xfrm>
            <a:off x="388938" y="5208588"/>
            <a:ext cx="457200" cy="152400"/>
            <a:chOff x="1392" y="3552"/>
            <a:chExt cx="288" cy="96"/>
          </a:xfrm>
        </p:grpSpPr>
        <p:sp>
          <p:nvSpPr>
            <p:cNvPr id="1112" name="Line 40"/>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113" name="Line 41"/>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114" name="Line 42"/>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053" name="Line 43"/>
          <p:cNvSpPr>
            <a:spLocks noChangeShapeType="1"/>
          </p:cNvSpPr>
          <p:nvPr/>
        </p:nvSpPr>
        <p:spPr bwMode="auto">
          <a:xfrm flipV="1">
            <a:off x="622300" y="49657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054" name="Text Box 44"/>
          <p:cNvSpPr txBox="1">
            <a:spLocks noChangeArrowheads="1"/>
          </p:cNvSpPr>
          <p:nvPr/>
        </p:nvSpPr>
        <p:spPr bwMode="auto">
          <a:xfrm>
            <a:off x="2743200" y="3846513"/>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1055" name="Oval 45"/>
          <p:cNvSpPr>
            <a:spLocks noChangeArrowheads="1"/>
          </p:cNvSpPr>
          <p:nvPr/>
        </p:nvSpPr>
        <p:spPr bwMode="auto">
          <a:xfrm>
            <a:off x="2840038" y="30321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056" name="Oval 46"/>
          <p:cNvSpPr>
            <a:spLocks noChangeArrowheads="1"/>
          </p:cNvSpPr>
          <p:nvPr/>
        </p:nvSpPr>
        <p:spPr bwMode="auto">
          <a:xfrm>
            <a:off x="16859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057" name="Text Box 47"/>
          <p:cNvSpPr txBox="1">
            <a:spLocks noChangeArrowheads="1"/>
          </p:cNvSpPr>
          <p:nvPr/>
        </p:nvSpPr>
        <p:spPr bwMode="auto">
          <a:xfrm>
            <a:off x="865188" y="268922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1058" name="AutoShape 48"/>
          <p:cNvCxnSpPr>
            <a:cxnSpLocks noChangeShapeType="1"/>
            <a:stCxn id="1035" idx="6"/>
            <a:endCxn id="1056" idx="2"/>
          </p:cNvCxnSpPr>
          <p:nvPr/>
        </p:nvCxnSpPr>
        <p:spPr bwMode="auto">
          <a:xfrm>
            <a:off x="687388" y="4965700"/>
            <a:ext cx="998537" cy="0"/>
          </a:xfrm>
          <a:prstGeom prst="straightConnector1">
            <a:avLst/>
          </a:prstGeom>
          <a:noFill/>
          <a:ln w="12700">
            <a:solidFill>
              <a:schemeClr val="tx1"/>
            </a:solidFill>
            <a:round/>
            <a:headEnd type="none" w="lg" len="lg"/>
            <a:tailEnd type="none" w="lg" len="lg"/>
          </a:ln>
        </p:spPr>
      </p:cxnSp>
      <p:cxnSp>
        <p:nvCxnSpPr>
          <p:cNvPr id="1059" name="AutoShape 49"/>
          <p:cNvCxnSpPr>
            <a:cxnSpLocks noChangeShapeType="1"/>
            <a:stCxn id="1056" idx="0"/>
            <a:endCxn id="1124" idx="1"/>
          </p:cNvCxnSpPr>
          <p:nvPr/>
        </p:nvCxnSpPr>
        <p:spPr bwMode="auto">
          <a:xfrm flipH="1" flipV="1">
            <a:off x="1751013" y="4560888"/>
            <a:ext cx="1587" cy="342900"/>
          </a:xfrm>
          <a:prstGeom prst="straightConnector1">
            <a:avLst/>
          </a:prstGeom>
          <a:noFill/>
          <a:ln w="12700">
            <a:solidFill>
              <a:schemeClr val="tx1"/>
            </a:solidFill>
            <a:round/>
            <a:headEnd type="none" w="lg" len="lg"/>
            <a:tailEnd type="none" w="lg" len="lg"/>
          </a:ln>
        </p:spPr>
      </p:cxnSp>
      <p:sp>
        <p:nvSpPr>
          <p:cNvPr id="1060" name="Oval 51"/>
          <p:cNvSpPr>
            <a:spLocks noChangeArrowheads="1"/>
          </p:cNvSpPr>
          <p:nvPr/>
        </p:nvSpPr>
        <p:spPr bwMode="auto">
          <a:xfrm>
            <a:off x="2855913"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061" name="AutoShape 52"/>
          <p:cNvCxnSpPr>
            <a:cxnSpLocks noChangeShapeType="1"/>
            <a:stCxn id="1056" idx="6"/>
            <a:endCxn id="1060" idx="2"/>
          </p:cNvCxnSpPr>
          <p:nvPr/>
        </p:nvCxnSpPr>
        <p:spPr bwMode="auto">
          <a:xfrm>
            <a:off x="1817688" y="4965700"/>
            <a:ext cx="1038225" cy="0"/>
          </a:xfrm>
          <a:prstGeom prst="straightConnector1">
            <a:avLst/>
          </a:prstGeom>
          <a:noFill/>
          <a:ln w="12700">
            <a:solidFill>
              <a:schemeClr val="tx1"/>
            </a:solidFill>
            <a:round/>
            <a:headEnd type="none" w="lg" len="lg"/>
            <a:tailEnd type="none" w="lg" len="lg"/>
          </a:ln>
        </p:spPr>
      </p:cxnSp>
      <p:grpSp>
        <p:nvGrpSpPr>
          <p:cNvPr id="1062" name="Group 53"/>
          <p:cNvGrpSpPr>
            <a:grpSpLocks/>
          </p:cNvGrpSpPr>
          <p:nvPr/>
        </p:nvGrpSpPr>
        <p:grpSpPr bwMode="auto">
          <a:xfrm>
            <a:off x="2830513" y="3900488"/>
            <a:ext cx="176212" cy="342900"/>
            <a:chOff x="1670" y="2765"/>
            <a:chExt cx="111" cy="216"/>
          </a:xfrm>
        </p:grpSpPr>
        <p:sp>
          <p:nvSpPr>
            <p:cNvPr id="1105" name="Line 5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106" name="Line 5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107" name="Line 5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108" name="Line 5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109" name="Line 5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110" name="Line 5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111" name="Line 6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63" name="Text Box 61"/>
          <p:cNvSpPr txBox="1">
            <a:spLocks noChangeArrowheads="1"/>
          </p:cNvSpPr>
          <p:nvPr/>
        </p:nvSpPr>
        <p:spPr bwMode="auto">
          <a:xfrm>
            <a:off x="2971800" y="35956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1064" name="Group 62"/>
          <p:cNvGrpSpPr>
            <a:grpSpLocks/>
          </p:cNvGrpSpPr>
          <p:nvPr/>
        </p:nvGrpSpPr>
        <p:grpSpPr bwMode="auto">
          <a:xfrm rot="5400000" flipH="1" flipV="1">
            <a:off x="2253457" y="2869406"/>
            <a:ext cx="177800" cy="455613"/>
            <a:chOff x="3450" y="2313"/>
            <a:chExt cx="111" cy="216"/>
          </a:xfrm>
        </p:grpSpPr>
        <p:sp>
          <p:nvSpPr>
            <p:cNvPr id="1098" name="Line 6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99" name="Line 6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00" name="Line 6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01" name="Line 6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02" name="Line 6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03" name="Line 6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04" name="Line 6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65" name="Text Box 70"/>
          <p:cNvSpPr txBox="1">
            <a:spLocks noChangeArrowheads="1"/>
          </p:cNvSpPr>
          <p:nvPr/>
        </p:nvSpPr>
        <p:spPr bwMode="auto">
          <a:xfrm>
            <a:off x="2057400" y="31511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5</a:t>
            </a:r>
            <a:endParaRPr lang="en-US" b="1"/>
          </a:p>
        </p:txBody>
      </p:sp>
      <p:cxnSp>
        <p:nvCxnSpPr>
          <p:cNvPr id="1066" name="AutoShape 71"/>
          <p:cNvCxnSpPr>
            <a:cxnSpLocks noChangeShapeType="1"/>
            <a:stCxn id="1055" idx="2"/>
            <a:endCxn id="1100" idx="1"/>
          </p:cNvCxnSpPr>
          <p:nvPr/>
        </p:nvCxnSpPr>
        <p:spPr bwMode="auto">
          <a:xfrm flipH="1">
            <a:off x="2570163" y="3094038"/>
            <a:ext cx="269875" cy="0"/>
          </a:xfrm>
          <a:prstGeom prst="straightConnector1">
            <a:avLst/>
          </a:prstGeom>
          <a:noFill/>
          <a:ln w="12700">
            <a:solidFill>
              <a:schemeClr val="tx1"/>
            </a:solidFill>
            <a:round/>
            <a:headEnd type="none" w="lg" len="lg"/>
            <a:tailEnd type="none" w="lg" len="lg"/>
          </a:ln>
        </p:spPr>
      </p:cxnSp>
      <p:cxnSp>
        <p:nvCxnSpPr>
          <p:cNvPr id="1067" name="AutoShape 72"/>
          <p:cNvCxnSpPr>
            <a:cxnSpLocks noChangeShapeType="1"/>
            <a:stCxn id="1034" idx="6"/>
            <a:endCxn id="1098" idx="0"/>
          </p:cNvCxnSpPr>
          <p:nvPr/>
        </p:nvCxnSpPr>
        <p:spPr bwMode="auto">
          <a:xfrm>
            <a:off x="1801813" y="3108325"/>
            <a:ext cx="312737" cy="1588"/>
          </a:xfrm>
          <a:prstGeom prst="straightConnector1">
            <a:avLst/>
          </a:prstGeom>
          <a:noFill/>
          <a:ln w="12700">
            <a:solidFill>
              <a:schemeClr val="tx1"/>
            </a:solidFill>
            <a:round/>
            <a:headEnd type="none" w="lg" len="lg"/>
            <a:tailEnd type="none" w="lg" len="lg"/>
          </a:ln>
        </p:spPr>
      </p:cxnSp>
      <p:cxnSp>
        <p:nvCxnSpPr>
          <p:cNvPr id="1068" name="AutoShape 73"/>
          <p:cNvCxnSpPr>
            <a:cxnSpLocks noChangeShapeType="1"/>
            <a:stCxn id="1060" idx="0"/>
            <a:endCxn id="1107" idx="1"/>
          </p:cNvCxnSpPr>
          <p:nvPr/>
        </p:nvCxnSpPr>
        <p:spPr bwMode="auto">
          <a:xfrm flipH="1" flipV="1">
            <a:off x="2921000" y="4243388"/>
            <a:ext cx="1588" cy="660400"/>
          </a:xfrm>
          <a:prstGeom prst="straightConnector1">
            <a:avLst/>
          </a:prstGeom>
          <a:noFill/>
          <a:ln w="12700">
            <a:solidFill>
              <a:schemeClr val="tx1"/>
            </a:solidFill>
            <a:round/>
            <a:headEnd type="none" w="lg" len="lg"/>
            <a:tailEnd type="none" w="lg" len="lg"/>
          </a:ln>
        </p:spPr>
      </p:cxnSp>
      <p:cxnSp>
        <p:nvCxnSpPr>
          <p:cNvPr id="1069" name="AutoShape 74"/>
          <p:cNvCxnSpPr>
            <a:cxnSpLocks noChangeShapeType="1"/>
            <a:stCxn id="1055" idx="4"/>
            <a:endCxn id="1105" idx="0"/>
          </p:cNvCxnSpPr>
          <p:nvPr/>
        </p:nvCxnSpPr>
        <p:spPr bwMode="auto">
          <a:xfrm>
            <a:off x="2906713" y="3154363"/>
            <a:ext cx="0" cy="746125"/>
          </a:xfrm>
          <a:prstGeom prst="straightConnector1">
            <a:avLst/>
          </a:prstGeom>
          <a:noFill/>
          <a:ln w="12700">
            <a:solidFill>
              <a:schemeClr val="tx1"/>
            </a:solidFill>
            <a:round/>
            <a:headEnd type="none" w="lg" len="lg"/>
            <a:tailEnd type="none" w="lg" len="lg"/>
          </a:ln>
        </p:spPr>
      </p:cxnSp>
      <p:grpSp>
        <p:nvGrpSpPr>
          <p:cNvPr id="1070" name="Group 75"/>
          <p:cNvGrpSpPr>
            <a:grpSpLocks/>
          </p:cNvGrpSpPr>
          <p:nvPr/>
        </p:nvGrpSpPr>
        <p:grpSpPr bwMode="auto">
          <a:xfrm rot="5400000" flipH="1" flipV="1">
            <a:off x="2264569" y="2223294"/>
            <a:ext cx="177800" cy="455612"/>
            <a:chOff x="3450" y="2313"/>
            <a:chExt cx="111" cy="216"/>
          </a:xfrm>
        </p:grpSpPr>
        <p:sp>
          <p:nvSpPr>
            <p:cNvPr id="1091" name="Line 7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92" name="Line 7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93" name="Line 7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94" name="Line 7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95" name="Line 8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96" name="Line 8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97" name="Line 8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71" name="Text Box 83"/>
          <p:cNvSpPr txBox="1">
            <a:spLocks noChangeArrowheads="1"/>
          </p:cNvSpPr>
          <p:nvPr/>
        </p:nvSpPr>
        <p:spPr bwMode="auto">
          <a:xfrm>
            <a:off x="2043113" y="2479675"/>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cxnSp>
        <p:nvCxnSpPr>
          <p:cNvPr id="1072" name="AutoShape 84"/>
          <p:cNvCxnSpPr>
            <a:cxnSpLocks noChangeShapeType="1"/>
            <a:stCxn id="1034" idx="0"/>
            <a:endCxn id="1091" idx="0"/>
          </p:cNvCxnSpPr>
          <p:nvPr/>
        </p:nvCxnSpPr>
        <p:spPr bwMode="auto">
          <a:xfrm rot="-5400000">
            <a:off x="1639887" y="2560638"/>
            <a:ext cx="582613" cy="388938"/>
          </a:xfrm>
          <a:prstGeom prst="bentConnector2">
            <a:avLst/>
          </a:prstGeom>
          <a:noFill/>
          <a:ln w="12700">
            <a:solidFill>
              <a:schemeClr val="tx1"/>
            </a:solidFill>
            <a:miter lim="800000"/>
            <a:headEnd type="none" w="lg" len="lg"/>
            <a:tailEnd type="none" w="lg" len="lg"/>
          </a:ln>
        </p:spPr>
      </p:cxnSp>
      <p:cxnSp>
        <p:nvCxnSpPr>
          <p:cNvPr id="1073" name="AutoShape 85"/>
          <p:cNvCxnSpPr>
            <a:cxnSpLocks noChangeShapeType="1"/>
            <a:stCxn id="1055" idx="0"/>
            <a:endCxn id="1093" idx="1"/>
          </p:cNvCxnSpPr>
          <p:nvPr/>
        </p:nvCxnSpPr>
        <p:spPr bwMode="auto">
          <a:xfrm rot="5400000" flipH="1">
            <a:off x="2451894" y="2577306"/>
            <a:ext cx="584200" cy="325438"/>
          </a:xfrm>
          <a:prstGeom prst="bentConnector2">
            <a:avLst/>
          </a:prstGeom>
          <a:noFill/>
          <a:ln w="12700">
            <a:solidFill>
              <a:schemeClr val="tx1"/>
            </a:solidFill>
            <a:miter lim="800000"/>
            <a:headEnd type="none" w="lg" len="lg"/>
            <a:tailEnd type="none" w="lg" len="lg"/>
          </a:ln>
        </p:spPr>
      </p:cxnSp>
      <p:sp>
        <p:nvSpPr>
          <p:cNvPr id="1074" name="Oval 86"/>
          <p:cNvSpPr>
            <a:spLocks noChangeArrowheads="1"/>
          </p:cNvSpPr>
          <p:nvPr/>
        </p:nvSpPr>
        <p:spPr bwMode="auto">
          <a:xfrm>
            <a:off x="4197350" y="3019425"/>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1075" name="Group 87"/>
          <p:cNvGrpSpPr>
            <a:grpSpLocks/>
          </p:cNvGrpSpPr>
          <p:nvPr/>
        </p:nvGrpSpPr>
        <p:grpSpPr bwMode="auto">
          <a:xfrm rot="5400000" flipH="1" flipV="1">
            <a:off x="3553619" y="2859882"/>
            <a:ext cx="177800" cy="455612"/>
            <a:chOff x="3450" y="2313"/>
            <a:chExt cx="111" cy="216"/>
          </a:xfrm>
        </p:grpSpPr>
        <p:sp>
          <p:nvSpPr>
            <p:cNvPr id="1084" name="Line 8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85" name="Line 8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86" name="Line 9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87" name="Line 9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88" name="Line 9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89" name="Line 9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90" name="Line 9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76" name="Text Box 95"/>
          <p:cNvSpPr txBox="1">
            <a:spLocks noChangeArrowheads="1"/>
          </p:cNvSpPr>
          <p:nvPr/>
        </p:nvSpPr>
        <p:spPr bwMode="auto">
          <a:xfrm>
            <a:off x="3338513" y="26939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1077" name="AutoShape 96"/>
          <p:cNvCxnSpPr>
            <a:cxnSpLocks noChangeShapeType="1"/>
            <a:stCxn id="1055" idx="6"/>
            <a:endCxn id="1084" idx="0"/>
          </p:cNvCxnSpPr>
          <p:nvPr/>
        </p:nvCxnSpPr>
        <p:spPr bwMode="auto">
          <a:xfrm>
            <a:off x="2971800" y="3094038"/>
            <a:ext cx="442913" cy="6350"/>
          </a:xfrm>
          <a:prstGeom prst="straightConnector1">
            <a:avLst/>
          </a:prstGeom>
          <a:noFill/>
          <a:ln w="12700">
            <a:solidFill>
              <a:schemeClr val="tx1"/>
            </a:solidFill>
            <a:round/>
            <a:headEnd type="none" w="lg" len="lg"/>
            <a:tailEnd type="none" w="lg" len="lg"/>
          </a:ln>
        </p:spPr>
      </p:cxnSp>
      <p:cxnSp>
        <p:nvCxnSpPr>
          <p:cNvPr id="1078" name="AutoShape 97"/>
          <p:cNvCxnSpPr>
            <a:cxnSpLocks noChangeShapeType="1"/>
            <a:stCxn id="1074" idx="2"/>
            <a:endCxn id="1086" idx="1"/>
          </p:cNvCxnSpPr>
          <p:nvPr/>
        </p:nvCxnSpPr>
        <p:spPr bwMode="auto">
          <a:xfrm flipH="1">
            <a:off x="3870325" y="3081338"/>
            <a:ext cx="327025" cy="3175"/>
          </a:xfrm>
          <a:prstGeom prst="straightConnector1">
            <a:avLst/>
          </a:prstGeom>
          <a:noFill/>
          <a:ln w="12700">
            <a:solidFill>
              <a:schemeClr val="tx1"/>
            </a:solidFill>
            <a:round/>
            <a:headEnd type="none" w="lg" len="lg"/>
            <a:tailEnd type="none" w="lg" len="lg"/>
          </a:ln>
        </p:spPr>
      </p:cxnSp>
      <p:sp>
        <p:nvSpPr>
          <p:cNvPr id="1079" name="Oval 98"/>
          <p:cNvSpPr>
            <a:spLocks noChangeArrowheads="1"/>
          </p:cNvSpPr>
          <p:nvPr/>
        </p:nvSpPr>
        <p:spPr bwMode="auto">
          <a:xfrm>
            <a:off x="4197350" y="49101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80" name="AutoShape 99"/>
          <p:cNvCxnSpPr>
            <a:cxnSpLocks noChangeShapeType="1"/>
            <a:stCxn id="1060" idx="6"/>
            <a:endCxn id="1079" idx="2"/>
          </p:cNvCxnSpPr>
          <p:nvPr/>
        </p:nvCxnSpPr>
        <p:spPr bwMode="auto">
          <a:xfrm>
            <a:off x="2987675" y="4965700"/>
            <a:ext cx="1209675" cy="6350"/>
          </a:xfrm>
          <a:prstGeom prst="straightConnector1">
            <a:avLst/>
          </a:prstGeom>
          <a:noFill/>
          <a:ln w="12700">
            <a:solidFill>
              <a:schemeClr val="tx1"/>
            </a:solidFill>
            <a:round/>
            <a:headEnd type="none" w="lg" len="lg"/>
            <a:tailEnd type="none" w="lg" len="lg"/>
          </a:ln>
        </p:spPr>
      </p:cxnSp>
      <p:sp>
        <p:nvSpPr>
          <p:cNvPr id="1081" name="Text Box 100"/>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sp>
        <p:nvSpPr>
          <p:cNvPr id="1082" name="Rectangle 107"/>
          <p:cNvSpPr>
            <a:spLocks noChangeArrowheads="1"/>
          </p:cNvSpPr>
          <p:nvPr/>
        </p:nvSpPr>
        <p:spPr bwMode="auto">
          <a:xfrm>
            <a:off x="152400" y="2689225"/>
            <a:ext cx="1371600" cy="1709738"/>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
        <p:nvSpPr>
          <p:cNvPr id="1083" name="Rectangle 108"/>
          <p:cNvSpPr>
            <a:spLocks noChangeArrowheads="1"/>
          </p:cNvSpPr>
          <p:nvPr/>
        </p:nvSpPr>
        <p:spPr bwMode="auto">
          <a:xfrm>
            <a:off x="1981200" y="2057400"/>
            <a:ext cx="700088" cy="1538288"/>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graphicFrame>
        <p:nvGraphicFramePr>
          <p:cNvPr id="1026" name="Object 111"/>
          <p:cNvGraphicFramePr>
            <a:graphicFrameLocks noChangeAspect="1"/>
          </p:cNvGraphicFramePr>
          <p:nvPr>
            <p:ph sz="quarter" idx="3"/>
          </p:nvPr>
        </p:nvGraphicFramePr>
        <p:xfrm>
          <a:off x="4724400" y="3287713"/>
          <a:ext cx="1676400" cy="1246187"/>
        </p:xfrm>
        <a:graphic>
          <a:graphicData uri="http://schemas.openxmlformats.org/presentationml/2006/ole">
            <p:oleObj spid="_x0000_s1026" name="Equation" r:id="rId3" imgW="888840" imgH="660240" progId="Equation.3">
              <p:embed/>
            </p:oleObj>
          </a:graphicData>
        </a:graphic>
      </p:graphicFrame>
      <p:graphicFrame>
        <p:nvGraphicFramePr>
          <p:cNvPr id="1027" name="Object 114"/>
          <p:cNvGraphicFramePr>
            <a:graphicFrameLocks noChangeAspect="1"/>
          </p:cNvGraphicFramePr>
          <p:nvPr/>
        </p:nvGraphicFramePr>
        <p:xfrm>
          <a:off x="6872288" y="3197225"/>
          <a:ext cx="1890712" cy="2779713"/>
        </p:xfrm>
        <a:graphic>
          <a:graphicData uri="http://schemas.openxmlformats.org/presentationml/2006/ole">
            <p:oleObj spid="_x0000_s1027" name="Equation" r:id="rId4" imgW="1002960" imgH="147312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5"/>
          <p:cNvSpPr>
            <a:spLocks noGrp="1"/>
          </p:cNvSpPr>
          <p:nvPr>
            <p:ph type="dt" sz="quarter" idx="10"/>
          </p:nvPr>
        </p:nvSpPr>
        <p:spPr>
          <a:noFill/>
        </p:spPr>
        <p:txBody>
          <a:bodyPr/>
          <a:lstStyle/>
          <a:p>
            <a:r>
              <a:rPr lang="en-US"/>
              <a:t>ECEN 301</a:t>
            </a:r>
          </a:p>
        </p:txBody>
      </p:sp>
      <p:sp>
        <p:nvSpPr>
          <p:cNvPr id="2053" name="Footer Placeholder 6"/>
          <p:cNvSpPr>
            <a:spLocks noGrp="1"/>
          </p:cNvSpPr>
          <p:nvPr>
            <p:ph type="ftr" sz="quarter" idx="11"/>
          </p:nvPr>
        </p:nvSpPr>
        <p:spPr>
          <a:noFill/>
        </p:spPr>
        <p:txBody>
          <a:bodyPr/>
          <a:lstStyle/>
          <a:p>
            <a:r>
              <a:rPr lang="en-US"/>
              <a:t>Discussion #9 – Equivalent Circuits</a:t>
            </a:r>
          </a:p>
        </p:txBody>
      </p:sp>
      <p:sp>
        <p:nvSpPr>
          <p:cNvPr id="2054" name="Slide Number Placeholder 7"/>
          <p:cNvSpPr>
            <a:spLocks noGrp="1"/>
          </p:cNvSpPr>
          <p:nvPr>
            <p:ph type="sldNum" sz="quarter" idx="12"/>
          </p:nvPr>
        </p:nvSpPr>
        <p:spPr>
          <a:noFill/>
        </p:spPr>
        <p:txBody>
          <a:bodyPr/>
          <a:lstStyle/>
          <a:p>
            <a:pPr lvl="1"/>
            <a:fld id="{9E3B6F0E-6305-4237-971D-8FE21AF8B8FB}" type="slidenum">
              <a:rPr lang="en-US"/>
              <a:pPr lvl="1"/>
              <a:t>16</a:t>
            </a:fld>
            <a:endParaRPr lang="en-US"/>
          </a:p>
        </p:txBody>
      </p:sp>
      <p:sp>
        <p:nvSpPr>
          <p:cNvPr id="2055"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2056"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2057" name="Oval 4"/>
          <p:cNvSpPr>
            <a:spLocks noChangeArrowheads="1"/>
          </p:cNvSpPr>
          <p:nvPr/>
        </p:nvSpPr>
        <p:spPr bwMode="auto">
          <a:xfrm>
            <a:off x="622300" y="3048000"/>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58" name="Oval 5"/>
          <p:cNvSpPr>
            <a:spLocks noChangeArrowheads="1"/>
          </p:cNvSpPr>
          <p:nvPr/>
        </p:nvSpPr>
        <p:spPr bwMode="auto">
          <a:xfrm>
            <a:off x="1670050" y="3046413"/>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59" name="Oval 6"/>
          <p:cNvSpPr>
            <a:spLocks noChangeArrowheads="1"/>
          </p:cNvSpPr>
          <p:nvPr/>
        </p:nvSpPr>
        <p:spPr bwMode="auto">
          <a:xfrm>
            <a:off x="635000"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60" name="AutoShape 7"/>
          <p:cNvCxnSpPr>
            <a:cxnSpLocks noChangeShapeType="1"/>
            <a:stCxn id="2059" idx="0"/>
            <a:endCxn id="2127" idx="1"/>
          </p:cNvCxnSpPr>
          <p:nvPr/>
        </p:nvCxnSpPr>
        <p:spPr bwMode="auto">
          <a:xfrm flipH="1" flipV="1">
            <a:off x="700088" y="4316413"/>
            <a:ext cx="1587" cy="587375"/>
          </a:xfrm>
          <a:prstGeom prst="straightConnector1">
            <a:avLst/>
          </a:prstGeom>
          <a:noFill/>
          <a:ln w="12700">
            <a:solidFill>
              <a:schemeClr val="tx1"/>
            </a:solidFill>
            <a:round/>
            <a:headEnd type="none" w="lg" len="lg"/>
            <a:tailEnd type="none" w="lg" len="lg"/>
          </a:ln>
        </p:spPr>
      </p:cxnSp>
      <p:cxnSp>
        <p:nvCxnSpPr>
          <p:cNvPr id="2061" name="AutoShape 8"/>
          <p:cNvCxnSpPr>
            <a:cxnSpLocks noChangeShapeType="1"/>
            <a:stCxn id="2057" idx="4"/>
            <a:endCxn id="2125" idx="0"/>
          </p:cNvCxnSpPr>
          <p:nvPr/>
        </p:nvCxnSpPr>
        <p:spPr bwMode="auto">
          <a:xfrm flipH="1">
            <a:off x="685800" y="3170238"/>
            <a:ext cx="3175" cy="803275"/>
          </a:xfrm>
          <a:prstGeom prst="straightConnector1">
            <a:avLst/>
          </a:prstGeom>
          <a:noFill/>
          <a:ln w="12700">
            <a:solidFill>
              <a:schemeClr val="tx1"/>
            </a:solidFill>
            <a:round/>
            <a:headEnd type="none" w="lg" len="lg"/>
            <a:tailEnd type="none" w="lg" len="lg"/>
          </a:ln>
        </p:spPr>
      </p:cxnSp>
      <p:cxnSp>
        <p:nvCxnSpPr>
          <p:cNvPr id="2062" name="AutoShape 9"/>
          <p:cNvCxnSpPr>
            <a:cxnSpLocks noChangeShapeType="1"/>
            <a:stCxn id="2058" idx="4"/>
            <a:endCxn id="2118" idx="0"/>
          </p:cNvCxnSpPr>
          <p:nvPr/>
        </p:nvCxnSpPr>
        <p:spPr bwMode="auto">
          <a:xfrm>
            <a:off x="1736725" y="3168650"/>
            <a:ext cx="0" cy="1049338"/>
          </a:xfrm>
          <a:prstGeom prst="straightConnector1">
            <a:avLst/>
          </a:prstGeom>
          <a:noFill/>
          <a:ln w="12700">
            <a:solidFill>
              <a:schemeClr val="tx1"/>
            </a:solidFill>
            <a:round/>
            <a:headEnd type="none" w="lg" len="lg"/>
            <a:tailEnd type="none" w="lg" len="lg"/>
          </a:ln>
        </p:spPr>
      </p:cxnSp>
      <p:sp>
        <p:nvSpPr>
          <p:cNvPr id="2063" name="Text Box 10"/>
          <p:cNvSpPr txBox="1">
            <a:spLocks noChangeArrowheads="1"/>
          </p:cNvSpPr>
          <p:nvPr/>
        </p:nvSpPr>
        <p:spPr bwMode="auto">
          <a:xfrm>
            <a:off x="42863" y="3668713"/>
            <a:ext cx="646112"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EQ1</a:t>
            </a:r>
          </a:p>
          <a:p>
            <a:endParaRPr lang="en-US" b="1"/>
          </a:p>
        </p:txBody>
      </p:sp>
      <p:grpSp>
        <p:nvGrpSpPr>
          <p:cNvPr id="2064" name="Group 106"/>
          <p:cNvGrpSpPr>
            <a:grpSpLocks/>
          </p:cNvGrpSpPr>
          <p:nvPr/>
        </p:nvGrpSpPr>
        <p:grpSpPr bwMode="auto">
          <a:xfrm>
            <a:off x="609600" y="3973513"/>
            <a:ext cx="176213" cy="342900"/>
            <a:chOff x="334" y="2503"/>
            <a:chExt cx="111" cy="216"/>
          </a:xfrm>
        </p:grpSpPr>
        <p:sp>
          <p:nvSpPr>
            <p:cNvPr id="2125" name="Line 11"/>
            <p:cNvSpPr>
              <a:spLocks noChangeShapeType="1"/>
            </p:cNvSpPr>
            <p:nvPr/>
          </p:nvSpPr>
          <p:spPr bwMode="auto">
            <a:xfrm>
              <a:off x="382" y="2503"/>
              <a:ext cx="63" cy="21"/>
            </a:xfrm>
            <a:prstGeom prst="line">
              <a:avLst/>
            </a:prstGeom>
            <a:noFill/>
            <a:ln w="12700">
              <a:solidFill>
                <a:schemeClr val="tx1"/>
              </a:solidFill>
              <a:round/>
              <a:headEnd type="none" w="lg" len="lg"/>
              <a:tailEnd type="none" w="lg" len="lg"/>
            </a:ln>
          </p:spPr>
          <p:txBody>
            <a:bodyPr/>
            <a:lstStyle/>
            <a:p>
              <a:endParaRPr lang="en-US"/>
            </a:p>
          </p:txBody>
        </p:sp>
        <p:sp>
          <p:nvSpPr>
            <p:cNvPr id="2126" name="Line 12"/>
            <p:cNvSpPr>
              <a:spLocks noChangeShapeType="1"/>
            </p:cNvSpPr>
            <p:nvPr/>
          </p:nvSpPr>
          <p:spPr bwMode="auto">
            <a:xfrm flipH="1">
              <a:off x="334" y="252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27" name="Line 13"/>
            <p:cNvSpPr>
              <a:spLocks noChangeShapeType="1"/>
            </p:cNvSpPr>
            <p:nvPr/>
          </p:nvSpPr>
          <p:spPr bwMode="auto">
            <a:xfrm>
              <a:off x="334" y="2695"/>
              <a:ext cx="57" cy="24"/>
            </a:xfrm>
            <a:prstGeom prst="line">
              <a:avLst/>
            </a:prstGeom>
            <a:noFill/>
            <a:ln w="12700">
              <a:solidFill>
                <a:schemeClr val="tx1"/>
              </a:solidFill>
              <a:round/>
              <a:headEnd type="none" w="lg" len="lg"/>
              <a:tailEnd type="none" w="lg" len="lg"/>
            </a:ln>
          </p:spPr>
          <p:txBody>
            <a:bodyPr/>
            <a:lstStyle/>
            <a:p>
              <a:endParaRPr lang="en-US"/>
            </a:p>
          </p:txBody>
        </p:sp>
        <p:sp>
          <p:nvSpPr>
            <p:cNvPr id="2128" name="Line 14"/>
            <p:cNvSpPr>
              <a:spLocks noChangeShapeType="1"/>
            </p:cNvSpPr>
            <p:nvPr/>
          </p:nvSpPr>
          <p:spPr bwMode="auto">
            <a:xfrm>
              <a:off x="337" y="254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29" name="Line 15"/>
            <p:cNvSpPr>
              <a:spLocks noChangeShapeType="1"/>
            </p:cNvSpPr>
            <p:nvPr/>
          </p:nvSpPr>
          <p:spPr bwMode="auto">
            <a:xfrm flipH="1">
              <a:off x="337" y="259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30" name="Line 16"/>
            <p:cNvSpPr>
              <a:spLocks noChangeShapeType="1"/>
            </p:cNvSpPr>
            <p:nvPr/>
          </p:nvSpPr>
          <p:spPr bwMode="auto">
            <a:xfrm>
              <a:off x="337" y="261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31" name="Line 17"/>
            <p:cNvSpPr>
              <a:spLocks noChangeShapeType="1"/>
            </p:cNvSpPr>
            <p:nvPr/>
          </p:nvSpPr>
          <p:spPr bwMode="auto">
            <a:xfrm flipH="1">
              <a:off x="337" y="2662"/>
              <a:ext cx="99" cy="30"/>
            </a:xfrm>
            <a:prstGeom prst="line">
              <a:avLst/>
            </a:prstGeom>
            <a:noFill/>
            <a:ln w="12700">
              <a:solidFill>
                <a:schemeClr val="tx1"/>
              </a:solidFill>
              <a:round/>
              <a:headEnd type="none" w="lg" len="lg"/>
              <a:tailEnd type="none" w="lg" len="lg"/>
            </a:ln>
          </p:spPr>
          <p:txBody>
            <a:bodyPr/>
            <a:lstStyle/>
            <a:p>
              <a:endParaRPr lang="en-US"/>
            </a:p>
          </p:txBody>
        </p:sp>
      </p:grpSp>
      <p:grpSp>
        <p:nvGrpSpPr>
          <p:cNvPr id="2065" name="Group 18"/>
          <p:cNvGrpSpPr>
            <a:grpSpLocks/>
          </p:cNvGrpSpPr>
          <p:nvPr/>
        </p:nvGrpSpPr>
        <p:grpSpPr bwMode="auto">
          <a:xfrm>
            <a:off x="1660525" y="4217988"/>
            <a:ext cx="176213" cy="342900"/>
            <a:chOff x="1670" y="2765"/>
            <a:chExt cx="111" cy="216"/>
          </a:xfrm>
        </p:grpSpPr>
        <p:sp>
          <p:nvSpPr>
            <p:cNvPr id="2118" name="Line 1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119" name="Line 2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120" name="Line 2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121" name="Line 2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122" name="Line 2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123" name="Line 2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124" name="Line 2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66" name="Text Box 26"/>
          <p:cNvSpPr txBox="1">
            <a:spLocks noChangeArrowheads="1"/>
          </p:cNvSpPr>
          <p:nvPr/>
        </p:nvSpPr>
        <p:spPr bwMode="auto">
          <a:xfrm>
            <a:off x="1295400" y="39116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cxnSp>
        <p:nvCxnSpPr>
          <p:cNvPr id="2067" name="AutoShape 36"/>
          <p:cNvCxnSpPr>
            <a:cxnSpLocks noChangeShapeType="1"/>
            <a:stCxn id="2058" idx="2"/>
            <a:endCxn id="2057" idx="6"/>
          </p:cNvCxnSpPr>
          <p:nvPr/>
        </p:nvCxnSpPr>
        <p:spPr bwMode="auto">
          <a:xfrm flipH="1">
            <a:off x="754063" y="3108325"/>
            <a:ext cx="915987" cy="1588"/>
          </a:xfrm>
          <a:prstGeom prst="straightConnector1">
            <a:avLst/>
          </a:prstGeom>
          <a:noFill/>
          <a:ln w="12700">
            <a:solidFill>
              <a:schemeClr val="tx1"/>
            </a:solidFill>
            <a:round/>
            <a:headEnd type="none" w="lg" len="lg"/>
            <a:tailEnd type="none" w="lg" len="lg"/>
          </a:ln>
        </p:spPr>
      </p:cxnSp>
      <p:grpSp>
        <p:nvGrpSpPr>
          <p:cNvPr id="2068" name="Group 37"/>
          <p:cNvGrpSpPr>
            <a:grpSpLocks/>
          </p:cNvGrpSpPr>
          <p:nvPr/>
        </p:nvGrpSpPr>
        <p:grpSpPr bwMode="auto">
          <a:xfrm>
            <a:off x="2695575" y="5208588"/>
            <a:ext cx="457200" cy="152400"/>
            <a:chOff x="1392" y="3552"/>
            <a:chExt cx="288" cy="96"/>
          </a:xfrm>
        </p:grpSpPr>
        <p:sp>
          <p:nvSpPr>
            <p:cNvPr id="2115" name="Line 3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2116" name="Line 3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2117" name="Line 4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2069" name="Line 41"/>
          <p:cNvSpPr>
            <a:spLocks noChangeShapeType="1"/>
          </p:cNvSpPr>
          <p:nvPr/>
        </p:nvSpPr>
        <p:spPr bwMode="auto">
          <a:xfrm flipV="1">
            <a:off x="2921000" y="49657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2070" name="Text Box 42"/>
          <p:cNvSpPr txBox="1">
            <a:spLocks noChangeArrowheads="1"/>
          </p:cNvSpPr>
          <p:nvPr/>
        </p:nvSpPr>
        <p:spPr bwMode="auto">
          <a:xfrm>
            <a:off x="2743200" y="3846513"/>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2071" name="Oval 43"/>
          <p:cNvSpPr>
            <a:spLocks noChangeArrowheads="1"/>
          </p:cNvSpPr>
          <p:nvPr/>
        </p:nvSpPr>
        <p:spPr bwMode="auto">
          <a:xfrm>
            <a:off x="2840038" y="30321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72" name="Oval 44"/>
          <p:cNvSpPr>
            <a:spLocks noChangeArrowheads="1"/>
          </p:cNvSpPr>
          <p:nvPr/>
        </p:nvSpPr>
        <p:spPr bwMode="auto">
          <a:xfrm>
            <a:off x="1685925" y="490378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73" name="AutoShape 46"/>
          <p:cNvCxnSpPr>
            <a:cxnSpLocks noChangeShapeType="1"/>
            <a:stCxn id="2059" idx="6"/>
            <a:endCxn id="2072" idx="2"/>
          </p:cNvCxnSpPr>
          <p:nvPr/>
        </p:nvCxnSpPr>
        <p:spPr bwMode="auto">
          <a:xfrm>
            <a:off x="766763" y="4965700"/>
            <a:ext cx="919162" cy="0"/>
          </a:xfrm>
          <a:prstGeom prst="straightConnector1">
            <a:avLst/>
          </a:prstGeom>
          <a:noFill/>
          <a:ln w="12700">
            <a:solidFill>
              <a:schemeClr val="tx1"/>
            </a:solidFill>
            <a:round/>
            <a:headEnd type="none" w="lg" len="lg"/>
            <a:tailEnd type="none" w="lg" len="lg"/>
          </a:ln>
        </p:spPr>
      </p:cxnSp>
      <p:cxnSp>
        <p:nvCxnSpPr>
          <p:cNvPr id="2074" name="AutoShape 47"/>
          <p:cNvCxnSpPr>
            <a:cxnSpLocks noChangeShapeType="1"/>
            <a:stCxn id="2072" idx="0"/>
            <a:endCxn id="2120" idx="1"/>
          </p:cNvCxnSpPr>
          <p:nvPr/>
        </p:nvCxnSpPr>
        <p:spPr bwMode="auto">
          <a:xfrm flipH="1" flipV="1">
            <a:off x="1751013" y="4560888"/>
            <a:ext cx="1587" cy="342900"/>
          </a:xfrm>
          <a:prstGeom prst="straightConnector1">
            <a:avLst/>
          </a:prstGeom>
          <a:noFill/>
          <a:ln w="12700">
            <a:solidFill>
              <a:schemeClr val="tx1"/>
            </a:solidFill>
            <a:round/>
            <a:headEnd type="none" w="lg" len="lg"/>
            <a:tailEnd type="none" w="lg" len="lg"/>
          </a:ln>
        </p:spPr>
      </p:cxnSp>
      <p:sp>
        <p:nvSpPr>
          <p:cNvPr id="2075" name="Oval 48"/>
          <p:cNvSpPr>
            <a:spLocks noChangeArrowheads="1"/>
          </p:cNvSpPr>
          <p:nvPr/>
        </p:nvSpPr>
        <p:spPr bwMode="auto">
          <a:xfrm>
            <a:off x="2855913" y="49037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76" name="AutoShape 49"/>
          <p:cNvCxnSpPr>
            <a:cxnSpLocks noChangeShapeType="1"/>
            <a:stCxn id="2072" idx="6"/>
            <a:endCxn id="2075" idx="2"/>
          </p:cNvCxnSpPr>
          <p:nvPr/>
        </p:nvCxnSpPr>
        <p:spPr bwMode="auto">
          <a:xfrm>
            <a:off x="1817688" y="4965700"/>
            <a:ext cx="1038225" cy="0"/>
          </a:xfrm>
          <a:prstGeom prst="straightConnector1">
            <a:avLst/>
          </a:prstGeom>
          <a:noFill/>
          <a:ln w="12700">
            <a:solidFill>
              <a:schemeClr val="tx1"/>
            </a:solidFill>
            <a:round/>
            <a:headEnd type="none" w="lg" len="lg"/>
            <a:tailEnd type="none" w="lg" len="lg"/>
          </a:ln>
        </p:spPr>
      </p:cxnSp>
      <p:grpSp>
        <p:nvGrpSpPr>
          <p:cNvPr id="2077" name="Group 50"/>
          <p:cNvGrpSpPr>
            <a:grpSpLocks/>
          </p:cNvGrpSpPr>
          <p:nvPr/>
        </p:nvGrpSpPr>
        <p:grpSpPr bwMode="auto">
          <a:xfrm>
            <a:off x="2830513" y="3900488"/>
            <a:ext cx="176212" cy="342900"/>
            <a:chOff x="1670" y="2765"/>
            <a:chExt cx="111" cy="216"/>
          </a:xfrm>
        </p:grpSpPr>
        <p:sp>
          <p:nvSpPr>
            <p:cNvPr id="2108" name="Line 5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109" name="Line 5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110" name="Line 5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111" name="Line 5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112" name="Line 5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113" name="Line 5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114" name="Line 5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78" name="Text Box 58"/>
          <p:cNvSpPr txBox="1">
            <a:spLocks noChangeArrowheads="1"/>
          </p:cNvSpPr>
          <p:nvPr/>
        </p:nvSpPr>
        <p:spPr bwMode="auto">
          <a:xfrm>
            <a:off x="2971800" y="35956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2079" name="Group 59"/>
          <p:cNvGrpSpPr>
            <a:grpSpLocks/>
          </p:cNvGrpSpPr>
          <p:nvPr/>
        </p:nvGrpSpPr>
        <p:grpSpPr bwMode="auto">
          <a:xfrm rot="5400000" flipH="1" flipV="1">
            <a:off x="2253457" y="2869406"/>
            <a:ext cx="177800" cy="455613"/>
            <a:chOff x="3450" y="2313"/>
            <a:chExt cx="111" cy="216"/>
          </a:xfrm>
        </p:grpSpPr>
        <p:sp>
          <p:nvSpPr>
            <p:cNvPr id="2101"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102"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103"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104"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105"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106"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07"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80" name="Text Box 67"/>
          <p:cNvSpPr txBox="1">
            <a:spLocks noChangeArrowheads="1"/>
          </p:cNvSpPr>
          <p:nvPr/>
        </p:nvSpPr>
        <p:spPr bwMode="auto">
          <a:xfrm>
            <a:off x="1947863" y="3151188"/>
            <a:ext cx="703262"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EQ2</a:t>
            </a:r>
            <a:endParaRPr lang="en-US" b="1"/>
          </a:p>
        </p:txBody>
      </p:sp>
      <p:cxnSp>
        <p:nvCxnSpPr>
          <p:cNvPr id="2081" name="AutoShape 68"/>
          <p:cNvCxnSpPr>
            <a:cxnSpLocks noChangeShapeType="1"/>
            <a:stCxn id="2071" idx="2"/>
            <a:endCxn id="2103" idx="1"/>
          </p:cNvCxnSpPr>
          <p:nvPr/>
        </p:nvCxnSpPr>
        <p:spPr bwMode="auto">
          <a:xfrm flipH="1">
            <a:off x="2570163" y="3094038"/>
            <a:ext cx="269875" cy="0"/>
          </a:xfrm>
          <a:prstGeom prst="straightConnector1">
            <a:avLst/>
          </a:prstGeom>
          <a:noFill/>
          <a:ln w="12700">
            <a:solidFill>
              <a:schemeClr val="tx1"/>
            </a:solidFill>
            <a:round/>
            <a:headEnd type="none" w="lg" len="lg"/>
            <a:tailEnd type="none" w="lg" len="lg"/>
          </a:ln>
        </p:spPr>
      </p:cxnSp>
      <p:cxnSp>
        <p:nvCxnSpPr>
          <p:cNvPr id="2082" name="AutoShape 69"/>
          <p:cNvCxnSpPr>
            <a:cxnSpLocks noChangeShapeType="1"/>
            <a:stCxn id="2058" idx="6"/>
            <a:endCxn id="2101" idx="0"/>
          </p:cNvCxnSpPr>
          <p:nvPr/>
        </p:nvCxnSpPr>
        <p:spPr bwMode="auto">
          <a:xfrm>
            <a:off x="1801813" y="3108325"/>
            <a:ext cx="312737" cy="1588"/>
          </a:xfrm>
          <a:prstGeom prst="straightConnector1">
            <a:avLst/>
          </a:prstGeom>
          <a:noFill/>
          <a:ln w="12700">
            <a:solidFill>
              <a:schemeClr val="tx1"/>
            </a:solidFill>
            <a:round/>
            <a:headEnd type="none" w="lg" len="lg"/>
            <a:tailEnd type="none" w="lg" len="lg"/>
          </a:ln>
        </p:spPr>
      </p:cxnSp>
      <p:cxnSp>
        <p:nvCxnSpPr>
          <p:cNvPr id="2083" name="AutoShape 70"/>
          <p:cNvCxnSpPr>
            <a:cxnSpLocks noChangeShapeType="1"/>
            <a:stCxn id="2075" idx="0"/>
            <a:endCxn id="2110" idx="1"/>
          </p:cNvCxnSpPr>
          <p:nvPr/>
        </p:nvCxnSpPr>
        <p:spPr bwMode="auto">
          <a:xfrm flipH="1" flipV="1">
            <a:off x="2921000" y="4243388"/>
            <a:ext cx="1588" cy="660400"/>
          </a:xfrm>
          <a:prstGeom prst="straightConnector1">
            <a:avLst/>
          </a:prstGeom>
          <a:noFill/>
          <a:ln w="12700">
            <a:solidFill>
              <a:schemeClr val="tx1"/>
            </a:solidFill>
            <a:round/>
            <a:headEnd type="none" w="lg" len="lg"/>
            <a:tailEnd type="none" w="lg" len="lg"/>
          </a:ln>
        </p:spPr>
      </p:cxnSp>
      <p:cxnSp>
        <p:nvCxnSpPr>
          <p:cNvPr id="2084" name="AutoShape 71"/>
          <p:cNvCxnSpPr>
            <a:cxnSpLocks noChangeShapeType="1"/>
            <a:stCxn id="2071" idx="4"/>
            <a:endCxn id="2108" idx="0"/>
          </p:cNvCxnSpPr>
          <p:nvPr/>
        </p:nvCxnSpPr>
        <p:spPr bwMode="auto">
          <a:xfrm>
            <a:off x="2906713" y="3154363"/>
            <a:ext cx="0" cy="746125"/>
          </a:xfrm>
          <a:prstGeom prst="straightConnector1">
            <a:avLst/>
          </a:prstGeom>
          <a:noFill/>
          <a:ln w="12700">
            <a:solidFill>
              <a:schemeClr val="tx1"/>
            </a:solidFill>
            <a:round/>
            <a:headEnd type="none" w="lg" len="lg"/>
            <a:tailEnd type="none" w="lg" len="lg"/>
          </a:ln>
        </p:spPr>
      </p:cxnSp>
      <p:sp>
        <p:nvSpPr>
          <p:cNvPr id="2085" name="Oval 83"/>
          <p:cNvSpPr>
            <a:spLocks noChangeArrowheads="1"/>
          </p:cNvSpPr>
          <p:nvPr/>
        </p:nvSpPr>
        <p:spPr bwMode="auto">
          <a:xfrm>
            <a:off x="4197350" y="3019425"/>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2086" name="Group 84"/>
          <p:cNvGrpSpPr>
            <a:grpSpLocks/>
          </p:cNvGrpSpPr>
          <p:nvPr/>
        </p:nvGrpSpPr>
        <p:grpSpPr bwMode="auto">
          <a:xfrm rot="5400000" flipH="1" flipV="1">
            <a:off x="3553619" y="2859882"/>
            <a:ext cx="177800" cy="455612"/>
            <a:chOff x="3450" y="2313"/>
            <a:chExt cx="111" cy="216"/>
          </a:xfrm>
        </p:grpSpPr>
        <p:sp>
          <p:nvSpPr>
            <p:cNvPr id="2094" name="Line 8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95" name="Line 8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96" name="Line 8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97" name="Line 8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98" name="Line 8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99" name="Line 9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100" name="Line 9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87" name="Text Box 92"/>
          <p:cNvSpPr txBox="1">
            <a:spLocks noChangeArrowheads="1"/>
          </p:cNvSpPr>
          <p:nvPr/>
        </p:nvSpPr>
        <p:spPr bwMode="auto">
          <a:xfrm>
            <a:off x="3338513" y="26939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2088" name="AutoShape 93"/>
          <p:cNvCxnSpPr>
            <a:cxnSpLocks noChangeShapeType="1"/>
            <a:stCxn id="2071" idx="6"/>
            <a:endCxn id="2094" idx="0"/>
          </p:cNvCxnSpPr>
          <p:nvPr/>
        </p:nvCxnSpPr>
        <p:spPr bwMode="auto">
          <a:xfrm>
            <a:off x="2971800" y="3094038"/>
            <a:ext cx="442913" cy="6350"/>
          </a:xfrm>
          <a:prstGeom prst="straightConnector1">
            <a:avLst/>
          </a:prstGeom>
          <a:noFill/>
          <a:ln w="12700">
            <a:solidFill>
              <a:schemeClr val="tx1"/>
            </a:solidFill>
            <a:round/>
            <a:headEnd type="none" w="lg" len="lg"/>
            <a:tailEnd type="none" w="lg" len="lg"/>
          </a:ln>
        </p:spPr>
      </p:cxnSp>
      <p:cxnSp>
        <p:nvCxnSpPr>
          <p:cNvPr id="2089" name="AutoShape 94"/>
          <p:cNvCxnSpPr>
            <a:cxnSpLocks noChangeShapeType="1"/>
            <a:stCxn id="2085" idx="2"/>
            <a:endCxn id="2096" idx="1"/>
          </p:cNvCxnSpPr>
          <p:nvPr/>
        </p:nvCxnSpPr>
        <p:spPr bwMode="auto">
          <a:xfrm flipH="1">
            <a:off x="3870325" y="3081338"/>
            <a:ext cx="327025" cy="3175"/>
          </a:xfrm>
          <a:prstGeom prst="straightConnector1">
            <a:avLst/>
          </a:prstGeom>
          <a:noFill/>
          <a:ln w="12700">
            <a:solidFill>
              <a:schemeClr val="tx1"/>
            </a:solidFill>
            <a:round/>
            <a:headEnd type="none" w="lg" len="lg"/>
            <a:tailEnd type="none" w="lg" len="lg"/>
          </a:ln>
        </p:spPr>
      </p:cxnSp>
      <p:sp>
        <p:nvSpPr>
          <p:cNvPr id="2090" name="Oval 95"/>
          <p:cNvSpPr>
            <a:spLocks noChangeArrowheads="1"/>
          </p:cNvSpPr>
          <p:nvPr/>
        </p:nvSpPr>
        <p:spPr bwMode="auto">
          <a:xfrm>
            <a:off x="4197350" y="49101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091" name="AutoShape 96"/>
          <p:cNvCxnSpPr>
            <a:cxnSpLocks noChangeShapeType="1"/>
            <a:stCxn id="2075" idx="6"/>
            <a:endCxn id="2090" idx="2"/>
          </p:cNvCxnSpPr>
          <p:nvPr/>
        </p:nvCxnSpPr>
        <p:spPr bwMode="auto">
          <a:xfrm>
            <a:off x="2987675" y="4965700"/>
            <a:ext cx="1209675" cy="6350"/>
          </a:xfrm>
          <a:prstGeom prst="straightConnector1">
            <a:avLst/>
          </a:prstGeom>
          <a:noFill/>
          <a:ln w="12700">
            <a:solidFill>
              <a:schemeClr val="tx1"/>
            </a:solidFill>
            <a:round/>
            <a:headEnd type="none" w="lg" len="lg"/>
            <a:tailEnd type="none" w="lg" len="lg"/>
          </a:ln>
        </p:spPr>
      </p:cxnSp>
      <p:sp>
        <p:nvSpPr>
          <p:cNvPr id="2092" name="Text Box 97"/>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graphicFrame>
        <p:nvGraphicFramePr>
          <p:cNvPr id="2050" name="Object 105"/>
          <p:cNvGraphicFramePr>
            <a:graphicFrameLocks noChangeAspect="1"/>
          </p:cNvGraphicFramePr>
          <p:nvPr/>
        </p:nvGraphicFramePr>
        <p:xfrm>
          <a:off x="6019800" y="3048000"/>
          <a:ext cx="2106613" cy="2876550"/>
        </p:xfrm>
        <a:graphic>
          <a:graphicData uri="http://schemas.openxmlformats.org/presentationml/2006/ole">
            <p:oleObj spid="_x0000_s2050" name="Equation" r:id="rId3" imgW="1117440" imgH="1523880" progId="Equation.3">
              <p:embed/>
            </p:oleObj>
          </a:graphicData>
        </a:graphic>
      </p:graphicFrame>
      <p:graphicFrame>
        <p:nvGraphicFramePr>
          <p:cNvPr id="2051" name="Object 107"/>
          <p:cNvGraphicFramePr>
            <a:graphicFrameLocks noChangeAspect="1"/>
          </p:cNvGraphicFramePr>
          <p:nvPr>
            <p:ph sz="quarter" idx="2"/>
          </p:nvPr>
        </p:nvGraphicFramePr>
        <p:xfrm>
          <a:off x="449263" y="5408613"/>
          <a:ext cx="1271587" cy="847725"/>
        </p:xfrm>
        <a:graphic>
          <a:graphicData uri="http://schemas.openxmlformats.org/presentationml/2006/ole">
            <p:oleObj spid="_x0000_s2051" name="Equation" r:id="rId4" imgW="723600" imgH="482400" progId="Equation.3">
              <p:embed/>
            </p:oleObj>
          </a:graphicData>
        </a:graphic>
      </p:graphicFrame>
      <p:sp>
        <p:nvSpPr>
          <p:cNvPr id="2093" name="Rectangle 110"/>
          <p:cNvSpPr>
            <a:spLocks noChangeArrowheads="1"/>
          </p:cNvSpPr>
          <p:nvPr/>
        </p:nvSpPr>
        <p:spPr bwMode="auto">
          <a:xfrm>
            <a:off x="42863" y="2801938"/>
            <a:ext cx="1905000" cy="2392362"/>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Date Placeholder 5"/>
          <p:cNvSpPr>
            <a:spLocks noGrp="1"/>
          </p:cNvSpPr>
          <p:nvPr>
            <p:ph type="dt" sz="quarter" idx="10"/>
          </p:nvPr>
        </p:nvSpPr>
        <p:spPr>
          <a:noFill/>
        </p:spPr>
        <p:txBody>
          <a:bodyPr/>
          <a:lstStyle/>
          <a:p>
            <a:r>
              <a:rPr lang="en-US"/>
              <a:t>ECEN 301</a:t>
            </a:r>
          </a:p>
        </p:txBody>
      </p:sp>
      <p:sp>
        <p:nvSpPr>
          <p:cNvPr id="3077" name="Footer Placeholder 6"/>
          <p:cNvSpPr>
            <a:spLocks noGrp="1"/>
          </p:cNvSpPr>
          <p:nvPr>
            <p:ph type="ftr" sz="quarter" idx="11"/>
          </p:nvPr>
        </p:nvSpPr>
        <p:spPr>
          <a:noFill/>
        </p:spPr>
        <p:txBody>
          <a:bodyPr/>
          <a:lstStyle/>
          <a:p>
            <a:r>
              <a:rPr lang="en-US"/>
              <a:t>Discussion #9 – Equivalent Circuits</a:t>
            </a:r>
          </a:p>
        </p:txBody>
      </p:sp>
      <p:sp>
        <p:nvSpPr>
          <p:cNvPr id="3078" name="Slide Number Placeholder 7"/>
          <p:cNvSpPr>
            <a:spLocks noGrp="1"/>
          </p:cNvSpPr>
          <p:nvPr>
            <p:ph type="sldNum" sz="quarter" idx="12"/>
          </p:nvPr>
        </p:nvSpPr>
        <p:spPr>
          <a:noFill/>
        </p:spPr>
        <p:txBody>
          <a:bodyPr/>
          <a:lstStyle/>
          <a:p>
            <a:pPr lvl="1"/>
            <a:fld id="{9C45E7BF-9485-4568-9A34-607FB3597A8D}" type="slidenum">
              <a:rPr lang="en-US"/>
              <a:pPr lvl="1"/>
              <a:t>17</a:t>
            </a:fld>
            <a:endParaRPr lang="en-US"/>
          </a:p>
        </p:txBody>
      </p:sp>
      <p:sp>
        <p:nvSpPr>
          <p:cNvPr id="3079"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3080"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3081" name="Oval 5"/>
          <p:cNvSpPr>
            <a:spLocks noChangeArrowheads="1"/>
          </p:cNvSpPr>
          <p:nvPr/>
        </p:nvSpPr>
        <p:spPr bwMode="auto">
          <a:xfrm>
            <a:off x="1227138"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082" name="AutoShape 9"/>
          <p:cNvCxnSpPr>
            <a:cxnSpLocks noChangeShapeType="1"/>
            <a:stCxn id="3081" idx="4"/>
            <a:endCxn id="3134" idx="0"/>
          </p:cNvCxnSpPr>
          <p:nvPr/>
        </p:nvCxnSpPr>
        <p:spPr bwMode="auto">
          <a:xfrm>
            <a:off x="1293813" y="3065463"/>
            <a:ext cx="0" cy="1049337"/>
          </a:xfrm>
          <a:prstGeom prst="straightConnector1">
            <a:avLst/>
          </a:prstGeom>
          <a:noFill/>
          <a:ln w="12700">
            <a:solidFill>
              <a:schemeClr val="tx1"/>
            </a:solidFill>
            <a:round/>
            <a:headEnd type="none" w="lg" len="lg"/>
            <a:tailEnd type="none" w="lg" len="lg"/>
          </a:ln>
        </p:spPr>
      </p:cxnSp>
      <p:grpSp>
        <p:nvGrpSpPr>
          <p:cNvPr id="3083" name="Group 19"/>
          <p:cNvGrpSpPr>
            <a:grpSpLocks/>
          </p:cNvGrpSpPr>
          <p:nvPr/>
        </p:nvGrpSpPr>
        <p:grpSpPr bwMode="auto">
          <a:xfrm>
            <a:off x="1217613" y="4114800"/>
            <a:ext cx="176212" cy="342900"/>
            <a:chOff x="1670" y="2765"/>
            <a:chExt cx="111" cy="216"/>
          </a:xfrm>
        </p:grpSpPr>
        <p:sp>
          <p:nvSpPr>
            <p:cNvPr id="3134" name="Line 20"/>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135" name="Line 21"/>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136" name="Line 22"/>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137" name="Line 23"/>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138" name="Line 24"/>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139" name="Line 25"/>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140" name="Line 26"/>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84" name="Text Box 27"/>
          <p:cNvSpPr txBox="1">
            <a:spLocks noChangeArrowheads="1"/>
          </p:cNvSpPr>
          <p:nvPr/>
        </p:nvSpPr>
        <p:spPr bwMode="auto">
          <a:xfrm>
            <a:off x="623888" y="3783013"/>
            <a:ext cx="646112"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EQ3</a:t>
            </a:r>
          </a:p>
          <a:p>
            <a:endParaRPr lang="en-US" b="1"/>
          </a:p>
        </p:txBody>
      </p:sp>
      <p:grpSp>
        <p:nvGrpSpPr>
          <p:cNvPr id="3085" name="Group 29"/>
          <p:cNvGrpSpPr>
            <a:grpSpLocks/>
          </p:cNvGrpSpPr>
          <p:nvPr/>
        </p:nvGrpSpPr>
        <p:grpSpPr bwMode="auto">
          <a:xfrm>
            <a:off x="2252663" y="5105400"/>
            <a:ext cx="457200" cy="152400"/>
            <a:chOff x="1392" y="3552"/>
            <a:chExt cx="288" cy="96"/>
          </a:xfrm>
        </p:grpSpPr>
        <p:sp>
          <p:nvSpPr>
            <p:cNvPr id="3131" name="Line 30"/>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3132" name="Line 31"/>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3133" name="Line 32"/>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3086" name="Line 33"/>
          <p:cNvSpPr>
            <a:spLocks noChangeShapeType="1"/>
          </p:cNvSpPr>
          <p:nvPr/>
        </p:nvSpPr>
        <p:spPr bwMode="auto">
          <a:xfrm flipV="1">
            <a:off x="2478088"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3087" name="Text Box 34"/>
          <p:cNvSpPr txBox="1">
            <a:spLocks noChangeArrowheads="1"/>
          </p:cNvSpPr>
          <p:nvPr/>
        </p:nvSpPr>
        <p:spPr bwMode="auto">
          <a:xfrm>
            <a:off x="2300288" y="3743325"/>
            <a:ext cx="184150" cy="366713"/>
          </a:xfrm>
          <a:prstGeom prst="rect">
            <a:avLst/>
          </a:prstGeom>
          <a:noFill/>
          <a:ln w="12700">
            <a:noFill/>
            <a:miter lim="800000"/>
            <a:headEnd type="none" w="lg" len="lg"/>
            <a:tailEnd type="none" w="lg" len="lg"/>
          </a:ln>
        </p:spPr>
        <p:txBody>
          <a:bodyPr wrap="none">
            <a:spAutoFit/>
          </a:bodyPr>
          <a:lstStyle/>
          <a:p>
            <a:endParaRPr lang="en-US"/>
          </a:p>
        </p:txBody>
      </p:sp>
      <p:sp>
        <p:nvSpPr>
          <p:cNvPr id="3088" name="Oval 35"/>
          <p:cNvSpPr>
            <a:spLocks noChangeArrowheads="1"/>
          </p:cNvSpPr>
          <p:nvPr/>
        </p:nvSpPr>
        <p:spPr bwMode="auto">
          <a:xfrm>
            <a:off x="2397125" y="292893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089" name="Oval 36"/>
          <p:cNvSpPr>
            <a:spLocks noChangeArrowheads="1"/>
          </p:cNvSpPr>
          <p:nvPr/>
        </p:nvSpPr>
        <p:spPr bwMode="auto">
          <a:xfrm>
            <a:off x="12430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090" name="AutoShape 38"/>
          <p:cNvCxnSpPr>
            <a:cxnSpLocks noChangeShapeType="1"/>
            <a:stCxn id="3089" idx="0"/>
            <a:endCxn id="3136" idx="1"/>
          </p:cNvCxnSpPr>
          <p:nvPr/>
        </p:nvCxnSpPr>
        <p:spPr bwMode="auto">
          <a:xfrm flipH="1" flipV="1">
            <a:off x="1308100" y="4457700"/>
            <a:ext cx="1588" cy="342900"/>
          </a:xfrm>
          <a:prstGeom prst="straightConnector1">
            <a:avLst/>
          </a:prstGeom>
          <a:noFill/>
          <a:ln w="12700">
            <a:solidFill>
              <a:schemeClr val="tx1"/>
            </a:solidFill>
            <a:round/>
            <a:headEnd type="none" w="lg" len="lg"/>
            <a:tailEnd type="none" w="lg" len="lg"/>
          </a:ln>
        </p:spPr>
      </p:cxnSp>
      <p:sp>
        <p:nvSpPr>
          <p:cNvPr id="3091" name="Oval 39"/>
          <p:cNvSpPr>
            <a:spLocks noChangeArrowheads="1"/>
          </p:cNvSpPr>
          <p:nvPr/>
        </p:nvSpPr>
        <p:spPr bwMode="auto">
          <a:xfrm>
            <a:off x="2413000" y="4800600"/>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092" name="AutoShape 40"/>
          <p:cNvCxnSpPr>
            <a:cxnSpLocks noChangeShapeType="1"/>
            <a:stCxn id="3089" idx="6"/>
            <a:endCxn id="3091" idx="2"/>
          </p:cNvCxnSpPr>
          <p:nvPr/>
        </p:nvCxnSpPr>
        <p:spPr bwMode="auto">
          <a:xfrm>
            <a:off x="1374775" y="4862513"/>
            <a:ext cx="1038225" cy="0"/>
          </a:xfrm>
          <a:prstGeom prst="straightConnector1">
            <a:avLst/>
          </a:prstGeom>
          <a:noFill/>
          <a:ln w="12700">
            <a:solidFill>
              <a:schemeClr val="tx1"/>
            </a:solidFill>
            <a:round/>
            <a:headEnd type="none" w="lg" len="lg"/>
            <a:tailEnd type="none" w="lg" len="lg"/>
          </a:ln>
        </p:spPr>
      </p:cxnSp>
      <p:grpSp>
        <p:nvGrpSpPr>
          <p:cNvPr id="3093" name="Group 41"/>
          <p:cNvGrpSpPr>
            <a:grpSpLocks/>
          </p:cNvGrpSpPr>
          <p:nvPr/>
        </p:nvGrpSpPr>
        <p:grpSpPr bwMode="auto">
          <a:xfrm>
            <a:off x="2387600" y="3797300"/>
            <a:ext cx="176213" cy="342900"/>
            <a:chOff x="1670" y="2765"/>
            <a:chExt cx="111" cy="216"/>
          </a:xfrm>
        </p:grpSpPr>
        <p:sp>
          <p:nvSpPr>
            <p:cNvPr id="3124" name="Line 4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125" name="Line 4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126" name="Line 4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127" name="Line 4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128" name="Line 4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129" name="Line 4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130" name="Line 4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94" name="Text Box 49"/>
          <p:cNvSpPr txBox="1">
            <a:spLocks noChangeArrowheads="1"/>
          </p:cNvSpPr>
          <p:nvPr/>
        </p:nvSpPr>
        <p:spPr bwMode="auto">
          <a:xfrm>
            <a:off x="2528888" y="34925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grpSp>
        <p:nvGrpSpPr>
          <p:cNvPr id="3095" name="Group 50"/>
          <p:cNvGrpSpPr>
            <a:grpSpLocks/>
          </p:cNvGrpSpPr>
          <p:nvPr/>
        </p:nvGrpSpPr>
        <p:grpSpPr bwMode="auto">
          <a:xfrm rot="5400000" flipH="1" flipV="1">
            <a:off x="1810544" y="2766219"/>
            <a:ext cx="177800" cy="455612"/>
            <a:chOff x="3450" y="2313"/>
            <a:chExt cx="111" cy="216"/>
          </a:xfrm>
        </p:grpSpPr>
        <p:sp>
          <p:nvSpPr>
            <p:cNvPr id="3117"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118"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119"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120"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121"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122"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123"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96" name="Text Box 58"/>
          <p:cNvSpPr txBox="1">
            <a:spLocks noChangeArrowheads="1"/>
          </p:cNvSpPr>
          <p:nvPr/>
        </p:nvSpPr>
        <p:spPr bwMode="auto">
          <a:xfrm>
            <a:off x="1504950" y="3048000"/>
            <a:ext cx="703263"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EQ2</a:t>
            </a:r>
            <a:endParaRPr lang="en-US" b="1"/>
          </a:p>
        </p:txBody>
      </p:sp>
      <p:cxnSp>
        <p:nvCxnSpPr>
          <p:cNvPr id="3097" name="AutoShape 59"/>
          <p:cNvCxnSpPr>
            <a:cxnSpLocks noChangeShapeType="1"/>
            <a:stCxn id="3088" idx="2"/>
            <a:endCxn id="3119" idx="1"/>
          </p:cNvCxnSpPr>
          <p:nvPr/>
        </p:nvCxnSpPr>
        <p:spPr bwMode="auto">
          <a:xfrm flipH="1">
            <a:off x="2127250" y="2990850"/>
            <a:ext cx="269875" cy="0"/>
          </a:xfrm>
          <a:prstGeom prst="straightConnector1">
            <a:avLst/>
          </a:prstGeom>
          <a:noFill/>
          <a:ln w="12700">
            <a:solidFill>
              <a:schemeClr val="tx1"/>
            </a:solidFill>
            <a:round/>
            <a:headEnd type="none" w="lg" len="lg"/>
            <a:tailEnd type="none" w="lg" len="lg"/>
          </a:ln>
        </p:spPr>
      </p:cxnSp>
      <p:cxnSp>
        <p:nvCxnSpPr>
          <p:cNvPr id="3098" name="AutoShape 60"/>
          <p:cNvCxnSpPr>
            <a:cxnSpLocks noChangeShapeType="1"/>
            <a:stCxn id="3081" idx="6"/>
            <a:endCxn id="3117" idx="0"/>
          </p:cNvCxnSpPr>
          <p:nvPr/>
        </p:nvCxnSpPr>
        <p:spPr bwMode="auto">
          <a:xfrm>
            <a:off x="1358900" y="3005138"/>
            <a:ext cx="312738" cy="1587"/>
          </a:xfrm>
          <a:prstGeom prst="straightConnector1">
            <a:avLst/>
          </a:prstGeom>
          <a:noFill/>
          <a:ln w="12700">
            <a:solidFill>
              <a:schemeClr val="tx1"/>
            </a:solidFill>
            <a:round/>
            <a:headEnd type="none" w="lg" len="lg"/>
            <a:tailEnd type="none" w="lg" len="lg"/>
          </a:ln>
        </p:spPr>
      </p:cxnSp>
      <p:cxnSp>
        <p:nvCxnSpPr>
          <p:cNvPr id="3099" name="AutoShape 61"/>
          <p:cNvCxnSpPr>
            <a:cxnSpLocks noChangeShapeType="1"/>
            <a:stCxn id="3091" idx="0"/>
            <a:endCxn id="3126" idx="1"/>
          </p:cNvCxnSpPr>
          <p:nvPr/>
        </p:nvCxnSpPr>
        <p:spPr bwMode="auto">
          <a:xfrm flipH="1" flipV="1">
            <a:off x="2478088" y="4140200"/>
            <a:ext cx="1587" cy="660400"/>
          </a:xfrm>
          <a:prstGeom prst="straightConnector1">
            <a:avLst/>
          </a:prstGeom>
          <a:noFill/>
          <a:ln w="12700">
            <a:solidFill>
              <a:schemeClr val="tx1"/>
            </a:solidFill>
            <a:round/>
            <a:headEnd type="none" w="lg" len="lg"/>
            <a:tailEnd type="none" w="lg" len="lg"/>
          </a:ln>
        </p:spPr>
      </p:cxnSp>
      <p:cxnSp>
        <p:nvCxnSpPr>
          <p:cNvPr id="3100" name="AutoShape 62"/>
          <p:cNvCxnSpPr>
            <a:cxnSpLocks noChangeShapeType="1"/>
            <a:stCxn id="3088" idx="4"/>
            <a:endCxn id="3124" idx="0"/>
          </p:cNvCxnSpPr>
          <p:nvPr/>
        </p:nvCxnSpPr>
        <p:spPr bwMode="auto">
          <a:xfrm>
            <a:off x="2463800" y="3051175"/>
            <a:ext cx="0" cy="746125"/>
          </a:xfrm>
          <a:prstGeom prst="straightConnector1">
            <a:avLst/>
          </a:prstGeom>
          <a:noFill/>
          <a:ln w="12700">
            <a:solidFill>
              <a:schemeClr val="tx1"/>
            </a:solidFill>
            <a:round/>
            <a:headEnd type="none" w="lg" len="lg"/>
            <a:tailEnd type="none" w="lg" len="lg"/>
          </a:ln>
        </p:spPr>
      </p:cxnSp>
      <p:sp>
        <p:nvSpPr>
          <p:cNvPr id="3101" name="Oval 63"/>
          <p:cNvSpPr>
            <a:spLocks noChangeArrowheads="1"/>
          </p:cNvSpPr>
          <p:nvPr/>
        </p:nvSpPr>
        <p:spPr bwMode="auto">
          <a:xfrm>
            <a:off x="3754438" y="29162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102" name="Group 64"/>
          <p:cNvGrpSpPr>
            <a:grpSpLocks/>
          </p:cNvGrpSpPr>
          <p:nvPr/>
        </p:nvGrpSpPr>
        <p:grpSpPr bwMode="auto">
          <a:xfrm rot="5400000" flipH="1" flipV="1">
            <a:off x="3110707" y="2756693"/>
            <a:ext cx="177800" cy="455613"/>
            <a:chOff x="3450" y="2313"/>
            <a:chExt cx="111" cy="216"/>
          </a:xfrm>
        </p:grpSpPr>
        <p:sp>
          <p:nvSpPr>
            <p:cNvPr id="3110" name="Line 65"/>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111" name="Line 66"/>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112" name="Line 67"/>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113" name="Line 68"/>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114" name="Line 69"/>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115" name="Line 70"/>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116" name="Line 71"/>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103" name="Text Box 72"/>
          <p:cNvSpPr txBox="1">
            <a:spLocks noChangeArrowheads="1"/>
          </p:cNvSpPr>
          <p:nvPr/>
        </p:nvSpPr>
        <p:spPr bwMode="auto">
          <a:xfrm>
            <a:off x="2895600" y="25908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3104" name="AutoShape 73"/>
          <p:cNvCxnSpPr>
            <a:cxnSpLocks noChangeShapeType="1"/>
            <a:stCxn id="3088" idx="6"/>
            <a:endCxn id="3110" idx="0"/>
          </p:cNvCxnSpPr>
          <p:nvPr/>
        </p:nvCxnSpPr>
        <p:spPr bwMode="auto">
          <a:xfrm>
            <a:off x="2528888" y="2990850"/>
            <a:ext cx="444500" cy="6350"/>
          </a:xfrm>
          <a:prstGeom prst="straightConnector1">
            <a:avLst/>
          </a:prstGeom>
          <a:noFill/>
          <a:ln w="12700">
            <a:solidFill>
              <a:schemeClr val="tx1"/>
            </a:solidFill>
            <a:round/>
            <a:headEnd type="none" w="lg" len="lg"/>
            <a:tailEnd type="none" w="lg" len="lg"/>
          </a:ln>
        </p:spPr>
      </p:cxnSp>
      <p:cxnSp>
        <p:nvCxnSpPr>
          <p:cNvPr id="3105" name="AutoShape 74"/>
          <p:cNvCxnSpPr>
            <a:cxnSpLocks noChangeShapeType="1"/>
            <a:stCxn id="3101" idx="2"/>
            <a:endCxn id="3112" idx="1"/>
          </p:cNvCxnSpPr>
          <p:nvPr/>
        </p:nvCxnSpPr>
        <p:spPr bwMode="auto">
          <a:xfrm flipH="1">
            <a:off x="3429000" y="2978150"/>
            <a:ext cx="325438" cy="3175"/>
          </a:xfrm>
          <a:prstGeom prst="straightConnector1">
            <a:avLst/>
          </a:prstGeom>
          <a:noFill/>
          <a:ln w="12700">
            <a:solidFill>
              <a:schemeClr val="tx1"/>
            </a:solidFill>
            <a:round/>
            <a:headEnd type="none" w="lg" len="lg"/>
            <a:tailEnd type="none" w="lg" len="lg"/>
          </a:ln>
        </p:spPr>
      </p:cxnSp>
      <p:sp>
        <p:nvSpPr>
          <p:cNvPr id="3106" name="Oval 75"/>
          <p:cNvSpPr>
            <a:spLocks noChangeArrowheads="1"/>
          </p:cNvSpPr>
          <p:nvPr/>
        </p:nvSpPr>
        <p:spPr bwMode="auto">
          <a:xfrm>
            <a:off x="3754438" y="480695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107" name="AutoShape 76"/>
          <p:cNvCxnSpPr>
            <a:cxnSpLocks noChangeShapeType="1"/>
            <a:stCxn id="3091" idx="6"/>
            <a:endCxn id="3106" idx="2"/>
          </p:cNvCxnSpPr>
          <p:nvPr/>
        </p:nvCxnSpPr>
        <p:spPr bwMode="auto">
          <a:xfrm>
            <a:off x="2544763" y="4862513"/>
            <a:ext cx="1209675" cy="6350"/>
          </a:xfrm>
          <a:prstGeom prst="straightConnector1">
            <a:avLst/>
          </a:prstGeom>
          <a:noFill/>
          <a:ln w="12700">
            <a:solidFill>
              <a:schemeClr val="tx1"/>
            </a:solidFill>
            <a:round/>
            <a:headEnd type="none" w="lg" len="lg"/>
            <a:tailEnd type="none" w="lg" len="lg"/>
          </a:ln>
        </p:spPr>
      </p:cxnSp>
      <p:sp>
        <p:nvSpPr>
          <p:cNvPr id="3108" name="Text Box 77"/>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graphicFrame>
        <p:nvGraphicFramePr>
          <p:cNvPr id="3074" name="Object 79"/>
          <p:cNvGraphicFramePr>
            <a:graphicFrameLocks noChangeAspect="1"/>
          </p:cNvGraphicFramePr>
          <p:nvPr>
            <p:ph sz="quarter" idx="2"/>
          </p:nvPr>
        </p:nvGraphicFramePr>
        <p:xfrm>
          <a:off x="858838" y="5422900"/>
          <a:ext cx="1322387" cy="728663"/>
        </p:xfrm>
        <a:graphic>
          <a:graphicData uri="http://schemas.openxmlformats.org/presentationml/2006/ole">
            <p:oleObj spid="_x0000_s3074" name="Equation" r:id="rId3" imgW="876240" imgH="482400" progId="Equation.3">
              <p:embed/>
            </p:oleObj>
          </a:graphicData>
        </a:graphic>
      </p:graphicFrame>
      <p:sp>
        <p:nvSpPr>
          <p:cNvPr id="3109" name="Rectangle 81"/>
          <p:cNvSpPr>
            <a:spLocks noChangeArrowheads="1"/>
          </p:cNvSpPr>
          <p:nvPr/>
        </p:nvSpPr>
        <p:spPr bwMode="auto">
          <a:xfrm>
            <a:off x="623888" y="2590800"/>
            <a:ext cx="1584325" cy="2500313"/>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graphicFrame>
        <p:nvGraphicFramePr>
          <p:cNvPr id="3075" name="Object 82"/>
          <p:cNvGraphicFramePr>
            <a:graphicFrameLocks noChangeAspect="1"/>
          </p:cNvGraphicFramePr>
          <p:nvPr>
            <p:ph sz="quarter" idx="3"/>
          </p:nvPr>
        </p:nvGraphicFramePr>
        <p:xfrm>
          <a:off x="5562600" y="3575050"/>
          <a:ext cx="1676400" cy="947738"/>
        </p:xfrm>
        <a:graphic>
          <a:graphicData uri="http://schemas.openxmlformats.org/presentationml/2006/ole">
            <p:oleObj spid="_x0000_s3075" name="Equation" r:id="rId4" imgW="1168200" imgH="66024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Date Placeholder 5"/>
          <p:cNvSpPr>
            <a:spLocks noGrp="1"/>
          </p:cNvSpPr>
          <p:nvPr>
            <p:ph type="dt" sz="quarter" idx="10"/>
          </p:nvPr>
        </p:nvSpPr>
        <p:spPr>
          <a:noFill/>
        </p:spPr>
        <p:txBody>
          <a:bodyPr/>
          <a:lstStyle/>
          <a:p>
            <a:r>
              <a:rPr lang="en-US"/>
              <a:t>ECEN 301</a:t>
            </a:r>
          </a:p>
        </p:txBody>
      </p:sp>
      <p:sp>
        <p:nvSpPr>
          <p:cNvPr id="4101" name="Footer Placeholder 6"/>
          <p:cNvSpPr>
            <a:spLocks noGrp="1"/>
          </p:cNvSpPr>
          <p:nvPr>
            <p:ph type="ftr" sz="quarter" idx="11"/>
          </p:nvPr>
        </p:nvSpPr>
        <p:spPr>
          <a:noFill/>
        </p:spPr>
        <p:txBody>
          <a:bodyPr/>
          <a:lstStyle/>
          <a:p>
            <a:r>
              <a:rPr lang="en-US"/>
              <a:t>Discussion #9 – Equivalent Circuits</a:t>
            </a:r>
          </a:p>
        </p:txBody>
      </p:sp>
      <p:sp>
        <p:nvSpPr>
          <p:cNvPr id="4102" name="Slide Number Placeholder 7"/>
          <p:cNvSpPr>
            <a:spLocks noGrp="1"/>
          </p:cNvSpPr>
          <p:nvPr>
            <p:ph type="sldNum" sz="quarter" idx="12"/>
          </p:nvPr>
        </p:nvSpPr>
        <p:spPr>
          <a:noFill/>
        </p:spPr>
        <p:txBody>
          <a:bodyPr/>
          <a:lstStyle/>
          <a:p>
            <a:pPr lvl="1"/>
            <a:fld id="{19AE7004-D8C4-4874-8BAE-3E72341C77C3}" type="slidenum">
              <a:rPr lang="en-US"/>
              <a:pPr lvl="1"/>
              <a:t>18</a:t>
            </a:fld>
            <a:endParaRPr lang="en-US"/>
          </a:p>
        </p:txBody>
      </p:sp>
      <p:sp>
        <p:nvSpPr>
          <p:cNvPr id="4103"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4104"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sp>
        <p:nvSpPr>
          <p:cNvPr id="4105" name="Oval 4"/>
          <p:cNvSpPr>
            <a:spLocks noChangeArrowheads="1"/>
          </p:cNvSpPr>
          <p:nvPr/>
        </p:nvSpPr>
        <p:spPr bwMode="auto">
          <a:xfrm>
            <a:off x="1379538" y="292417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106" name="AutoShape 5"/>
          <p:cNvCxnSpPr>
            <a:cxnSpLocks noChangeShapeType="1"/>
            <a:stCxn id="4105" idx="4"/>
            <a:endCxn id="4148" idx="0"/>
          </p:cNvCxnSpPr>
          <p:nvPr/>
        </p:nvCxnSpPr>
        <p:spPr bwMode="auto">
          <a:xfrm>
            <a:off x="1446213" y="3046413"/>
            <a:ext cx="0" cy="712787"/>
          </a:xfrm>
          <a:prstGeom prst="straightConnector1">
            <a:avLst/>
          </a:prstGeom>
          <a:noFill/>
          <a:ln w="12700">
            <a:solidFill>
              <a:schemeClr val="tx1"/>
            </a:solidFill>
            <a:round/>
            <a:headEnd type="none" w="lg" len="lg"/>
            <a:tailEnd type="none" w="lg" len="lg"/>
          </a:ln>
        </p:spPr>
      </p:cxnSp>
      <p:grpSp>
        <p:nvGrpSpPr>
          <p:cNvPr id="4107" name="Group 6"/>
          <p:cNvGrpSpPr>
            <a:grpSpLocks/>
          </p:cNvGrpSpPr>
          <p:nvPr/>
        </p:nvGrpSpPr>
        <p:grpSpPr bwMode="auto">
          <a:xfrm>
            <a:off x="1370013" y="3759200"/>
            <a:ext cx="176212" cy="342900"/>
            <a:chOff x="1670" y="2765"/>
            <a:chExt cx="111" cy="216"/>
          </a:xfrm>
        </p:grpSpPr>
        <p:sp>
          <p:nvSpPr>
            <p:cNvPr id="4148" name="Line 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149" name="Line 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150" name="Line 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151" name="Line 1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152" name="Line 1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153" name="Line 1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154" name="Line 1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108" name="Text Box 14"/>
          <p:cNvSpPr txBox="1">
            <a:spLocks noChangeArrowheads="1"/>
          </p:cNvSpPr>
          <p:nvPr/>
        </p:nvSpPr>
        <p:spPr bwMode="auto">
          <a:xfrm>
            <a:off x="776288" y="3427413"/>
            <a:ext cx="646112"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EQ4</a:t>
            </a:r>
          </a:p>
          <a:p>
            <a:endParaRPr lang="en-US" b="1"/>
          </a:p>
        </p:txBody>
      </p:sp>
      <p:grpSp>
        <p:nvGrpSpPr>
          <p:cNvPr id="4109" name="Group 15"/>
          <p:cNvGrpSpPr>
            <a:grpSpLocks/>
          </p:cNvGrpSpPr>
          <p:nvPr/>
        </p:nvGrpSpPr>
        <p:grpSpPr bwMode="auto">
          <a:xfrm>
            <a:off x="2405063" y="5105400"/>
            <a:ext cx="457200" cy="152400"/>
            <a:chOff x="1392" y="3552"/>
            <a:chExt cx="288" cy="96"/>
          </a:xfrm>
        </p:grpSpPr>
        <p:sp>
          <p:nvSpPr>
            <p:cNvPr id="4145" name="Line 1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146" name="Line 1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147" name="Line 1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110" name="Line 19"/>
          <p:cNvSpPr>
            <a:spLocks noChangeShapeType="1"/>
          </p:cNvSpPr>
          <p:nvPr/>
        </p:nvSpPr>
        <p:spPr bwMode="auto">
          <a:xfrm flipV="1">
            <a:off x="2630488"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111" name="Text Box 20"/>
          <p:cNvSpPr txBox="1">
            <a:spLocks noChangeArrowheads="1"/>
          </p:cNvSpPr>
          <p:nvPr/>
        </p:nvSpPr>
        <p:spPr bwMode="auto">
          <a:xfrm>
            <a:off x="2452688" y="3743325"/>
            <a:ext cx="184150" cy="366713"/>
          </a:xfrm>
          <a:prstGeom prst="rect">
            <a:avLst/>
          </a:prstGeom>
          <a:noFill/>
          <a:ln w="12700">
            <a:noFill/>
            <a:miter lim="800000"/>
            <a:headEnd type="none" w="lg" len="lg"/>
            <a:tailEnd type="none" w="lg" len="lg"/>
          </a:ln>
        </p:spPr>
        <p:txBody>
          <a:bodyPr wrap="none">
            <a:spAutoFit/>
          </a:bodyPr>
          <a:lstStyle/>
          <a:p>
            <a:endParaRPr lang="en-US"/>
          </a:p>
        </p:txBody>
      </p:sp>
      <p:sp>
        <p:nvSpPr>
          <p:cNvPr id="4112" name="Oval 21"/>
          <p:cNvSpPr>
            <a:spLocks noChangeArrowheads="1"/>
          </p:cNvSpPr>
          <p:nvPr/>
        </p:nvSpPr>
        <p:spPr bwMode="auto">
          <a:xfrm>
            <a:off x="2549525" y="2928938"/>
            <a:ext cx="131763"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113" name="Oval 22"/>
          <p:cNvSpPr>
            <a:spLocks noChangeArrowheads="1"/>
          </p:cNvSpPr>
          <p:nvPr/>
        </p:nvSpPr>
        <p:spPr bwMode="auto">
          <a:xfrm>
            <a:off x="13954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114" name="AutoShape 23"/>
          <p:cNvCxnSpPr>
            <a:cxnSpLocks noChangeShapeType="1"/>
            <a:stCxn id="4113" idx="0"/>
            <a:endCxn id="4150" idx="1"/>
          </p:cNvCxnSpPr>
          <p:nvPr/>
        </p:nvCxnSpPr>
        <p:spPr bwMode="auto">
          <a:xfrm flipH="1" flipV="1">
            <a:off x="1460500" y="4102100"/>
            <a:ext cx="1588" cy="698500"/>
          </a:xfrm>
          <a:prstGeom prst="straightConnector1">
            <a:avLst/>
          </a:prstGeom>
          <a:noFill/>
          <a:ln w="12700">
            <a:solidFill>
              <a:schemeClr val="tx1"/>
            </a:solidFill>
            <a:round/>
            <a:headEnd type="none" w="lg" len="lg"/>
            <a:tailEnd type="none" w="lg" len="lg"/>
          </a:ln>
        </p:spPr>
      </p:cxnSp>
      <p:sp>
        <p:nvSpPr>
          <p:cNvPr id="4115" name="Oval 24"/>
          <p:cNvSpPr>
            <a:spLocks noChangeArrowheads="1"/>
          </p:cNvSpPr>
          <p:nvPr/>
        </p:nvSpPr>
        <p:spPr bwMode="auto">
          <a:xfrm>
            <a:off x="2565400" y="4800600"/>
            <a:ext cx="131763"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116" name="AutoShape 25"/>
          <p:cNvCxnSpPr>
            <a:cxnSpLocks noChangeShapeType="1"/>
            <a:stCxn id="4113" idx="6"/>
            <a:endCxn id="4115" idx="2"/>
          </p:cNvCxnSpPr>
          <p:nvPr/>
        </p:nvCxnSpPr>
        <p:spPr bwMode="auto">
          <a:xfrm>
            <a:off x="1527175" y="4862513"/>
            <a:ext cx="1038225" cy="0"/>
          </a:xfrm>
          <a:prstGeom prst="straightConnector1">
            <a:avLst/>
          </a:prstGeom>
          <a:noFill/>
          <a:ln w="12700">
            <a:solidFill>
              <a:schemeClr val="tx1"/>
            </a:solidFill>
            <a:round/>
            <a:headEnd type="none" w="lg" len="lg"/>
            <a:tailEnd type="none" w="lg" len="lg"/>
          </a:ln>
        </p:spPr>
      </p:cxnSp>
      <p:grpSp>
        <p:nvGrpSpPr>
          <p:cNvPr id="4117" name="Group 26"/>
          <p:cNvGrpSpPr>
            <a:grpSpLocks/>
          </p:cNvGrpSpPr>
          <p:nvPr/>
        </p:nvGrpSpPr>
        <p:grpSpPr bwMode="auto">
          <a:xfrm>
            <a:off x="2540000" y="3797300"/>
            <a:ext cx="176213" cy="342900"/>
            <a:chOff x="1670" y="2765"/>
            <a:chExt cx="111" cy="216"/>
          </a:xfrm>
        </p:grpSpPr>
        <p:sp>
          <p:nvSpPr>
            <p:cNvPr id="4138" name="Line 2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139" name="Line 2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140" name="Line 2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141" name="Line 3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142" name="Line 3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143" name="Line 3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144" name="Line 3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118" name="Text Box 34"/>
          <p:cNvSpPr txBox="1">
            <a:spLocks noChangeArrowheads="1"/>
          </p:cNvSpPr>
          <p:nvPr/>
        </p:nvSpPr>
        <p:spPr bwMode="auto">
          <a:xfrm>
            <a:off x="2681288" y="34925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6</a:t>
            </a:r>
          </a:p>
          <a:p>
            <a:endParaRPr lang="en-US" b="1"/>
          </a:p>
        </p:txBody>
      </p:sp>
      <p:cxnSp>
        <p:nvCxnSpPr>
          <p:cNvPr id="4119" name="AutoShape 44"/>
          <p:cNvCxnSpPr>
            <a:cxnSpLocks noChangeShapeType="1"/>
            <a:stCxn id="4112" idx="2"/>
            <a:endCxn id="4105" idx="6"/>
          </p:cNvCxnSpPr>
          <p:nvPr/>
        </p:nvCxnSpPr>
        <p:spPr bwMode="auto">
          <a:xfrm flipH="1" flipV="1">
            <a:off x="1511300" y="2986088"/>
            <a:ext cx="1038225" cy="4762"/>
          </a:xfrm>
          <a:prstGeom prst="straightConnector1">
            <a:avLst/>
          </a:prstGeom>
          <a:noFill/>
          <a:ln w="12700">
            <a:solidFill>
              <a:schemeClr val="tx1"/>
            </a:solidFill>
            <a:round/>
            <a:headEnd type="none" w="lg" len="lg"/>
            <a:tailEnd type="none" w="lg" len="lg"/>
          </a:ln>
        </p:spPr>
      </p:cxnSp>
      <p:cxnSp>
        <p:nvCxnSpPr>
          <p:cNvPr id="4120" name="AutoShape 46"/>
          <p:cNvCxnSpPr>
            <a:cxnSpLocks noChangeShapeType="1"/>
            <a:stCxn id="4115" idx="0"/>
            <a:endCxn id="4140" idx="1"/>
          </p:cNvCxnSpPr>
          <p:nvPr/>
        </p:nvCxnSpPr>
        <p:spPr bwMode="auto">
          <a:xfrm flipH="1" flipV="1">
            <a:off x="2630488" y="4140200"/>
            <a:ext cx="1587" cy="660400"/>
          </a:xfrm>
          <a:prstGeom prst="straightConnector1">
            <a:avLst/>
          </a:prstGeom>
          <a:noFill/>
          <a:ln w="12700">
            <a:solidFill>
              <a:schemeClr val="tx1"/>
            </a:solidFill>
            <a:round/>
            <a:headEnd type="none" w="lg" len="lg"/>
            <a:tailEnd type="none" w="lg" len="lg"/>
          </a:ln>
        </p:spPr>
      </p:cxnSp>
      <p:cxnSp>
        <p:nvCxnSpPr>
          <p:cNvPr id="4121" name="AutoShape 47"/>
          <p:cNvCxnSpPr>
            <a:cxnSpLocks noChangeShapeType="1"/>
            <a:stCxn id="4112" idx="4"/>
            <a:endCxn id="4138" idx="0"/>
          </p:cNvCxnSpPr>
          <p:nvPr/>
        </p:nvCxnSpPr>
        <p:spPr bwMode="auto">
          <a:xfrm>
            <a:off x="2616200" y="3051175"/>
            <a:ext cx="0" cy="746125"/>
          </a:xfrm>
          <a:prstGeom prst="straightConnector1">
            <a:avLst/>
          </a:prstGeom>
          <a:noFill/>
          <a:ln w="12700">
            <a:solidFill>
              <a:schemeClr val="tx1"/>
            </a:solidFill>
            <a:round/>
            <a:headEnd type="none" w="lg" len="lg"/>
            <a:tailEnd type="none" w="lg" len="lg"/>
          </a:ln>
        </p:spPr>
      </p:cxnSp>
      <p:sp>
        <p:nvSpPr>
          <p:cNvPr id="4122" name="Oval 48"/>
          <p:cNvSpPr>
            <a:spLocks noChangeArrowheads="1"/>
          </p:cNvSpPr>
          <p:nvPr/>
        </p:nvSpPr>
        <p:spPr bwMode="auto">
          <a:xfrm>
            <a:off x="3906838" y="2916238"/>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4123" name="Group 49"/>
          <p:cNvGrpSpPr>
            <a:grpSpLocks/>
          </p:cNvGrpSpPr>
          <p:nvPr/>
        </p:nvGrpSpPr>
        <p:grpSpPr bwMode="auto">
          <a:xfrm rot="5400000" flipH="1" flipV="1">
            <a:off x="3263107" y="2756693"/>
            <a:ext cx="177800" cy="455613"/>
            <a:chOff x="3450" y="2313"/>
            <a:chExt cx="111" cy="216"/>
          </a:xfrm>
        </p:grpSpPr>
        <p:sp>
          <p:nvSpPr>
            <p:cNvPr id="4131" name="Line 5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132" name="Line 5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133" name="Line 5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134" name="Line 5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135" name="Line 5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36" name="Line 5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37" name="Line 5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124" name="Text Box 57"/>
          <p:cNvSpPr txBox="1">
            <a:spLocks noChangeArrowheads="1"/>
          </p:cNvSpPr>
          <p:nvPr/>
        </p:nvSpPr>
        <p:spPr bwMode="auto">
          <a:xfrm>
            <a:off x="3048000" y="25908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4125" name="AutoShape 58"/>
          <p:cNvCxnSpPr>
            <a:cxnSpLocks noChangeShapeType="1"/>
            <a:stCxn id="4112" idx="6"/>
            <a:endCxn id="4131" idx="0"/>
          </p:cNvCxnSpPr>
          <p:nvPr/>
        </p:nvCxnSpPr>
        <p:spPr bwMode="auto">
          <a:xfrm>
            <a:off x="2681288" y="2990850"/>
            <a:ext cx="444500" cy="6350"/>
          </a:xfrm>
          <a:prstGeom prst="straightConnector1">
            <a:avLst/>
          </a:prstGeom>
          <a:noFill/>
          <a:ln w="12700">
            <a:solidFill>
              <a:schemeClr val="tx1"/>
            </a:solidFill>
            <a:round/>
            <a:headEnd type="none" w="lg" len="lg"/>
            <a:tailEnd type="none" w="lg" len="lg"/>
          </a:ln>
        </p:spPr>
      </p:cxnSp>
      <p:cxnSp>
        <p:nvCxnSpPr>
          <p:cNvPr id="4126" name="AutoShape 59"/>
          <p:cNvCxnSpPr>
            <a:cxnSpLocks noChangeShapeType="1"/>
            <a:stCxn id="4122" idx="2"/>
            <a:endCxn id="4133" idx="1"/>
          </p:cNvCxnSpPr>
          <p:nvPr/>
        </p:nvCxnSpPr>
        <p:spPr bwMode="auto">
          <a:xfrm flipH="1">
            <a:off x="3581400" y="2978150"/>
            <a:ext cx="325438" cy="3175"/>
          </a:xfrm>
          <a:prstGeom prst="straightConnector1">
            <a:avLst/>
          </a:prstGeom>
          <a:noFill/>
          <a:ln w="12700">
            <a:solidFill>
              <a:schemeClr val="tx1"/>
            </a:solidFill>
            <a:round/>
            <a:headEnd type="none" w="lg" len="lg"/>
            <a:tailEnd type="none" w="lg" len="lg"/>
          </a:ln>
        </p:spPr>
      </p:cxnSp>
      <p:sp>
        <p:nvSpPr>
          <p:cNvPr id="4127" name="Oval 60"/>
          <p:cNvSpPr>
            <a:spLocks noChangeArrowheads="1"/>
          </p:cNvSpPr>
          <p:nvPr/>
        </p:nvSpPr>
        <p:spPr bwMode="auto">
          <a:xfrm>
            <a:off x="3906838" y="480695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128" name="AutoShape 61"/>
          <p:cNvCxnSpPr>
            <a:cxnSpLocks noChangeShapeType="1"/>
            <a:stCxn id="4115" idx="6"/>
            <a:endCxn id="4127" idx="2"/>
          </p:cNvCxnSpPr>
          <p:nvPr/>
        </p:nvCxnSpPr>
        <p:spPr bwMode="auto">
          <a:xfrm>
            <a:off x="2697163" y="4862513"/>
            <a:ext cx="1209675" cy="6350"/>
          </a:xfrm>
          <a:prstGeom prst="straightConnector1">
            <a:avLst/>
          </a:prstGeom>
          <a:noFill/>
          <a:ln w="12700">
            <a:solidFill>
              <a:schemeClr val="tx1"/>
            </a:solidFill>
            <a:round/>
            <a:headEnd type="none" w="lg" len="lg"/>
            <a:tailEnd type="none" w="lg" len="lg"/>
          </a:ln>
        </p:spPr>
      </p:cxnSp>
      <p:sp>
        <p:nvSpPr>
          <p:cNvPr id="4129" name="Text Box 62"/>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graphicFrame>
        <p:nvGraphicFramePr>
          <p:cNvPr id="4098" name="Object 63"/>
          <p:cNvGraphicFramePr>
            <a:graphicFrameLocks noChangeAspect="1"/>
          </p:cNvGraphicFramePr>
          <p:nvPr/>
        </p:nvGraphicFramePr>
        <p:xfrm>
          <a:off x="5638800" y="3048000"/>
          <a:ext cx="2033588" cy="2876550"/>
        </p:xfrm>
        <a:graphic>
          <a:graphicData uri="http://schemas.openxmlformats.org/presentationml/2006/ole">
            <p:oleObj spid="_x0000_s4098" name="Equation" r:id="rId3" imgW="1079280" imgH="1523880" progId="Equation.3">
              <p:embed/>
            </p:oleObj>
          </a:graphicData>
        </a:graphic>
      </p:graphicFrame>
      <p:graphicFrame>
        <p:nvGraphicFramePr>
          <p:cNvPr id="4099" name="Object 68"/>
          <p:cNvGraphicFramePr>
            <a:graphicFrameLocks noGrp="1" noChangeAspect="1"/>
          </p:cNvGraphicFramePr>
          <p:nvPr>
            <p:ph sz="quarter" idx="2"/>
          </p:nvPr>
        </p:nvGraphicFramePr>
        <p:xfrm>
          <a:off x="836613" y="5619750"/>
          <a:ext cx="1274762" cy="346075"/>
        </p:xfrm>
        <a:graphic>
          <a:graphicData uri="http://schemas.openxmlformats.org/presentationml/2006/ole">
            <p:oleObj spid="_x0000_s4099" name="Equation" r:id="rId4" imgW="888840" imgH="241200" progId="Equation.3">
              <p:embed/>
            </p:oleObj>
          </a:graphicData>
        </a:graphic>
      </p:graphicFrame>
      <p:sp>
        <p:nvSpPr>
          <p:cNvPr id="4130" name="Rectangle 70"/>
          <p:cNvSpPr>
            <a:spLocks noChangeArrowheads="1"/>
          </p:cNvSpPr>
          <p:nvPr/>
        </p:nvSpPr>
        <p:spPr bwMode="auto">
          <a:xfrm>
            <a:off x="776288" y="2422525"/>
            <a:ext cx="2271712" cy="2987675"/>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Date Placeholder 5"/>
          <p:cNvSpPr>
            <a:spLocks noGrp="1"/>
          </p:cNvSpPr>
          <p:nvPr>
            <p:ph type="dt" sz="quarter" idx="10"/>
          </p:nvPr>
        </p:nvSpPr>
        <p:spPr>
          <a:noFill/>
        </p:spPr>
        <p:txBody>
          <a:bodyPr/>
          <a:lstStyle/>
          <a:p>
            <a:r>
              <a:rPr lang="en-US"/>
              <a:t>ECEN 301</a:t>
            </a:r>
          </a:p>
        </p:txBody>
      </p:sp>
      <p:sp>
        <p:nvSpPr>
          <p:cNvPr id="5125" name="Footer Placeholder 6"/>
          <p:cNvSpPr>
            <a:spLocks noGrp="1"/>
          </p:cNvSpPr>
          <p:nvPr>
            <p:ph type="ftr" sz="quarter" idx="11"/>
          </p:nvPr>
        </p:nvSpPr>
        <p:spPr>
          <a:noFill/>
        </p:spPr>
        <p:txBody>
          <a:bodyPr/>
          <a:lstStyle/>
          <a:p>
            <a:r>
              <a:rPr lang="en-US"/>
              <a:t>Discussion #9 – Equivalent Circuits</a:t>
            </a:r>
          </a:p>
        </p:txBody>
      </p:sp>
      <p:sp>
        <p:nvSpPr>
          <p:cNvPr id="5126" name="Slide Number Placeholder 7"/>
          <p:cNvSpPr>
            <a:spLocks noGrp="1"/>
          </p:cNvSpPr>
          <p:nvPr>
            <p:ph type="sldNum" sz="quarter" idx="12"/>
          </p:nvPr>
        </p:nvSpPr>
        <p:spPr>
          <a:noFill/>
        </p:spPr>
        <p:txBody>
          <a:bodyPr/>
          <a:lstStyle/>
          <a:p>
            <a:pPr lvl="1"/>
            <a:fld id="{4BF6C329-4DC0-473F-BA7D-8337D8FD58E4}" type="slidenum">
              <a:rPr lang="en-US"/>
              <a:pPr lvl="1"/>
              <a:t>19</a:t>
            </a:fld>
            <a:endParaRPr lang="en-US"/>
          </a:p>
        </p:txBody>
      </p:sp>
      <p:sp>
        <p:nvSpPr>
          <p:cNvPr id="5127"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5128"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grpSp>
        <p:nvGrpSpPr>
          <p:cNvPr id="5129" name="Group 15"/>
          <p:cNvGrpSpPr>
            <a:grpSpLocks/>
          </p:cNvGrpSpPr>
          <p:nvPr/>
        </p:nvGrpSpPr>
        <p:grpSpPr bwMode="auto">
          <a:xfrm>
            <a:off x="1447800" y="4953000"/>
            <a:ext cx="457200" cy="152400"/>
            <a:chOff x="1392" y="3552"/>
            <a:chExt cx="288" cy="96"/>
          </a:xfrm>
        </p:grpSpPr>
        <p:sp>
          <p:nvSpPr>
            <p:cNvPr id="5161" name="Line 1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5162" name="Line 1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5163" name="Line 1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5130" name="Line 19"/>
          <p:cNvSpPr>
            <a:spLocks noChangeShapeType="1"/>
          </p:cNvSpPr>
          <p:nvPr/>
        </p:nvSpPr>
        <p:spPr bwMode="auto">
          <a:xfrm flipV="1">
            <a:off x="1673225" y="47101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5131" name="Text Box 20"/>
          <p:cNvSpPr txBox="1">
            <a:spLocks noChangeArrowheads="1"/>
          </p:cNvSpPr>
          <p:nvPr/>
        </p:nvSpPr>
        <p:spPr bwMode="auto">
          <a:xfrm>
            <a:off x="1495425" y="3590925"/>
            <a:ext cx="184150" cy="366713"/>
          </a:xfrm>
          <a:prstGeom prst="rect">
            <a:avLst/>
          </a:prstGeom>
          <a:noFill/>
          <a:ln w="12700">
            <a:noFill/>
            <a:miter lim="800000"/>
            <a:headEnd type="none" w="lg" len="lg"/>
            <a:tailEnd type="none" w="lg" len="lg"/>
          </a:ln>
        </p:spPr>
        <p:txBody>
          <a:bodyPr wrap="none">
            <a:spAutoFit/>
          </a:bodyPr>
          <a:lstStyle/>
          <a:p>
            <a:endParaRPr lang="en-US"/>
          </a:p>
        </p:txBody>
      </p:sp>
      <p:sp>
        <p:nvSpPr>
          <p:cNvPr id="5132" name="Oval 21"/>
          <p:cNvSpPr>
            <a:spLocks noChangeArrowheads="1"/>
          </p:cNvSpPr>
          <p:nvPr/>
        </p:nvSpPr>
        <p:spPr bwMode="auto">
          <a:xfrm>
            <a:off x="1592263" y="277653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133" name="Oval 24"/>
          <p:cNvSpPr>
            <a:spLocks noChangeArrowheads="1"/>
          </p:cNvSpPr>
          <p:nvPr/>
        </p:nvSpPr>
        <p:spPr bwMode="auto">
          <a:xfrm>
            <a:off x="1608138" y="46482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5134" name="Group 26"/>
          <p:cNvGrpSpPr>
            <a:grpSpLocks/>
          </p:cNvGrpSpPr>
          <p:nvPr/>
        </p:nvGrpSpPr>
        <p:grpSpPr bwMode="auto">
          <a:xfrm>
            <a:off x="1582738" y="3644900"/>
            <a:ext cx="176212" cy="342900"/>
            <a:chOff x="1670" y="2765"/>
            <a:chExt cx="111" cy="216"/>
          </a:xfrm>
        </p:grpSpPr>
        <p:sp>
          <p:nvSpPr>
            <p:cNvPr id="5154" name="Line 2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155" name="Line 2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156" name="Line 2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157" name="Line 3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158" name="Line 3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159" name="Line 3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160" name="Line 3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135" name="Text Box 34"/>
          <p:cNvSpPr txBox="1">
            <a:spLocks noChangeArrowheads="1"/>
          </p:cNvSpPr>
          <p:nvPr/>
        </p:nvSpPr>
        <p:spPr bwMode="auto">
          <a:xfrm>
            <a:off x="1676400" y="3340100"/>
            <a:ext cx="646113"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EQ5</a:t>
            </a:r>
          </a:p>
          <a:p>
            <a:endParaRPr lang="en-US" b="1"/>
          </a:p>
        </p:txBody>
      </p:sp>
      <p:cxnSp>
        <p:nvCxnSpPr>
          <p:cNvPr id="5136" name="AutoShape 36"/>
          <p:cNvCxnSpPr>
            <a:cxnSpLocks noChangeShapeType="1"/>
            <a:stCxn id="5133" idx="0"/>
            <a:endCxn id="5156" idx="1"/>
          </p:cNvCxnSpPr>
          <p:nvPr/>
        </p:nvCxnSpPr>
        <p:spPr bwMode="auto">
          <a:xfrm flipH="1" flipV="1">
            <a:off x="1673225" y="3987800"/>
            <a:ext cx="1588" cy="660400"/>
          </a:xfrm>
          <a:prstGeom prst="straightConnector1">
            <a:avLst/>
          </a:prstGeom>
          <a:noFill/>
          <a:ln w="12700">
            <a:solidFill>
              <a:schemeClr val="tx1"/>
            </a:solidFill>
            <a:round/>
            <a:headEnd type="none" w="lg" len="lg"/>
            <a:tailEnd type="none" w="lg" len="lg"/>
          </a:ln>
        </p:spPr>
      </p:cxnSp>
      <p:cxnSp>
        <p:nvCxnSpPr>
          <p:cNvPr id="5137" name="AutoShape 37"/>
          <p:cNvCxnSpPr>
            <a:cxnSpLocks noChangeShapeType="1"/>
            <a:stCxn id="5132" idx="4"/>
            <a:endCxn id="5154" idx="0"/>
          </p:cNvCxnSpPr>
          <p:nvPr/>
        </p:nvCxnSpPr>
        <p:spPr bwMode="auto">
          <a:xfrm>
            <a:off x="1658938" y="2898775"/>
            <a:ext cx="0" cy="746125"/>
          </a:xfrm>
          <a:prstGeom prst="straightConnector1">
            <a:avLst/>
          </a:prstGeom>
          <a:noFill/>
          <a:ln w="12700">
            <a:solidFill>
              <a:schemeClr val="tx1"/>
            </a:solidFill>
            <a:round/>
            <a:headEnd type="none" w="lg" len="lg"/>
            <a:tailEnd type="none" w="lg" len="lg"/>
          </a:ln>
        </p:spPr>
      </p:cxnSp>
      <p:sp>
        <p:nvSpPr>
          <p:cNvPr id="5138" name="Oval 38"/>
          <p:cNvSpPr>
            <a:spLocks noChangeArrowheads="1"/>
          </p:cNvSpPr>
          <p:nvPr/>
        </p:nvSpPr>
        <p:spPr bwMode="auto">
          <a:xfrm>
            <a:off x="2949575" y="27638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5139" name="Group 39"/>
          <p:cNvGrpSpPr>
            <a:grpSpLocks/>
          </p:cNvGrpSpPr>
          <p:nvPr/>
        </p:nvGrpSpPr>
        <p:grpSpPr bwMode="auto">
          <a:xfrm rot="5400000" flipH="1" flipV="1">
            <a:off x="2305844" y="2604294"/>
            <a:ext cx="177800" cy="455612"/>
            <a:chOff x="3450" y="2313"/>
            <a:chExt cx="111" cy="216"/>
          </a:xfrm>
        </p:grpSpPr>
        <p:sp>
          <p:nvSpPr>
            <p:cNvPr id="5147" name="Line 4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148" name="Line 4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149" name="Line 4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150" name="Line 4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151" name="Line 4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152" name="Line 4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153" name="Line 4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140" name="Text Box 47"/>
          <p:cNvSpPr txBox="1">
            <a:spLocks noChangeArrowheads="1"/>
          </p:cNvSpPr>
          <p:nvPr/>
        </p:nvSpPr>
        <p:spPr bwMode="auto">
          <a:xfrm>
            <a:off x="2090738" y="24384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7</a:t>
            </a:r>
            <a:endParaRPr lang="en-US" b="1"/>
          </a:p>
        </p:txBody>
      </p:sp>
      <p:cxnSp>
        <p:nvCxnSpPr>
          <p:cNvPr id="5141" name="AutoShape 48"/>
          <p:cNvCxnSpPr>
            <a:cxnSpLocks noChangeShapeType="1"/>
            <a:stCxn id="5132" idx="6"/>
            <a:endCxn id="5147" idx="0"/>
          </p:cNvCxnSpPr>
          <p:nvPr/>
        </p:nvCxnSpPr>
        <p:spPr bwMode="auto">
          <a:xfrm>
            <a:off x="1724025" y="2838450"/>
            <a:ext cx="442913" cy="4763"/>
          </a:xfrm>
          <a:prstGeom prst="straightConnector1">
            <a:avLst/>
          </a:prstGeom>
          <a:noFill/>
          <a:ln w="12700">
            <a:solidFill>
              <a:schemeClr val="tx1"/>
            </a:solidFill>
            <a:round/>
            <a:headEnd type="none" w="lg" len="lg"/>
            <a:tailEnd type="none" w="lg" len="lg"/>
          </a:ln>
        </p:spPr>
      </p:cxnSp>
      <p:cxnSp>
        <p:nvCxnSpPr>
          <p:cNvPr id="5142" name="AutoShape 49"/>
          <p:cNvCxnSpPr>
            <a:cxnSpLocks noChangeShapeType="1"/>
            <a:stCxn id="5138" idx="2"/>
            <a:endCxn id="5149" idx="1"/>
          </p:cNvCxnSpPr>
          <p:nvPr/>
        </p:nvCxnSpPr>
        <p:spPr bwMode="auto">
          <a:xfrm flipH="1">
            <a:off x="2622550" y="2825750"/>
            <a:ext cx="327025" cy="3175"/>
          </a:xfrm>
          <a:prstGeom prst="straightConnector1">
            <a:avLst/>
          </a:prstGeom>
          <a:noFill/>
          <a:ln w="12700">
            <a:solidFill>
              <a:schemeClr val="tx1"/>
            </a:solidFill>
            <a:round/>
            <a:headEnd type="none" w="lg" len="lg"/>
            <a:tailEnd type="none" w="lg" len="lg"/>
          </a:ln>
        </p:spPr>
      </p:cxnSp>
      <p:sp>
        <p:nvSpPr>
          <p:cNvPr id="5143" name="Oval 50"/>
          <p:cNvSpPr>
            <a:spLocks noChangeArrowheads="1"/>
          </p:cNvSpPr>
          <p:nvPr/>
        </p:nvSpPr>
        <p:spPr bwMode="auto">
          <a:xfrm>
            <a:off x="2949575" y="465455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144" name="AutoShape 51"/>
          <p:cNvCxnSpPr>
            <a:cxnSpLocks noChangeShapeType="1"/>
            <a:stCxn id="5133" idx="6"/>
            <a:endCxn id="5143" idx="2"/>
          </p:cNvCxnSpPr>
          <p:nvPr/>
        </p:nvCxnSpPr>
        <p:spPr bwMode="auto">
          <a:xfrm>
            <a:off x="1739900" y="4710113"/>
            <a:ext cx="1209675" cy="6350"/>
          </a:xfrm>
          <a:prstGeom prst="straightConnector1">
            <a:avLst/>
          </a:prstGeom>
          <a:noFill/>
          <a:ln w="12700">
            <a:solidFill>
              <a:schemeClr val="tx1"/>
            </a:solidFill>
            <a:round/>
            <a:headEnd type="none" w="lg" len="lg"/>
            <a:tailEnd type="none" w="lg" len="lg"/>
          </a:ln>
        </p:spPr>
      </p:cxnSp>
      <p:sp>
        <p:nvSpPr>
          <p:cNvPr id="5145" name="Text Box 52"/>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graphicFrame>
        <p:nvGraphicFramePr>
          <p:cNvPr id="5122" name="Object 54"/>
          <p:cNvGraphicFramePr>
            <a:graphicFrameLocks noChangeAspect="1"/>
          </p:cNvGraphicFramePr>
          <p:nvPr>
            <p:ph sz="quarter" idx="3"/>
          </p:nvPr>
        </p:nvGraphicFramePr>
        <p:xfrm>
          <a:off x="5537200" y="3513138"/>
          <a:ext cx="1422400" cy="947737"/>
        </p:xfrm>
        <a:graphic>
          <a:graphicData uri="http://schemas.openxmlformats.org/presentationml/2006/ole">
            <p:oleObj spid="_x0000_s5122" name="Equation" r:id="rId3" imgW="990360" imgH="660240" progId="Equation.3">
              <p:embed/>
            </p:oleObj>
          </a:graphicData>
        </a:graphic>
      </p:graphicFrame>
      <p:graphicFrame>
        <p:nvGraphicFramePr>
          <p:cNvPr id="5123" name="Object 55"/>
          <p:cNvGraphicFramePr>
            <a:graphicFrameLocks noGrp="1" noChangeAspect="1"/>
          </p:cNvGraphicFramePr>
          <p:nvPr>
            <p:ph sz="quarter" idx="2"/>
          </p:nvPr>
        </p:nvGraphicFramePr>
        <p:xfrm>
          <a:off x="836613" y="5619750"/>
          <a:ext cx="1274762" cy="346075"/>
        </p:xfrm>
        <a:graphic>
          <a:graphicData uri="http://schemas.openxmlformats.org/presentationml/2006/ole">
            <p:oleObj spid="_x0000_s5123" name="Equation" r:id="rId4" imgW="888840" imgH="241200" progId="Equation.3">
              <p:embed/>
            </p:oleObj>
          </a:graphicData>
        </a:graphic>
      </p:graphicFrame>
      <p:sp>
        <p:nvSpPr>
          <p:cNvPr id="5146" name="Rectangle 57"/>
          <p:cNvSpPr>
            <a:spLocks noChangeArrowheads="1"/>
          </p:cNvSpPr>
          <p:nvPr/>
        </p:nvSpPr>
        <p:spPr bwMode="auto">
          <a:xfrm>
            <a:off x="1066800" y="2438400"/>
            <a:ext cx="1676400" cy="2743200"/>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a:t>ECEN 301</a:t>
            </a:r>
          </a:p>
        </p:txBody>
      </p:sp>
      <p:sp>
        <p:nvSpPr>
          <p:cNvPr id="24579" name="Footer Placeholder 4"/>
          <p:cNvSpPr>
            <a:spLocks noGrp="1"/>
          </p:cNvSpPr>
          <p:nvPr>
            <p:ph type="ftr" sz="quarter" idx="11"/>
          </p:nvPr>
        </p:nvSpPr>
        <p:spPr>
          <a:noFill/>
        </p:spPr>
        <p:txBody>
          <a:bodyPr/>
          <a:lstStyle/>
          <a:p>
            <a:r>
              <a:rPr lang="en-US"/>
              <a:t>Discussion #9 – Equivalent Circuits</a:t>
            </a:r>
          </a:p>
        </p:txBody>
      </p:sp>
      <p:sp>
        <p:nvSpPr>
          <p:cNvPr id="24580" name="Slide Number Placeholder 5"/>
          <p:cNvSpPr>
            <a:spLocks noGrp="1"/>
          </p:cNvSpPr>
          <p:nvPr>
            <p:ph type="sldNum" sz="quarter" idx="12"/>
          </p:nvPr>
        </p:nvSpPr>
        <p:spPr>
          <a:noFill/>
        </p:spPr>
        <p:txBody>
          <a:bodyPr/>
          <a:lstStyle/>
          <a:p>
            <a:pPr lvl="1"/>
            <a:fld id="{B1AE1E86-BBFF-492F-9D6C-4206011D55DD}" type="slidenum">
              <a:rPr lang="en-US"/>
              <a:pPr lvl="1"/>
              <a:t>2</a:t>
            </a:fld>
            <a:endParaRPr lang="en-US"/>
          </a:p>
        </p:txBody>
      </p:sp>
      <p:sp>
        <p:nvSpPr>
          <p:cNvPr id="24581" name="Rectangle 2"/>
          <p:cNvSpPr>
            <a:spLocks noGrp="1" noChangeArrowheads="1"/>
          </p:cNvSpPr>
          <p:nvPr>
            <p:ph type="title"/>
          </p:nvPr>
        </p:nvSpPr>
        <p:spPr/>
        <p:txBody>
          <a:bodyPr/>
          <a:lstStyle/>
          <a:p>
            <a:r>
              <a:rPr lang="en-US" smtClean="0"/>
              <a:t>Equivalence - Equality</a:t>
            </a:r>
          </a:p>
        </p:txBody>
      </p:sp>
      <p:sp>
        <p:nvSpPr>
          <p:cNvPr id="24582" name="Rectangle 3"/>
          <p:cNvSpPr>
            <a:spLocks noGrp="1" noChangeArrowheads="1"/>
          </p:cNvSpPr>
          <p:nvPr>
            <p:ph type="body" idx="1"/>
          </p:nvPr>
        </p:nvSpPr>
        <p:spPr>
          <a:xfrm>
            <a:off x="406400" y="1333500"/>
            <a:ext cx="8356600" cy="3238500"/>
          </a:xfrm>
          <a:solidFill>
            <a:srgbClr val="FFFFFF"/>
          </a:solidFill>
          <a:ln>
            <a:solidFill>
              <a:schemeClr val="tx1"/>
            </a:solidFill>
          </a:ln>
        </p:spPr>
        <p:txBody>
          <a:bodyPr/>
          <a:lstStyle/>
          <a:p>
            <a:pPr>
              <a:buFont typeface="Monotype Sorts" pitchFamily="2" charset="2"/>
              <a:buNone/>
            </a:pPr>
            <a:r>
              <a:rPr lang="en-US" sz="2800" b="1" u="sng" smtClean="0"/>
              <a:t>Mosiah 29: 38</a:t>
            </a:r>
          </a:p>
          <a:p>
            <a:pPr>
              <a:buFont typeface="Monotype Sorts" pitchFamily="2" charset="2"/>
              <a:buNone/>
            </a:pPr>
            <a:r>
              <a:rPr lang="en-US" sz="2800" smtClean="0"/>
              <a:t> 38 Therefore they relinquished their desires for a king, and became exceedingly anxious that every man should have an </a:t>
            </a:r>
            <a:r>
              <a:rPr lang="en-US" sz="2800" b="1" smtClean="0"/>
              <a:t>equal</a:t>
            </a:r>
            <a:r>
              <a:rPr lang="en-US" sz="2800" smtClean="0"/>
              <a:t> chance throughout all the land; yea, and every man expressed a willingness to answer for his own sins.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5"/>
          <p:cNvSpPr>
            <a:spLocks noGrp="1"/>
          </p:cNvSpPr>
          <p:nvPr>
            <p:ph type="dt" sz="quarter" idx="10"/>
          </p:nvPr>
        </p:nvSpPr>
        <p:spPr>
          <a:noFill/>
        </p:spPr>
        <p:txBody>
          <a:bodyPr/>
          <a:lstStyle/>
          <a:p>
            <a:r>
              <a:rPr lang="en-US"/>
              <a:t>ECEN 301</a:t>
            </a:r>
          </a:p>
        </p:txBody>
      </p:sp>
      <p:sp>
        <p:nvSpPr>
          <p:cNvPr id="6148" name="Footer Placeholder 6"/>
          <p:cNvSpPr>
            <a:spLocks noGrp="1"/>
          </p:cNvSpPr>
          <p:nvPr>
            <p:ph type="ftr" sz="quarter" idx="11"/>
          </p:nvPr>
        </p:nvSpPr>
        <p:spPr>
          <a:noFill/>
        </p:spPr>
        <p:txBody>
          <a:bodyPr/>
          <a:lstStyle/>
          <a:p>
            <a:r>
              <a:rPr lang="en-US"/>
              <a:t>Discussion #9 – Equivalent Circuits</a:t>
            </a:r>
          </a:p>
        </p:txBody>
      </p:sp>
      <p:sp>
        <p:nvSpPr>
          <p:cNvPr id="6149" name="Slide Number Placeholder 7"/>
          <p:cNvSpPr>
            <a:spLocks noGrp="1"/>
          </p:cNvSpPr>
          <p:nvPr>
            <p:ph type="sldNum" sz="quarter" idx="12"/>
          </p:nvPr>
        </p:nvSpPr>
        <p:spPr>
          <a:noFill/>
        </p:spPr>
        <p:txBody>
          <a:bodyPr/>
          <a:lstStyle/>
          <a:p>
            <a:pPr lvl="1"/>
            <a:fld id="{03FEDFFF-2676-4E14-9DC9-9124FEB800E3}" type="slidenum">
              <a:rPr lang="en-US"/>
              <a:pPr lvl="1"/>
              <a:t>20</a:t>
            </a:fld>
            <a:endParaRPr lang="en-US"/>
          </a:p>
        </p:txBody>
      </p:sp>
      <p:sp>
        <p:nvSpPr>
          <p:cNvPr id="6150" name="Rectangle 2"/>
          <p:cNvSpPr>
            <a:spLocks noGrp="1" noChangeArrowheads="1"/>
          </p:cNvSpPr>
          <p:nvPr>
            <p:ph type="title"/>
          </p:nvPr>
        </p:nvSpPr>
        <p:spPr/>
        <p:txBody>
          <a:bodyPr/>
          <a:lstStyle/>
          <a:p>
            <a:r>
              <a:rPr lang="en-US" smtClean="0"/>
              <a:t>Th</a:t>
            </a:r>
            <a:r>
              <a:rPr lang="en-US" smtClean="0">
                <a:cs typeface="Times New Roman" pitchFamily="18" charset="0"/>
              </a:rPr>
              <a:t>évenin and Norton Resistances</a:t>
            </a:r>
            <a:endParaRPr lang="en-US" smtClean="0"/>
          </a:p>
        </p:txBody>
      </p:sp>
      <p:sp>
        <p:nvSpPr>
          <p:cNvPr id="6151" name="Rectangle 3"/>
          <p:cNvSpPr>
            <a:spLocks noGrp="1" noChangeArrowheads="1"/>
          </p:cNvSpPr>
          <p:nvPr>
            <p:ph type="body" sz="half" idx="1"/>
          </p:nvPr>
        </p:nvSpPr>
        <p:spPr>
          <a:xfrm>
            <a:off x="406400" y="1333500"/>
            <a:ext cx="8356600" cy="723900"/>
          </a:xfrm>
        </p:spPr>
        <p:txBody>
          <a:bodyPr/>
          <a:lstStyle/>
          <a:p>
            <a:pPr>
              <a:lnSpc>
                <a:spcPct val="80000"/>
              </a:lnSpc>
            </a:pPr>
            <a:r>
              <a:rPr lang="en-US" sz="1800" b="1" u="sng" smtClean="0"/>
              <a:t>Example1</a:t>
            </a:r>
            <a:r>
              <a:rPr lang="en-US" sz="1800" smtClean="0"/>
              <a:t>: find the equivalent resistance as seen by the load </a:t>
            </a:r>
            <a:r>
              <a:rPr lang="en-US" sz="1800" b="1" smtClean="0"/>
              <a:t>R</a:t>
            </a:r>
            <a:r>
              <a:rPr lang="en-US" sz="1800" b="1" baseline="-25000" smtClean="0"/>
              <a:t>L</a:t>
            </a:r>
          </a:p>
          <a:p>
            <a:pPr lvl="1">
              <a:lnSpc>
                <a:spcPct val="80000"/>
              </a:lnSpc>
            </a:pPr>
            <a:r>
              <a:rPr lang="en-US" sz="1600" b="1" i="1" smtClean="0"/>
              <a:t>i</a:t>
            </a:r>
            <a:r>
              <a:rPr lang="en-US" sz="1600" b="1" i="1" baseline="-25000" smtClean="0"/>
              <a:t>s</a:t>
            </a:r>
            <a:r>
              <a:rPr lang="en-US" sz="1600" b="1" smtClean="0"/>
              <a:t> </a:t>
            </a:r>
            <a:r>
              <a:rPr lang="en-US" sz="1600" smtClean="0"/>
              <a:t>=0.5A, v</a:t>
            </a:r>
            <a:r>
              <a:rPr lang="en-US" sz="1600" b="1" baseline="-25000" smtClean="0"/>
              <a:t>s</a:t>
            </a:r>
            <a:r>
              <a:rPr lang="en-US" sz="1600" b="1" smtClean="0"/>
              <a:t> </a:t>
            </a:r>
            <a:r>
              <a:rPr lang="en-US" sz="1600" smtClean="0"/>
              <a:t>= 10V, </a:t>
            </a:r>
            <a:r>
              <a:rPr lang="en-US" sz="1600" b="1" smtClean="0"/>
              <a:t>R</a:t>
            </a:r>
            <a:r>
              <a:rPr lang="en-US" sz="1600" b="1" baseline="-25000" smtClean="0"/>
              <a:t>1</a:t>
            </a:r>
            <a:r>
              <a:rPr lang="en-US" sz="1600" b="1" smtClean="0"/>
              <a:t> </a:t>
            </a:r>
            <a:r>
              <a:rPr lang="en-US" sz="1600" smtClean="0"/>
              <a:t>= 4</a:t>
            </a:r>
            <a:r>
              <a:rPr lang="el-GR" sz="1600" smtClean="0"/>
              <a:t>Ω</a:t>
            </a:r>
            <a:r>
              <a:rPr lang="en-US" sz="1600" smtClean="0"/>
              <a:t>, </a:t>
            </a:r>
            <a:r>
              <a:rPr lang="en-US" sz="1600" b="1" smtClean="0"/>
              <a:t>R</a:t>
            </a:r>
            <a:r>
              <a:rPr lang="en-US" sz="1600" b="1" baseline="-25000" smtClean="0"/>
              <a:t>2</a:t>
            </a:r>
            <a:r>
              <a:rPr lang="en-US" sz="1600" b="1" smtClean="0"/>
              <a:t> </a:t>
            </a:r>
            <a:r>
              <a:rPr lang="en-US" sz="1600" smtClean="0"/>
              <a:t>= 6</a:t>
            </a:r>
            <a:r>
              <a:rPr lang="el-GR" sz="1600" smtClean="0"/>
              <a:t>Ω </a:t>
            </a:r>
            <a:r>
              <a:rPr lang="en-US" sz="1600" smtClean="0"/>
              <a:t>, </a:t>
            </a:r>
            <a:r>
              <a:rPr lang="en-US" sz="1600" b="1" smtClean="0"/>
              <a:t>R</a:t>
            </a:r>
            <a:r>
              <a:rPr lang="en-US" sz="1600" b="1" baseline="-25000" smtClean="0"/>
              <a:t>3</a:t>
            </a:r>
            <a:r>
              <a:rPr lang="en-US" sz="1600" smtClean="0"/>
              <a:t> = 10</a:t>
            </a:r>
            <a:r>
              <a:rPr lang="el-GR" sz="1600" smtClean="0"/>
              <a:t>Ω </a:t>
            </a:r>
            <a:r>
              <a:rPr lang="en-US" sz="1600" smtClean="0"/>
              <a:t>, </a:t>
            </a:r>
            <a:r>
              <a:rPr lang="en-US" sz="1600" b="1" smtClean="0"/>
              <a:t>R</a:t>
            </a:r>
            <a:r>
              <a:rPr lang="en-US" sz="1600" b="1" baseline="-25000" smtClean="0"/>
              <a:t>4</a:t>
            </a:r>
            <a:r>
              <a:rPr lang="en-US" sz="1600" smtClean="0"/>
              <a:t> = 2</a:t>
            </a:r>
            <a:r>
              <a:rPr lang="el-GR" sz="1600" smtClean="0"/>
              <a:t>Ω </a:t>
            </a:r>
            <a:r>
              <a:rPr lang="en-US" sz="1600" smtClean="0"/>
              <a:t>, </a:t>
            </a:r>
            <a:r>
              <a:rPr lang="en-US" sz="1600" b="1" smtClean="0"/>
              <a:t>R</a:t>
            </a:r>
            <a:r>
              <a:rPr lang="en-US" sz="1600" b="1" baseline="-25000" smtClean="0"/>
              <a:t>5</a:t>
            </a:r>
            <a:r>
              <a:rPr lang="en-US" sz="1600" smtClean="0"/>
              <a:t> = 2</a:t>
            </a:r>
            <a:r>
              <a:rPr lang="el-GR" sz="1600" smtClean="0"/>
              <a:t>Ω </a:t>
            </a:r>
            <a:r>
              <a:rPr lang="en-US" sz="1600" smtClean="0"/>
              <a:t>, </a:t>
            </a:r>
            <a:r>
              <a:rPr lang="en-US" sz="1600" b="1" smtClean="0"/>
              <a:t>R</a:t>
            </a:r>
            <a:r>
              <a:rPr lang="en-US" sz="1600" b="1" baseline="-25000" smtClean="0"/>
              <a:t>6</a:t>
            </a:r>
            <a:r>
              <a:rPr lang="en-US" sz="1600" smtClean="0"/>
              <a:t> = 3</a:t>
            </a:r>
            <a:r>
              <a:rPr lang="el-GR" sz="1600" smtClean="0"/>
              <a:t>Ω</a:t>
            </a:r>
            <a:r>
              <a:rPr lang="en-US" sz="1600" smtClean="0"/>
              <a:t>, </a:t>
            </a:r>
            <a:r>
              <a:rPr lang="en-US" sz="1600" b="1" smtClean="0"/>
              <a:t>R</a:t>
            </a:r>
            <a:r>
              <a:rPr lang="en-US" sz="1600" b="1" baseline="-25000" smtClean="0"/>
              <a:t>7</a:t>
            </a:r>
            <a:r>
              <a:rPr lang="en-US" sz="1600" smtClean="0"/>
              <a:t> = 5</a:t>
            </a:r>
            <a:r>
              <a:rPr lang="el-GR" sz="1600" smtClean="0"/>
              <a:t>Ω</a:t>
            </a:r>
            <a:r>
              <a:rPr lang="en-US" sz="1800" smtClean="0"/>
              <a:t> </a:t>
            </a:r>
          </a:p>
        </p:txBody>
      </p:sp>
      <p:grpSp>
        <p:nvGrpSpPr>
          <p:cNvPr id="6152" name="Group 12"/>
          <p:cNvGrpSpPr>
            <a:grpSpLocks/>
          </p:cNvGrpSpPr>
          <p:nvPr/>
        </p:nvGrpSpPr>
        <p:grpSpPr bwMode="auto">
          <a:xfrm>
            <a:off x="1582738" y="3644900"/>
            <a:ext cx="176212" cy="342900"/>
            <a:chOff x="1670" y="2765"/>
            <a:chExt cx="111" cy="216"/>
          </a:xfrm>
        </p:grpSpPr>
        <p:sp>
          <p:nvSpPr>
            <p:cNvPr id="6159" name="Line 13"/>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6160" name="Line 14"/>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6161" name="Line 15"/>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6162" name="Line 16"/>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6163" name="Line 17"/>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6164" name="Line 18"/>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6165" name="Line 19"/>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6153" name="Text Box 20"/>
          <p:cNvSpPr txBox="1">
            <a:spLocks noChangeArrowheads="1"/>
          </p:cNvSpPr>
          <p:nvPr/>
        </p:nvSpPr>
        <p:spPr bwMode="auto">
          <a:xfrm>
            <a:off x="1716088" y="3340100"/>
            <a:ext cx="569912"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a:t>
            </a:r>
          </a:p>
          <a:p>
            <a:endParaRPr lang="en-US" b="1"/>
          </a:p>
        </p:txBody>
      </p:sp>
      <p:sp>
        <p:nvSpPr>
          <p:cNvPr id="6154" name="Oval 23"/>
          <p:cNvSpPr>
            <a:spLocks noChangeArrowheads="1"/>
          </p:cNvSpPr>
          <p:nvPr/>
        </p:nvSpPr>
        <p:spPr bwMode="auto">
          <a:xfrm>
            <a:off x="2949575" y="27638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6155" name="Oval 35"/>
          <p:cNvSpPr>
            <a:spLocks noChangeArrowheads="1"/>
          </p:cNvSpPr>
          <p:nvPr/>
        </p:nvSpPr>
        <p:spPr bwMode="auto">
          <a:xfrm>
            <a:off x="2949575" y="465455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6156" name="Text Box 37"/>
          <p:cNvSpPr txBox="1">
            <a:spLocks noChangeArrowheads="1"/>
          </p:cNvSpPr>
          <p:nvPr/>
        </p:nvSpPr>
        <p:spPr bwMode="auto">
          <a:xfrm>
            <a:off x="5229225" y="2422525"/>
            <a:ext cx="3838575"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buFontTx/>
              <a:buAutoNum type="arabicPeriod" startAt="3"/>
            </a:pPr>
            <a:r>
              <a:rPr lang="en-US">
                <a:solidFill>
                  <a:schemeClr val="bg2"/>
                </a:solidFill>
              </a:rPr>
              <a:t>Compute equivalent resistance</a:t>
            </a:r>
          </a:p>
        </p:txBody>
      </p:sp>
      <p:graphicFrame>
        <p:nvGraphicFramePr>
          <p:cNvPr id="6146" name="Object 38"/>
          <p:cNvGraphicFramePr>
            <a:graphicFrameLocks noChangeAspect="1"/>
          </p:cNvGraphicFramePr>
          <p:nvPr>
            <p:ph sz="quarter" idx="3"/>
          </p:nvPr>
        </p:nvGraphicFramePr>
        <p:xfrm>
          <a:off x="3806825" y="3556000"/>
          <a:ext cx="1422400" cy="539750"/>
        </p:xfrm>
        <a:graphic>
          <a:graphicData uri="http://schemas.openxmlformats.org/presentationml/2006/ole">
            <p:oleObj spid="_x0000_s6146" name="Equation" r:id="rId3" imgW="634680" imgH="241200" progId="Equation.3">
              <p:embed/>
            </p:oleObj>
          </a:graphicData>
        </a:graphic>
      </p:graphicFrame>
      <p:cxnSp>
        <p:nvCxnSpPr>
          <p:cNvPr id="6157" name="AutoShape 42"/>
          <p:cNvCxnSpPr>
            <a:cxnSpLocks noChangeShapeType="1"/>
            <a:stCxn id="6155" idx="2"/>
            <a:endCxn id="6161" idx="1"/>
          </p:cNvCxnSpPr>
          <p:nvPr/>
        </p:nvCxnSpPr>
        <p:spPr bwMode="auto">
          <a:xfrm rot="10800000">
            <a:off x="1673225" y="3987800"/>
            <a:ext cx="1276350" cy="728663"/>
          </a:xfrm>
          <a:prstGeom prst="bentConnector2">
            <a:avLst/>
          </a:prstGeom>
          <a:noFill/>
          <a:ln w="12700">
            <a:solidFill>
              <a:schemeClr val="tx1"/>
            </a:solidFill>
            <a:miter lim="800000"/>
            <a:headEnd type="none" w="lg" len="lg"/>
            <a:tailEnd type="none" w="lg" len="lg"/>
          </a:ln>
        </p:spPr>
      </p:cxnSp>
      <p:cxnSp>
        <p:nvCxnSpPr>
          <p:cNvPr id="6158" name="AutoShape 43"/>
          <p:cNvCxnSpPr>
            <a:cxnSpLocks noChangeShapeType="1"/>
            <a:stCxn id="6154" idx="2"/>
            <a:endCxn id="6159" idx="0"/>
          </p:cNvCxnSpPr>
          <p:nvPr/>
        </p:nvCxnSpPr>
        <p:spPr bwMode="auto">
          <a:xfrm rot="10800000" flipV="1">
            <a:off x="1658938" y="2825750"/>
            <a:ext cx="1290637" cy="819150"/>
          </a:xfrm>
          <a:prstGeom prst="bentConnector2">
            <a:avLst/>
          </a:prstGeom>
          <a:noFill/>
          <a:ln w="12700">
            <a:solidFill>
              <a:schemeClr val="tx1"/>
            </a:solidFill>
            <a:miter lim="800000"/>
            <a:headEnd type="none" w="lg" len="lg"/>
            <a:tailEnd type="none" w="lg" len="lg"/>
          </a:ln>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a:t>ECEN 301</a:t>
            </a:r>
          </a:p>
        </p:txBody>
      </p:sp>
      <p:sp>
        <p:nvSpPr>
          <p:cNvPr id="37891" name="Footer Placeholder 4"/>
          <p:cNvSpPr>
            <a:spLocks noGrp="1"/>
          </p:cNvSpPr>
          <p:nvPr>
            <p:ph type="ftr" sz="quarter" idx="11"/>
          </p:nvPr>
        </p:nvSpPr>
        <p:spPr>
          <a:noFill/>
        </p:spPr>
        <p:txBody>
          <a:bodyPr/>
          <a:lstStyle/>
          <a:p>
            <a:r>
              <a:rPr lang="en-US"/>
              <a:t>Discussion #9 – Equivalent Circuits</a:t>
            </a:r>
          </a:p>
        </p:txBody>
      </p:sp>
      <p:sp>
        <p:nvSpPr>
          <p:cNvPr id="37892" name="Slide Number Placeholder 5"/>
          <p:cNvSpPr>
            <a:spLocks noGrp="1"/>
          </p:cNvSpPr>
          <p:nvPr>
            <p:ph type="sldNum" sz="quarter" idx="12"/>
          </p:nvPr>
        </p:nvSpPr>
        <p:spPr>
          <a:noFill/>
        </p:spPr>
        <p:txBody>
          <a:bodyPr/>
          <a:lstStyle/>
          <a:p>
            <a:pPr lvl="1"/>
            <a:fld id="{75275B1D-D3B3-437A-AED7-B0A429A78479}" type="slidenum">
              <a:rPr lang="en-US"/>
              <a:pPr lvl="1"/>
              <a:t>21</a:t>
            </a:fld>
            <a:endParaRPr lang="en-US"/>
          </a:p>
        </p:txBody>
      </p:sp>
      <p:sp>
        <p:nvSpPr>
          <p:cNvPr id="37893"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37894" name="Rectangle 3"/>
          <p:cNvSpPr>
            <a:spLocks noGrp="1" noChangeArrowheads="1"/>
          </p:cNvSpPr>
          <p:nvPr>
            <p:ph type="body" idx="1"/>
          </p:nvPr>
        </p:nvSpPr>
        <p:spPr>
          <a:solidFill>
            <a:srgbClr val="8495A9"/>
          </a:solidFill>
          <a:ln>
            <a:solidFill>
              <a:schemeClr val="tx1"/>
            </a:solidFill>
          </a:ln>
        </p:spPr>
        <p:txBody>
          <a:bodyPr/>
          <a:lstStyle/>
          <a:p>
            <a:pPr>
              <a:buFont typeface="Monotype Sorts" pitchFamily="2" charset="2"/>
              <a:buNone/>
            </a:pPr>
            <a:r>
              <a:rPr lang="en-US" sz="2800" b="1" u="sng" smtClean="0"/>
              <a:t>Th</a:t>
            </a:r>
            <a:r>
              <a:rPr lang="en-US" sz="2800" b="1" u="sng" smtClean="0">
                <a:cs typeface="Times New Roman" pitchFamily="18" charset="0"/>
              </a:rPr>
              <a:t>évenin equivalent voltage</a:t>
            </a:r>
            <a:r>
              <a:rPr lang="en-US" sz="2800" smtClean="0">
                <a:cs typeface="Times New Roman" pitchFamily="18" charset="0"/>
              </a:rPr>
              <a:t>: equal to the </a:t>
            </a:r>
            <a:r>
              <a:rPr lang="en-US" sz="2800" b="1" smtClean="0">
                <a:cs typeface="Times New Roman" pitchFamily="18" charset="0"/>
              </a:rPr>
              <a:t>open-circuit voltage</a:t>
            </a:r>
            <a:r>
              <a:rPr lang="en-US" sz="2800" smtClean="0">
                <a:cs typeface="Times New Roman" pitchFamily="18" charset="0"/>
              </a:rPr>
              <a:t> (</a:t>
            </a:r>
            <a:r>
              <a:rPr lang="en-US" sz="2800" b="1" smtClean="0">
                <a:cs typeface="Times New Roman" pitchFamily="18" charset="0"/>
              </a:rPr>
              <a:t>v</a:t>
            </a:r>
            <a:r>
              <a:rPr lang="en-US" sz="2800" b="1" baseline="-25000" smtClean="0">
                <a:cs typeface="Times New Roman" pitchFamily="18" charset="0"/>
              </a:rPr>
              <a:t>oc</a:t>
            </a:r>
            <a:r>
              <a:rPr lang="en-US" sz="2800" smtClean="0">
                <a:cs typeface="Times New Roman" pitchFamily="18" charset="0"/>
              </a:rPr>
              <a:t>) present at the load terminals (load removed)</a:t>
            </a:r>
          </a:p>
        </p:txBody>
      </p:sp>
      <p:grpSp>
        <p:nvGrpSpPr>
          <p:cNvPr id="37895" name="Group 5"/>
          <p:cNvGrpSpPr>
            <a:grpSpLocks/>
          </p:cNvGrpSpPr>
          <p:nvPr/>
        </p:nvGrpSpPr>
        <p:grpSpPr bwMode="auto">
          <a:xfrm>
            <a:off x="5475288" y="3897313"/>
            <a:ext cx="915987" cy="641350"/>
            <a:chOff x="28" y="2584"/>
            <a:chExt cx="577" cy="404"/>
          </a:xfrm>
        </p:grpSpPr>
        <p:sp>
          <p:nvSpPr>
            <p:cNvPr id="37943" name="Text Box 6"/>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37944" name="Oval 7"/>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7945" name="Text Box 8"/>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7896" name="Oval 9"/>
          <p:cNvSpPr>
            <a:spLocks noChangeArrowheads="1"/>
          </p:cNvSpPr>
          <p:nvPr/>
        </p:nvSpPr>
        <p:spPr bwMode="auto">
          <a:xfrm>
            <a:off x="7529513" y="4824413"/>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897" name="Oval 10"/>
          <p:cNvSpPr>
            <a:spLocks noChangeArrowheads="1"/>
          </p:cNvSpPr>
          <p:nvPr/>
        </p:nvSpPr>
        <p:spPr bwMode="auto">
          <a:xfrm>
            <a:off x="7529513" y="3541713"/>
            <a:ext cx="131762"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7898" name="Group 11"/>
          <p:cNvGrpSpPr>
            <a:grpSpLocks/>
          </p:cNvGrpSpPr>
          <p:nvPr/>
        </p:nvGrpSpPr>
        <p:grpSpPr bwMode="auto">
          <a:xfrm rot="5400000" flipH="1" flipV="1">
            <a:off x="6792119" y="3378994"/>
            <a:ext cx="177800" cy="455612"/>
            <a:chOff x="3450" y="2313"/>
            <a:chExt cx="111" cy="216"/>
          </a:xfrm>
        </p:grpSpPr>
        <p:sp>
          <p:nvSpPr>
            <p:cNvPr id="37936" name="Line 1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7937" name="Line 1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7938" name="Line 1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7939" name="Line 1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7940" name="Line 1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7941" name="Line 1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7942" name="Line 1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7899" name="Text Box 19"/>
          <p:cNvSpPr txBox="1">
            <a:spLocks noChangeArrowheads="1"/>
          </p:cNvSpPr>
          <p:nvPr/>
        </p:nvSpPr>
        <p:spPr bwMode="auto">
          <a:xfrm>
            <a:off x="6648450" y="3175000"/>
            <a:ext cx="450850"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37900" name="AutoShape 20"/>
          <p:cNvCxnSpPr>
            <a:cxnSpLocks noChangeShapeType="1"/>
            <a:stCxn id="37945" idx="2"/>
            <a:endCxn id="37896" idx="2"/>
          </p:cNvCxnSpPr>
          <p:nvPr/>
        </p:nvCxnSpPr>
        <p:spPr bwMode="auto">
          <a:xfrm rot="16200000" flipH="1">
            <a:off x="6654007" y="4010819"/>
            <a:ext cx="347662" cy="1403350"/>
          </a:xfrm>
          <a:prstGeom prst="bentConnector2">
            <a:avLst/>
          </a:prstGeom>
          <a:noFill/>
          <a:ln w="12700">
            <a:solidFill>
              <a:schemeClr val="tx1"/>
            </a:solidFill>
            <a:miter lim="800000"/>
            <a:headEnd type="none" w="lg" len="lg"/>
            <a:tailEnd type="none" w="lg" len="lg"/>
          </a:ln>
        </p:spPr>
      </p:cxnSp>
      <p:cxnSp>
        <p:nvCxnSpPr>
          <p:cNvPr id="37901" name="AutoShape 21"/>
          <p:cNvCxnSpPr>
            <a:cxnSpLocks noChangeShapeType="1"/>
            <a:stCxn id="37945" idx="0"/>
            <a:endCxn id="37936" idx="0"/>
          </p:cNvCxnSpPr>
          <p:nvPr/>
        </p:nvCxnSpPr>
        <p:spPr bwMode="auto">
          <a:xfrm rot="-5400000">
            <a:off x="6250782" y="3493294"/>
            <a:ext cx="279400" cy="528637"/>
          </a:xfrm>
          <a:prstGeom prst="bentConnector2">
            <a:avLst/>
          </a:prstGeom>
          <a:noFill/>
          <a:ln w="12700">
            <a:solidFill>
              <a:schemeClr val="tx1"/>
            </a:solidFill>
            <a:miter lim="800000"/>
            <a:headEnd type="none" w="lg" len="lg"/>
            <a:tailEnd type="none" w="lg" len="lg"/>
          </a:ln>
        </p:spPr>
      </p:cxnSp>
      <p:cxnSp>
        <p:nvCxnSpPr>
          <p:cNvPr id="37902" name="AutoShape 22"/>
          <p:cNvCxnSpPr>
            <a:cxnSpLocks noChangeShapeType="1"/>
            <a:stCxn id="37897" idx="2"/>
            <a:endCxn id="37938" idx="1"/>
          </p:cNvCxnSpPr>
          <p:nvPr/>
        </p:nvCxnSpPr>
        <p:spPr bwMode="auto">
          <a:xfrm flipH="1" flipV="1">
            <a:off x="7110413" y="3602038"/>
            <a:ext cx="419100" cy="1587"/>
          </a:xfrm>
          <a:prstGeom prst="straightConnector1">
            <a:avLst/>
          </a:prstGeom>
          <a:noFill/>
          <a:ln w="12700">
            <a:solidFill>
              <a:schemeClr val="tx1"/>
            </a:solidFill>
            <a:round/>
            <a:headEnd type="none" w="lg" len="lg"/>
            <a:tailEnd type="none" w="lg" len="lg"/>
          </a:ln>
        </p:spPr>
      </p:cxnSp>
      <p:sp>
        <p:nvSpPr>
          <p:cNvPr id="37903" name="Line 29"/>
          <p:cNvSpPr>
            <a:spLocks noChangeShapeType="1"/>
          </p:cNvSpPr>
          <p:nvPr/>
        </p:nvSpPr>
        <p:spPr bwMode="auto">
          <a:xfrm>
            <a:off x="6667500" y="3810000"/>
            <a:ext cx="419100" cy="0"/>
          </a:xfrm>
          <a:prstGeom prst="line">
            <a:avLst/>
          </a:prstGeom>
          <a:noFill/>
          <a:ln w="12700">
            <a:solidFill>
              <a:schemeClr val="tx1"/>
            </a:solidFill>
            <a:round/>
            <a:headEnd type="none" w="lg" len="lg"/>
            <a:tailEnd type="stealth" w="lg" len="lg"/>
          </a:ln>
        </p:spPr>
        <p:txBody>
          <a:bodyPr/>
          <a:lstStyle/>
          <a:p>
            <a:endParaRPr lang="en-US"/>
          </a:p>
        </p:txBody>
      </p:sp>
      <p:sp>
        <p:nvSpPr>
          <p:cNvPr id="37904" name="Text Box 30"/>
          <p:cNvSpPr txBox="1">
            <a:spLocks noChangeArrowheads="1"/>
          </p:cNvSpPr>
          <p:nvPr/>
        </p:nvSpPr>
        <p:spPr bwMode="auto">
          <a:xfrm>
            <a:off x="6581775" y="3790950"/>
            <a:ext cx="604838" cy="366713"/>
          </a:xfrm>
          <a:prstGeom prst="rect">
            <a:avLst/>
          </a:prstGeom>
          <a:noFill/>
          <a:ln w="12700">
            <a:noFill/>
            <a:miter lim="800000"/>
            <a:headEnd type="none" w="lg" len="lg"/>
            <a:tailEnd type="none" w="lg" len="lg"/>
          </a:ln>
        </p:spPr>
        <p:txBody>
          <a:bodyPr wrap="none">
            <a:spAutoFit/>
          </a:bodyPr>
          <a:lstStyle/>
          <a:p>
            <a:r>
              <a:rPr lang="en-US" b="1" i="1"/>
              <a:t>i </a:t>
            </a:r>
            <a:r>
              <a:rPr lang="en-US"/>
              <a:t>= 0</a:t>
            </a:r>
          </a:p>
        </p:txBody>
      </p:sp>
      <p:sp>
        <p:nvSpPr>
          <p:cNvPr id="37905" name="Text Box 31"/>
          <p:cNvSpPr txBox="1">
            <a:spLocks noChangeArrowheads="1"/>
          </p:cNvSpPr>
          <p:nvPr/>
        </p:nvSpPr>
        <p:spPr bwMode="auto">
          <a:xfrm>
            <a:off x="7602538" y="3414713"/>
            <a:ext cx="312737" cy="366712"/>
          </a:xfrm>
          <a:prstGeom prst="rect">
            <a:avLst/>
          </a:prstGeom>
          <a:noFill/>
          <a:ln w="12700">
            <a:noFill/>
            <a:miter lim="800000"/>
            <a:headEnd type="none" w="lg" len="lg"/>
            <a:tailEnd type="none" w="lg" len="lg"/>
          </a:ln>
        </p:spPr>
        <p:txBody>
          <a:bodyPr wrap="none">
            <a:spAutoFit/>
          </a:bodyPr>
          <a:lstStyle/>
          <a:p>
            <a:r>
              <a:rPr lang="en-US" b="1"/>
              <a:t>+</a:t>
            </a:r>
          </a:p>
        </p:txBody>
      </p:sp>
      <p:sp>
        <p:nvSpPr>
          <p:cNvPr id="37906" name="Text Box 32"/>
          <p:cNvSpPr txBox="1">
            <a:spLocks noChangeArrowheads="1"/>
          </p:cNvSpPr>
          <p:nvPr/>
        </p:nvSpPr>
        <p:spPr bwMode="auto">
          <a:xfrm>
            <a:off x="7631113" y="4673600"/>
            <a:ext cx="298450" cy="366713"/>
          </a:xfrm>
          <a:prstGeom prst="rect">
            <a:avLst/>
          </a:prstGeom>
          <a:noFill/>
          <a:ln w="12700">
            <a:noFill/>
            <a:miter lim="800000"/>
            <a:headEnd type="none" w="lg" len="lg"/>
            <a:tailEnd type="none" w="lg" len="lg"/>
          </a:ln>
        </p:spPr>
        <p:txBody>
          <a:bodyPr wrap="none">
            <a:spAutoFit/>
          </a:bodyPr>
          <a:lstStyle/>
          <a:p>
            <a:r>
              <a:rPr lang="en-US" b="1"/>
              <a:t>–</a:t>
            </a:r>
          </a:p>
        </p:txBody>
      </p:sp>
      <p:sp>
        <p:nvSpPr>
          <p:cNvPr id="37907" name="Text Box 33"/>
          <p:cNvSpPr txBox="1">
            <a:spLocks noChangeArrowheads="1"/>
          </p:cNvSpPr>
          <p:nvPr/>
        </p:nvSpPr>
        <p:spPr bwMode="auto">
          <a:xfrm>
            <a:off x="7251700" y="4129088"/>
            <a:ext cx="901700" cy="366712"/>
          </a:xfrm>
          <a:prstGeom prst="rect">
            <a:avLst/>
          </a:prstGeom>
          <a:noFill/>
          <a:ln w="12700">
            <a:noFill/>
            <a:miter lim="800000"/>
            <a:headEnd type="none" w="lg" len="lg"/>
            <a:tailEnd type="none" w="lg" len="lg"/>
          </a:ln>
        </p:spPr>
        <p:txBody>
          <a:bodyPr wrap="none">
            <a:spAutoFit/>
          </a:bodyPr>
          <a:lstStyle/>
          <a:p>
            <a:r>
              <a:rPr lang="en-US" b="1"/>
              <a:t>v</a:t>
            </a:r>
            <a:r>
              <a:rPr lang="en-US" b="1" baseline="-25000"/>
              <a:t>oc</a:t>
            </a:r>
            <a:r>
              <a:rPr lang="en-US"/>
              <a:t> = </a:t>
            </a:r>
            <a:r>
              <a:rPr lang="en-US" b="1"/>
              <a:t>v</a:t>
            </a:r>
            <a:r>
              <a:rPr lang="en-US" b="1" baseline="-25000"/>
              <a:t>T</a:t>
            </a:r>
          </a:p>
        </p:txBody>
      </p:sp>
      <p:grpSp>
        <p:nvGrpSpPr>
          <p:cNvPr id="37908" name="Group 35"/>
          <p:cNvGrpSpPr>
            <a:grpSpLocks/>
          </p:cNvGrpSpPr>
          <p:nvPr/>
        </p:nvGrpSpPr>
        <p:grpSpPr bwMode="auto">
          <a:xfrm>
            <a:off x="381000" y="3897313"/>
            <a:ext cx="915988" cy="641350"/>
            <a:chOff x="28" y="2584"/>
            <a:chExt cx="577" cy="404"/>
          </a:xfrm>
        </p:grpSpPr>
        <p:sp>
          <p:nvSpPr>
            <p:cNvPr id="37933" name="Text Box 36"/>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37934" name="Oval 37"/>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7935" name="Text Box 38"/>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7909" name="Oval 39"/>
          <p:cNvSpPr>
            <a:spLocks noChangeArrowheads="1"/>
          </p:cNvSpPr>
          <p:nvPr/>
        </p:nvSpPr>
        <p:spPr bwMode="auto">
          <a:xfrm>
            <a:off x="2435225" y="48244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7910" name="Oval 40"/>
          <p:cNvSpPr>
            <a:spLocks noChangeArrowheads="1"/>
          </p:cNvSpPr>
          <p:nvPr/>
        </p:nvSpPr>
        <p:spPr bwMode="auto">
          <a:xfrm>
            <a:off x="2435225" y="35417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7911" name="Group 41"/>
          <p:cNvGrpSpPr>
            <a:grpSpLocks/>
          </p:cNvGrpSpPr>
          <p:nvPr/>
        </p:nvGrpSpPr>
        <p:grpSpPr bwMode="auto">
          <a:xfrm rot="5400000" flipH="1" flipV="1">
            <a:off x="1697832" y="3378993"/>
            <a:ext cx="177800" cy="455613"/>
            <a:chOff x="3450" y="2313"/>
            <a:chExt cx="111" cy="216"/>
          </a:xfrm>
        </p:grpSpPr>
        <p:sp>
          <p:nvSpPr>
            <p:cNvPr id="37926"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7927"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7928"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7929"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7930"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7931"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7932"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7912" name="Text Box 49"/>
          <p:cNvSpPr txBox="1">
            <a:spLocks noChangeArrowheads="1"/>
          </p:cNvSpPr>
          <p:nvPr/>
        </p:nvSpPr>
        <p:spPr bwMode="auto">
          <a:xfrm>
            <a:off x="1554163" y="3175000"/>
            <a:ext cx="450850"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37913" name="AutoShape 50"/>
          <p:cNvCxnSpPr>
            <a:cxnSpLocks noChangeShapeType="1"/>
            <a:stCxn id="37935" idx="2"/>
            <a:endCxn id="37909" idx="2"/>
          </p:cNvCxnSpPr>
          <p:nvPr/>
        </p:nvCxnSpPr>
        <p:spPr bwMode="auto">
          <a:xfrm rot="16200000" flipH="1">
            <a:off x="1559719" y="4010819"/>
            <a:ext cx="347662" cy="1403350"/>
          </a:xfrm>
          <a:prstGeom prst="bentConnector2">
            <a:avLst/>
          </a:prstGeom>
          <a:noFill/>
          <a:ln w="12700">
            <a:solidFill>
              <a:schemeClr val="tx1"/>
            </a:solidFill>
            <a:miter lim="800000"/>
            <a:headEnd type="none" w="lg" len="lg"/>
            <a:tailEnd type="none" w="lg" len="lg"/>
          </a:ln>
        </p:spPr>
      </p:cxnSp>
      <p:cxnSp>
        <p:nvCxnSpPr>
          <p:cNvPr id="37914" name="AutoShape 51"/>
          <p:cNvCxnSpPr>
            <a:cxnSpLocks noChangeShapeType="1"/>
            <a:stCxn id="37935" idx="0"/>
            <a:endCxn id="37926" idx="0"/>
          </p:cNvCxnSpPr>
          <p:nvPr/>
        </p:nvCxnSpPr>
        <p:spPr bwMode="auto">
          <a:xfrm rot="-5400000">
            <a:off x="1157287" y="3494088"/>
            <a:ext cx="277813" cy="528638"/>
          </a:xfrm>
          <a:prstGeom prst="bentConnector2">
            <a:avLst/>
          </a:prstGeom>
          <a:noFill/>
          <a:ln w="12700">
            <a:solidFill>
              <a:schemeClr val="tx1"/>
            </a:solidFill>
            <a:miter lim="800000"/>
            <a:headEnd type="none" w="lg" len="lg"/>
            <a:tailEnd type="none" w="lg" len="lg"/>
          </a:ln>
        </p:spPr>
      </p:cxnSp>
      <p:cxnSp>
        <p:nvCxnSpPr>
          <p:cNvPr id="37915" name="AutoShape 52"/>
          <p:cNvCxnSpPr>
            <a:cxnSpLocks noChangeShapeType="1"/>
            <a:stCxn id="37910" idx="2"/>
            <a:endCxn id="37928" idx="1"/>
          </p:cNvCxnSpPr>
          <p:nvPr/>
        </p:nvCxnSpPr>
        <p:spPr bwMode="auto">
          <a:xfrm flipH="1">
            <a:off x="2016125" y="3603625"/>
            <a:ext cx="419100" cy="0"/>
          </a:xfrm>
          <a:prstGeom prst="straightConnector1">
            <a:avLst/>
          </a:prstGeom>
          <a:noFill/>
          <a:ln w="12700">
            <a:solidFill>
              <a:schemeClr val="tx1"/>
            </a:solidFill>
            <a:round/>
            <a:headEnd type="none" w="lg" len="lg"/>
            <a:tailEnd type="none" w="lg" len="lg"/>
          </a:ln>
        </p:spPr>
      </p:cxnSp>
      <p:cxnSp>
        <p:nvCxnSpPr>
          <p:cNvPr id="37916" name="AutoShape 53"/>
          <p:cNvCxnSpPr>
            <a:cxnSpLocks noChangeShapeType="1"/>
            <a:stCxn id="37910" idx="6"/>
          </p:cNvCxnSpPr>
          <p:nvPr/>
        </p:nvCxnSpPr>
        <p:spPr bwMode="auto">
          <a:xfrm flipV="1">
            <a:off x="2566988" y="3602038"/>
            <a:ext cx="387350" cy="1587"/>
          </a:xfrm>
          <a:prstGeom prst="straightConnector1">
            <a:avLst/>
          </a:prstGeom>
          <a:noFill/>
          <a:ln w="12700">
            <a:solidFill>
              <a:schemeClr val="tx1"/>
            </a:solidFill>
            <a:prstDash val="dash"/>
            <a:round/>
            <a:headEnd type="none" w="lg" len="lg"/>
            <a:tailEnd type="none" w="lg" len="lg"/>
          </a:ln>
        </p:spPr>
      </p:cxnSp>
      <p:cxnSp>
        <p:nvCxnSpPr>
          <p:cNvPr id="37917" name="AutoShape 54"/>
          <p:cNvCxnSpPr>
            <a:cxnSpLocks noChangeShapeType="1"/>
            <a:stCxn id="37909" idx="6"/>
          </p:cNvCxnSpPr>
          <p:nvPr/>
        </p:nvCxnSpPr>
        <p:spPr bwMode="auto">
          <a:xfrm>
            <a:off x="2566988" y="4886325"/>
            <a:ext cx="385762" cy="3175"/>
          </a:xfrm>
          <a:prstGeom prst="straightConnector1">
            <a:avLst/>
          </a:prstGeom>
          <a:noFill/>
          <a:ln w="12700">
            <a:solidFill>
              <a:schemeClr val="tx1"/>
            </a:solidFill>
            <a:prstDash val="dash"/>
            <a:round/>
            <a:headEnd type="none" w="lg" len="lg"/>
            <a:tailEnd type="none" w="lg" len="lg"/>
          </a:ln>
        </p:spPr>
      </p:cxnSp>
      <p:grpSp>
        <p:nvGrpSpPr>
          <p:cNvPr id="37918" name="Group 55"/>
          <p:cNvGrpSpPr>
            <a:grpSpLocks/>
          </p:cNvGrpSpPr>
          <p:nvPr/>
        </p:nvGrpSpPr>
        <p:grpSpPr bwMode="auto">
          <a:xfrm>
            <a:off x="2965450" y="3422650"/>
            <a:ext cx="762000" cy="1646238"/>
            <a:chOff x="1680" y="2060"/>
            <a:chExt cx="480" cy="1037"/>
          </a:xfrm>
        </p:grpSpPr>
        <p:sp>
          <p:nvSpPr>
            <p:cNvPr id="37924" name="Rectangle 56"/>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37925" name="Text Box 57"/>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sp>
        <p:nvSpPr>
          <p:cNvPr id="37919" name="Text Box 58"/>
          <p:cNvSpPr txBox="1">
            <a:spLocks noChangeArrowheads="1"/>
          </p:cNvSpPr>
          <p:nvPr/>
        </p:nvSpPr>
        <p:spPr bwMode="auto">
          <a:xfrm>
            <a:off x="2347913" y="3595688"/>
            <a:ext cx="314325" cy="1281112"/>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37920" name="Line 59"/>
          <p:cNvSpPr>
            <a:spLocks noChangeShapeType="1"/>
          </p:cNvSpPr>
          <p:nvPr/>
        </p:nvSpPr>
        <p:spPr bwMode="auto">
          <a:xfrm>
            <a:off x="2263775" y="3449638"/>
            <a:ext cx="419100" cy="0"/>
          </a:xfrm>
          <a:prstGeom prst="line">
            <a:avLst/>
          </a:prstGeom>
          <a:noFill/>
          <a:ln w="12700">
            <a:solidFill>
              <a:schemeClr val="tx1"/>
            </a:solidFill>
            <a:round/>
            <a:headEnd type="none" w="lg" len="lg"/>
            <a:tailEnd type="stealth" w="lg" len="lg"/>
          </a:ln>
        </p:spPr>
        <p:txBody>
          <a:bodyPr/>
          <a:lstStyle/>
          <a:p>
            <a:endParaRPr lang="en-US"/>
          </a:p>
        </p:txBody>
      </p:sp>
      <p:sp>
        <p:nvSpPr>
          <p:cNvPr id="37921" name="Text Box 60"/>
          <p:cNvSpPr txBox="1">
            <a:spLocks noChangeArrowheads="1"/>
          </p:cNvSpPr>
          <p:nvPr/>
        </p:nvSpPr>
        <p:spPr bwMode="auto">
          <a:xfrm>
            <a:off x="2311400" y="3124200"/>
            <a:ext cx="247650" cy="366713"/>
          </a:xfrm>
          <a:prstGeom prst="rect">
            <a:avLst/>
          </a:prstGeom>
          <a:noFill/>
          <a:ln w="12700">
            <a:noFill/>
            <a:miter lim="800000"/>
            <a:headEnd type="none" w="lg" len="lg"/>
            <a:tailEnd type="none" w="lg" len="lg"/>
          </a:ln>
        </p:spPr>
        <p:txBody>
          <a:bodyPr wrap="none">
            <a:spAutoFit/>
          </a:bodyPr>
          <a:lstStyle/>
          <a:p>
            <a:r>
              <a:rPr lang="en-US" b="1" i="1"/>
              <a:t>i</a:t>
            </a:r>
          </a:p>
        </p:txBody>
      </p:sp>
      <p:sp>
        <p:nvSpPr>
          <p:cNvPr id="37922" name="AutoShape 61"/>
          <p:cNvSpPr>
            <a:spLocks noChangeArrowheads="1"/>
          </p:cNvSpPr>
          <p:nvPr/>
        </p:nvSpPr>
        <p:spPr bwMode="auto">
          <a:xfrm>
            <a:off x="4419600" y="4052888"/>
            <a:ext cx="762000" cy="396875"/>
          </a:xfrm>
          <a:prstGeom prst="rightArrow">
            <a:avLst>
              <a:gd name="adj1" fmla="val 50000"/>
              <a:gd name="adj2" fmla="val 48000"/>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37923" name="Text Box 62"/>
          <p:cNvSpPr txBox="1">
            <a:spLocks noChangeArrowheads="1"/>
          </p:cNvSpPr>
          <p:nvPr/>
        </p:nvSpPr>
        <p:spPr bwMode="auto">
          <a:xfrm>
            <a:off x="4065588" y="5335588"/>
            <a:ext cx="1409700" cy="379412"/>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a:t>Remove load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a:t>ECEN 301</a:t>
            </a:r>
          </a:p>
        </p:txBody>
      </p:sp>
      <p:sp>
        <p:nvSpPr>
          <p:cNvPr id="38915" name="Footer Placeholder 4"/>
          <p:cNvSpPr>
            <a:spLocks noGrp="1"/>
          </p:cNvSpPr>
          <p:nvPr>
            <p:ph type="ftr" sz="quarter" idx="11"/>
          </p:nvPr>
        </p:nvSpPr>
        <p:spPr>
          <a:noFill/>
        </p:spPr>
        <p:txBody>
          <a:bodyPr/>
          <a:lstStyle/>
          <a:p>
            <a:r>
              <a:rPr lang="en-US"/>
              <a:t>Discussion #9 – Equivalent Circuits</a:t>
            </a:r>
          </a:p>
        </p:txBody>
      </p:sp>
      <p:sp>
        <p:nvSpPr>
          <p:cNvPr id="38916" name="Slide Number Placeholder 5"/>
          <p:cNvSpPr>
            <a:spLocks noGrp="1"/>
          </p:cNvSpPr>
          <p:nvPr>
            <p:ph type="sldNum" sz="quarter" idx="12"/>
          </p:nvPr>
        </p:nvSpPr>
        <p:spPr>
          <a:noFill/>
        </p:spPr>
        <p:txBody>
          <a:bodyPr/>
          <a:lstStyle/>
          <a:p>
            <a:pPr lvl="1"/>
            <a:fld id="{FF87FE31-9A31-4965-820F-30706663EF77}" type="slidenum">
              <a:rPr lang="en-US"/>
              <a:pPr lvl="1"/>
              <a:t>22</a:t>
            </a:fld>
            <a:endParaRPr lang="en-US"/>
          </a:p>
        </p:txBody>
      </p:sp>
      <p:sp>
        <p:nvSpPr>
          <p:cNvPr id="38917"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38918" name="Rectangle 55"/>
          <p:cNvSpPr>
            <a:spLocks noGrp="1" noChangeArrowheads="1"/>
          </p:cNvSpPr>
          <p:nvPr>
            <p:ph type="body" idx="1"/>
          </p:nvPr>
        </p:nvSpPr>
        <p:spPr>
          <a:xfrm>
            <a:off x="406400" y="1333500"/>
            <a:ext cx="8356600" cy="2705100"/>
          </a:xfrm>
          <a:solidFill>
            <a:srgbClr val="8495A9"/>
          </a:solidFill>
          <a:ln>
            <a:solidFill>
              <a:schemeClr val="tx1"/>
            </a:solidFill>
          </a:ln>
        </p:spPr>
        <p:txBody>
          <a:bodyPr/>
          <a:lstStyle/>
          <a:p>
            <a:pPr marL="609600" indent="-609600">
              <a:lnSpc>
                <a:spcPct val="80000"/>
              </a:lnSpc>
              <a:buClr>
                <a:schemeClr val="tx1"/>
              </a:buClr>
              <a:buFont typeface="Monotype Sorts" pitchFamily="2" charset="2"/>
              <a:buNone/>
            </a:pPr>
            <a:r>
              <a:rPr lang="en-US" sz="2800" b="1" u="sng" smtClean="0"/>
              <a:t>Computing </a:t>
            </a:r>
            <a:r>
              <a:rPr lang="en-US" sz="2800" b="1" u="sng" smtClean="0">
                <a:cs typeface="Times New Roman" pitchFamily="18" charset="0"/>
              </a:rPr>
              <a:t>Thévenin voltage</a:t>
            </a:r>
            <a:r>
              <a:rPr lang="en-US" sz="2800" smtClean="0">
                <a:cs typeface="Times New Roman" pitchFamily="18" charset="0"/>
              </a:rPr>
              <a:t>:</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Remove the load (open circuit at load terminals)</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Define the open-circuit voltage (</a:t>
            </a:r>
            <a:r>
              <a:rPr lang="en-US" sz="2400" b="1" smtClean="0">
                <a:cs typeface="Times New Roman" pitchFamily="18" charset="0"/>
              </a:rPr>
              <a:t>v</a:t>
            </a:r>
            <a:r>
              <a:rPr lang="en-US" sz="2400" b="1" baseline="-25000" smtClean="0">
                <a:cs typeface="Times New Roman" pitchFamily="18" charset="0"/>
              </a:rPr>
              <a:t>oc</a:t>
            </a:r>
            <a:r>
              <a:rPr lang="en-US" sz="2400" smtClean="0">
                <a:cs typeface="Times New Roman" pitchFamily="18" charset="0"/>
              </a:rPr>
              <a:t>) across the load terminals</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Chose a network analysis method to find </a:t>
            </a:r>
            <a:r>
              <a:rPr lang="en-US" sz="2400" b="1" smtClean="0">
                <a:cs typeface="Times New Roman" pitchFamily="18" charset="0"/>
              </a:rPr>
              <a:t>v</a:t>
            </a:r>
            <a:r>
              <a:rPr lang="en-US" sz="2400" b="1" baseline="-25000" smtClean="0">
                <a:cs typeface="Times New Roman" pitchFamily="18" charset="0"/>
              </a:rPr>
              <a:t>oc </a:t>
            </a:r>
          </a:p>
          <a:p>
            <a:pPr marL="1371600" lvl="2" indent="-457200">
              <a:lnSpc>
                <a:spcPct val="80000"/>
              </a:lnSpc>
              <a:buClr>
                <a:schemeClr val="tx1"/>
              </a:buClr>
              <a:buFont typeface="Monotype Sorts" pitchFamily="2" charset="2"/>
              <a:buChar char="Ù"/>
            </a:pPr>
            <a:r>
              <a:rPr lang="en-US" sz="2000" smtClean="0">
                <a:cs typeface="Times New Roman" pitchFamily="18" charset="0"/>
              </a:rPr>
              <a:t>node, mesh, superposition, etc.</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Thévenin voltage </a:t>
            </a:r>
            <a:r>
              <a:rPr lang="en-US" sz="2400" b="1" smtClean="0">
                <a:cs typeface="Times New Roman" pitchFamily="18" charset="0"/>
              </a:rPr>
              <a:t>v</a:t>
            </a:r>
            <a:r>
              <a:rPr lang="en-US" sz="2400" b="1" baseline="-25000" smtClean="0">
                <a:cs typeface="Times New Roman" pitchFamily="18" charset="0"/>
              </a:rPr>
              <a:t>T</a:t>
            </a:r>
            <a:r>
              <a:rPr lang="en-US" sz="2400" smtClean="0">
                <a:cs typeface="Times New Roman" pitchFamily="18" charset="0"/>
              </a:rPr>
              <a:t> = </a:t>
            </a:r>
            <a:r>
              <a:rPr lang="en-US" sz="2400" b="1" smtClean="0">
                <a:cs typeface="Times New Roman" pitchFamily="18" charset="0"/>
              </a:rPr>
              <a:t>v</a:t>
            </a:r>
            <a:r>
              <a:rPr lang="en-US" sz="2400" b="1" baseline="-25000" smtClean="0">
                <a:cs typeface="Times New Roman" pitchFamily="18" charset="0"/>
              </a:rPr>
              <a:t>oc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p:spPr>
        <p:txBody>
          <a:bodyPr/>
          <a:lstStyle/>
          <a:p>
            <a:r>
              <a:rPr lang="en-US"/>
              <a:t>ECEN 301</a:t>
            </a:r>
          </a:p>
        </p:txBody>
      </p:sp>
      <p:sp>
        <p:nvSpPr>
          <p:cNvPr id="39939" name="Footer Placeholder 4"/>
          <p:cNvSpPr>
            <a:spLocks noGrp="1"/>
          </p:cNvSpPr>
          <p:nvPr>
            <p:ph type="ftr" sz="quarter" idx="11"/>
          </p:nvPr>
        </p:nvSpPr>
        <p:spPr>
          <a:noFill/>
        </p:spPr>
        <p:txBody>
          <a:bodyPr/>
          <a:lstStyle/>
          <a:p>
            <a:r>
              <a:rPr lang="en-US"/>
              <a:t>Discussion #9 – Equivalent Circuits</a:t>
            </a:r>
          </a:p>
        </p:txBody>
      </p:sp>
      <p:sp>
        <p:nvSpPr>
          <p:cNvPr id="39940" name="Slide Number Placeholder 5"/>
          <p:cNvSpPr>
            <a:spLocks noGrp="1"/>
          </p:cNvSpPr>
          <p:nvPr>
            <p:ph type="sldNum" sz="quarter" idx="12"/>
          </p:nvPr>
        </p:nvSpPr>
        <p:spPr>
          <a:noFill/>
        </p:spPr>
        <p:txBody>
          <a:bodyPr/>
          <a:lstStyle/>
          <a:p>
            <a:pPr lvl="1"/>
            <a:fld id="{049BDE3B-5395-4071-8E21-AEA43CCEDBEB}" type="slidenum">
              <a:rPr lang="en-US"/>
              <a:pPr lvl="1"/>
              <a:t>23</a:t>
            </a:fld>
            <a:endParaRPr lang="en-US"/>
          </a:p>
        </p:txBody>
      </p:sp>
      <p:sp>
        <p:nvSpPr>
          <p:cNvPr id="39941"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39942" name="Rectangle 3"/>
          <p:cNvSpPr>
            <a:spLocks noGrp="1" noChangeArrowheads="1"/>
          </p:cNvSpPr>
          <p:nvPr>
            <p:ph type="body" idx="1"/>
          </p:nvPr>
        </p:nvSpPr>
        <p:spPr>
          <a:xfrm>
            <a:off x="406400" y="1333500"/>
            <a:ext cx="8356600" cy="876300"/>
          </a:xfrm>
        </p:spPr>
        <p:txBody>
          <a:bodyPr/>
          <a:lstStyle/>
          <a:p>
            <a:pPr>
              <a:lnSpc>
                <a:spcPct val="80000"/>
              </a:lnSpc>
            </a:pPr>
            <a:r>
              <a:rPr lang="en-US" sz="2400" b="1" u="sng" smtClean="0"/>
              <a:t>Example2</a:t>
            </a:r>
            <a:r>
              <a:rPr lang="en-US" sz="2400" smtClean="0"/>
              <a:t>: find the </a:t>
            </a:r>
            <a:r>
              <a:rPr lang="en-US" sz="2400" smtClean="0">
                <a:cs typeface="Times New Roman" pitchFamily="18" charset="0"/>
              </a:rPr>
              <a:t>Thévenin voltage</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 </a:t>
            </a:r>
            <a:r>
              <a:rPr lang="en-US" sz="2400" smtClean="0"/>
              <a:t>, </a:t>
            </a:r>
            <a:r>
              <a:rPr lang="en-US" sz="2400" b="1" smtClean="0"/>
              <a:t>R</a:t>
            </a:r>
            <a:r>
              <a:rPr lang="en-US" sz="2400" b="1" baseline="-25000" smtClean="0"/>
              <a:t>3</a:t>
            </a:r>
            <a:r>
              <a:rPr lang="en-US" sz="2400" smtClean="0"/>
              <a:t> = 10</a:t>
            </a:r>
            <a:r>
              <a:rPr lang="el-GR" sz="2400" smtClean="0"/>
              <a:t>Ω </a:t>
            </a:r>
            <a:endParaRPr lang="en-US" sz="2000" smtClean="0">
              <a:cs typeface="Times New Roman" pitchFamily="18" charset="0"/>
            </a:endParaRPr>
          </a:p>
        </p:txBody>
      </p:sp>
      <p:grpSp>
        <p:nvGrpSpPr>
          <p:cNvPr id="39943" name="Group 77"/>
          <p:cNvGrpSpPr>
            <a:grpSpLocks/>
          </p:cNvGrpSpPr>
          <p:nvPr/>
        </p:nvGrpSpPr>
        <p:grpSpPr bwMode="auto">
          <a:xfrm>
            <a:off x="152400" y="2905125"/>
            <a:ext cx="4248150" cy="2352675"/>
            <a:chOff x="96" y="1830"/>
            <a:chExt cx="2676" cy="1482"/>
          </a:xfrm>
        </p:grpSpPr>
        <p:sp>
          <p:nvSpPr>
            <p:cNvPr id="39946" name="Oval 4"/>
            <p:cNvSpPr>
              <a:spLocks noChangeArrowheads="1"/>
            </p:cNvSpPr>
            <p:nvPr/>
          </p:nvSpPr>
          <p:spPr bwMode="auto">
            <a:xfrm>
              <a:off x="1391" y="185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39947" name="AutoShape 5"/>
            <p:cNvCxnSpPr>
              <a:cxnSpLocks noChangeShapeType="1"/>
              <a:stCxn id="39956" idx="2"/>
              <a:endCxn id="39972" idx="4"/>
            </p:cNvCxnSpPr>
            <p:nvPr/>
          </p:nvCxnSpPr>
          <p:spPr bwMode="auto">
            <a:xfrm rot="10800000">
              <a:off x="480" y="2628"/>
              <a:ext cx="927" cy="435"/>
            </a:xfrm>
            <a:prstGeom prst="bentConnector2">
              <a:avLst/>
            </a:prstGeom>
            <a:noFill/>
            <a:ln w="12700">
              <a:solidFill>
                <a:schemeClr val="tx1"/>
              </a:solidFill>
              <a:miter lim="800000"/>
              <a:headEnd type="none" w="lg" len="lg"/>
              <a:tailEnd type="none" w="lg" len="lg"/>
            </a:ln>
          </p:spPr>
        </p:cxnSp>
        <p:cxnSp>
          <p:nvCxnSpPr>
            <p:cNvPr id="39948" name="AutoShape 6"/>
            <p:cNvCxnSpPr>
              <a:cxnSpLocks noChangeShapeType="1"/>
              <a:stCxn id="39946" idx="4"/>
              <a:endCxn id="40000" idx="0"/>
            </p:cNvCxnSpPr>
            <p:nvPr/>
          </p:nvCxnSpPr>
          <p:spPr bwMode="auto">
            <a:xfrm>
              <a:off x="1433" y="1931"/>
              <a:ext cx="6" cy="507"/>
            </a:xfrm>
            <a:prstGeom prst="straightConnector1">
              <a:avLst/>
            </a:prstGeom>
            <a:noFill/>
            <a:ln w="12700">
              <a:solidFill>
                <a:schemeClr val="tx1"/>
              </a:solidFill>
              <a:round/>
              <a:headEnd type="none" w="lg" len="lg"/>
              <a:tailEnd type="none" w="lg" len="lg"/>
            </a:ln>
          </p:spPr>
        </p:cxnSp>
        <p:grpSp>
          <p:nvGrpSpPr>
            <p:cNvPr id="39949" name="Group 7"/>
            <p:cNvGrpSpPr>
              <a:grpSpLocks/>
            </p:cNvGrpSpPr>
            <p:nvPr/>
          </p:nvGrpSpPr>
          <p:grpSpPr bwMode="auto">
            <a:xfrm>
              <a:off x="1391" y="2438"/>
              <a:ext cx="111" cy="216"/>
              <a:chOff x="1670" y="2765"/>
              <a:chExt cx="111" cy="216"/>
            </a:xfrm>
          </p:grpSpPr>
          <p:sp>
            <p:nvSpPr>
              <p:cNvPr id="40000" name="Line 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0001" name="Line 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0002" name="Line 1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0003" name="Line 1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0004" name="Line 1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0005" name="Line 1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0006" name="Line 1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9950" name="Text Box 15"/>
            <p:cNvSpPr txBox="1">
              <a:spLocks noChangeArrowheads="1"/>
            </p:cNvSpPr>
            <p:nvPr/>
          </p:nvSpPr>
          <p:spPr bwMode="auto">
            <a:xfrm>
              <a:off x="1161" y="2245"/>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39951" name="Group 16"/>
            <p:cNvGrpSpPr>
              <a:grpSpLocks/>
            </p:cNvGrpSpPr>
            <p:nvPr/>
          </p:nvGrpSpPr>
          <p:grpSpPr bwMode="auto">
            <a:xfrm rot="5400000" flipH="1" flipV="1">
              <a:off x="866" y="1749"/>
              <a:ext cx="112" cy="287"/>
              <a:chOff x="3450" y="2313"/>
              <a:chExt cx="111" cy="216"/>
            </a:xfrm>
          </p:grpSpPr>
          <p:sp>
            <p:nvSpPr>
              <p:cNvPr id="39993"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9994"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9995"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9996"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9997"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9998"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9999"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39952" name="AutoShape 24"/>
            <p:cNvCxnSpPr>
              <a:cxnSpLocks noChangeShapeType="1"/>
              <a:stCxn id="39946" idx="2"/>
              <a:endCxn id="39995" idx="1"/>
            </p:cNvCxnSpPr>
            <p:nvPr/>
          </p:nvCxnSpPr>
          <p:spPr bwMode="auto">
            <a:xfrm flipH="1" flipV="1">
              <a:off x="1065" y="1891"/>
              <a:ext cx="326" cy="2"/>
            </a:xfrm>
            <a:prstGeom prst="straightConnector1">
              <a:avLst/>
            </a:prstGeom>
            <a:noFill/>
            <a:ln w="12700">
              <a:solidFill>
                <a:schemeClr val="tx1"/>
              </a:solidFill>
              <a:round/>
              <a:headEnd type="none" w="lg" len="lg"/>
              <a:tailEnd type="none" w="lg" len="lg"/>
            </a:ln>
          </p:spPr>
        </p:cxnSp>
        <p:grpSp>
          <p:nvGrpSpPr>
            <p:cNvPr id="39953" name="Group 25"/>
            <p:cNvGrpSpPr>
              <a:grpSpLocks/>
            </p:cNvGrpSpPr>
            <p:nvPr/>
          </p:nvGrpSpPr>
          <p:grpSpPr bwMode="auto">
            <a:xfrm>
              <a:off x="1304" y="3216"/>
              <a:ext cx="288" cy="96"/>
              <a:chOff x="1392" y="3552"/>
              <a:chExt cx="288" cy="96"/>
            </a:xfrm>
          </p:grpSpPr>
          <p:sp>
            <p:nvSpPr>
              <p:cNvPr id="39990" name="Line 2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39991" name="Line 2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39992" name="Line 2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39954" name="Line 29"/>
            <p:cNvSpPr>
              <a:spLocks noChangeShapeType="1"/>
            </p:cNvSpPr>
            <p:nvPr/>
          </p:nvSpPr>
          <p:spPr bwMode="auto">
            <a:xfrm flipV="1">
              <a:off x="1451" y="3063"/>
              <a:ext cx="0" cy="144"/>
            </a:xfrm>
            <a:prstGeom prst="line">
              <a:avLst/>
            </a:prstGeom>
            <a:noFill/>
            <a:ln w="12700">
              <a:solidFill>
                <a:schemeClr val="tx1"/>
              </a:solidFill>
              <a:round/>
              <a:headEnd type="none" w="lg" len="lg"/>
              <a:tailEnd type="none" w="lg" len="lg"/>
            </a:ln>
          </p:spPr>
          <p:txBody>
            <a:bodyPr/>
            <a:lstStyle/>
            <a:p>
              <a:endParaRPr lang="en-US"/>
            </a:p>
          </p:txBody>
        </p:sp>
        <p:sp>
          <p:nvSpPr>
            <p:cNvPr id="39955" name="Oval 31"/>
            <p:cNvSpPr>
              <a:spLocks noChangeArrowheads="1"/>
            </p:cNvSpPr>
            <p:nvPr/>
          </p:nvSpPr>
          <p:spPr bwMode="auto">
            <a:xfrm>
              <a:off x="2134" y="1845"/>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9956" name="Oval 32"/>
            <p:cNvSpPr>
              <a:spLocks noChangeArrowheads="1"/>
            </p:cNvSpPr>
            <p:nvPr/>
          </p:nvSpPr>
          <p:spPr bwMode="auto">
            <a:xfrm>
              <a:off x="1407" y="302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9957" name="Text Box 33"/>
            <p:cNvSpPr txBox="1">
              <a:spLocks noChangeArrowheads="1"/>
            </p:cNvSpPr>
            <p:nvPr/>
          </p:nvSpPr>
          <p:spPr bwMode="auto">
            <a:xfrm>
              <a:off x="768"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endParaRPr lang="en-US" b="1"/>
            </a:p>
          </p:txBody>
        </p:sp>
        <p:cxnSp>
          <p:nvCxnSpPr>
            <p:cNvPr id="39958" name="AutoShape 34"/>
            <p:cNvCxnSpPr>
              <a:cxnSpLocks noChangeShapeType="1"/>
              <a:stCxn id="39956" idx="0"/>
              <a:endCxn id="40002" idx="1"/>
            </p:cNvCxnSpPr>
            <p:nvPr/>
          </p:nvCxnSpPr>
          <p:spPr bwMode="auto">
            <a:xfrm flipH="1" flipV="1">
              <a:off x="1448" y="2654"/>
              <a:ext cx="1" cy="370"/>
            </a:xfrm>
            <a:prstGeom prst="straightConnector1">
              <a:avLst/>
            </a:prstGeom>
            <a:noFill/>
            <a:ln w="12700">
              <a:solidFill>
                <a:schemeClr val="tx1"/>
              </a:solidFill>
              <a:round/>
              <a:headEnd type="none" w="lg" len="lg"/>
              <a:tailEnd type="none" w="lg" len="lg"/>
            </a:ln>
          </p:spPr>
        </p:cxnSp>
        <p:sp>
          <p:nvSpPr>
            <p:cNvPr id="39959" name="Oval 40"/>
            <p:cNvSpPr>
              <a:spLocks noChangeArrowheads="1"/>
            </p:cNvSpPr>
            <p:nvPr/>
          </p:nvSpPr>
          <p:spPr bwMode="auto">
            <a:xfrm>
              <a:off x="2144" y="3024"/>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39960" name="AutoShape 41"/>
            <p:cNvCxnSpPr>
              <a:cxnSpLocks noChangeShapeType="1"/>
              <a:stCxn id="39956" idx="6"/>
              <a:endCxn id="39959" idx="2"/>
            </p:cNvCxnSpPr>
            <p:nvPr/>
          </p:nvCxnSpPr>
          <p:spPr bwMode="auto">
            <a:xfrm>
              <a:off x="1490" y="3063"/>
              <a:ext cx="654" cy="0"/>
            </a:xfrm>
            <a:prstGeom prst="straightConnector1">
              <a:avLst/>
            </a:prstGeom>
            <a:noFill/>
            <a:ln w="12700">
              <a:solidFill>
                <a:schemeClr val="tx1"/>
              </a:solidFill>
              <a:round/>
              <a:headEnd type="none" w="lg" len="lg"/>
              <a:tailEnd type="none" w="lg" len="lg"/>
            </a:ln>
          </p:spPr>
        </p:cxnSp>
        <p:grpSp>
          <p:nvGrpSpPr>
            <p:cNvPr id="39961" name="Group 42"/>
            <p:cNvGrpSpPr>
              <a:grpSpLocks/>
            </p:cNvGrpSpPr>
            <p:nvPr/>
          </p:nvGrpSpPr>
          <p:grpSpPr bwMode="auto">
            <a:xfrm>
              <a:off x="2364" y="2377"/>
              <a:ext cx="111" cy="216"/>
              <a:chOff x="1670" y="2765"/>
              <a:chExt cx="111" cy="216"/>
            </a:xfrm>
          </p:grpSpPr>
          <p:sp>
            <p:nvSpPr>
              <p:cNvPr id="39983" name="Line 43"/>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39984" name="Line 44"/>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39985" name="Line 45"/>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39986" name="Line 46"/>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39987" name="Line 47"/>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39988" name="Line 48"/>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39989" name="Line 49"/>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9962" name="Text Box 50"/>
            <p:cNvSpPr txBox="1">
              <a:spLocks noChangeArrowheads="1"/>
            </p:cNvSpPr>
            <p:nvPr/>
          </p:nvSpPr>
          <p:spPr bwMode="auto">
            <a:xfrm>
              <a:off x="2488" y="2200"/>
              <a:ext cx="284"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39963" name="Group 51"/>
            <p:cNvGrpSpPr>
              <a:grpSpLocks/>
            </p:cNvGrpSpPr>
            <p:nvPr/>
          </p:nvGrpSpPr>
          <p:grpSpPr bwMode="auto">
            <a:xfrm rot="5400000" flipH="1" flipV="1">
              <a:off x="1765" y="1742"/>
              <a:ext cx="112" cy="287"/>
              <a:chOff x="3450" y="2313"/>
              <a:chExt cx="111" cy="216"/>
            </a:xfrm>
          </p:grpSpPr>
          <p:sp>
            <p:nvSpPr>
              <p:cNvPr id="39976"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9977"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9978"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9979"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9980"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9981"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9982"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9964" name="Text Box 59"/>
            <p:cNvSpPr txBox="1">
              <a:spLocks noChangeArrowheads="1"/>
            </p:cNvSpPr>
            <p:nvPr/>
          </p:nvSpPr>
          <p:spPr bwMode="auto">
            <a:xfrm>
              <a:off x="1641"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39965" name="AutoShape 60"/>
            <p:cNvCxnSpPr>
              <a:cxnSpLocks noChangeShapeType="1"/>
              <a:stCxn id="39955" idx="2"/>
              <a:endCxn id="39978" idx="1"/>
            </p:cNvCxnSpPr>
            <p:nvPr/>
          </p:nvCxnSpPr>
          <p:spPr bwMode="auto">
            <a:xfrm flipH="1">
              <a:off x="1964" y="1884"/>
              <a:ext cx="170" cy="0"/>
            </a:xfrm>
            <a:prstGeom prst="straightConnector1">
              <a:avLst/>
            </a:prstGeom>
            <a:noFill/>
            <a:ln w="12700">
              <a:solidFill>
                <a:schemeClr val="tx1"/>
              </a:solidFill>
              <a:round/>
              <a:headEnd type="none" w="lg" len="lg"/>
              <a:tailEnd type="none" w="lg" len="lg"/>
            </a:ln>
          </p:spPr>
        </p:cxnSp>
        <p:cxnSp>
          <p:nvCxnSpPr>
            <p:cNvPr id="39966" name="AutoShape 61"/>
            <p:cNvCxnSpPr>
              <a:cxnSpLocks noChangeShapeType="1"/>
              <a:stCxn id="39946" idx="6"/>
              <a:endCxn id="39976" idx="0"/>
            </p:cNvCxnSpPr>
            <p:nvPr/>
          </p:nvCxnSpPr>
          <p:spPr bwMode="auto">
            <a:xfrm>
              <a:off x="1474" y="1893"/>
              <a:ext cx="203" cy="1"/>
            </a:xfrm>
            <a:prstGeom prst="straightConnector1">
              <a:avLst/>
            </a:prstGeom>
            <a:noFill/>
            <a:ln w="12700">
              <a:solidFill>
                <a:schemeClr val="tx1"/>
              </a:solidFill>
              <a:round/>
              <a:headEnd type="none" w="lg" len="lg"/>
              <a:tailEnd type="none" w="lg" len="lg"/>
            </a:ln>
          </p:spPr>
        </p:cxnSp>
        <p:grpSp>
          <p:nvGrpSpPr>
            <p:cNvPr id="39967" name="Group 68"/>
            <p:cNvGrpSpPr>
              <a:grpSpLocks/>
            </p:cNvGrpSpPr>
            <p:nvPr/>
          </p:nvGrpSpPr>
          <p:grpSpPr bwMode="auto">
            <a:xfrm>
              <a:off x="96" y="2121"/>
              <a:ext cx="550" cy="634"/>
              <a:chOff x="150" y="2121"/>
              <a:chExt cx="550" cy="634"/>
            </a:xfrm>
          </p:grpSpPr>
          <p:sp>
            <p:nvSpPr>
              <p:cNvPr id="39971" name="Text Box 69"/>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39972" name="Oval 70"/>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9973" name="Text Box 71"/>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9974" name="Text Box 72"/>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39975" name="Text Box 73"/>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39968" name="AutoShape 74"/>
            <p:cNvCxnSpPr>
              <a:cxnSpLocks noChangeShapeType="1"/>
              <a:stCxn id="39975" idx="0"/>
              <a:endCxn id="39993" idx="0"/>
            </p:cNvCxnSpPr>
            <p:nvPr/>
          </p:nvCxnSpPr>
          <p:spPr bwMode="auto">
            <a:xfrm rot="-5400000">
              <a:off x="445" y="1936"/>
              <a:ext cx="367" cy="298"/>
            </a:xfrm>
            <a:prstGeom prst="bentConnector2">
              <a:avLst/>
            </a:prstGeom>
            <a:noFill/>
            <a:ln w="12700">
              <a:solidFill>
                <a:schemeClr val="tx1"/>
              </a:solidFill>
              <a:miter lim="800000"/>
              <a:headEnd type="none" w="lg" len="lg"/>
              <a:tailEnd type="none" w="lg" len="lg"/>
            </a:ln>
          </p:spPr>
        </p:cxnSp>
        <p:cxnSp>
          <p:nvCxnSpPr>
            <p:cNvPr id="39969" name="AutoShape 75"/>
            <p:cNvCxnSpPr>
              <a:cxnSpLocks noChangeShapeType="1"/>
              <a:stCxn id="39959" idx="6"/>
              <a:endCxn id="39985" idx="1"/>
            </p:cNvCxnSpPr>
            <p:nvPr/>
          </p:nvCxnSpPr>
          <p:spPr bwMode="auto">
            <a:xfrm flipV="1">
              <a:off x="2227" y="2593"/>
              <a:ext cx="194" cy="470"/>
            </a:xfrm>
            <a:prstGeom prst="bentConnector2">
              <a:avLst/>
            </a:prstGeom>
            <a:noFill/>
            <a:ln w="12700">
              <a:solidFill>
                <a:schemeClr val="tx1"/>
              </a:solidFill>
              <a:miter lim="800000"/>
              <a:headEnd type="none" w="lg" len="lg"/>
              <a:tailEnd type="none" w="lg" len="lg"/>
            </a:ln>
          </p:spPr>
        </p:cxnSp>
        <p:cxnSp>
          <p:nvCxnSpPr>
            <p:cNvPr id="39970" name="AutoShape 76"/>
            <p:cNvCxnSpPr>
              <a:cxnSpLocks noChangeShapeType="1"/>
              <a:stCxn id="39955" idx="6"/>
              <a:endCxn id="39983" idx="0"/>
            </p:cNvCxnSpPr>
            <p:nvPr/>
          </p:nvCxnSpPr>
          <p:spPr bwMode="auto">
            <a:xfrm>
              <a:off x="2217" y="1884"/>
              <a:ext cx="195" cy="493"/>
            </a:xfrm>
            <a:prstGeom prst="bentConnector2">
              <a:avLst/>
            </a:prstGeom>
            <a:noFill/>
            <a:ln w="12700">
              <a:solidFill>
                <a:schemeClr val="tx1"/>
              </a:solidFill>
              <a:miter lim="800000"/>
              <a:headEnd type="none" w="lg" len="lg"/>
              <a:tailEnd type="none" w="lg" len="lg"/>
            </a:ln>
          </p:spPr>
        </p:cxnSp>
      </p:grpSp>
      <p:sp>
        <p:nvSpPr>
          <p:cNvPr id="39944" name="Line 78"/>
          <p:cNvSpPr>
            <a:spLocks noChangeShapeType="1"/>
          </p:cNvSpPr>
          <p:nvPr/>
        </p:nvSpPr>
        <p:spPr bwMode="auto">
          <a:xfrm>
            <a:off x="3949700" y="3051175"/>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39945" name="Text Box 79"/>
          <p:cNvSpPr txBox="1">
            <a:spLocks noChangeArrowheads="1"/>
          </p:cNvSpPr>
          <p:nvPr/>
        </p:nvSpPr>
        <p:spPr bwMode="auto">
          <a:xfrm>
            <a:off x="3943350" y="3100388"/>
            <a:ext cx="341313"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a:t>ECEN 301</a:t>
            </a:r>
          </a:p>
        </p:txBody>
      </p:sp>
      <p:sp>
        <p:nvSpPr>
          <p:cNvPr id="40963" name="Footer Placeholder 4"/>
          <p:cNvSpPr>
            <a:spLocks noGrp="1"/>
          </p:cNvSpPr>
          <p:nvPr>
            <p:ph type="ftr" sz="quarter" idx="11"/>
          </p:nvPr>
        </p:nvSpPr>
        <p:spPr>
          <a:noFill/>
        </p:spPr>
        <p:txBody>
          <a:bodyPr/>
          <a:lstStyle/>
          <a:p>
            <a:r>
              <a:rPr lang="en-US"/>
              <a:t>Discussion #9 – Equivalent Circuits</a:t>
            </a:r>
          </a:p>
        </p:txBody>
      </p:sp>
      <p:sp>
        <p:nvSpPr>
          <p:cNvPr id="40964" name="Slide Number Placeholder 5"/>
          <p:cNvSpPr>
            <a:spLocks noGrp="1"/>
          </p:cNvSpPr>
          <p:nvPr>
            <p:ph type="sldNum" sz="quarter" idx="12"/>
          </p:nvPr>
        </p:nvSpPr>
        <p:spPr>
          <a:noFill/>
        </p:spPr>
        <p:txBody>
          <a:bodyPr/>
          <a:lstStyle/>
          <a:p>
            <a:pPr lvl="1"/>
            <a:fld id="{A442A69D-D1F0-41A9-9721-7E09C4F068D0}" type="slidenum">
              <a:rPr lang="en-US"/>
              <a:pPr lvl="1"/>
              <a:t>24</a:t>
            </a:fld>
            <a:endParaRPr lang="en-US"/>
          </a:p>
        </p:txBody>
      </p:sp>
      <p:sp>
        <p:nvSpPr>
          <p:cNvPr id="40965"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40966" name="Rectangle 3"/>
          <p:cNvSpPr>
            <a:spLocks noGrp="1" noChangeArrowheads="1"/>
          </p:cNvSpPr>
          <p:nvPr>
            <p:ph type="body" idx="1"/>
          </p:nvPr>
        </p:nvSpPr>
        <p:spPr>
          <a:xfrm>
            <a:off x="406400" y="1333500"/>
            <a:ext cx="8356600" cy="876300"/>
          </a:xfrm>
        </p:spPr>
        <p:txBody>
          <a:bodyPr/>
          <a:lstStyle/>
          <a:p>
            <a:pPr>
              <a:lnSpc>
                <a:spcPct val="80000"/>
              </a:lnSpc>
            </a:pPr>
            <a:r>
              <a:rPr lang="en-US" sz="2400" b="1" u="sng" smtClean="0"/>
              <a:t>Example2</a:t>
            </a:r>
            <a:r>
              <a:rPr lang="en-US" sz="2400" smtClean="0"/>
              <a:t>: find the </a:t>
            </a:r>
            <a:r>
              <a:rPr lang="en-US" sz="2400" smtClean="0">
                <a:cs typeface="Times New Roman" pitchFamily="18" charset="0"/>
              </a:rPr>
              <a:t>Thévenin voltage</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 </a:t>
            </a:r>
            <a:r>
              <a:rPr lang="en-US" sz="2400" smtClean="0"/>
              <a:t>, </a:t>
            </a:r>
            <a:r>
              <a:rPr lang="en-US" sz="2400" b="1" smtClean="0"/>
              <a:t>R</a:t>
            </a:r>
            <a:r>
              <a:rPr lang="en-US" sz="2400" b="1" baseline="-25000" smtClean="0"/>
              <a:t>3</a:t>
            </a:r>
            <a:r>
              <a:rPr lang="en-US" sz="2400" smtClean="0"/>
              <a:t> = 10</a:t>
            </a:r>
            <a:r>
              <a:rPr lang="el-GR" sz="2400" smtClean="0"/>
              <a:t>Ω </a:t>
            </a:r>
            <a:endParaRPr lang="en-US" sz="2000" smtClean="0">
              <a:cs typeface="Times New Roman" pitchFamily="18" charset="0"/>
            </a:endParaRPr>
          </a:p>
        </p:txBody>
      </p:sp>
      <p:sp>
        <p:nvSpPr>
          <p:cNvPr id="40967" name="Oval 5"/>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0968" name="AutoShape 6"/>
          <p:cNvCxnSpPr>
            <a:cxnSpLocks noChangeShapeType="1"/>
            <a:stCxn id="40977" idx="2"/>
            <a:endCxn id="40991" idx="4"/>
          </p:cNvCxnSpPr>
          <p:nvPr/>
        </p:nvCxnSpPr>
        <p:spPr bwMode="auto">
          <a:xfrm rot="10800000">
            <a:off x="762000" y="4171950"/>
            <a:ext cx="1471613" cy="690563"/>
          </a:xfrm>
          <a:prstGeom prst="bentConnector2">
            <a:avLst/>
          </a:prstGeom>
          <a:noFill/>
          <a:ln w="12700">
            <a:solidFill>
              <a:schemeClr val="tx1"/>
            </a:solidFill>
            <a:miter lim="800000"/>
            <a:headEnd type="none" w="lg" len="lg"/>
            <a:tailEnd type="none" w="lg" len="lg"/>
          </a:ln>
        </p:spPr>
      </p:cxnSp>
      <p:cxnSp>
        <p:nvCxnSpPr>
          <p:cNvPr id="40969" name="AutoShape 7"/>
          <p:cNvCxnSpPr>
            <a:cxnSpLocks noChangeShapeType="1"/>
            <a:stCxn id="40967" idx="4"/>
            <a:endCxn id="41012"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40970" name="Group 8"/>
          <p:cNvGrpSpPr>
            <a:grpSpLocks/>
          </p:cNvGrpSpPr>
          <p:nvPr/>
        </p:nvGrpSpPr>
        <p:grpSpPr bwMode="auto">
          <a:xfrm>
            <a:off x="2208213" y="3870325"/>
            <a:ext cx="176212" cy="342900"/>
            <a:chOff x="1670" y="2765"/>
            <a:chExt cx="111" cy="216"/>
          </a:xfrm>
        </p:grpSpPr>
        <p:sp>
          <p:nvSpPr>
            <p:cNvPr id="41012" name="Line 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1013" name="Line 1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1014" name="Line 1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1015" name="Line 1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1016" name="Line 1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1017" name="Line 1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1018" name="Line 1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0971" name="Text Box 16"/>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40972" name="Group 17"/>
          <p:cNvGrpSpPr>
            <a:grpSpLocks/>
          </p:cNvGrpSpPr>
          <p:nvPr/>
        </p:nvGrpSpPr>
        <p:grpSpPr bwMode="auto">
          <a:xfrm rot="5400000" flipH="1" flipV="1">
            <a:off x="1373982" y="2777331"/>
            <a:ext cx="177800" cy="455613"/>
            <a:chOff x="3450" y="2313"/>
            <a:chExt cx="111" cy="216"/>
          </a:xfrm>
        </p:grpSpPr>
        <p:sp>
          <p:nvSpPr>
            <p:cNvPr id="41005"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1006"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1007"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1008"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1009"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010"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011"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40973" name="AutoShape 25"/>
          <p:cNvCxnSpPr>
            <a:cxnSpLocks noChangeShapeType="1"/>
            <a:stCxn id="40967" idx="2"/>
            <a:endCxn id="41007"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40974" name="Group 26"/>
          <p:cNvGrpSpPr>
            <a:grpSpLocks/>
          </p:cNvGrpSpPr>
          <p:nvPr/>
        </p:nvGrpSpPr>
        <p:grpSpPr bwMode="auto">
          <a:xfrm>
            <a:off x="2070100" y="5105400"/>
            <a:ext cx="457200" cy="152400"/>
            <a:chOff x="1392" y="3552"/>
            <a:chExt cx="288" cy="96"/>
          </a:xfrm>
        </p:grpSpPr>
        <p:sp>
          <p:nvSpPr>
            <p:cNvPr id="41002" name="Line 2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1003" name="Line 2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1004" name="Line 2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0975" name="Line 30"/>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0976" name="Oval 31"/>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0977" name="Oval 32"/>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0978" name="Text Box 33"/>
          <p:cNvSpPr txBox="1">
            <a:spLocks noChangeArrowheads="1"/>
          </p:cNvSpPr>
          <p:nvPr/>
        </p:nvSpPr>
        <p:spPr bwMode="auto">
          <a:xfrm>
            <a:off x="1096963" y="3048000"/>
            <a:ext cx="7270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r>
              <a:rPr lang="en-US"/>
              <a:t>–</a:t>
            </a:r>
            <a:endParaRPr lang="en-US" b="1"/>
          </a:p>
        </p:txBody>
      </p:sp>
      <p:cxnSp>
        <p:nvCxnSpPr>
          <p:cNvPr id="40979" name="AutoShape 34"/>
          <p:cNvCxnSpPr>
            <a:cxnSpLocks noChangeShapeType="1"/>
            <a:stCxn id="40977" idx="0"/>
            <a:endCxn id="41014"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40980" name="Oval 35"/>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0981" name="AutoShape 36"/>
          <p:cNvCxnSpPr>
            <a:cxnSpLocks noChangeShapeType="1"/>
            <a:stCxn id="40977" idx="6"/>
            <a:endCxn id="40980"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40982" name="Group 46"/>
          <p:cNvGrpSpPr>
            <a:grpSpLocks/>
          </p:cNvGrpSpPr>
          <p:nvPr/>
        </p:nvGrpSpPr>
        <p:grpSpPr bwMode="auto">
          <a:xfrm rot="5400000" flipH="1" flipV="1">
            <a:off x="2801144" y="2766219"/>
            <a:ext cx="177800" cy="455612"/>
            <a:chOff x="3450" y="2313"/>
            <a:chExt cx="111" cy="216"/>
          </a:xfrm>
        </p:grpSpPr>
        <p:sp>
          <p:nvSpPr>
            <p:cNvPr id="40995" name="Line 4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0996" name="Line 4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0997" name="Line 4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0998" name="Line 5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0999" name="Line 5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1000" name="Line 5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1001" name="Line 5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0983" name="Text Box 54"/>
          <p:cNvSpPr txBox="1">
            <a:spLocks noChangeArrowheads="1"/>
          </p:cNvSpPr>
          <p:nvPr/>
        </p:nvSpPr>
        <p:spPr bwMode="auto">
          <a:xfrm>
            <a:off x="2463800" y="3048000"/>
            <a:ext cx="7651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40984" name="AutoShape 55"/>
          <p:cNvCxnSpPr>
            <a:cxnSpLocks noChangeShapeType="1"/>
            <a:stCxn id="40976" idx="2"/>
            <a:endCxn id="40997"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40985" name="AutoShape 56"/>
          <p:cNvCxnSpPr>
            <a:cxnSpLocks noChangeShapeType="1"/>
            <a:stCxn id="40967" idx="6"/>
            <a:endCxn id="40995"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grpSp>
        <p:nvGrpSpPr>
          <p:cNvPr id="40986" name="Group 57"/>
          <p:cNvGrpSpPr>
            <a:grpSpLocks/>
          </p:cNvGrpSpPr>
          <p:nvPr/>
        </p:nvGrpSpPr>
        <p:grpSpPr bwMode="auto">
          <a:xfrm>
            <a:off x="152400" y="3367088"/>
            <a:ext cx="873125" cy="1006475"/>
            <a:chOff x="150" y="2121"/>
            <a:chExt cx="550" cy="634"/>
          </a:xfrm>
        </p:grpSpPr>
        <p:sp>
          <p:nvSpPr>
            <p:cNvPr id="40990" name="Text Box 58"/>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40991" name="Oval 59"/>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0992" name="Text Box 60"/>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0993" name="Text Box 61"/>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0994" name="Text Box 62"/>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40987" name="AutoShape 63"/>
          <p:cNvCxnSpPr>
            <a:cxnSpLocks noChangeShapeType="1"/>
            <a:stCxn id="40994" idx="0"/>
            <a:endCxn id="41005" idx="0"/>
          </p:cNvCxnSpPr>
          <p:nvPr/>
        </p:nvCxnSpPr>
        <p:spPr bwMode="auto">
          <a:xfrm rot="-5400000">
            <a:off x="707232" y="3072606"/>
            <a:ext cx="582612" cy="473075"/>
          </a:xfrm>
          <a:prstGeom prst="bentConnector2">
            <a:avLst/>
          </a:prstGeom>
          <a:noFill/>
          <a:ln w="12700">
            <a:solidFill>
              <a:schemeClr val="tx1"/>
            </a:solidFill>
            <a:miter lim="800000"/>
            <a:headEnd type="none" w="lg" len="lg"/>
            <a:tailEnd type="none" w="lg" len="lg"/>
          </a:ln>
        </p:spPr>
      </p:cxnSp>
      <p:sp>
        <p:nvSpPr>
          <p:cNvPr id="40988" name="Text Box 68"/>
          <p:cNvSpPr txBox="1">
            <a:spLocks noChangeArrowheads="1"/>
          </p:cNvSpPr>
          <p:nvPr/>
        </p:nvSpPr>
        <p:spPr bwMode="auto">
          <a:xfrm>
            <a:off x="4876800" y="2927350"/>
            <a:ext cx="2514600" cy="654050"/>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Remove the load</a:t>
            </a:r>
          </a:p>
          <a:p>
            <a:pPr marL="457200" indent="-457200" algn="l">
              <a:buFontTx/>
              <a:buAutoNum type="arabicPeriod"/>
            </a:pPr>
            <a:r>
              <a:rPr lang="en-US"/>
              <a:t>Define </a:t>
            </a:r>
            <a:r>
              <a:rPr lang="en-US" b="1"/>
              <a:t>v</a:t>
            </a:r>
            <a:r>
              <a:rPr lang="en-US" b="1" baseline="-25000"/>
              <a:t>oc</a:t>
            </a:r>
            <a:r>
              <a:rPr lang="en-US"/>
              <a:t> </a:t>
            </a:r>
          </a:p>
        </p:txBody>
      </p:sp>
      <p:sp>
        <p:nvSpPr>
          <p:cNvPr id="40989" name="Text Box 69"/>
          <p:cNvSpPr txBox="1">
            <a:spLocks noChangeArrowheads="1"/>
          </p:cNvSpPr>
          <p:nvPr/>
        </p:nvSpPr>
        <p:spPr bwMode="auto">
          <a:xfrm>
            <a:off x="3276600" y="3276600"/>
            <a:ext cx="442913" cy="137318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oc</a:t>
            </a:r>
          </a:p>
          <a:p>
            <a:endParaRPr lang="en-US" b="1" baseline="-25000"/>
          </a:p>
          <a:p>
            <a:r>
              <a:rPr lang="en-US"/>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Date Placeholder 4"/>
          <p:cNvSpPr>
            <a:spLocks noGrp="1"/>
          </p:cNvSpPr>
          <p:nvPr>
            <p:ph type="dt" sz="quarter" idx="10"/>
          </p:nvPr>
        </p:nvSpPr>
        <p:spPr>
          <a:noFill/>
        </p:spPr>
        <p:txBody>
          <a:bodyPr/>
          <a:lstStyle/>
          <a:p>
            <a:r>
              <a:rPr lang="en-US"/>
              <a:t>ECEN 301</a:t>
            </a:r>
          </a:p>
        </p:txBody>
      </p:sp>
      <p:sp>
        <p:nvSpPr>
          <p:cNvPr id="7172" name="Footer Placeholder 5"/>
          <p:cNvSpPr>
            <a:spLocks noGrp="1"/>
          </p:cNvSpPr>
          <p:nvPr>
            <p:ph type="ftr" sz="quarter" idx="11"/>
          </p:nvPr>
        </p:nvSpPr>
        <p:spPr>
          <a:noFill/>
        </p:spPr>
        <p:txBody>
          <a:bodyPr/>
          <a:lstStyle/>
          <a:p>
            <a:r>
              <a:rPr lang="en-US"/>
              <a:t>Discussion #9 – Equivalent Circuits</a:t>
            </a:r>
          </a:p>
        </p:txBody>
      </p:sp>
      <p:sp>
        <p:nvSpPr>
          <p:cNvPr id="7173" name="Slide Number Placeholder 6"/>
          <p:cNvSpPr>
            <a:spLocks noGrp="1"/>
          </p:cNvSpPr>
          <p:nvPr>
            <p:ph type="sldNum" sz="quarter" idx="12"/>
          </p:nvPr>
        </p:nvSpPr>
        <p:spPr>
          <a:noFill/>
        </p:spPr>
        <p:txBody>
          <a:bodyPr/>
          <a:lstStyle/>
          <a:p>
            <a:pPr lvl="1"/>
            <a:fld id="{D5AD3142-47B5-4D4B-950D-F243E114E155}" type="slidenum">
              <a:rPr lang="en-US"/>
              <a:pPr lvl="1"/>
              <a:t>25</a:t>
            </a:fld>
            <a:endParaRPr lang="en-US"/>
          </a:p>
        </p:txBody>
      </p:sp>
      <p:sp>
        <p:nvSpPr>
          <p:cNvPr id="7174"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7175" name="Rectangle 3"/>
          <p:cNvSpPr>
            <a:spLocks noGrp="1" noChangeArrowheads="1"/>
          </p:cNvSpPr>
          <p:nvPr>
            <p:ph type="body" sz="half" idx="1"/>
          </p:nvPr>
        </p:nvSpPr>
        <p:spPr>
          <a:xfrm>
            <a:off x="406400" y="1333500"/>
            <a:ext cx="8356600" cy="1409700"/>
          </a:xfrm>
        </p:spPr>
        <p:txBody>
          <a:bodyPr/>
          <a:lstStyle/>
          <a:p>
            <a:r>
              <a:rPr lang="en-US" sz="2400" b="1" u="sng" smtClean="0"/>
              <a:t>Example2</a:t>
            </a:r>
            <a:r>
              <a:rPr lang="en-US" sz="2400" smtClean="0"/>
              <a:t>: find the </a:t>
            </a:r>
            <a:r>
              <a:rPr lang="en-US" sz="2400" smtClean="0">
                <a:cs typeface="Times New Roman" pitchFamily="18" charset="0"/>
              </a:rPr>
              <a:t>Thévenin voltage</a:t>
            </a:r>
          </a:p>
          <a:p>
            <a:pPr lvl="1"/>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 </a:t>
            </a:r>
            <a:r>
              <a:rPr lang="en-US" sz="2400" smtClean="0"/>
              <a:t>, </a:t>
            </a:r>
            <a:r>
              <a:rPr lang="en-US" sz="2400" b="1" smtClean="0"/>
              <a:t>R</a:t>
            </a:r>
            <a:r>
              <a:rPr lang="en-US" sz="2400" b="1" baseline="-25000" smtClean="0"/>
              <a:t>3</a:t>
            </a:r>
            <a:r>
              <a:rPr lang="en-US" sz="2400" smtClean="0"/>
              <a:t> = 10</a:t>
            </a:r>
            <a:r>
              <a:rPr lang="el-GR" sz="2400" smtClean="0"/>
              <a:t>Ω </a:t>
            </a:r>
            <a:endParaRPr lang="en-US" sz="2000" smtClean="0">
              <a:cs typeface="Times New Roman" pitchFamily="18" charset="0"/>
            </a:endParaRPr>
          </a:p>
        </p:txBody>
      </p:sp>
      <p:sp>
        <p:nvSpPr>
          <p:cNvPr id="7176" name="Oval 4"/>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7177" name="AutoShape 5"/>
          <p:cNvCxnSpPr>
            <a:cxnSpLocks noChangeShapeType="1"/>
            <a:stCxn id="7186" idx="2"/>
            <a:endCxn id="7204" idx="4"/>
          </p:cNvCxnSpPr>
          <p:nvPr/>
        </p:nvCxnSpPr>
        <p:spPr bwMode="auto">
          <a:xfrm rot="10800000">
            <a:off x="762000" y="4171950"/>
            <a:ext cx="1471613" cy="690563"/>
          </a:xfrm>
          <a:prstGeom prst="bentConnector2">
            <a:avLst/>
          </a:prstGeom>
          <a:noFill/>
          <a:ln w="12700">
            <a:solidFill>
              <a:schemeClr val="tx1"/>
            </a:solidFill>
            <a:miter lim="800000"/>
            <a:headEnd type="none" w="lg" len="lg"/>
            <a:tailEnd type="none" w="lg" len="lg"/>
          </a:ln>
        </p:spPr>
      </p:cxnSp>
      <p:cxnSp>
        <p:nvCxnSpPr>
          <p:cNvPr id="7178" name="AutoShape 6"/>
          <p:cNvCxnSpPr>
            <a:cxnSpLocks noChangeShapeType="1"/>
            <a:stCxn id="7176" idx="4"/>
            <a:endCxn id="7225"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7179" name="Group 7"/>
          <p:cNvGrpSpPr>
            <a:grpSpLocks/>
          </p:cNvGrpSpPr>
          <p:nvPr/>
        </p:nvGrpSpPr>
        <p:grpSpPr bwMode="auto">
          <a:xfrm>
            <a:off x="2208213" y="3870325"/>
            <a:ext cx="176212" cy="342900"/>
            <a:chOff x="1670" y="2765"/>
            <a:chExt cx="111" cy="216"/>
          </a:xfrm>
        </p:grpSpPr>
        <p:sp>
          <p:nvSpPr>
            <p:cNvPr id="7225" name="Line 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7226" name="Line 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7227" name="Line 1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7228" name="Line 1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7229" name="Line 1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7230" name="Line 1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7231" name="Line 1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7180" name="Text Box 15"/>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7181" name="Group 16"/>
          <p:cNvGrpSpPr>
            <a:grpSpLocks/>
          </p:cNvGrpSpPr>
          <p:nvPr/>
        </p:nvGrpSpPr>
        <p:grpSpPr bwMode="auto">
          <a:xfrm rot="5400000" flipH="1" flipV="1">
            <a:off x="1373982" y="2777331"/>
            <a:ext cx="177800" cy="455613"/>
            <a:chOff x="3450" y="2313"/>
            <a:chExt cx="111" cy="216"/>
          </a:xfrm>
        </p:grpSpPr>
        <p:sp>
          <p:nvSpPr>
            <p:cNvPr id="7218"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7219"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20"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7221"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22"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23"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24"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7182" name="AutoShape 24"/>
          <p:cNvCxnSpPr>
            <a:cxnSpLocks noChangeShapeType="1"/>
            <a:stCxn id="7176" idx="2"/>
            <a:endCxn id="7220"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7183" name="Group 25"/>
          <p:cNvGrpSpPr>
            <a:grpSpLocks/>
          </p:cNvGrpSpPr>
          <p:nvPr/>
        </p:nvGrpSpPr>
        <p:grpSpPr bwMode="auto">
          <a:xfrm>
            <a:off x="2070100" y="5105400"/>
            <a:ext cx="457200" cy="152400"/>
            <a:chOff x="1392" y="3552"/>
            <a:chExt cx="288" cy="96"/>
          </a:xfrm>
        </p:grpSpPr>
        <p:sp>
          <p:nvSpPr>
            <p:cNvPr id="7215" name="Line 2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7216" name="Line 2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7217" name="Line 2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7184" name="Line 29"/>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7185" name="Oval 30"/>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7186" name="Oval 31"/>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7187" name="Text Box 32"/>
          <p:cNvSpPr txBox="1">
            <a:spLocks noChangeArrowheads="1"/>
          </p:cNvSpPr>
          <p:nvPr/>
        </p:nvSpPr>
        <p:spPr bwMode="auto">
          <a:xfrm>
            <a:off x="1096963" y="3048000"/>
            <a:ext cx="7270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r>
              <a:rPr lang="en-US"/>
              <a:t>–</a:t>
            </a:r>
            <a:endParaRPr lang="en-US" b="1"/>
          </a:p>
        </p:txBody>
      </p:sp>
      <p:cxnSp>
        <p:nvCxnSpPr>
          <p:cNvPr id="7188" name="AutoShape 33"/>
          <p:cNvCxnSpPr>
            <a:cxnSpLocks noChangeShapeType="1"/>
            <a:stCxn id="7186" idx="0"/>
            <a:endCxn id="7227"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7189" name="Oval 34"/>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7190" name="AutoShape 35"/>
          <p:cNvCxnSpPr>
            <a:cxnSpLocks noChangeShapeType="1"/>
            <a:stCxn id="7186" idx="6"/>
            <a:endCxn id="7189"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7191" name="Group 36"/>
          <p:cNvGrpSpPr>
            <a:grpSpLocks/>
          </p:cNvGrpSpPr>
          <p:nvPr/>
        </p:nvGrpSpPr>
        <p:grpSpPr bwMode="auto">
          <a:xfrm rot="5400000" flipH="1" flipV="1">
            <a:off x="2801144" y="2766219"/>
            <a:ext cx="177800" cy="455612"/>
            <a:chOff x="3450" y="2313"/>
            <a:chExt cx="111" cy="216"/>
          </a:xfrm>
        </p:grpSpPr>
        <p:sp>
          <p:nvSpPr>
            <p:cNvPr id="7208"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7209"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7210"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7211"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7212"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7213"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7214"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7192" name="Text Box 44"/>
          <p:cNvSpPr txBox="1">
            <a:spLocks noChangeArrowheads="1"/>
          </p:cNvSpPr>
          <p:nvPr/>
        </p:nvSpPr>
        <p:spPr bwMode="auto">
          <a:xfrm>
            <a:off x="2463800" y="3048000"/>
            <a:ext cx="7651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7193" name="AutoShape 45"/>
          <p:cNvCxnSpPr>
            <a:cxnSpLocks noChangeShapeType="1"/>
            <a:stCxn id="7185" idx="2"/>
            <a:endCxn id="7210"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7194" name="AutoShape 46"/>
          <p:cNvCxnSpPr>
            <a:cxnSpLocks noChangeShapeType="1"/>
            <a:stCxn id="7176" idx="6"/>
            <a:endCxn id="7208"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grpSp>
        <p:nvGrpSpPr>
          <p:cNvPr id="7195" name="Group 47"/>
          <p:cNvGrpSpPr>
            <a:grpSpLocks/>
          </p:cNvGrpSpPr>
          <p:nvPr/>
        </p:nvGrpSpPr>
        <p:grpSpPr bwMode="auto">
          <a:xfrm>
            <a:off x="152400" y="3367088"/>
            <a:ext cx="873125" cy="1006475"/>
            <a:chOff x="150" y="2121"/>
            <a:chExt cx="550" cy="634"/>
          </a:xfrm>
        </p:grpSpPr>
        <p:sp>
          <p:nvSpPr>
            <p:cNvPr id="7203" name="Text Box 48"/>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7204" name="Oval 49"/>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7205" name="Text Box 50"/>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7206" name="Text Box 51"/>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7207" name="Text Box 52"/>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7196" name="AutoShape 53"/>
          <p:cNvCxnSpPr>
            <a:cxnSpLocks noChangeShapeType="1"/>
            <a:stCxn id="7207" idx="0"/>
            <a:endCxn id="7218" idx="0"/>
          </p:cNvCxnSpPr>
          <p:nvPr/>
        </p:nvCxnSpPr>
        <p:spPr bwMode="auto">
          <a:xfrm rot="-5400000">
            <a:off x="707232" y="3072606"/>
            <a:ext cx="582612" cy="473075"/>
          </a:xfrm>
          <a:prstGeom prst="bentConnector2">
            <a:avLst/>
          </a:prstGeom>
          <a:noFill/>
          <a:ln w="12700">
            <a:solidFill>
              <a:schemeClr val="tx1"/>
            </a:solidFill>
            <a:miter lim="800000"/>
            <a:headEnd type="none" w="lg" len="lg"/>
            <a:tailEnd type="none" w="lg" len="lg"/>
          </a:ln>
        </p:spPr>
      </p:cxnSp>
      <p:sp>
        <p:nvSpPr>
          <p:cNvPr id="7197" name="Text Box 54"/>
          <p:cNvSpPr txBox="1">
            <a:spLocks noChangeArrowheads="1"/>
          </p:cNvSpPr>
          <p:nvPr/>
        </p:nvSpPr>
        <p:spPr bwMode="auto">
          <a:xfrm>
            <a:off x="4876800" y="2930525"/>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Voltage divider </a:t>
            </a:r>
          </a:p>
        </p:txBody>
      </p:sp>
      <p:sp>
        <p:nvSpPr>
          <p:cNvPr id="7198" name="Text Box 55"/>
          <p:cNvSpPr txBox="1">
            <a:spLocks noChangeArrowheads="1"/>
          </p:cNvSpPr>
          <p:nvPr/>
        </p:nvSpPr>
        <p:spPr bwMode="auto">
          <a:xfrm>
            <a:off x="3276600" y="3276600"/>
            <a:ext cx="442913" cy="137318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oc</a:t>
            </a:r>
          </a:p>
          <a:p>
            <a:endParaRPr lang="en-US" b="1" baseline="-25000"/>
          </a:p>
          <a:p>
            <a:r>
              <a:rPr lang="en-US"/>
              <a:t>–</a:t>
            </a:r>
          </a:p>
        </p:txBody>
      </p:sp>
      <p:sp>
        <p:nvSpPr>
          <p:cNvPr id="7199" name="Arc 57"/>
          <p:cNvSpPr>
            <a:spLocks/>
          </p:cNvSpPr>
          <p:nvPr/>
        </p:nvSpPr>
        <p:spPr bwMode="auto">
          <a:xfrm>
            <a:off x="1089025" y="3430588"/>
            <a:ext cx="817563" cy="1220787"/>
          </a:xfrm>
          <a:custGeom>
            <a:avLst/>
            <a:gdLst>
              <a:gd name="T0" fmla="*/ 250398 w 43200"/>
              <a:gd name="T1" fmla="*/ 47673 h 43200"/>
              <a:gd name="T2" fmla="*/ 65102 w 43200"/>
              <a:gd name="T3" fmla="*/ 279877 h 43200"/>
              <a:gd name="T4" fmla="*/ 408782 w 43200"/>
              <a:gd name="T5" fmla="*/ 610394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13231" y="1687"/>
                </a:moveTo>
                <a:cubicBezTo>
                  <a:pt x="15880" y="573"/>
                  <a:pt x="18725" y="-1"/>
                  <a:pt x="21600" y="0"/>
                </a:cubicBezTo>
                <a:cubicBezTo>
                  <a:pt x="33529" y="0"/>
                  <a:pt x="43200" y="9670"/>
                  <a:pt x="43200" y="21600"/>
                </a:cubicBezTo>
                <a:cubicBezTo>
                  <a:pt x="43200" y="33529"/>
                  <a:pt x="33529" y="43200"/>
                  <a:pt x="21600" y="43200"/>
                </a:cubicBezTo>
                <a:cubicBezTo>
                  <a:pt x="9670" y="43200"/>
                  <a:pt x="0" y="33529"/>
                  <a:pt x="0" y="21600"/>
                </a:cubicBezTo>
                <a:cubicBezTo>
                  <a:pt x="-1" y="17451"/>
                  <a:pt x="1194" y="13391"/>
                  <a:pt x="3440" y="9904"/>
                </a:cubicBezTo>
              </a:path>
              <a:path w="43200" h="43200" stroke="0" extrusionOk="0">
                <a:moveTo>
                  <a:pt x="13231" y="1687"/>
                </a:moveTo>
                <a:cubicBezTo>
                  <a:pt x="15880" y="573"/>
                  <a:pt x="18725" y="-1"/>
                  <a:pt x="21600" y="0"/>
                </a:cubicBezTo>
                <a:cubicBezTo>
                  <a:pt x="33529" y="0"/>
                  <a:pt x="43200" y="9670"/>
                  <a:pt x="43200" y="21600"/>
                </a:cubicBezTo>
                <a:cubicBezTo>
                  <a:pt x="43200" y="33529"/>
                  <a:pt x="33529" y="43200"/>
                  <a:pt x="21600" y="43200"/>
                </a:cubicBezTo>
                <a:cubicBezTo>
                  <a:pt x="9670" y="43200"/>
                  <a:pt x="0" y="33529"/>
                  <a:pt x="0" y="21600"/>
                </a:cubicBezTo>
                <a:cubicBezTo>
                  <a:pt x="-1" y="17451"/>
                  <a:pt x="1194" y="13391"/>
                  <a:pt x="3440" y="9904"/>
                </a:cubicBezTo>
                <a:lnTo>
                  <a:pt x="21600" y="21600"/>
                </a:lnTo>
                <a:close/>
              </a:path>
            </a:pathLst>
          </a:custGeom>
          <a:noFill/>
          <a:ln w="25400">
            <a:solidFill>
              <a:srgbClr val="800000"/>
            </a:solidFill>
            <a:round/>
            <a:headEnd type="none" w="lg" len="lg"/>
            <a:tailEnd type="stealth" w="lg" len="lg"/>
          </a:ln>
        </p:spPr>
        <p:txBody>
          <a:bodyPr wrap="none" anchor="ctr"/>
          <a:lstStyle/>
          <a:p>
            <a:endParaRPr lang="en-US"/>
          </a:p>
        </p:txBody>
      </p:sp>
      <p:sp>
        <p:nvSpPr>
          <p:cNvPr id="7200" name="Text Box 58"/>
          <p:cNvSpPr txBox="1">
            <a:spLocks noChangeArrowheads="1"/>
          </p:cNvSpPr>
          <p:nvPr/>
        </p:nvSpPr>
        <p:spPr bwMode="auto">
          <a:xfrm>
            <a:off x="1352550" y="4205288"/>
            <a:ext cx="247650" cy="366712"/>
          </a:xfrm>
          <a:prstGeom prst="rect">
            <a:avLst/>
          </a:prstGeom>
          <a:noFill/>
          <a:ln w="12700">
            <a:noFill/>
            <a:miter lim="800000"/>
            <a:headEnd type="none" w="lg" len="lg"/>
            <a:tailEnd type="none" w="lg" len="lg"/>
          </a:ln>
        </p:spPr>
        <p:txBody>
          <a:bodyPr wrap="none">
            <a:spAutoFit/>
          </a:bodyPr>
          <a:lstStyle/>
          <a:p>
            <a:r>
              <a:rPr lang="en-US" b="1" i="1"/>
              <a:t>i</a:t>
            </a:r>
          </a:p>
        </p:txBody>
      </p:sp>
      <p:graphicFrame>
        <p:nvGraphicFramePr>
          <p:cNvPr id="7170" name="Object 59"/>
          <p:cNvGraphicFramePr>
            <a:graphicFrameLocks noChangeAspect="1"/>
          </p:cNvGraphicFramePr>
          <p:nvPr>
            <p:ph sz="half" idx="2"/>
          </p:nvPr>
        </p:nvGraphicFramePr>
        <p:xfrm>
          <a:off x="5486400" y="4298950"/>
          <a:ext cx="2114550" cy="958850"/>
        </p:xfrm>
        <a:graphic>
          <a:graphicData uri="http://schemas.openxmlformats.org/presentationml/2006/ole">
            <p:oleObj spid="_x0000_s7170" name="Equation" r:id="rId3" imgW="952200" imgH="431640" progId="Equation.3">
              <p:embed/>
            </p:oleObj>
          </a:graphicData>
        </a:graphic>
      </p:graphicFrame>
      <p:sp>
        <p:nvSpPr>
          <p:cNvPr id="7201" name="Text Box 61"/>
          <p:cNvSpPr txBox="1">
            <a:spLocks noChangeArrowheads="1"/>
          </p:cNvSpPr>
          <p:nvPr/>
        </p:nvSpPr>
        <p:spPr bwMode="auto">
          <a:xfrm>
            <a:off x="2514600" y="2376488"/>
            <a:ext cx="681038" cy="366712"/>
          </a:xfrm>
          <a:prstGeom prst="rect">
            <a:avLst/>
          </a:prstGeom>
          <a:noFill/>
          <a:ln w="12700">
            <a:noFill/>
            <a:miter lim="800000"/>
            <a:headEnd type="none" w="lg" len="lg"/>
            <a:tailEnd type="none" w="lg" len="lg"/>
          </a:ln>
        </p:spPr>
        <p:txBody>
          <a:bodyPr wrap="none">
            <a:spAutoFit/>
          </a:bodyPr>
          <a:lstStyle/>
          <a:p>
            <a:r>
              <a:rPr lang="en-US" b="1" i="1">
                <a:solidFill>
                  <a:srgbClr val="800000"/>
                </a:solidFill>
              </a:rPr>
              <a:t>i</a:t>
            </a:r>
            <a:r>
              <a:rPr lang="en-US" b="1" i="1" baseline="-25000">
                <a:solidFill>
                  <a:srgbClr val="800000"/>
                </a:solidFill>
              </a:rPr>
              <a:t>3</a:t>
            </a:r>
            <a:r>
              <a:rPr lang="en-US">
                <a:solidFill>
                  <a:srgbClr val="800000"/>
                </a:solidFill>
              </a:rPr>
              <a:t> = 0</a:t>
            </a:r>
          </a:p>
        </p:txBody>
      </p:sp>
      <p:sp>
        <p:nvSpPr>
          <p:cNvPr id="7202" name="Line 62"/>
          <p:cNvSpPr>
            <a:spLocks noChangeShapeType="1"/>
          </p:cNvSpPr>
          <p:nvPr/>
        </p:nvSpPr>
        <p:spPr bwMode="auto">
          <a:xfrm>
            <a:off x="2609850" y="2819400"/>
            <a:ext cx="590550" cy="0"/>
          </a:xfrm>
          <a:prstGeom prst="line">
            <a:avLst/>
          </a:prstGeom>
          <a:noFill/>
          <a:ln w="12700">
            <a:solidFill>
              <a:schemeClr val="tx1"/>
            </a:solidFill>
            <a:round/>
            <a:headEnd type="none" w="lg" len="lg"/>
            <a:tailEnd type="stealth" w="lg" len="lg"/>
          </a:ln>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Date Placeholder 4"/>
          <p:cNvSpPr>
            <a:spLocks noGrp="1"/>
          </p:cNvSpPr>
          <p:nvPr>
            <p:ph type="dt" sz="quarter" idx="10"/>
          </p:nvPr>
        </p:nvSpPr>
        <p:spPr>
          <a:noFill/>
        </p:spPr>
        <p:txBody>
          <a:bodyPr/>
          <a:lstStyle/>
          <a:p>
            <a:r>
              <a:rPr lang="en-US"/>
              <a:t>ECEN 301</a:t>
            </a:r>
          </a:p>
        </p:txBody>
      </p:sp>
      <p:sp>
        <p:nvSpPr>
          <p:cNvPr id="8196" name="Footer Placeholder 5"/>
          <p:cNvSpPr>
            <a:spLocks noGrp="1"/>
          </p:cNvSpPr>
          <p:nvPr>
            <p:ph type="ftr" sz="quarter" idx="11"/>
          </p:nvPr>
        </p:nvSpPr>
        <p:spPr>
          <a:noFill/>
        </p:spPr>
        <p:txBody>
          <a:bodyPr/>
          <a:lstStyle/>
          <a:p>
            <a:r>
              <a:rPr lang="en-US"/>
              <a:t>Discussion #9 – Equivalent Circuits</a:t>
            </a:r>
          </a:p>
        </p:txBody>
      </p:sp>
      <p:sp>
        <p:nvSpPr>
          <p:cNvPr id="8197" name="Slide Number Placeholder 6"/>
          <p:cNvSpPr>
            <a:spLocks noGrp="1"/>
          </p:cNvSpPr>
          <p:nvPr>
            <p:ph type="sldNum" sz="quarter" idx="12"/>
          </p:nvPr>
        </p:nvSpPr>
        <p:spPr>
          <a:noFill/>
        </p:spPr>
        <p:txBody>
          <a:bodyPr/>
          <a:lstStyle/>
          <a:p>
            <a:pPr lvl="1"/>
            <a:fld id="{F8A346A4-E2DE-4C23-A851-55DF9992599F}" type="slidenum">
              <a:rPr lang="en-US"/>
              <a:pPr lvl="1"/>
              <a:t>26</a:t>
            </a:fld>
            <a:endParaRPr lang="en-US"/>
          </a:p>
        </p:txBody>
      </p:sp>
      <p:sp>
        <p:nvSpPr>
          <p:cNvPr id="8198" name="Rectangle 2"/>
          <p:cNvSpPr>
            <a:spLocks noGrp="1" noChangeArrowheads="1"/>
          </p:cNvSpPr>
          <p:nvPr>
            <p:ph type="title"/>
          </p:nvPr>
        </p:nvSpPr>
        <p:spPr/>
        <p:txBody>
          <a:bodyPr/>
          <a:lstStyle/>
          <a:p>
            <a:r>
              <a:rPr lang="en-US" smtClean="0">
                <a:cs typeface="Times New Roman" pitchFamily="18" charset="0"/>
              </a:rPr>
              <a:t>Thévenin Voltage</a:t>
            </a:r>
          </a:p>
        </p:txBody>
      </p:sp>
      <p:sp>
        <p:nvSpPr>
          <p:cNvPr id="8199" name="Rectangle 3"/>
          <p:cNvSpPr>
            <a:spLocks noGrp="1" noChangeArrowheads="1"/>
          </p:cNvSpPr>
          <p:nvPr>
            <p:ph type="body" sz="half" idx="1"/>
          </p:nvPr>
        </p:nvSpPr>
        <p:spPr>
          <a:xfrm>
            <a:off x="406400" y="1333500"/>
            <a:ext cx="8356600" cy="1409700"/>
          </a:xfrm>
        </p:spPr>
        <p:txBody>
          <a:bodyPr/>
          <a:lstStyle/>
          <a:p>
            <a:r>
              <a:rPr lang="en-US" sz="2400" b="1" u="sng" smtClean="0"/>
              <a:t>Example2</a:t>
            </a:r>
            <a:r>
              <a:rPr lang="en-US" sz="2400" smtClean="0"/>
              <a:t>: find the </a:t>
            </a:r>
            <a:r>
              <a:rPr lang="en-US" sz="2400" smtClean="0">
                <a:cs typeface="Times New Roman" pitchFamily="18" charset="0"/>
              </a:rPr>
              <a:t>Thévenin voltage</a:t>
            </a:r>
          </a:p>
          <a:p>
            <a:pPr lvl="1"/>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 </a:t>
            </a:r>
            <a:r>
              <a:rPr lang="en-US" sz="2400" smtClean="0"/>
              <a:t>, </a:t>
            </a:r>
            <a:r>
              <a:rPr lang="en-US" sz="2400" b="1" smtClean="0"/>
              <a:t>R</a:t>
            </a:r>
            <a:r>
              <a:rPr lang="en-US" sz="2400" b="1" baseline="-25000" smtClean="0"/>
              <a:t>3</a:t>
            </a:r>
            <a:r>
              <a:rPr lang="en-US" sz="2400" smtClean="0"/>
              <a:t> = 10</a:t>
            </a:r>
            <a:r>
              <a:rPr lang="el-GR" sz="2400" smtClean="0"/>
              <a:t>Ω </a:t>
            </a:r>
            <a:endParaRPr lang="en-US" sz="2000" smtClean="0">
              <a:cs typeface="Times New Roman" pitchFamily="18" charset="0"/>
            </a:endParaRPr>
          </a:p>
        </p:txBody>
      </p:sp>
      <p:sp>
        <p:nvSpPr>
          <p:cNvPr id="8200" name="Oval 4"/>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8201" name="AutoShape 5"/>
          <p:cNvCxnSpPr>
            <a:cxnSpLocks noChangeShapeType="1"/>
            <a:stCxn id="8210" idx="2"/>
            <a:endCxn id="8228" idx="4"/>
          </p:cNvCxnSpPr>
          <p:nvPr/>
        </p:nvCxnSpPr>
        <p:spPr bwMode="auto">
          <a:xfrm rot="10800000">
            <a:off x="762000" y="4171950"/>
            <a:ext cx="1471613" cy="690563"/>
          </a:xfrm>
          <a:prstGeom prst="bentConnector2">
            <a:avLst/>
          </a:prstGeom>
          <a:noFill/>
          <a:ln w="12700">
            <a:solidFill>
              <a:schemeClr val="tx1"/>
            </a:solidFill>
            <a:miter lim="800000"/>
            <a:headEnd type="none" w="lg" len="lg"/>
            <a:tailEnd type="none" w="lg" len="lg"/>
          </a:ln>
        </p:spPr>
      </p:cxnSp>
      <p:cxnSp>
        <p:nvCxnSpPr>
          <p:cNvPr id="8202" name="AutoShape 6"/>
          <p:cNvCxnSpPr>
            <a:cxnSpLocks noChangeShapeType="1"/>
            <a:stCxn id="8200" idx="4"/>
            <a:endCxn id="8249"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8203" name="Group 7"/>
          <p:cNvGrpSpPr>
            <a:grpSpLocks/>
          </p:cNvGrpSpPr>
          <p:nvPr/>
        </p:nvGrpSpPr>
        <p:grpSpPr bwMode="auto">
          <a:xfrm>
            <a:off x="2208213" y="3870325"/>
            <a:ext cx="176212" cy="342900"/>
            <a:chOff x="1670" y="2765"/>
            <a:chExt cx="111" cy="216"/>
          </a:xfrm>
        </p:grpSpPr>
        <p:sp>
          <p:nvSpPr>
            <p:cNvPr id="8249" name="Line 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8250" name="Line 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8251" name="Line 1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8252" name="Line 1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8253" name="Line 1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8254" name="Line 1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8255" name="Line 1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8204" name="Text Box 15"/>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8205" name="Group 16"/>
          <p:cNvGrpSpPr>
            <a:grpSpLocks/>
          </p:cNvGrpSpPr>
          <p:nvPr/>
        </p:nvGrpSpPr>
        <p:grpSpPr bwMode="auto">
          <a:xfrm rot="5400000" flipH="1" flipV="1">
            <a:off x="1373982" y="2777331"/>
            <a:ext cx="177800" cy="455613"/>
            <a:chOff x="3450" y="2313"/>
            <a:chExt cx="111" cy="216"/>
          </a:xfrm>
        </p:grpSpPr>
        <p:sp>
          <p:nvSpPr>
            <p:cNvPr id="8242" name="Line 1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8243" name="Line 1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44" name="Line 1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8245" name="Line 2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46" name="Line 2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47" name="Line 2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48" name="Line 2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8206" name="AutoShape 24"/>
          <p:cNvCxnSpPr>
            <a:cxnSpLocks noChangeShapeType="1"/>
            <a:stCxn id="8200" idx="2"/>
            <a:endCxn id="8244"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8207" name="Group 25"/>
          <p:cNvGrpSpPr>
            <a:grpSpLocks/>
          </p:cNvGrpSpPr>
          <p:nvPr/>
        </p:nvGrpSpPr>
        <p:grpSpPr bwMode="auto">
          <a:xfrm>
            <a:off x="2070100" y="5105400"/>
            <a:ext cx="457200" cy="152400"/>
            <a:chOff x="1392" y="3552"/>
            <a:chExt cx="288" cy="96"/>
          </a:xfrm>
        </p:grpSpPr>
        <p:sp>
          <p:nvSpPr>
            <p:cNvPr id="8239" name="Line 2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8240" name="Line 2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8241" name="Line 2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8208" name="Line 29"/>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8209" name="Oval 30"/>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8210" name="Oval 31"/>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8211" name="Text Box 32"/>
          <p:cNvSpPr txBox="1">
            <a:spLocks noChangeArrowheads="1"/>
          </p:cNvSpPr>
          <p:nvPr/>
        </p:nvSpPr>
        <p:spPr bwMode="auto">
          <a:xfrm>
            <a:off x="1096963" y="3048000"/>
            <a:ext cx="7270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r>
              <a:rPr lang="en-US"/>
              <a:t>–</a:t>
            </a:r>
            <a:endParaRPr lang="en-US" b="1"/>
          </a:p>
        </p:txBody>
      </p:sp>
      <p:cxnSp>
        <p:nvCxnSpPr>
          <p:cNvPr id="8212" name="AutoShape 33"/>
          <p:cNvCxnSpPr>
            <a:cxnSpLocks noChangeShapeType="1"/>
            <a:stCxn id="8210" idx="0"/>
            <a:endCxn id="8251"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8213" name="Oval 34"/>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8214" name="AutoShape 35"/>
          <p:cNvCxnSpPr>
            <a:cxnSpLocks noChangeShapeType="1"/>
            <a:stCxn id="8210" idx="6"/>
            <a:endCxn id="8213"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8215" name="Group 36"/>
          <p:cNvGrpSpPr>
            <a:grpSpLocks/>
          </p:cNvGrpSpPr>
          <p:nvPr/>
        </p:nvGrpSpPr>
        <p:grpSpPr bwMode="auto">
          <a:xfrm rot="5400000" flipH="1" flipV="1">
            <a:off x="2801144" y="2766219"/>
            <a:ext cx="177800" cy="455612"/>
            <a:chOff x="3450" y="2313"/>
            <a:chExt cx="111" cy="216"/>
          </a:xfrm>
        </p:grpSpPr>
        <p:sp>
          <p:nvSpPr>
            <p:cNvPr id="8232" name="Line 3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8233" name="Line 3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8234" name="Line 3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8235" name="Line 4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8236" name="Line 4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8237" name="Line 4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8238" name="Line 4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8216" name="Text Box 44"/>
          <p:cNvSpPr txBox="1">
            <a:spLocks noChangeArrowheads="1"/>
          </p:cNvSpPr>
          <p:nvPr/>
        </p:nvSpPr>
        <p:spPr bwMode="auto">
          <a:xfrm>
            <a:off x="2463800" y="3048000"/>
            <a:ext cx="7651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8217" name="AutoShape 45"/>
          <p:cNvCxnSpPr>
            <a:cxnSpLocks noChangeShapeType="1"/>
            <a:stCxn id="8209" idx="2"/>
            <a:endCxn id="8234"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8218" name="AutoShape 46"/>
          <p:cNvCxnSpPr>
            <a:cxnSpLocks noChangeShapeType="1"/>
            <a:stCxn id="8200" idx="6"/>
            <a:endCxn id="8232"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grpSp>
        <p:nvGrpSpPr>
          <p:cNvPr id="8219" name="Group 47"/>
          <p:cNvGrpSpPr>
            <a:grpSpLocks/>
          </p:cNvGrpSpPr>
          <p:nvPr/>
        </p:nvGrpSpPr>
        <p:grpSpPr bwMode="auto">
          <a:xfrm>
            <a:off x="152400" y="3367088"/>
            <a:ext cx="873125" cy="1006475"/>
            <a:chOff x="150" y="2121"/>
            <a:chExt cx="550" cy="634"/>
          </a:xfrm>
        </p:grpSpPr>
        <p:sp>
          <p:nvSpPr>
            <p:cNvPr id="8227" name="Text Box 48"/>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8228" name="Oval 49"/>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8229" name="Text Box 50"/>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8230" name="Text Box 51"/>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8231" name="Text Box 52"/>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8220" name="AutoShape 53"/>
          <p:cNvCxnSpPr>
            <a:cxnSpLocks noChangeShapeType="1"/>
            <a:stCxn id="8231" idx="0"/>
            <a:endCxn id="8242" idx="0"/>
          </p:cNvCxnSpPr>
          <p:nvPr/>
        </p:nvCxnSpPr>
        <p:spPr bwMode="auto">
          <a:xfrm rot="-5400000">
            <a:off x="707232" y="3072606"/>
            <a:ext cx="582612" cy="473075"/>
          </a:xfrm>
          <a:prstGeom prst="bentConnector2">
            <a:avLst/>
          </a:prstGeom>
          <a:noFill/>
          <a:ln w="12700">
            <a:solidFill>
              <a:schemeClr val="tx1"/>
            </a:solidFill>
            <a:miter lim="800000"/>
            <a:headEnd type="none" w="lg" len="lg"/>
            <a:tailEnd type="none" w="lg" len="lg"/>
          </a:ln>
        </p:spPr>
      </p:cxnSp>
      <p:sp>
        <p:nvSpPr>
          <p:cNvPr id="8221" name="Text Box 54"/>
          <p:cNvSpPr txBox="1">
            <a:spLocks noChangeArrowheads="1"/>
          </p:cNvSpPr>
          <p:nvPr/>
        </p:nvSpPr>
        <p:spPr bwMode="auto">
          <a:xfrm>
            <a:off x="4876800" y="2930525"/>
            <a:ext cx="1371600" cy="379413"/>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4"/>
            </a:pPr>
            <a:r>
              <a:rPr lang="en-US" b="1"/>
              <a:t>v</a:t>
            </a:r>
            <a:r>
              <a:rPr lang="en-US" b="1" baseline="-25000"/>
              <a:t>T</a:t>
            </a:r>
            <a:r>
              <a:rPr lang="en-US"/>
              <a:t> = </a:t>
            </a:r>
            <a:r>
              <a:rPr lang="en-US" b="1"/>
              <a:t>v</a:t>
            </a:r>
            <a:r>
              <a:rPr lang="en-US" b="1" baseline="-25000"/>
              <a:t>oc</a:t>
            </a:r>
          </a:p>
        </p:txBody>
      </p:sp>
      <p:sp>
        <p:nvSpPr>
          <p:cNvPr id="8222" name="Text Box 55"/>
          <p:cNvSpPr txBox="1">
            <a:spLocks noChangeArrowheads="1"/>
          </p:cNvSpPr>
          <p:nvPr/>
        </p:nvSpPr>
        <p:spPr bwMode="auto">
          <a:xfrm>
            <a:off x="3276600" y="3276600"/>
            <a:ext cx="442913" cy="1373188"/>
          </a:xfrm>
          <a:prstGeom prst="rect">
            <a:avLst/>
          </a:prstGeom>
          <a:noFill/>
          <a:ln w="12700">
            <a:noFill/>
            <a:miter lim="800000"/>
            <a:headEnd type="none" w="lg" len="lg"/>
            <a:tailEnd type="none" w="lg" len="lg"/>
          </a:ln>
        </p:spPr>
        <p:txBody>
          <a:bodyPr wrap="none">
            <a:spAutoFit/>
          </a:bodyPr>
          <a:lstStyle/>
          <a:p>
            <a:r>
              <a:rPr lang="en-US"/>
              <a:t>+</a:t>
            </a:r>
          </a:p>
          <a:p>
            <a:endParaRPr lang="en-US"/>
          </a:p>
          <a:p>
            <a:r>
              <a:rPr lang="en-US" b="1"/>
              <a:t>v</a:t>
            </a:r>
            <a:r>
              <a:rPr lang="en-US" b="1" baseline="-25000"/>
              <a:t>oc</a:t>
            </a:r>
          </a:p>
          <a:p>
            <a:endParaRPr lang="en-US" b="1" baseline="-25000"/>
          </a:p>
          <a:p>
            <a:r>
              <a:rPr lang="en-US"/>
              <a:t>–</a:t>
            </a:r>
          </a:p>
        </p:txBody>
      </p:sp>
      <p:sp>
        <p:nvSpPr>
          <p:cNvPr id="8223" name="Arc 56"/>
          <p:cNvSpPr>
            <a:spLocks/>
          </p:cNvSpPr>
          <p:nvPr/>
        </p:nvSpPr>
        <p:spPr bwMode="auto">
          <a:xfrm>
            <a:off x="1089025" y="3430588"/>
            <a:ext cx="817563" cy="1220787"/>
          </a:xfrm>
          <a:custGeom>
            <a:avLst/>
            <a:gdLst>
              <a:gd name="T0" fmla="*/ 250398 w 43200"/>
              <a:gd name="T1" fmla="*/ 47673 h 43200"/>
              <a:gd name="T2" fmla="*/ 65102 w 43200"/>
              <a:gd name="T3" fmla="*/ 279877 h 43200"/>
              <a:gd name="T4" fmla="*/ 408782 w 43200"/>
              <a:gd name="T5" fmla="*/ 610394 h 43200"/>
              <a:gd name="T6" fmla="*/ 0 60000 65536"/>
              <a:gd name="T7" fmla="*/ 0 60000 65536"/>
              <a:gd name="T8" fmla="*/ 0 60000 65536"/>
              <a:gd name="T9" fmla="*/ 0 w 43200"/>
              <a:gd name="T10" fmla="*/ 0 h 43200"/>
              <a:gd name="T11" fmla="*/ 43200 w 43200"/>
              <a:gd name="T12" fmla="*/ 43200 h 43200"/>
            </a:gdLst>
            <a:ahLst/>
            <a:cxnLst>
              <a:cxn ang="T6">
                <a:pos x="T0" y="T1"/>
              </a:cxn>
              <a:cxn ang="T7">
                <a:pos x="T2" y="T3"/>
              </a:cxn>
              <a:cxn ang="T8">
                <a:pos x="T4" y="T5"/>
              </a:cxn>
            </a:cxnLst>
            <a:rect l="T9" t="T10" r="T11" b="T12"/>
            <a:pathLst>
              <a:path w="43200" h="43200" fill="none" extrusionOk="0">
                <a:moveTo>
                  <a:pt x="13231" y="1687"/>
                </a:moveTo>
                <a:cubicBezTo>
                  <a:pt x="15880" y="573"/>
                  <a:pt x="18725" y="-1"/>
                  <a:pt x="21600" y="0"/>
                </a:cubicBezTo>
                <a:cubicBezTo>
                  <a:pt x="33529" y="0"/>
                  <a:pt x="43200" y="9670"/>
                  <a:pt x="43200" y="21600"/>
                </a:cubicBezTo>
                <a:cubicBezTo>
                  <a:pt x="43200" y="33529"/>
                  <a:pt x="33529" y="43200"/>
                  <a:pt x="21600" y="43200"/>
                </a:cubicBezTo>
                <a:cubicBezTo>
                  <a:pt x="9670" y="43200"/>
                  <a:pt x="0" y="33529"/>
                  <a:pt x="0" y="21600"/>
                </a:cubicBezTo>
                <a:cubicBezTo>
                  <a:pt x="-1" y="17451"/>
                  <a:pt x="1194" y="13391"/>
                  <a:pt x="3440" y="9904"/>
                </a:cubicBezTo>
              </a:path>
              <a:path w="43200" h="43200" stroke="0" extrusionOk="0">
                <a:moveTo>
                  <a:pt x="13231" y="1687"/>
                </a:moveTo>
                <a:cubicBezTo>
                  <a:pt x="15880" y="573"/>
                  <a:pt x="18725" y="-1"/>
                  <a:pt x="21600" y="0"/>
                </a:cubicBezTo>
                <a:cubicBezTo>
                  <a:pt x="33529" y="0"/>
                  <a:pt x="43200" y="9670"/>
                  <a:pt x="43200" y="21600"/>
                </a:cubicBezTo>
                <a:cubicBezTo>
                  <a:pt x="43200" y="33529"/>
                  <a:pt x="33529" y="43200"/>
                  <a:pt x="21600" y="43200"/>
                </a:cubicBezTo>
                <a:cubicBezTo>
                  <a:pt x="9670" y="43200"/>
                  <a:pt x="0" y="33529"/>
                  <a:pt x="0" y="21600"/>
                </a:cubicBezTo>
                <a:cubicBezTo>
                  <a:pt x="-1" y="17451"/>
                  <a:pt x="1194" y="13391"/>
                  <a:pt x="3440" y="9904"/>
                </a:cubicBezTo>
                <a:lnTo>
                  <a:pt x="21600" y="21600"/>
                </a:lnTo>
                <a:close/>
              </a:path>
            </a:pathLst>
          </a:custGeom>
          <a:noFill/>
          <a:ln w="25400">
            <a:solidFill>
              <a:srgbClr val="800000"/>
            </a:solidFill>
            <a:round/>
            <a:headEnd type="none" w="lg" len="lg"/>
            <a:tailEnd type="stealth" w="lg" len="lg"/>
          </a:ln>
        </p:spPr>
        <p:txBody>
          <a:bodyPr wrap="none" anchor="ctr"/>
          <a:lstStyle/>
          <a:p>
            <a:endParaRPr lang="en-US"/>
          </a:p>
        </p:txBody>
      </p:sp>
      <p:sp>
        <p:nvSpPr>
          <p:cNvPr id="8224" name="Text Box 57"/>
          <p:cNvSpPr txBox="1">
            <a:spLocks noChangeArrowheads="1"/>
          </p:cNvSpPr>
          <p:nvPr/>
        </p:nvSpPr>
        <p:spPr bwMode="auto">
          <a:xfrm>
            <a:off x="1352550" y="4205288"/>
            <a:ext cx="247650" cy="366712"/>
          </a:xfrm>
          <a:prstGeom prst="rect">
            <a:avLst/>
          </a:prstGeom>
          <a:noFill/>
          <a:ln w="12700">
            <a:noFill/>
            <a:miter lim="800000"/>
            <a:headEnd type="none" w="lg" len="lg"/>
            <a:tailEnd type="none" w="lg" len="lg"/>
          </a:ln>
        </p:spPr>
        <p:txBody>
          <a:bodyPr wrap="none">
            <a:spAutoFit/>
          </a:bodyPr>
          <a:lstStyle/>
          <a:p>
            <a:r>
              <a:rPr lang="en-US" b="1" i="1"/>
              <a:t>i</a:t>
            </a:r>
          </a:p>
        </p:txBody>
      </p:sp>
      <p:graphicFrame>
        <p:nvGraphicFramePr>
          <p:cNvPr id="8194" name="Object 58"/>
          <p:cNvGraphicFramePr>
            <a:graphicFrameLocks noChangeAspect="1"/>
          </p:cNvGraphicFramePr>
          <p:nvPr>
            <p:ph sz="half" idx="2"/>
          </p:nvPr>
        </p:nvGraphicFramePr>
        <p:xfrm>
          <a:off x="4903788" y="4017963"/>
          <a:ext cx="2058987" cy="958850"/>
        </p:xfrm>
        <a:graphic>
          <a:graphicData uri="http://schemas.openxmlformats.org/presentationml/2006/ole">
            <p:oleObj spid="_x0000_s8194" name="Equation" r:id="rId3" imgW="927000" imgH="431640" progId="Equation.3">
              <p:embed/>
            </p:oleObj>
          </a:graphicData>
        </a:graphic>
      </p:graphicFrame>
      <p:sp>
        <p:nvSpPr>
          <p:cNvPr id="8225" name="Text Box 59"/>
          <p:cNvSpPr txBox="1">
            <a:spLocks noChangeArrowheads="1"/>
          </p:cNvSpPr>
          <p:nvPr/>
        </p:nvSpPr>
        <p:spPr bwMode="auto">
          <a:xfrm>
            <a:off x="2514600" y="2376488"/>
            <a:ext cx="681038" cy="366712"/>
          </a:xfrm>
          <a:prstGeom prst="rect">
            <a:avLst/>
          </a:prstGeom>
          <a:noFill/>
          <a:ln w="12700">
            <a:noFill/>
            <a:miter lim="800000"/>
            <a:headEnd type="none" w="lg" len="lg"/>
            <a:tailEnd type="none" w="lg" len="lg"/>
          </a:ln>
        </p:spPr>
        <p:txBody>
          <a:bodyPr wrap="none">
            <a:spAutoFit/>
          </a:bodyPr>
          <a:lstStyle/>
          <a:p>
            <a:r>
              <a:rPr lang="en-US" b="1" i="1">
                <a:solidFill>
                  <a:srgbClr val="800000"/>
                </a:solidFill>
              </a:rPr>
              <a:t>i</a:t>
            </a:r>
            <a:r>
              <a:rPr lang="en-US" b="1" i="1" baseline="-25000">
                <a:solidFill>
                  <a:srgbClr val="800000"/>
                </a:solidFill>
              </a:rPr>
              <a:t>3</a:t>
            </a:r>
            <a:r>
              <a:rPr lang="en-US">
                <a:solidFill>
                  <a:srgbClr val="800000"/>
                </a:solidFill>
              </a:rPr>
              <a:t> = 0</a:t>
            </a:r>
          </a:p>
        </p:txBody>
      </p:sp>
      <p:sp>
        <p:nvSpPr>
          <p:cNvPr id="8226" name="Line 60"/>
          <p:cNvSpPr>
            <a:spLocks noChangeShapeType="1"/>
          </p:cNvSpPr>
          <p:nvPr/>
        </p:nvSpPr>
        <p:spPr bwMode="auto">
          <a:xfrm>
            <a:off x="2609850" y="2819400"/>
            <a:ext cx="590550" cy="0"/>
          </a:xfrm>
          <a:prstGeom prst="line">
            <a:avLst/>
          </a:prstGeom>
          <a:noFill/>
          <a:ln w="12700">
            <a:solidFill>
              <a:schemeClr val="tx1"/>
            </a:solidFill>
            <a:round/>
            <a:headEnd type="none" w="lg" len="lg"/>
            <a:tailEnd type="stealth" w="lg" len="lg"/>
          </a:ln>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a:t>ECEN 301</a:t>
            </a:r>
          </a:p>
        </p:txBody>
      </p:sp>
      <p:sp>
        <p:nvSpPr>
          <p:cNvPr id="41987" name="Footer Placeholder 4"/>
          <p:cNvSpPr>
            <a:spLocks noGrp="1"/>
          </p:cNvSpPr>
          <p:nvPr>
            <p:ph type="ftr" sz="quarter" idx="11"/>
          </p:nvPr>
        </p:nvSpPr>
        <p:spPr>
          <a:noFill/>
        </p:spPr>
        <p:txBody>
          <a:bodyPr/>
          <a:lstStyle/>
          <a:p>
            <a:r>
              <a:rPr lang="en-US"/>
              <a:t>Discussion #9 – Equivalent Circuits</a:t>
            </a:r>
          </a:p>
        </p:txBody>
      </p:sp>
      <p:sp>
        <p:nvSpPr>
          <p:cNvPr id="41988" name="Slide Number Placeholder 5"/>
          <p:cNvSpPr>
            <a:spLocks noGrp="1"/>
          </p:cNvSpPr>
          <p:nvPr>
            <p:ph type="sldNum" sz="quarter" idx="12"/>
          </p:nvPr>
        </p:nvSpPr>
        <p:spPr>
          <a:noFill/>
        </p:spPr>
        <p:txBody>
          <a:bodyPr/>
          <a:lstStyle/>
          <a:p>
            <a:pPr lvl="1"/>
            <a:fld id="{430024BF-BCAD-4AC0-8C8F-0F90621E208B}" type="slidenum">
              <a:rPr lang="en-US"/>
              <a:pPr lvl="1"/>
              <a:t>27</a:t>
            </a:fld>
            <a:endParaRPr lang="en-US"/>
          </a:p>
        </p:txBody>
      </p:sp>
      <p:sp>
        <p:nvSpPr>
          <p:cNvPr id="41989"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41990" name="Rectangle 3"/>
          <p:cNvSpPr>
            <a:spLocks noGrp="1" noChangeArrowheads="1"/>
          </p:cNvSpPr>
          <p:nvPr>
            <p:ph type="body" idx="1"/>
          </p:nvPr>
        </p:nvSpPr>
        <p:spPr>
          <a:xfrm>
            <a:off x="406400" y="1333500"/>
            <a:ext cx="8356600" cy="2019300"/>
          </a:xfrm>
          <a:solidFill>
            <a:srgbClr val="8495A9"/>
          </a:solidFill>
          <a:ln>
            <a:solidFill>
              <a:schemeClr val="tx1"/>
            </a:solidFill>
          </a:ln>
        </p:spPr>
        <p:txBody>
          <a:bodyPr/>
          <a:lstStyle/>
          <a:p>
            <a:pPr marL="609600" indent="-609600">
              <a:buClr>
                <a:schemeClr val="tx1"/>
              </a:buClr>
              <a:buFont typeface="Monotype Sorts" pitchFamily="2" charset="2"/>
              <a:buNone/>
            </a:pPr>
            <a:r>
              <a:rPr lang="en-US" b="1" u="sng" smtClean="0"/>
              <a:t>Computing </a:t>
            </a:r>
            <a:r>
              <a:rPr lang="en-US" b="1" u="sng" smtClean="0">
                <a:cs typeface="Times New Roman" pitchFamily="18" charset="0"/>
              </a:rPr>
              <a:t>Thévenin Equivalent Circuit</a:t>
            </a:r>
            <a:r>
              <a:rPr lang="en-US" smtClean="0">
                <a:cs typeface="Times New Roman" pitchFamily="18" charset="0"/>
              </a:rPr>
              <a:t>:</a:t>
            </a:r>
          </a:p>
          <a:p>
            <a:pPr marL="990600" lvl="1" indent="-533400">
              <a:buClr>
                <a:schemeClr val="tx1"/>
              </a:buClr>
              <a:buFont typeface="Monotype Sorts" pitchFamily="2" charset="2"/>
              <a:buAutoNum type="arabicPeriod"/>
            </a:pPr>
            <a:r>
              <a:rPr lang="en-US" smtClean="0">
                <a:cs typeface="Times New Roman" pitchFamily="18" charset="0"/>
              </a:rPr>
              <a:t>Compute the Thévenin resistance </a:t>
            </a:r>
            <a:r>
              <a:rPr lang="en-US" b="1" smtClean="0">
                <a:cs typeface="Times New Roman" pitchFamily="18" charset="0"/>
              </a:rPr>
              <a:t>R</a:t>
            </a:r>
            <a:r>
              <a:rPr lang="en-US" b="1" baseline="-25000" smtClean="0">
                <a:cs typeface="Times New Roman" pitchFamily="18" charset="0"/>
              </a:rPr>
              <a:t>T</a:t>
            </a:r>
          </a:p>
          <a:p>
            <a:pPr marL="990600" lvl="1" indent="-533400">
              <a:buClr>
                <a:schemeClr val="tx1"/>
              </a:buClr>
              <a:buFont typeface="Monotype Sorts" pitchFamily="2" charset="2"/>
              <a:buAutoNum type="arabicPeriod"/>
            </a:pPr>
            <a:r>
              <a:rPr lang="en-US" smtClean="0">
                <a:cs typeface="Times New Roman" pitchFamily="18" charset="0"/>
              </a:rPr>
              <a:t>Compute the Thévenin voltage </a:t>
            </a:r>
            <a:r>
              <a:rPr lang="en-US" b="1" smtClean="0">
                <a:cs typeface="Times New Roman" pitchFamily="18" charset="0"/>
              </a:rPr>
              <a:t>v</a:t>
            </a:r>
            <a:r>
              <a:rPr lang="en-US" b="1" baseline="-25000" smtClean="0">
                <a:cs typeface="Times New Roman" pitchFamily="18" charset="0"/>
              </a:rPr>
              <a:t>T</a:t>
            </a:r>
          </a:p>
        </p:txBody>
      </p:sp>
      <p:grpSp>
        <p:nvGrpSpPr>
          <p:cNvPr id="41991" name="Group 4"/>
          <p:cNvGrpSpPr>
            <a:grpSpLocks/>
          </p:cNvGrpSpPr>
          <p:nvPr/>
        </p:nvGrpSpPr>
        <p:grpSpPr bwMode="auto">
          <a:xfrm>
            <a:off x="2682875" y="3695700"/>
            <a:ext cx="3346450" cy="1944688"/>
            <a:chOff x="436" y="2016"/>
            <a:chExt cx="2108" cy="1225"/>
          </a:xfrm>
        </p:grpSpPr>
        <p:grpSp>
          <p:nvGrpSpPr>
            <p:cNvPr id="41992" name="Group 5"/>
            <p:cNvGrpSpPr>
              <a:grpSpLocks/>
            </p:cNvGrpSpPr>
            <p:nvPr/>
          </p:nvGrpSpPr>
          <p:grpSpPr bwMode="auto">
            <a:xfrm>
              <a:off x="436" y="2503"/>
              <a:ext cx="577" cy="404"/>
              <a:chOff x="28" y="2584"/>
              <a:chExt cx="577" cy="404"/>
            </a:xfrm>
          </p:grpSpPr>
          <p:sp>
            <p:nvSpPr>
              <p:cNvPr id="42015" name="Text Box 6"/>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42016" name="Oval 7"/>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2017" name="Text Box 8"/>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41993" name="Oval 9"/>
            <p:cNvSpPr>
              <a:spLocks noChangeArrowheads="1"/>
            </p:cNvSpPr>
            <p:nvPr/>
          </p:nvSpPr>
          <p:spPr bwMode="auto">
            <a:xfrm>
              <a:off x="1730"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1994" name="Oval 10"/>
            <p:cNvSpPr>
              <a:spLocks noChangeArrowheads="1"/>
            </p:cNvSpPr>
            <p:nvPr/>
          </p:nvSpPr>
          <p:spPr bwMode="auto">
            <a:xfrm>
              <a:off x="1730"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41995" name="Group 11"/>
            <p:cNvGrpSpPr>
              <a:grpSpLocks/>
            </p:cNvGrpSpPr>
            <p:nvPr/>
          </p:nvGrpSpPr>
          <p:grpSpPr bwMode="auto">
            <a:xfrm rot="5400000" flipH="1" flipV="1">
              <a:off x="1266" y="2176"/>
              <a:ext cx="112" cy="287"/>
              <a:chOff x="3450" y="2313"/>
              <a:chExt cx="111" cy="216"/>
            </a:xfrm>
          </p:grpSpPr>
          <p:sp>
            <p:nvSpPr>
              <p:cNvPr id="42008" name="Line 1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2009" name="Line 1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2010" name="Line 1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2011" name="Line 1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2012" name="Line 1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2013" name="Line 1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2014" name="Line 1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1996" name="Text Box 19"/>
            <p:cNvSpPr txBox="1">
              <a:spLocks noChangeArrowheads="1"/>
            </p:cNvSpPr>
            <p:nvPr/>
          </p:nvSpPr>
          <p:spPr bwMode="auto">
            <a:xfrm>
              <a:off x="1175" y="2048"/>
              <a:ext cx="284"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41997" name="AutoShape 20"/>
            <p:cNvCxnSpPr>
              <a:cxnSpLocks noChangeShapeType="1"/>
              <a:stCxn id="42017" idx="2"/>
              <a:endCxn id="41993" idx="2"/>
            </p:cNvCxnSpPr>
            <p:nvPr/>
          </p:nvCxnSpPr>
          <p:spPr bwMode="auto">
            <a:xfrm rot="16200000" flipH="1">
              <a:off x="1178" y="2575"/>
              <a:ext cx="219" cy="884"/>
            </a:xfrm>
            <a:prstGeom prst="bentConnector2">
              <a:avLst/>
            </a:prstGeom>
            <a:noFill/>
            <a:ln w="12700">
              <a:solidFill>
                <a:schemeClr val="tx1"/>
              </a:solidFill>
              <a:miter lim="800000"/>
              <a:headEnd type="none" w="lg" len="lg"/>
              <a:tailEnd type="none" w="lg" len="lg"/>
            </a:ln>
          </p:spPr>
        </p:cxnSp>
        <p:cxnSp>
          <p:nvCxnSpPr>
            <p:cNvPr id="41998" name="AutoShape 21"/>
            <p:cNvCxnSpPr>
              <a:cxnSpLocks noChangeShapeType="1"/>
              <a:stCxn id="42017" idx="0"/>
              <a:endCxn id="42008" idx="0"/>
            </p:cNvCxnSpPr>
            <p:nvPr/>
          </p:nvCxnSpPr>
          <p:spPr bwMode="auto">
            <a:xfrm rot="-5400000">
              <a:off x="925" y="2249"/>
              <a:ext cx="175" cy="333"/>
            </a:xfrm>
            <a:prstGeom prst="bentConnector2">
              <a:avLst/>
            </a:prstGeom>
            <a:noFill/>
            <a:ln w="12700">
              <a:solidFill>
                <a:schemeClr val="tx1"/>
              </a:solidFill>
              <a:miter lim="800000"/>
              <a:headEnd type="none" w="lg" len="lg"/>
              <a:tailEnd type="none" w="lg" len="lg"/>
            </a:ln>
          </p:spPr>
        </p:cxnSp>
        <p:cxnSp>
          <p:nvCxnSpPr>
            <p:cNvPr id="41999" name="AutoShape 22"/>
            <p:cNvCxnSpPr>
              <a:cxnSpLocks noChangeShapeType="1"/>
              <a:stCxn id="41994" idx="2"/>
              <a:endCxn id="42010" idx="1"/>
            </p:cNvCxnSpPr>
            <p:nvPr/>
          </p:nvCxnSpPr>
          <p:spPr bwMode="auto">
            <a:xfrm flipH="1">
              <a:off x="1466" y="2318"/>
              <a:ext cx="264" cy="0"/>
            </a:xfrm>
            <a:prstGeom prst="straightConnector1">
              <a:avLst/>
            </a:prstGeom>
            <a:noFill/>
            <a:ln w="12700">
              <a:solidFill>
                <a:schemeClr val="tx1"/>
              </a:solidFill>
              <a:round/>
              <a:headEnd type="none" w="lg" len="lg"/>
              <a:tailEnd type="none" w="lg" len="lg"/>
            </a:ln>
          </p:spPr>
        </p:cxnSp>
        <p:cxnSp>
          <p:nvCxnSpPr>
            <p:cNvPr id="42000" name="AutoShape 23"/>
            <p:cNvCxnSpPr>
              <a:cxnSpLocks noChangeShapeType="1"/>
              <a:stCxn id="41994" idx="6"/>
            </p:cNvCxnSpPr>
            <p:nvPr/>
          </p:nvCxnSpPr>
          <p:spPr bwMode="auto">
            <a:xfrm flipV="1">
              <a:off x="1813" y="2317"/>
              <a:ext cx="244" cy="1"/>
            </a:xfrm>
            <a:prstGeom prst="straightConnector1">
              <a:avLst/>
            </a:prstGeom>
            <a:noFill/>
            <a:ln w="12700">
              <a:solidFill>
                <a:schemeClr val="tx1"/>
              </a:solidFill>
              <a:round/>
              <a:headEnd type="none" w="lg" len="lg"/>
              <a:tailEnd type="none" w="lg" len="lg"/>
            </a:ln>
          </p:spPr>
        </p:cxnSp>
        <p:cxnSp>
          <p:nvCxnSpPr>
            <p:cNvPr id="42001" name="AutoShape 24"/>
            <p:cNvCxnSpPr>
              <a:cxnSpLocks noChangeShapeType="1"/>
              <a:stCxn id="41993" idx="6"/>
            </p:cNvCxnSpPr>
            <p:nvPr/>
          </p:nvCxnSpPr>
          <p:spPr bwMode="auto">
            <a:xfrm>
              <a:off x="1813" y="3126"/>
              <a:ext cx="243" cy="2"/>
            </a:xfrm>
            <a:prstGeom prst="straightConnector1">
              <a:avLst/>
            </a:prstGeom>
            <a:noFill/>
            <a:ln w="12700">
              <a:solidFill>
                <a:schemeClr val="tx1"/>
              </a:solidFill>
              <a:round/>
              <a:headEnd type="none" w="lg" len="lg"/>
              <a:tailEnd type="none" w="lg" len="lg"/>
            </a:ln>
          </p:spPr>
        </p:cxnSp>
        <p:grpSp>
          <p:nvGrpSpPr>
            <p:cNvPr id="42002" name="Group 25"/>
            <p:cNvGrpSpPr>
              <a:grpSpLocks/>
            </p:cNvGrpSpPr>
            <p:nvPr/>
          </p:nvGrpSpPr>
          <p:grpSpPr bwMode="auto">
            <a:xfrm>
              <a:off x="2064" y="2204"/>
              <a:ext cx="480" cy="1037"/>
              <a:chOff x="1680" y="2060"/>
              <a:chExt cx="480" cy="1037"/>
            </a:xfrm>
          </p:grpSpPr>
          <p:sp>
            <p:nvSpPr>
              <p:cNvPr id="42006" name="Rectangle 26"/>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42007" name="Text Box 27"/>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sp>
          <p:nvSpPr>
            <p:cNvPr id="42003" name="Text Box 28"/>
            <p:cNvSpPr txBox="1">
              <a:spLocks noChangeArrowheads="1"/>
            </p:cNvSpPr>
            <p:nvPr/>
          </p:nvSpPr>
          <p:spPr bwMode="auto">
            <a:xfrm>
              <a:off x="1675" y="2313"/>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42004" name="Line 29"/>
            <p:cNvSpPr>
              <a:spLocks noChangeShapeType="1"/>
            </p:cNvSpPr>
            <p:nvPr/>
          </p:nvSpPr>
          <p:spPr bwMode="auto">
            <a:xfrm>
              <a:off x="1622" y="2221"/>
              <a:ext cx="264" cy="0"/>
            </a:xfrm>
            <a:prstGeom prst="line">
              <a:avLst/>
            </a:prstGeom>
            <a:noFill/>
            <a:ln w="12700">
              <a:solidFill>
                <a:schemeClr val="tx1"/>
              </a:solidFill>
              <a:round/>
              <a:headEnd type="none" w="lg" len="lg"/>
              <a:tailEnd type="stealth" w="lg" len="lg"/>
            </a:ln>
          </p:spPr>
          <p:txBody>
            <a:bodyPr/>
            <a:lstStyle/>
            <a:p>
              <a:endParaRPr lang="en-US"/>
            </a:p>
          </p:txBody>
        </p:sp>
        <p:sp>
          <p:nvSpPr>
            <p:cNvPr id="42005" name="Text Box 30"/>
            <p:cNvSpPr txBox="1">
              <a:spLocks noChangeArrowheads="1"/>
            </p:cNvSpPr>
            <p:nvPr/>
          </p:nvSpPr>
          <p:spPr bwMode="auto">
            <a:xfrm>
              <a:off x="16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a:t>ECEN 301</a:t>
            </a:r>
          </a:p>
        </p:txBody>
      </p:sp>
      <p:sp>
        <p:nvSpPr>
          <p:cNvPr id="43011" name="Footer Placeholder 4"/>
          <p:cNvSpPr>
            <a:spLocks noGrp="1"/>
          </p:cNvSpPr>
          <p:nvPr>
            <p:ph type="ftr" sz="quarter" idx="11"/>
          </p:nvPr>
        </p:nvSpPr>
        <p:spPr>
          <a:noFill/>
        </p:spPr>
        <p:txBody>
          <a:bodyPr/>
          <a:lstStyle/>
          <a:p>
            <a:r>
              <a:rPr lang="en-US"/>
              <a:t>Discussion #9 – Equivalent Circuits</a:t>
            </a:r>
          </a:p>
        </p:txBody>
      </p:sp>
      <p:sp>
        <p:nvSpPr>
          <p:cNvPr id="43012" name="Slide Number Placeholder 5"/>
          <p:cNvSpPr>
            <a:spLocks noGrp="1"/>
          </p:cNvSpPr>
          <p:nvPr>
            <p:ph type="sldNum" sz="quarter" idx="12"/>
          </p:nvPr>
        </p:nvSpPr>
        <p:spPr>
          <a:noFill/>
        </p:spPr>
        <p:txBody>
          <a:bodyPr/>
          <a:lstStyle/>
          <a:p>
            <a:pPr lvl="1"/>
            <a:fld id="{F2E7097B-1759-48FB-A60E-6B6CF2CCE0E0}" type="slidenum">
              <a:rPr lang="en-US"/>
              <a:pPr lvl="1"/>
              <a:t>28</a:t>
            </a:fld>
            <a:endParaRPr lang="en-US"/>
          </a:p>
        </p:txBody>
      </p:sp>
      <p:sp>
        <p:nvSpPr>
          <p:cNvPr id="43013"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43014" name="Rectangle 3"/>
          <p:cNvSpPr>
            <a:spLocks noGrp="1" noChangeArrowheads="1"/>
          </p:cNvSpPr>
          <p:nvPr>
            <p:ph type="body" idx="1"/>
          </p:nvPr>
        </p:nvSpPr>
        <p:spPr>
          <a:xfrm>
            <a:off x="406400" y="1333500"/>
            <a:ext cx="8356600" cy="876300"/>
          </a:xfrm>
        </p:spPr>
        <p:txBody>
          <a:bodyPr/>
          <a:lstStyle/>
          <a:p>
            <a:pPr>
              <a:lnSpc>
                <a:spcPct val="80000"/>
              </a:lnSpc>
            </a:pPr>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smtClean="0"/>
          </a:p>
        </p:txBody>
      </p:sp>
      <p:sp>
        <p:nvSpPr>
          <p:cNvPr id="43015" name="Oval 5"/>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3016" name="AutoShape 6"/>
          <p:cNvCxnSpPr>
            <a:cxnSpLocks noChangeShapeType="1"/>
            <a:stCxn id="43025" idx="2"/>
            <a:endCxn id="43043" idx="4"/>
          </p:cNvCxnSpPr>
          <p:nvPr/>
        </p:nvCxnSpPr>
        <p:spPr bwMode="auto">
          <a:xfrm rot="10800000">
            <a:off x="762000" y="4171950"/>
            <a:ext cx="1471613" cy="690563"/>
          </a:xfrm>
          <a:prstGeom prst="bentConnector2">
            <a:avLst/>
          </a:prstGeom>
          <a:noFill/>
          <a:ln w="12700">
            <a:solidFill>
              <a:schemeClr val="tx1"/>
            </a:solidFill>
            <a:miter lim="800000"/>
            <a:headEnd type="none" w="lg" len="lg"/>
            <a:tailEnd type="none" w="lg" len="lg"/>
          </a:ln>
        </p:spPr>
      </p:cxnSp>
      <p:cxnSp>
        <p:nvCxnSpPr>
          <p:cNvPr id="43017" name="AutoShape 7"/>
          <p:cNvCxnSpPr>
            <a:cxnSpLocks noChangeShapeType="1"/>
            <a:stCxn id="43015" idx="4"/>
            <a:endCxn id="43071"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43018" name="Group 8"/>
          <p:cNvGrpSpPr>
            <a:grpSpLocks/>
          </p:cNvGrpSpPr>
          <p:nvPr/>
        </p:nvGrpSpPr>
        <p:grpSpPr bwMode="auto">
          <a:xfrm>
            <a:off x="2208213" y="3870325"/>
            <a:ext cx="176212" cy="342900"/>
            <a:chOff x="1670" y="2765"/>
            <a:chExt cx="111" cy="216"/>
          </a:xfrm>
        </p:grpSpPr>
        <p:sp>
          <p:nvSpPr>
            <p:cNvPr id="43071" name="Line 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3072" name="Line 1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73" name="Line 1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3074" name="Line 1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75" name="Line 1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76" name="Line 1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77" name="Line 1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3019" name="Text Box 16"/>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43020" name="Group 17"/>
          <p:cNvGrpSpPr>
            <a:grpSpLocks/>
          </p:cNvGrpSpPr>
          <p:nvPr/>
        </p:nvGrpSpPr>
        <p:grpSpPr bwMode="auto">
          <a:xfrm rot="5400000" flipH="1" flipV="1">
            <a:off x="1373982" y="2777331"/>
            <a:ext cx="177800" cy="455613"/>
            <a:chOff x="3450" y="2313"/>
            <a:chExt cx="111" cy="216"/>
          </a:xfrm>
        </p:grpSpPr>
        <p:sp>
          <p:nvSpPr>
            <p:cNvPr id="43064"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3065"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66"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3067"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68"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69"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70"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43021" name="AutoShape 25"/>
          <p:cNvCxnSpPr>
            <a:cxnSpLocks noChangeShapeType="1"/>
            <a:stCxn id="43015" idx="2"/>
            <a:endCxn id="43066"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43022" name="Group 26"/>
          <p:cNvGrpSpPr>
            <a:grpSpLocks/>
          </p:cNvGrpSpPr>
          <p:nvPr/>
        </p:nvGrpSpPr>
        <p:grpSpPr bwMode="auto">
          <a:xfrm>
            <a:off x="2070100" y="5105400"/>
            <a:ext cx="457200" cy="152400"/>
            <a:chOff x="1392" y="3552"/>
            <a:chExt cx="288" cy="96"/>
          </a:xfrm>
        </p:grpSpPr>
        <p:sp>
          <p:nvSpPr>
            <p:cNvPr id="43061" name="Line 2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3062" name="Line 2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3063" name="Line 2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3023" name="Line 30"/>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3024" name="Oval 31"/>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3025" name="Oval 32"/>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3026" name="Text Box 33"/>
          <p:cNvSpPr txBox="1">
            <a:spLocks noChangeArrowheads="1"/>
          </p:cNvSpPr>
          <p:nvPr/>
        </p:nvSpPr>
        <p:spPr bwMode="auto">
          <a:xfrm>
            <a:off x="1219200" y="30480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endParaRPr lang="en-US" b="1"/>
          </a:p>
        </p:txBody>
      </p:sp>
      <p:cxnSp>
        <p:nvCxnSpPr>
          <p:cNvPr id="43027" name="AutoShape 34"/>
          <p:cNvCxnSpPr>
            <a:cxnSpLocks noChangeShapeType="1"/>
            <a:stCxn id="43025" idx="0"/>
            <a:endCxn id="43073"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43028" name="Oval 35"/>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3029" name="AutoShape 36"/>
          <p:cNvCxnSpPr>
            <a:cxnSpLocks noChangeShapeType="1"/>
            <a:stCxn id="43025" idx="6"/>
            <a:endCxn id="43028"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43030" name="Group 37"/>
          <p:cNvGrpSpPr>
            <a:grpSpLocks/>
          </p:cNvGrpSpPr>
          <p:nvPr/>
        </p:nvGrpSpPr>
        <p:grpSpPr bwMode="auto">
          <a:xfrm>
            <a:off x="3752850" y="3773488"/>
            <a:ext cx="176213" cy="342900"/>
            <a:chOff x="1670" y="2765"/>
            <a:chExt cx="111" cy="216"/>
          </a:xfrm>
        </p:grpSpPr>
        <p:sp>
          <p:nvSpPr>
            <p:cNvPr id="43054" name="Line 3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3055" name="Line 3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56" name="Line 4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3057" name="Line 4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58" name="Line 4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59" name="Line 4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60" name="Line 4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3031" name="Text Box 45"/>
          <p:cNvSpPr txBox="1">
            <a:spLocks noChangeArrowheads="1"/>
          </p:cNvSpPr>
          <p:nvPr/>
        </p:nvSpPr>
        <p:spPr bwMode="auto">
          <a:xfrm>
            <a:off x="3949700" y="3492500"/>
            <a:ext cx="4508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43032" name="Group 46"/>
          <p:cNvGrpSpPr>
            <a:grpSpLocks/>
          </p:cNvGrpSpPr>
          <p:nvPr/>
        </p:nvGrpSpPr>
        <p:grpSpPr bwMode="auto">
          <a:xfrm rot="5400000" flipH="1" flipV="1">
            <a:off x="2801144" y="2766219"/>
            <a:ext cx="177800" cy="455612"/>
            <a:chOff x="3450" y="2313"/>
            <a:chExt cx="111" cy="216"/>
          </a:xfrm>
        </p:grpSpPr>
        <p:sp>
          <p:nvSpPr>
            <p:cNvPr id="43047" name="Line 4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3048" name="Line 4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3049" name="Line 4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3050" name="Line 5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3051" name="Line 5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3052" name="Line 5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3053" name="Line 5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3033" name="Text Box 54"/>
          <p:cNvSpPr txBox="1">
            <a:spLocks noChangeArrowheads="1"/>
          </p:cNvSpPr>
          <p:nvPr/>
        </p:nvSpPr>
        <p:spPr bwMode="auto">
          <a:xfrm>
            <a:off x="2605088" y="30480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43034" name="AutoShape 55"/>
          <p:cNvCxnSpPr>
            <a:cxnSpLocks noChangeShapeType="1"/>
            <a:stCxn id="43024" idx="2"/>
            <a:endCxn id="43049"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43035" name="AutoShape 56"/>
          <p:cNvCxnSpPr>
            <a:cxnSpLocks noChangeShapeType="1"/>
            <a:stCxn id="43015" idx="6"/>
            <a:endCxn id="43047"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grpSp>
        <p:nvGrpSpPr>
          <p:cNvPr id="43036" name="Group 57"/>
          <p:cNvGrpSpPr>
            <a:grpSpLocks/>
          </p:cNvGrpSpPr>
          <p:nvPr/>
        </p:nvGrpSpPr>
        <p:grpSpPr bwMode="auto">
          <a:xfrm>
            <a:off x="152400" y="3367088"/>
            <a:ext cx="873125" cy="1006475"/>
            <a:chOff x="150" y="2121"/>
            <a:chExt cx="550" cy="634"/>
          </a:xfrm>
        </p:grpSpPr>
        <p:sp>
          <p:nvSpPr>
            <p:cNvPr id="43042" name="Text Box 58"/>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43043" name="Oval 59"/>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3044" name="Text Box 60"/>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3045" name="Text Box 61"/>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3046" name="Text Box 62"/>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43037" name="AutoShape 63"/>
          <p:cNvCxnSpPr>
            <a:cxnSpLocks noChangeShapeType="1"/>
            <a:stCxn id="43046" idx="0"/>
            <a:endCxn id="43064" idx="0"/>
          </p:cNvCxnSpPr>
          <p:nvPr/>
        </p:nvCxnSpPr>
        <p:spPr bwMode="auto">
          <a:xfrm rot="-5400000">
            <a:off x="707232" y="3072606"/>
            <a:ext cx="582612" cy="473075"/>
          </a:xfrm>
          <a:prstGeom prst="bentConnector2">
            <a:avLst/>
          </a:prstGeom>
          <a:noFill/>
          <a:ln w="12700">
            <a:solidFill>
              <a:schemeClr val="tx1"/>
            </a:solidFill>
            <a:miter lim="800000"/>
            <a:headEnd type="none" w="lg" len="lg"/>
            <a:tailEnd type="none" w="lg" len="lg"/>
          </a:ln>
        </p:spPr>
      </p:cxnSp>
      <p:cxnSp>
        <p:nvCxnSpPr>
          <p:cNvPr id="43038" name="AutoShape 64"/>
          <p:cNvCxnSpPr>
            <a:cxnSpLocks noChangeShapeType="1"/>
            <a:stCxn id="43028" idx="6"/>
            <a:endCxn id="43056" idx="1"/>
          </p:cNvCxnSpPr>
          <p:nvPr/>
        </p:nvCxnSpPr>
        <p:spPr bwMode="auto">
          <a:xfrm flipV="1">
            <a:off x="3535363" y="4116388"/>
            <a:ext cx="307975" cy="746125"/>
          </a:xfrm>
          <a:prstGeom prst="bentConnector2">
            <a:avLst/>
          </a:prstGeom>
          <a:noFill/>
          <a:ln w="12700">
            <a:solidFill>
              <a:schemeClr val="tx1"/>
            </a:solidFill>
            <a:miter lim="800000"/>
            <a:headEnd type="none" w="lg" len="lg"/>
            <a:tailEnd type="none" w="lg" len="lg"/>
          </a:ln>
        </p:spPr>
      </p:cxnSp>
      <p:cxnSp>
        <p:nvCxnSpPr>
          <p:cNvPr id="43039" name="AutoShape 65"/>
          <p:cNvCxnSpPr>
            <a:cxnSpLocks noChangeShapeType="1"/>
            <a:stCxn id="43024" idx="6"/>
            <a:endCxn id="43054" idx="0"/>
          </p:cNvCxnSpPr>
          <p:nvPr/>
        </p:nvCxnSpPr>
        <p:spPr bwMode="auto">
          <a:xfrm>
            <a:off x="3519488" y="2990850"/>
            <a:ext cx="309562" cy="782638"/>
          </a:xfrm>
          <a:prstGeom prst="bentConnector2">
            <a:avLst/>
          </a:prstGeom>
          <a:noFill/>
          <a:ln w="12700">
            <a:solidFill>
              <a:schemeClr val="tx1"/>
            </a:solidFill>
            <a:miter lim="800000"/>
            <a:headEnd type="none" w="lg" len="lg"/>
            <a:tailEnd type="none" w="lg" len="lg"/>
          </a:ln>
        </p:spPr>
      </p:cxnSp>
      <p:sp>
        <p:nvSpPr>
          <p:cNvPr id="43040" name="Line 66"/>
          <p:cNvSpPr>
            <a:spLocks noChangeShapeType="1"/>
          </p:cNvSpPr>
          <p:nvPr/>
        </p:nvSpPr>
        <p:spPr bwMode="auto">
          <a:xfrm>
            <a:off x="3949700" y="3051175"/>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43041" name="Text Box 67"/>
          <p:cNvSpPr txBox="1">
            <a:spLocks noChangeArrowheads="1"/>
          </p:cNvSpPr>
          <p:nvPr/>
        </p:nvSpPr>
        <p:spPr bwMode="auto">
          <a:xfrm>
            <a:off x="3943350" y="3100388"/>
            <a:ext cx="341313"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a:t>ECEN 301</a:t>
            </a:r>
          </a:p>
        </p:txBody>
      </p:sp>
      <p:sp>
        <p:nvSpPr>
          <p:cNvPr id="44035" name="Footer Placeholder 4"/>
          <p:cNvSpPr>
            <a:spLocks noGrp="1"/>
          </p:cNvSpPr>
          <p:nvPr>
            <p:ph type="ftr" sz="quarter" idx="11"/>
          </p:nvPr>
        </p:nvSpPr>
        <p:spPr>
          <a:noFill/>
        </p:spPr>
        <p:txBody>
          <a:bodyPr/>
          <a:lstStyle/>
          <a:p>
            <a:r>
              <a:rPr lang="en-US"/>
              <a:t>Discussion #9 – Equivalent Circuits</a:t>
            </a:r>
          </a:p>
        </p:txBody>
      </p:sp>
      <p:sp>
        <p:nvSpPr>
          <p:cNvPr id="44036" name="Slide Number Placeholder 5"/>
          <p:cNvSpPr>
            <a:spLocks noGrp="1"/>
          </p:cNvSpPr>
          <p:nvPr>
            <p:ph type="sldNum" sz="quarter" idx="12"/>
          </p:nvPr>
        </p:nvSpPr>
        <p:spPr>
          <a:noFill/>
        </p:spPr>
        <p:txBody>
          <a:bodyPr/>
          <a:lstStyle/>
          <a:p>
            <a:pPr lvl="1"/>
            <a:fld id="{FF939D1D-A714-4BFB-8D32-7DDD460FC060}" type="slidenum">
              <a:rPr lang="en-US"/>
              <a:pPr lvl="1"/>
              <a:t>29</a:t>
            </a:fld>
            <a:endParaRPr lang="en-US"/>
          </a:p>
        </p:txBody>
      </p:sp>
      <p:sp>
        <p:nvSpPr>
          <p:cNvPr id="44037"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44038" name="Rectangle 3"/>
          <p:cNvSpPr>
            <a:spLocks noGrp="1" noChangeArrowheads="1"/>
          </p:cNvSpPr>
          <p:nvPr>
            <p:ph type="body" idx="1"/>
          </p:nvPr>
        </p:nvSpPr>
        <p:spPr>
          <a:xfrm>
            <a:off x="406400" y="1333500"/>
            <a:ext cx="8356600" cy="876300"/>
          </a:xfrm>
        </p:spPr>
        <p:txBody>
          <a:bodyPr/>
          <a:lstStyle/>
          <a:p>
            <a:pPr>
              <a:lnSpc>
                <a:spcPct val="80000"/>
              </a:lnSpc>
            </a:pPr>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smtClean="0"/>
          </a:p>
        </p:txBody>
      </p:sp>
      <p:sp>
        <p:nvSpPr>
          <p:cNvPr id="44039" name="Text Box 68"/>
          <p:cNvSpPr txBox="1">
            <a:spLocks noChangeArrowheads="1"/>
          </p:cNvSpPr>
          <p:nvPr/>
        </p:nvSpPr>
        <p:spPr bwMode="auto">
          <a:xfrm>
            <a:off x="4876800" y="2927350"/>
            <a:ext cx="2514600" cy="654050"/>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T</a:t>
            </a:r>
          </a:p>
          <a:p>
            <a:pPr marL="914400" lvl="1" indent="-457200" algn="l">
              <a:buFontTx/>
              <a:buChar char="•"/>
            </a:pPr>
            <a:r>
              <a:rPr lang="en-US"/>
              <a:t>Remove </a:t>
            </a:r>
            <a:r>
              <a:rPr lang="en-US" b="1"/>
              <a:t>R</a:t>
            </a:r>
            <a:r>
              <a:rPr lang="en-US" b="1" baseline="-25000"/>
              <a:t>L</a:t>
            </a:r>
            <a:r>
              <a:rPr lang="en-US"/>
              <a:t> </a:t>
            </a:r>
          </a:p>
        </p:txBody>
      </p:sp>
      <p:sp>
        <p:nvSpPr>
          <p:cNvPr id="44040" name="Oval 69"/>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4041" name="AutoShape 70"/>
          <p:cNvCxnSpPr>
            <a:cxnSpLocks noChangeShapeType="1"/>
            <a:stCxn id="44050" idx="2"/>
            <a:endCxn id="44062" idx="4"/>
          </p:cNvCxnSpPr>
          <p:nvPr/>
        </p:nvCxnSpPr>
        <p:spPr bwMode="auto">
          <a:xfrm rot="10800000">
            <a:off x="762000" y="4171950"/>
            <a:ext cx="1471613" cy="690563"/>
          </a:xfrm>
          <a:prstGeom prst="bentConnector2">
            <a:avLst/>
          </a:prstGeom>
          <a:noFill/>
          <a:ln w="12700">
            <a:solidFill>
              <a:schemeClr val="tx1"/>
            </a:solidFill>
            <a:miter lim="800000"/>
            <a:headEnd type="none" w="lg" len="lg"/>
            <a:tailEnd type="none" w="lg" len="lg"/>
          </a:ln>
        </p:spPr>
      </p:cxnSp>
      <p:cxnSp>
        <p:nvCxnSpPr>
          <p:cNvPr id="44042" name="AutoShape 71"/>
          <p:cNvCxnSpPr>
            <a:cxnSpLocks noChangeShapeType="1"/>
            <a:stCxn id="44040" idx="4"/>
            <a:endCxn id="44083"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44043" name="Group 72"/>
          <p:cNvGrpSpPr>
            <a:grpSpLocks/>
          </p:cNvGrpSpPr>
          <p:nvPr/>
        </p:nvGrpSpPr>
        <p:grpSpPr bwMode="auto">
          <a:xfrm>
            <a:off x="2208213" y="3870325"/>
            <a:ext cx="176212" cy="342900"/>
            <a:chOff x="1670" y="2765"/>
            <a:chExt cx="111" cy="216"/>
          </a:xfrm>
        </p:grpSpPr>
        <p:sp>
          <p:nvSpPr>
            <p:cNvPr id="44083" name="Line 73"/>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4084" name="Line 74"/>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4085" name="Line 75"/>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4086" name="Line 76"/>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4087" name="Line 77"/>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4088" name="Line 78"/>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4089" name="Line 79"/>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4044" name="Text Box 80"/>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44045" name="Group 81"/>
          <p:cNvGrpSpPr>
            <a:grpSpLocks/>
          </p:cNvGrpSpPr>
          <p:nvPr/>
        </p:nvGrpSpPr>
        <p:grpSpPr bwMode="auto">
          <a:xfrm rot="5400000" flipH="1" flipV="1">
            <a:off x="1373982" y="2777331"/>
            <a:ext cx="177800" cy="455613"/>
            <a:chOff x="3450" y="2313"/>
            <a:chExt cx="111" cy="216"/>
          </a:xfrm>
        </p:grpSpPr>
        <p:sp>
          <p:nvSpPr>
            <p:cNvPr id="44076" name="Line 8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4077" name="Line 8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4078" name="Line 8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4079" name="Line 8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4080" name="Line 8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4081" name="Line 8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4082" name="Line 8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44046" name="AutoShape 89"/>
          <p:cNvCxnSpPr>
            <a:cxnSpLocks noChangeShapeType="1"/>
            <a:stCxn id="44040" idx="2"/>
            <a:endCxn id="44078"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44047" name="Group 90"/>
          <p:cNvGrpSpPr>
            <a:grpSpLocks/>
          </p:cNvGrpSpPr>
          <p:nvPr/>
        </p:nvGrpSpPr>
        <p:grpSpPr bwMode="auto">
          <a:xfrm>
            <a:off x="2070100" y="5105400"/>
            <a:ext cx="457200" cy="152400"/>
            <a:chOff x="1392" y="3552"/>
            <a:chExt cx="288" cy="96"/>
          </a:xfrm>
        </p:grpSpPr>
        <p:sp>
          <p:nvSpPr>
            <p:cNvPr id="44073" name="Line 91"/>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4074" name="Line 92"/>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4075" name="Line 93"/>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4048" name="Line 94"/>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4049" name="Oval 95"/>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4050" name="Oval 96"/>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4051" name="Text Box 97"/>
          <p:cNvSpPr txBox="1">
            <a:spLocks noChangeArrowheads="1"/>
          </p:cNvSpPr>
          <p:nvPr/>
        </p:nvSpPr>
        <p:spPr bwMode="auto">
          <a:xfrm>
            <a:off x="1096963" y="3048000"/>
            <a:ext cx="7270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r>
              <a:rPr lang="en-US"/>
              <a:t>–</a:t>
            </a:r>
            <a:endParaRPr lang="en-US" b="1"/>
          </a:p>
        </p:txBody>
      </p:sp>
      <p:cxnSp>
        <p:nvCxnSpPr>
          <p:cNvPr id="44052" name="AutoShape 98"/>
          <p:cNvCxnSpPr>
            <a:cxnSpLocks noChangeShapeType="1"/>
            <a:stCxn id="44050" idx="0"/>
            <a:endCxn id="44085"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44053" name="Oval 99"/>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4054" name="AutoShape 100"/>
          <p:cNvCxnSpPr>
            <a:cxnSpLocks noChangeShapeType="1"/>
            <a:stCxn id="44050" idx="6"/>
            <a:endCxn id="44053"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44055" name="Group 101"/>
          <p:cNvGrpSpPr>
            <a:grpSpLocks/>
          </p:cNvGrpSpPr>
          <p:nvPr/>
        </p:nvGrpSpPr>
        <p:grpSpPr bwMode="auto">
          <a:xfrm rot="5400000" flipH="1" flipV="1">
            <a:off x="2801144" y="2766219"/>
            <a:ext cx="177800" cy="455612"/>
            <a:chOff x="3450" y="2313"/>
            <a:chExt cx="111" cy="216"/>
          </a:xfrm>
        </p:grpSpPr>
        <p:sp>
          <p:nvSpPr>
            <p:cNvPr id="44066" name="Line 10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4067" name="Line 10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4068" name="Line 10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4069" name="Line 10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4070" name="Line 10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4071" name="Line 10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4072" name="Line 10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4056" name="Text Box 109"/>
          <p:cNvSpPr txBox="1">
            <a:spLocks noChangeArrowheads="1"/>
          </p:cNvSpPr>
          <p:nvPr/>
        </p:nvSpPr>
        <p:spPr bwMode="auto">
          <a:xfrm>
            <a:off x="2463800" y="3048000"/>
            <a:ext cx="7651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44057" name="AutoShape 110"/>
          <p:cNvCxnSpPr>
            <a:cxnSpLocks noChangeShapeType="1"/>
            <a:stCxn id="44049" idx="2"/>
            <a:endCxn id="44068"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44058" name="AutoShape 111"/>
          <p:cNvCxnSpPr>
            <a:cxnSpLocks noChangeShapeType="1"/>
            <a:stCxn id="44040" idx="6"/>
            <a:endCxn id="44066"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grpSp>
        <p:nvGrpSpPr>
          <p:cNvPr id="44059" name="Group 112"/>
          <p:cNvGrpSpPr>
            <a:grpSpLocks/>
          </p:cNvGrpSpPr>
          <p:nvPr/>
        </p:nvGrpSpPr>
        <p:grpSpPr bwMode="auto">
          <a:xfrm>
            <a:off x="152400" y="3367088"/>
            <a:ext cx="873125" cy="1006475"/>
            <a:chOff x="150" y="2121"/>
            <a:chExt cx="550" cy="634"/>
          </a:xfrm>
        </p:grpSpPr>
        <p:sp>
          <p:nvSpPr>
            <p:cNvPr id="44061" name="Text Box 113"/>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44062" name="Oval 114"/>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4063" name="Text Box 115"/>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4064" name="Text Box 116"/>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4065" name="Text Box 117"/>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44060" name="AutoShape 118"/>
          <p:cNvCxnSpPr>
            <a:cxnSpLocks noChangeShapeType="1"/>
            <a:stCxn id="44065" idx="0"/>
            <a:endCxn id="44076" idx="0"/>
          </p:cNvCxnSpPr>
          <p:nvPr/>
        </p:nvCxnSpPr>
        <p:spPr bwMode="auto">
          <a:xfrm rot="-5400000">
            <a:off x="707232" y="3072606"/>
            <a:ext cx="582612" cy="473075"/>
          </a:xfrm>
          <a:prstGeom prst="bentConnector2">
            <a:avLst/>
          </a:prstGeom>
          <a:noFill/>
          <a:ln w="12700">
            <a:solidFill>
              <a:schemeClr val="tx1"/>
            </a:solidFill>
            <a:miter lim="800000"/>
            <a:headEnd type="none" w="lg" len="lg"/>
            <a:tailEnd type="none" w="lg" len="lg"/>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a:t>ECEN 301</a:t>
            </a:r>
          </a:p>
        </p:txBody>
      </p:sp>
      <p:sp>
        <p:nvSpPr>
          <p:cNvPr id="25603" name="Footer Placeholder 4"/>
          <p:cNvSpPr>
            <a:spLocks noGrp="1"/>
          </p:cNvSpPr>
          <p:nvPr>
            <p:ph type="ftr" sz="quarter" idx="11"/>
          </p:nvPr>
        </p:nvSpPr>
        <p:spPr>
          <a:noFill/>
        </p:spPr>
        <p:txBody>
          <a:bodyPr/>
          <a:lstStyle/>
          <a:p>
            <a:r>
              <a:rPr lang="en-US"/>
              <a:t>Discussion #9 – Equivalent Circuits</a:t>
            </a:r>
          </a:p>
        </p:txBody>
      </p:sp>
      <p:sp>
        <p:nvSpPr>
          <p:cNvPr id="25604" name="Slide Number Placeholder 5"/>
          <p:cNvSpPr>
            <a:spLocks noGrp="1"/>
          </p:cNvSpPr>
          <p:nvPr>
            <p:ph type="sldNum" sz="quarter" idx="12"/>
          </p:nvPr>
        </p:nvSpPr>
        <p:spPr>
          <a:noFill/>
        </p:spPr>
        <p:txBody>
          <a:bodyPr/>
          <a:lstStyle/>
          <a:p>
            <a:pPr lvl="1"/>
            <a:fld id="{194BFD62-C26B-45B4-A088-414A464FA222}" type="slidenum">
              <a:rPr lang="en-US"/>
              <a:pPr lvl="1"/>
              <a:t>3</a:t>
            </a:fld>
            <a:endParaRPr lang="en-US"/>
          </a:p>
        </p:txBody>
      </p:sp>
      <p:sp>
        <p:nvSpPr>
          <p:cNvPr id="25605" name="Rectangle 2"/>
          <p:cNvSpPr>
            <a:spLocks noGrp="1" noChangeArrowheads="1"/>
          </p:cNvSpPr>
          <p:nvPr>
            <p:ph type="title"/>
          </p:nvPr>
        </p:nvSpPr>
        <p:spPr/>
        <p:txBody>
          <a:bodyPr/>
          <a:lstStyle/>
          <a:p>
            <a:r>
              <a:rPr lang="en-US" smtClean="0"/>
              <a:t>Current Sources</a:t>
            </a:r>
          </a:p>
        </p:txBody>
      </p:sp>
      <p:sp>
        <p:nvSpPr>
          <p:cNvPr id="25606" name="Rectangle 3"/>
          <p:cNvSpPr>
            <a:spLocks noGrp="1" noChangeArrowheads="1"/>
          </p:cNvSpPr>
          <p:nvPr>
            <p:ph type="body" idx="1"/>
          </p:nvPr>
        </p:nvSpPr>
        <p:spPr>
          <a:xfrm>
            <a:off x="406400" y="1333500"/>
            <a:ext cx="8356600" cy="1638300"/>
          </a:xfrm>
        </p:spPr>
        <p:txBody>
          <a:bodyPr/>
          <a:lstStyle/>
          <a:p>
            <a:pPr>
              <a:buClr>
                <a:schemeClr val="tx1"/>
              </a:buClr>
            </a:pPr>
            <a:r>
              <a:rPr lang="en-US" sz="2400" smtClean="0">
                <a:cs typeface="Times New Roman" pitchFamily="18" charset="0"/>
              </a:rPr>
              <a:t>All current sources can be modeled as voltage sources (and vice-versa)</a:t>
            </a:r>
          </a:p>
          <a:p>
            <a:pPr lvl="1">
              <a:buClr>
                <a:schemeClr val="tx1"/>
              </a:buClr>
            </a:pPr>
            <a:r>
              <a:rPr lang="en-US" sz="2000" smtClean="0">
                <a:cs typeface="Times New Roman" pitchFamily="18" charset="0"/>
              </a:rPr>
              <a:t>Many sources are best modeled as voltage sources (batteries, electric outlets etc.)</a:t>
            </a:r>
          </a:p>
          <a:p>
            <a:pPr lvl="1">
              <a:buClr>
                <a:schemeClr val="tx1"/>
              </a:buClr>
            </a:pPr>
            <a:r>
              <a:rPr lang="en-US" sz="2000" smtClean="0">
                <a:cs typeface="Times New Roman" pitchFamily="18" charset="0"/>
              </a:rPr>
              <a:t>There are some things that are best modeled as current sources: </a:t>
            </a:r>
          </a:p>
          <a:p>
            <a:pPr lvl="2">
              <a:buClr>
                <a:schemeClr val="tx1"/>
              </a:buClr>
            </a:pPr>
            <a:r>
              <a:rPr lang="en-US" sz="2000" b="1" smtClean="0">
                <a:cs typeface="Times New Roman" pitchFamily="18" charset="0"/>
              </a:rPr>
              <a:t>Van de Graaff generator</a:t>
            </a:r>
          </a:p>
        </p:txBody>
      </p:sp>
      <p:pic>
        <p:nvPicPr>
          <p:cNvPr id="25607" name="Picture 6" descr="Van_de_graaff_generator_sm.jpg"/>
          <p:cNvPicPr>
            <a:picLocks noChangeAspect="1"/>
          </p:cNvPicPr>
          <p:nvPr/>
        </p:nvPicPr>
        <p:blipFill>
          <a:blip r:embed="rId2"/>
          <a:srcRect/>
          <a:stretch>
            <a:fillRect/>
          </a:stretch>
        </p:blipFill>
        <p:spPr bwMode="auto">
          <a:xfrm>
            <a:off x="1371600" y="3810000"/>
            <a:ext cx="1228725" cy="2330450"/>
          </a:xfrm>
          <a:prstGeom prst="rect">
            <a:avLst/>
          </a:prstGeom>
          <a:noFill/>
          <a:ln w="9525">
            <a:noFill/>
            <a:miter lim="800000"/>
            <a:headEnd/>
            <a:tailEnd/>
          </a:ln>
        </p:spPr>
      </p:pic>
      <p:sp>
        <p:nvSpPr>
          <p:cNvPr id="25608" name="TextBox 7"/>
          <p:cNvSpPr txBox="1">
            <a:spLocks noChangeArrowheads="1"/>
          </p:cNvSpPr>
          <p:nvPr/>
        </p:nvSpPr>
        <p:spPr bwMode="auto">
          <a:xfrm>
            <a:off x="2819400" y="4343400"/>
            <a:ext cx="5791200" cy="1200150"/>
          </a:xfrm>
          <a:prstGeom prst="rect">
            <a:avLst/>
          </a:prstGeom>
          <a:solidFill>
            <a:srgbClr val="FFFF66">
              <a:alpha val="69803"/>
            </a:srgbClr>
          </a:solidFill>
          <a:ln w="9525">
            <a:solidFill>
              <a:srgbClr val="002060"/>
            </a:solidFill>
            <a:miter lim="800000"/>
            <a:headEnd/>
            <a:tailEnd/>
          </a:ln>
        </p:spPr>
        <p:txBody>
          <a:bodyPr>
            <a:spAutoFit/>
          </a:bodyPr>
          <a:lstStyle/>
          <a:p>
            <a:pPr algn="l"/>
            <a:r>
              <a:rPr lang="en-US"/>
              <a:t>Behaves as a current source because of its very high output voltage coupled with its very high output resistance and so it supplies the same few microamps at any output voltage up to hundreds of thousands of volts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a:t>ECEN 301</a:t>
            </a:r>
          </a:p>
        </p:txBody>
      </p:sp>
      <p:sp>
        <p:nvSpPr>
          <p:cNvPr id="45059" name="Footer Placeholder 4"/>
          <p:cNvSpPr>
            <a:spLocks noGrp="1"/>
          </p:cNvSpPr>
          <p:nvPr>
            <p:ph type="ftr" sz="quarter" idx="11"/>
          </p:nvPr>
        </p:nvSpPr>
        <p:spPr>
          <a:noFill/>
        </p:spPr>
        <p:txBody>
          <a:bodyPr/>
          <a:lstStyle/>
          <a:p>
            <a:r>
              <a:rPr lang="en-US"/>
              <a:t>Discussion #9 – Equivalent Circuits</a:t>
            </a:r>
          </a:p>
        </p:txBody>
      </p:sp>
      <p:sp>
        <p:nvSpPr>
          <p:cNvPr id="45060" name="Slide Number Placeholder 5"/>
          <p:cNvSpPr>
            <a:spLocks noGrp="1"/>
          </p:cNvSpPr>
          <p:nvPr>
            <p:ph type="sldNum" sz="quarter" idx="12"/>
          </p:nvPr>
        </p:nvSpPr>
        <p:spPr>
          <a:noFill/>
        </p:spPr>
        <p:txBody>
          <a:bodyPr/>
          <a:lstStyle/>
          <a:p>
            <a:pPr lvl="1"/>
            <a:fld id="{962ACD18-FCA6-4AC6-89CF-EB6294FB9CD1}" type="slidenum">
              <a:rPr lang="en-US"/>
              <a:pPr lvl="1"/>
              <a:t>30</a:t>
            </a:fld>
            <a:endParaRPr lang="en-US"/>
          </a:p>
        </p:txBody>
      </p:sp>
      <p:sp>
        <p:nvSpPr>
          <p:cNvPr id="45061"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45062" name="Rectangle 3"/>
          <p:cNvSpPr>
            <a:spLocks noGrp="1" noChangeArrowheads="1"/>
          </p:cNvSpPr>
          <p:nvPr>
            <p:ph type="body" idx="1"/>
          </p:nvPr>
        </p:nvSpPr>
        <p:spPr>
          <a:xfrm>
            <a:off x="406400" y="1333500"/>
            <a:ext cx="8356600" cy="876300"/>
          </a:xfrm>
        </p:spPr>
        <p:txBody>
          <a:bodyPr/>
          <a:lstStyle/>
          <a:p>
            <a:pPr>
              <a:lnSpc>
                <a:spcPct val="80000"/>
              </a:lnSpc>
            </a:pPr>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smtClean="0"/>
          </a:p>
        </p:txBody>
      </p:sp>
      <p:sp>
        <p:nvSpPr>
          <p:cNvPr id="45063" name="Text Box 4"/>
          <p:cNvSpPr txBox="1">
            <a:spLocks noChangeArrowheads="1"/>
          </p:cNvSpPr>
          <p:nvPr/>
        </p:nvSpPr>
        <p:spPr bwMode="auto">
          <a:xfrm>
            <a:off x="4876800" y="2927350"/>
            <a:ext cx="2514600" cy="928688"/>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T</a:t>
            </a:r>
          </a:p>
          <a:p>
            <a:pPr marL="914400" lvl="1" indent="-457200" algn="l">
              <a:buFontTx/>
              <a:buChar char="•"/>
            </a:pPr>
            <a:r>
              <a:rPr lang="en-US"/>
              <a:t>Remove </a:t>
            </a:r>
            <a:r>
              <a:rPr lang="en-US" b="1"/>
              <a:t>R</a:t>
            </a:r>
            <a:r>
              <a:rPr lang="en-US" b="1" baseline="-25000"/>
              <a:t>L</a:t>
            </a:r>
            <a:r>
              <a:rPr lang="en-US"/>
              <a:t> </a:t>
            </a:r>
          </a:p>
          <a:p>
            <a:pPr marL="914400" lvl="1" indent="-457200" algn="l">
              <a:buFontTx/>
              <a:buChar char="•"/>
            </a:pPr>
            <a:r>
              <a:rPr lang="en-US"/>
              <a:t>Zero sources</a:t>
            </a:r>
          </a:p>
        </p:txBody>
      </p:sp>
      <p:sp>
        <p:nvSpPr>
          <p:cNvPr id="45064" name="Oval 5"/>
          <p:cNvSpPr>
            <a:spLocks noChangeArrowheads="1"/>
          </p:cNvSpPr>
          <p:nvPr/>
        </p:nvSpPr>
        <p:spPr bwMode="auto">
          <a:xfrm>
            <a:off x="2208213" y="29432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5065" name="AutoShape 7"/>
          <p:cNvCxnSpPr>
            <a:cxnSpLocks noChangeShapeType="1"/>
            <a:stCxn id="45064" idx="4"/>
            <a:endCxn id="45100" idx="0"/>
          </p:cNvCxnSpPr>
          <p:nvPr/>
        </p:nvCxnSpPr>
        <p:spPr bwMode="auto">
          <a:xfrm>
            <a:off x="2274888" y="3065463"/>
            <a:ext cx="9525" cy="804862"/>
          </a:xfrm>
          <a:prstGeom prst="straightConnector1">
            <a:avLst/>
          </a:prstGeom>
          <a:noFill/>
          <a:ln w="12700">
            <a:solidFill>
              <a:schemeClr val="tx1"/>
            </a:solidFill>
            <a:round/>
            <a:headEnd type="none" w="lg" len="lg"/>
            <a:tailEnd type="none" w="lg" len="lg"/>
          </a:ln>
        </p:spPr>
      </p:cxnSp>
      <p:grpSp>
        <p:nvGrpSpPr>
          <p:cNvPr id="45066" name="Group 8"/>
          <p:cNvGrpSpPr>
            <a:grpSpLocks/>
          </p:cNvGrpSpPr>
          <p:nvPr/>
        </p:nvGrpSpPr>
        <p:grpSpPr bwMode="auto">
          <a:xfrm>
            <a:off x="2208213" y="3870325"/>
            <a:ext cx="176212" cy="342900"/>
            <a:chOff x="1670" y="2765"/>
            <a:chExt cx="111" cy="216"/>
          </a:xfrm>
        </p:grpSpPr>
        <p:sp>
          <p:nvSpPr>
            <p:cNvPr id="45100" name="Line 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5101" name="Line 1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5102" name="Line 1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5103" name="Line 1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5104" name="Line 1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5105" name="Line 1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5106" name="Line 1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5067" name="Text Box 16"/>
          <p:cNvSpPr txBox="1">
            <a:spLocks noChangeArrowheads="1"/>
          </p:cNvSpPr>
          <p:nvPr/>
        </p:nvSpPr>
        <p:spPr bwMode="auto">
          <a:xfrm>
            <a:off x="1843088" y="356393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45068" name="Group 17"/>
          <p:cNvGrpSpPr>
            <a:grpSpLocks/>
          </p:cNvGrpSpPr>
          <p:nvPr/>
        </p:nvGrpSpPr>
        <p:grpSpPr bwMode="auto">
          <a:xfrm rot="5400000" flipH="1" flipV="1">
            <a:off x="1373982" y="2777331"/>
            <a:ext cx="177800" cy="455613"/>
            <a:chOff x="3450" y="2313"/>
            <a:chExt cx="111" cy="216"/>
          </a:xfrm>
        </p:grpSpPr>
        <p:sp>
          <p:nvSpPr>
            <p:cNvPr id="45093" name="Line 1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5094" name="Line 1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5095" name="Line 2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5096" name="Line 2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5097" name="Line 2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5098" name="Line 2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5099" name="Line 2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45069" name="AutoShape 25"/>
          <p:cNvCxnSpPr>
            <a:cxnSpLocks noChangeShapeType="1"/>
            <a:stCxn id="45064" idx="2"/>
            <a:endCxn id="45095" idx="1"/>
          </p:cNvCxnSpPr>
          <p:nvPr/>
        </p:nvCxnSpPr>
        <p:spPr bwMode="auto">
          <a:xfrm flipH="1" flipV="1">
            <a:off x="1690688" y="3001963"/>
            <a:ext cx="517525" cy="3175"/>
          </a:xfrm>
          <a:prstGeom prst="straightConnector1">
            <a:avLst/>
          </a:prstGeom>
          <a:noFill/>
          <a:ln w="12700">
            <a:solidFill>
              <a:schemeClr val="tx1"/>
            </a:solidFill>
            <a:round/>
            <a:headEnd type="none" w="lg" len="lg"/>
            <a:tailEnd type="none" w="lg" len="lg"/>
          </a:ln>
        </p:spPr>
      </p:cxnSp>
      <p:grpSp>
        <p:nvGrpSpPr>
          <p:cNvPr id="45070" name="Group 26"/>
          <p:cNvGrpSpPr>
            <a:grpSpLocks/>
          </p:cNvGrpSpPr>
          <p:nvPr/>
        </p:nvGrpSpPr>
        <p:grpSpPr bwMode="auto">
          <a:xfrm>
            <a:off x="2070100" y="5105400"/>
            <a:ext cx="457200" cy="152400"/>
            <a:chOff x="1392" y="3552"/>
            <a:chExt cx="288" cy="96"/>
          </a:xfrm>
        </p:grpSpPr>
        <p:sp>
          <p:nvSpPr>
            <p:cNvPr id="45090" name="Line 2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5091" name="Line 2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5092" name="Line 2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5071" name="Line 30"/>
          <p:cNvSpPr>
            <a:spLocks noChangeShapeType="1"/>
          </p:cNvSpPr>
          <p:nvPr/>
        </p:nvSpPr>
        <p:spPr bwMode="auto">
          <a:xfrm flipV="1">
            <a:off x="2303463" y="4862513"/>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5072" name="Oval 31"/>
          <p:cNvSpPr>
            <a:spLocks noChangeArrowheads="1"/>
          </p:cNvSpPr>
          <p:nvPr/>
        </p:nvSpPr>
        <p:spPr bwMode="auto">
          <a:xfrm>
            <a:off x="3387725" y="29289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5073" name="Oval 32"/>
          <p:cNvSpPr>
            <a:spLocks noChangeArrowheads="1"/>
          </p:cNvSpPr>
          <p:nvPr/>
        </p:nvSpPr>
        <p:spPr bwMode="auto">
          <a:xfrm>
            <a:off x="2233613" y="48006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5074" name="Text Box 33"/>
          <p:cNvSpPr txBox="1">
            <a:spLocks noChangeArrowheads="1"/>
          </p:cNvSpPr>
          <p:nvPr/>
        </p:nvSpPr>
        <p:spPr bwMode="auto">
          <a:xfrm>
            <a:off x="1096963" y="3048000"/>
            <a:ext cx="7270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r>
              <a:rPr lang="en-US"/>
              <a:t>–</a:t>
            </a:r>
            <a:endParaRPr lang="en-US" b="1"/>
          </a:p>
        </p:txBody>
      </p:sp>
      <p:cxnSp>
        <p:nvCxnSpPr>
          <p:cNvPr id="45075" name="AutoShape 34"/>
          <p:cNvCxnSpPr>
            <a:cxnSpLocks noChangeShapeType="1"/>
            <a:stCxn id="45073" idx="0"/>
            <a:endCxn id="45102" idx="1"/>
          </p:cNvCxnSpPr>
          <p:nvPr/>
        </p:nvCxnSpPr>
        <p:spPr bwMode="auto">
          <a:xfrm flipH="1" flipV="1">
            <a:off x="2298700" y="4213225"/>
            <a:ext cx="1588" cy="587375"/>
          </a:xfrm>
          <a:prstGeom prst="straightConnector1">
            <a:avLst/>
          </a:prstGeom>
          <a:noFill/>
          <a:ln w="12700">
            <a:solidFill>
              <a:schemeClr val="tx1"/>
            </a:solidFill>
            <a:round/>
            <a:headEnd type="none" w="lg" len="lg"/>
            <a:tailEnd type="none" w="lg" len="lg"/>
          </a:ln>
        </p:spPr>
      </p:cxnSp>
      <p:sp>
        <p:nvSpPr>
          <p:cNvPr id="45076" name="Oval 35"/>
          <p:cNvSpPr>
            <a:spLocks noChangeArrowheads="1"/>
          </p:cNvSpPr>
          <p:nvPr/>
        </p:nvSpPr>
        <p:spPr bwMode="auto">
          <a:xfrm>
            <a:off x="3403600" y="48006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5077" name="AutoShape 36"/>
          <p:cNvCxnSpPr>
            <a:cxnSpLocks noChangeShapeType="1"/>
            <a:stCxn id="45073" idx="6"/>
            <a:endCxn id="45076" idx="2"/>
          </p:cNvCxnSpPr>
          <p:nvPr/>
        </p:nvCxnSpPr>
        <p:spPr bwMode="auto">
          <a:xfrm>
            <a:off x="2365375" y="4862513"/>
            <a:ext cx="1038225" cy="0"/>
          </a:xfrm>
          <a:prstGeom prst="straightConnector1">
            <a:avLst/>
          </a:prstGeom>
          <a:noFill/>
          <a:ln w="12700">
            <a:solidFill>
              <a:schemeClr val="tx1"/>
            </a:solidFill>
            <a:round/>
            <a:headEnd type="none" w="lg" len="lg"/>
            <a:tailEnd type="none" w="lg" len="lg"/>
          </a:ln>
        </p:spPr>
      </p:cxnSp>
      <p:grpSp>
        <p:nvGrpSpPr>
          <p:cNvPr id="45078" name="Group 37"/>
          <p:cNvGrpSpPr>
            <a:grpSpLocks/>
          </p:cNvGrpSpPr>
          <p:nvPr/>
        </p:nvGrpSpPr>
        <p:grpSpPr bwMode="auto">
          <a:xfrm rot="5400000" flipH="1" flipV="1">
            <a:off x="2801144" y="2766219"/>
            <a:ext cx="177800" cy="455612"/>
            <a:chOff x="3450" y="2313"/>
            <a:chExt cx="111" cy="216"/>
          </a:xfrm>
        </p:grpSpPr>
        <p:sp>
          <p:nvSpPr>
            <p:cNvPr id="45083" name="Line 3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5084" name="Line 3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5085" name="Line 4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5086" name="Line 4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5087" name="Line 4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5088" name="Line 4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5089" name="Line 4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5079" name="Text Box 45"/>
          <p:cNvSpPr txBox="1">
            <a:spLocks noChangeArrowheads="1"/>
          </p:cNvSpPr>
          <p:nvPr/>
        </p:nvSpPr>
        <p:spPr bwMode="auto">
          <a:xfrm>
            <a:off x="2463800" y="3048000"/>
            <a:ext cx="765175"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45080" name="AutoShape 46"/>
          <p:cNvCxnSpPr>
            <a:cxnSpLocks noChangeShapeType="1"/>
            <a:stCxn id="45072" idx="2"/>
            <a:endCxn id="45085" idx="1"/>
          </p:cNvCxnSpPr>
          <p:nvPr/>
        </p:nvCxnSpPr>
        <p:spPr bwMode="auto">
          <a:xfrm flipH="1">
            <a:off x="3117850" y="2990850"/>
            <a:ext cx="269875" cy="0"/>
          </a:xfrm>
          <a:prstGeom prst="straightConnector1">
            <a:avLst/>
          </a:prstGeom>
          <a:noFill/>
          <a:ln w="12700">
            <a:solidFill>
              <a:schemeClr val="tx1"/>
            </a:solidFill>
            <a:round/>
            <a:headEnd type="none" w="lg" len="lg"/>
            <a:tailEnd type="none" w="lg" len="lg"/>
          </a:ln>
        </p:spPr>
      </p:cxnSp>
      <p:cxnSp>
        <p:nvCxnSpPr>
          <p:cNvPr id="45081" name="AutoShape 47"/>
          <p:cNvCxnSpPr>
            <a:cxnSpLocks noChangeShapeType="1"/>
            <a:stCxn id="45064" idx="6"/>
            <a:endCxn id="45083" idx="0"/>
          </p:cNvCxnSpPr>
          <p:nvPr/>
        </p:nvCxnSpPr>
        <p:spPr bwMode="auto">
          <a:xfrm>
            <a:off x="2339975" y="3005138"/>
            <a:ext cx="322263" cy="1587"/>
          </a:xfrm>
          <a:prstGeom prst="straightConnector1">
            <a:avLst/>
          </a:prstGeom>
          <a:noFill/>
          <a:ln w="12700">
            <a:solidFill>
              <a:schemeClr val="tx1"/>
            </a:solidFill>
            <a:round/>
            <a:headEnd type="none" w="lg" len="lg"/>
            <a:tailEnd type="none" w="lg" len="lg"/>
          </a:ln>
        </p:spPr>
      </p:cxnSp>
      <p:cxnSp>
        <p:nvCxnSpPr>
          <p:cNvPr id="45082" name="AutoShape 54"/>
          <p:cNvCxnSpPr>
            <a:cxnSpLocks noChangeShapeType="1"/>
            <a:stCxn id="45073" idx="2"/>
            <a:endCxn id="45093" idx="0"/>
          </p:cNvCxnSpPr>
          <p:nvPr/>
        </p:nvCxnSpPr>
        <p:spPr bwMode="auto">
          <a:xfrm rot="10800000">
            <a:off x="1235075" y="3017838"/>
            <a:ext cx="998538" cy="1844675"/>
          </a:xfrm>
          <a:prstGeom prst="bentConnector3">
            <a:avLst>
              <a:gd name="adj1" fmla="val 159458"/>
            </a:avLst>
          </a:prstGeom>
          <a:noFill/>
          <a:ln w="12700">
            <a:solidFill>
              <a:schemeClr val="tx1"/>
            </a:solidFill>
            <a:miter lim="800000"/>
            <a:headEnd type="none" w="lg" len="lg"/>
            <a:tailEnd type="none" w="lg" len="lg"/>
          </a:ln>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4"/>
          <p:cNvSpPr>
            <a:spLocks noGrp="1"/>
          </p:cNvSpPr>
          <p:nvPr>
            <p:ph type="dt" sz="quarter" idx="10"/>
          </p:nvPr>
        </p:nvSpPr>
        <p:spPr>
          <a:noFill/>
        </p:spPr>
        <p:txBody>
          <a:bodyPr/>
          <a:lstStyle/>
          <a:p>
            <a:r>
              <a:rPr lang="en-US"/>
              <a:t>ECEN 301</a:t>
            </a:r>
          </a:p>
        </p:txBody>
      </p:sp>
      <p:sp>
        <p:nvSpPr>
          <p:cNvPr id="9220" name="Footer Placeholder 5"/>
          <p:cNvSpPr>
            <a:spLocks noGrp="1"/>
          </p:cNvSpPr>
          <p:nvPr>
            <p:ph type="ftr" sz="quarter" idx="11"/>
          </p:nvPr>
        </p:nvSpPr>
        <p:spPr>
          <a:noFill/>
        </p:spPr>
        <p:txBody>
          <a:bodyPr/>
          <a:lstStyle/>
          <a:p>
            <a:r>
              <a:rPr lang="en-US"/>
              <a:t>Discussion #9 – Equivalent Circuits</a:t>
            </a:r>
          </a:p>
        </p:txBody>
      </p:sp>
      <p:sp>
        <p:nvSpPr>
          <p:cNvPr id="9221" name="Slide Number Placeholder 6"/>
          <p:cNvSpPr>
            <a:spLocks noGrp="1"/>
          </p:cNvSpPr>
          <p:nvPr>
            <p:ph type="sldNum" sz="quarter" idx="12"/>
          </p:nvPr>
        </p:nvSpPr>
        <p:spPr>
          <a:noFill/>
        </p:spPr>
        <p:txBody>
          <a:bodyPr/>
          <a:lstStyle/>
          <a:p>
            <a:pPr lvl="1"/>
            <a:fld id="{47083C9B-56DF-4542-8CF1-895B23ABF78A}" type="slidenum">
              <a:rPr lang="en-US"/>
              <a:pPr lvl="1"/>
              <a:t>31</a:t>
            </a:fld>
            <a:endParaRPr lang="en-US"/>
          </a:p>
        </p:txBody>
      </p:sp>
      <p:sp>
        <p:nvSpPr>
          <p:cNvPr id="9222"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9223" name="Rectangle 3"/>
          <p:cNvSpPr>
            <a:spLocks noGrp="1" noChangeArrowheads="1"/>
          </p:cNvSpPr>
          <p:nvPr>
            <p:ph type="body" sz="half" idx="1"/>
          </p:nvPr>
        </p:nvSpPr>
        <p:spPr>
          <a:xfrm>
            <a:off x="406400" y="1333500"/>
            <a:ext cx="8356600" cy="1409700"/>
          </a:xfrm>
        </p:spPr>
        <p:txBody>
          <a:bodyPr/>
          <a:lstStyle/>
          <a:p>
            <a:pPr>
              <a:lnSpc>
                <a:spcPct val="80000"/>
              </a:lnSpc>
            </a:pPr>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000" smtClean="0"/>
              <a:t>, </a:t>
            </a:r>
            <a:r>
              <a:rPr lang="en-US" sz="2400" b="1" smtClean="0"/>
              <a:t>R</a:t>
            </a:r>
            <a:r>
              <a:rPr lang="en-US" sz="2400" b="1" baseline="-25000" smtClean="0"/>
              <a:t>L</a:t>
            </a:r>
            <a:r>
              <a:rPr lang="en-US" sz="2400" smtClean="0"/>
              <a:t> = 10</a:t>
            </a:r>
            <a:r>
              <a:rPr lang="el-GR" sz="2400" smtClean="0"/>
              <a:t>Ω </a:t>
            </a:r>
            <a:endParaRPr lang="en-US" sz="2400" smtClean="0"/>
          </a:p>
        </p:txBody>
      </p:sp>
      <p:sp>
        <p:nvSpPr>
          <p:cNvPr id="9224" name="Text Box 4"/>
          <p:cNvSpPr txBox="1">
            <a:spLocks noChangeArrowheads="1"/>
          </p:cNvSpPr>
          <p:nvPr/>
        </p:nvSpPr>
        <p:spPr bwMode="auto">
          <a:xfrm>
            <a:off x="4876800" y="2927350"/>
            <a:ext cx="3048000" cy="1203325"/>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T</a:t>
            </a:r>
          </a:p>
          <a:p>
            <a:pPr marL="914400" lvl="1" indent="-457200" algn="l">
              <a:buFontTx/>
              <a:buChar char="•"/>
            </a:pPr>
            <a:r>
              <a:rPr lang="en-US"/>
              <a:t>Remove </a:t>
            </a:r>
            <a:r>
              <a:rPr lang="en-US" b="1"/>
              <a:t>R</a:t>
            </a:r>
            <a:r>
              <a:rPr lang="en-US" b="1" baseline="-25000"/>
              <a:t>L</a:t>
            </a:r>
            <a:r>
              <a:rPr lang="en-US"/>
              <a:t> </a:t>
            </a:r>
          </a:p>
          <a:p>
            <a:pPr marL="914400" lvl="1" indent="-457200" algn="l">
              <a:buFontTx/>
              <a:buChar char="•"/>
            </a:pPr>
            <a:r>
              <a:rPr lang="en-US"/>
              <a:t>Zero sources</a:t>
            </a:r>
          </a:p>
          <a:p>
            <a:pPr marL="914400" lvl="1" indent="-457200" algn="l">
              <a:buFontTx/>
              <a:buChar char="•"/>
            </a:pPr>
            <a:r>
              <a:rPr lang="en-US"/>
              <a:t>Compute </a:t>
            </a:r>
            <a:r>
              <a:rPr lang="en-US" b="1"/>
              <a:t>R</a:t>
            </a:r>
            <a:r>
              <a:rPr lang="en-US" b="1" baseline="-25000"/>
              <a:t>T</a:t>
            </a:r>
            <a:r>
              <a:rPr lang="en-US"/>
              <a:t> = </a:t>
            </a:r>
            <a:r>
              <a:rPr lang="en-US" b="1"/>
              <a:t>R</a:t>
            </a:r>
            <a:r>
              <a:rPr lang="en-US" b="1" baseline="-25000"/>
              <a:t>EQ</a:t>
            </a:r>
          </a:p>
        </p:txBody>
      </p:sp>
      <p:grpSp>
        <p:nvGrpSpPr>
          <p:cNvPr id="9225" name="Group 48"/>
          <p:cNvGrpSpPr>
            <a:grpSpLocks/>
          </p:cNvGrpSpPr>
          <p:nvPr/>
        </p:nvGrpSpPr>
        <p:grpSpPr bwMode="auto">
          <a:xfrm>
            <a:off x="1735138" y="3797300"/>
            <a:ext cx="176212" cy="342900"/>
            <a:chOff x="1670" y="2765"/>
            <a:chExt cx="111" cy="216"/>
          </a:xfrm>
        </p:grpSpPr>
        <p:sp>
          <p:nvSpPr>
            <p:cNvPr id="9231" name="Line 4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9232" name="Line 5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9233" name="Line 5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9234" name="Line 5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9235" name="Line 5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9236" name="Line 5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9237" name="Line 5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9226" name="Text Box 56"/>
          <p:cNvSpPr txBox="1">
            <a:spLocks noChangeArrowheads="1"/>
          </p:cNvSpPr>
          <p:nvPr/>
        </p:nvSpPr>
        <p:spPr bwMode="auto">
          <a:xfrm>
            <a:off x="1868488" y="3492500"/>
            <a:ext cx="569912"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a:t>
            </a:r>
          </a:p>
          <a:p>
            <a:endParaRPr lang="en-US" b="1"/>
          </a:p>
        </p:txBody>
      </p:sp>
      <p:sp>
        <p:nvSpPr>
          <p:cNvPr id="9227" name="Oval 57"/>
          <p:cNvSpPr>
            <a:spLocks noChangeArrowheads="1"/>
          </p:cNvSpPr>
          <p:nvPr/>
        </p:nvSpPr>
        <p:spPr bwMode="auto">
          <a:xfrm>
            <a:off x="3101975" y="29162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9228" name="Oval 58"/>
          <p:cNvSpPr>
            <a:spLocks noChangeArrowheads="1"/>
          </p:cNvSpPr>
          <p:nvPr/>
        </p:nvSpPr>
        <p:spPr bwMode="auto">
          <a:xfrm>
            <a:off x="3101975" y="480695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9229" name="AutoShape 59"/>
          <p:cNvCxnSpPr>
            <a:cxnSpLocks noChangeShapeType="1"/>
            <a:stCxn id="9228" idx="2"/>
            <a:endCxn id="9233" idx="1"/>
          </p:cNvCxnSpPr>
          <p:nvPr/>
        </p:nvCxnSpPr>
        <p:spPr bwMode="auto">
          <a:xfrm rot="10800000">
            <a:off x="1825625" y="4140200"/>
            <a:ext cx="1276350" cy="728663"/>
          </a:xfrm>
          <a:prstGeom prst="bentConnector2">
            <a:avLst/>
          </a:prstGeom>
          <a:noFill/>
          <a:ln w="12700">
            <a:solidFill>
              <a:schemeClr val="tx1"/>
            </a:solidFill>
            <a:miter lim="800000"/>
            <a:headEnd type="none" w="lg" len="lg"/>
            <a:tailEnd type="none" w="lg" len="lg"/>
          </a:ln>
        </p:spPr>
      </p:cxnSp>
      <p:cxnSp>
        <p:nvCxnSpPr>
          <p:cNvPr id="9230" name="AutoShape 60"/>
          <p:cNvCxnSpPr>
            <a:cxnSpLocks noChangeShapeType="1"/>
            <a:stCxn id="9227" idx="2"/>
            <a:endCxn id="9231" idx="0"/>
          </p:cNvCxnSpPr>
          <p:nvPr/>
        </p:nvCxnSpPr>
        <p:spPr bwMode="auto">
          <a:xfrm rot="10800000" flipV="1">
            <a:off x="1811338" y="2978150"/>
            <a:ext cx="1290637" cy="819150"/>
          </a:xfrm>
          <a:prstGeom prst="bentConnector2">
            <a:avLst/>
          </a:prstGeom>
          <a:noFill/>
          <a:ln w="12700">
            <a:solidFill>
              <a:schemeClr val="tx1"/>
            </a:solidFill>
            <a:miter lim="800000"/>
            <a:headEnd type="none" w="lg" len="lg"/>
            <a:tailEnd type="none" w="lg" len="lg"/>
          </a:ln>
        </p:spPr>
      </p:cxnSp>
      <p:graphicFrame>
        <p:nvGraphicFramePr>
          <p:cNvPr id="9218" name="Object 61"/>
          <p:cNvGraphicFramePr>
            <a:graphicFrameLocks noChangeAspect="1"/>
          </p:cNvGraphicFramePr>
          <p:nvPr>
            <p:ph sz="half" idx="2"/>
          </p:nvPr>
        </p:nvGraphicFramePr>
        <p:xfrm>
          <a:off x="4876800" y="4606925"/>
          <a:ext cx="2971800" cy="644525"/>
        </p:xfrm>
        <a:graphic>
          <a:graphicData uri="http://schemas.openxmlformats.org/presentationml/2006/ole">
            <p:oleObj spid="_x0000_s9218" name="Equation" r:id="rId3" imgW="1054080" imgH="228600" progId="Equation.3">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4"/>
          <p:cNvSpPr>
            <a:spLocks noGrp="1"/>
          </p:cNvSpPr>
          <p:nvPr>
            <p:ph type="dt" sz="quarter" idx="10"/>
          </p:nvPr>
        </p:nvSpPr>
        <p:spPr>
          <a:noFill/>
        </p:spPr>
        <p:txBody>
          <a:bodyPr/>
          <a:lstStyle/>
          <a:p>
            <a:r>
              <a:rPr lang="en-US"/>
              <a:t>ECEN 301</a:t>
            </a:r>
          </a:p>
        </p:txBody>
      </p:sp>
      <p:sp>
        <p:nvSpPr>
          <p:cNvPr id="10244" name="Footer Placeholder 5"/>
          <p:cNvSpPr>
            <a:spLocks noGrp="1"/>
          </p:cNvSpPr>
          <p:nvPr>
            <p:ph type="ftr" sz="quarter" idx="11"/>
          </p:nvPr>
        </p:nvSpPr>
        <p:spPr>
          <a:noFill/>
        </p:spPr>
        <p:txBody>
          <a:bodyPr/>
          <a:lstStyle/>
          <a:p>
            <a:r>
              <a:rPr lang="en-US"/>
              <a:t>Discussion #9 – Equivalent Circuits</a:t>
            </a:r>
          </a:p>
        </p:txBody>
      </p:sp>
      <p:sp>
        <p:nvSpPr>
          <p:cNvPr id="10245" name="Slide Number Placeholder 6"/>
          <p:cNvSpPr>
            <a:spLocks noGrp="1"/>
          </p:cNvSpPr>
          <p:nvPr>
            <p:ph type="sldNum" sz="quarter" idx="12"/>
          </p:nvPr>
        </p:nvSpPr>
        <p:spPr>
          <a:noFill/>
        </p:spPr>
        <p:txBody>
          <a:bodyPr/>
          <a:lstStyle/>
          <a:p>
            <a:pPr lvl="1"/>
            <a:fld id="{559AFCCE-AEA7-4F22-913E-D7C338DB0DBA}" type="slidenum">
              <a:rPr lang="en-US"/>
              <a:pPr lvl="1"/>
              <a:t>32</a:t>
            </a:fld>
            <a:endParaRPr lang="en-US"/>
          </a:p>
        </p:txBody>
      </p:sp>
      <p:sp>
        <p:nvSpPr>
          <p:cNvPr id="10246"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10247" name="Rectangle 3"/>
          <p:cNvSpPr>
            <a:spLocks noGrp="1" noChangeArrowheads="1"/>
          </p:cNvSpPr>
          <p:nvPr>
            <p:ph type="body" sz="half" idx="1"/>
          </p:nvPr>
        </p:nvSpPr>
        <p:spPr>
          <a:xfrm>
            <a:off x="406400" y="1333500"/>
            <a:ext cx="8356600" cy="1409700"/>
          </a:xfrm>
        </p:spPr>
        <p:txBody>
          <a:bodyPr/>
          <a:lstStyle/>
          <a:p>
            <a:pPr>
              <a:lnSpc>
                <a:spcPct val="80000"/>
              </a:lnSpc>
            </a:pPr>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lnSpc>
                <a:spcPct val="80000"/>
              </a:lnSpc>
            </a:pPr>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000" smtClean="0"/>
              <a:t>, </a:t>
            </a:r>
            <a:r>
              <a:rPr lang="en-US" sz="2400" b="1" smtClean="0"/>
              <a:t>R</a:t>
            </a:r>
            <a:r>
              <a:rPr lang="en-US" sz="2400" b="1" baseline="-25000" smtClean="0"/>
              <a:t>L</a:t>
            </a:r>
            <a:r>
              <a:rPr lang="en-US" sz="2400" smtClean="0"/>
              <a:t> = 10</a:t>
            </a:r>
            <a:r>
              <a:rPr lang="el-GR" sz="2400" smtClean="0"/>
              <a:t>Ω </a:t>
            </a:r>
            <a:endParaRPr lang="en-US" sz="2400" smtClean="0"/>
          </a:p>
        </p:txBody>
      </p:sp>
      <p:sp>
        <p:nvSpPr>
          <p:cNvPr id="10248" name="Text Box 4"/>
          <p:cNvSpPr txBox="1">
            <a:spLocks noChangeArrowheads="1"/>
          </p:cNvSpPr>
          <p:nvPr/>
        </p:nvSpPr>
        <p:spPr bwMode="auto">
          <a:xfrm>
            <a:off x="4876800" y="2927350"/>
            <a:ext cx="3352800" cy="928688"/>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T</a:t>
            </a:r>
            <a:endParaRPr lang="en-US"/>
          </a:p>
          <a:p>
            <a:pPr marL="457200" indent="-457200" algn="l">
              <a:buFontTx/>
              <a:buAutoNum type="arabicPeriod"/>
            </a:pPr>
            <a:r>
              <a:rPr lang="en-US"/>
              <a:t>Compute </a:t>
            </a:r>
            <a:r>
              <a:rPr lang="en-US" b="1"/>
              <a:t>v</a:t>
            </a:r>
            <a:r>
              <a:rPr lang="en-US" b="1" baseline="-25000"/>
              <a:t>T</a:t>
            </a:r>
          </a:p>
          <a:p>
            <a:pPr marL="914400" lvl="1" indent="-457200" algn="l">
              <a:buFontTx/>
              <a:buChar char="•"/>
            </a:pPr>
            <a:r>
              <a:rPr lang="en-US"/>
              <a:t>(previously computed)</a:t>
            </a:r>
          </a:p>
        </p:txBody>
      </p:sp>
      <p:graphicFrame>
        <p:nvGraphicFramePr>
          <p:cNvPr id="10242" name="Object 55"/>
          <p:cNvGraphicFramePr>
            <a:graphicFrameLocks noChangeAspect="1"/>
          </p:cNvGraphicFramePr>
          <p:nvPr>
            <p:ph sz="half" idx="2"/>
          </p:nvPr>
        </p:nvGraphicFramePr>
        <p:xfrm>
          <a:off x="5791200" y="4513263"/>
          <a:ext cx="1758950" cy="819150"/>
        </p:xfrm>
        <a:graphic>
          <a:graphicData uri="http://schemas.openxmlformats.org/presentationml/2006/ole">
            <p:oleObj spid="_x0000_s10242" name="Equation" r:id="rId3" imgW="927000" imgH="431640" progId="Equation.3">
              <p:embed/>
            </p:oleObj>
          </a:graphicData>
        </a:graphic>
      </p:graphicFrame>
      <p:grpSp>
        <p:nvGrpSpPr>
          <p:cNvPr id="10249" name="Group 56"/>
          <p:cNvGrpSpPr>
            <a:grpSpLocks/>
          </p:cNvGrpSpPr>
          <p:nvPr/>
        </p:nvGrpSpPr>
        <p:grpSpPr bwMode="auto">
          <a:xfrm>
            <a:off x="304800" y="3057525"/>
            <a:ext cx="4248150" cy="2352675"/>
            <a:chOff x="96" y="1830"/>
            <a:chExt cx="2676" cy="1482"/>
          </a:xfrm>
        </p:grpSpPr>
        <p:sp>
          <p:nvSpPr>
            <p:cNvPr id="10252" name="Oval 57"/>
            <p:cNvSpPr>
              <a:spLocks noChangeArrowheads="1"/>
            </p:cNvSpPr>
            <p:nvPr/>
          </p:nvSpPr>
          <p:spPr bwMode="auto">
            <a:xfrm>
              <a:off x="1391" y="185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0253" name="AutoShape 58"/>
            <p:cNvCxnSpPr>
              <a:cxnSpLocks noChangeShapeType="1"/>
              <a:stCxn id="10262" idx="2"/>
              <a:endCxn id="10278" idx="4"/>
            </p:cNvCxnSpPr>
            <p:nvPr/>
          </p:nvCxnSpPr>
          <p:spPr bwMode="auto">
            <a:xfrm rot="10800000">
              <a:off x="480" y="2628"/>
              <a:ext cx="927" cy="435"/>
            </a:xfrm>
            <a:prstGeom prst="bentConnector2">
              <a:avLst/>
            </a:prstGeom>
            <a:noFill/>
            <a:ln w="12700">
              <a:solidFill>
                <a:schemeClr val="tx1"/>
              </a:solidFill>
              <a:miter lim="800000"/>
              <a:headEnd type="none" w="lg" len="lg"/>
              <a:tailEnd type="none" w="lg" len="lg"/>
            </a:ln>
          </p:spPr>
        </p:cxnSp>
        <p:cxnSp>
          <p:nvCxnSpPr>
            <p:cNvPr id="10254" name="AutoShape 59"/>
            <p:cNvCxnSpPr>
              <a:cxnSpLocks noChangeShapeType="1"/>
              <a:stCxn id="10252" idx="4"/>
              <a:endCxn id="10306" idx="0"/>
            </p:cNvCxnSpPr>
            <p:nvPr/>
          </p:nvCxnSpPr>
          <p:spPr bwMode="auto">
            <a:xfrm>
              <a:off x="1433" y="1931"/>
              <a:ext cx="6" cy="507"/>
            </a:xfrm>
            <a:prstGeom prst="straightConnector1">
              <a:avLst/>
            </a:prstGeom>
            <a:noFill/>
            <a:ln w="12700">
              <a:solidFill>
                <a:schemeClr val="tx1"/>
              </a:solidFill>
              <a:round/>
              <a:headEnd type="none" w="lg" len="lg"/>
              <a:tailEnd type="none" w="lg" len="lg"/>
            </a:ln>
          </p:spPr>
        </p:cxnSp>
        <p:grpSp>
          <p:nvGrpSpPr>
            <p:cNvPr id="10255" name="Group 60"/>
            <p:cNvGrpSpPr>
              <a:grpSpLocks/>
            </p:cNvGrpSpPr>
            <p:nvPr/>
          </p:nvGrpSpPr>
          <p:grpSpPr bwMode="auto">
            <a:xfrm>
              <a:off x="1391" y="2438"/>
              <a:ext cx="111" cy="216"/>
              <a:chOff x="1670" y="2765"/>
              <a:chExt cx="111" cy="216"/>
            </a:xfrm>
          </p:grpSpPr>
          <p:sp>
            <p:nvSpPr>
              <p:cNvPr id="10306" name="Line 6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0307" name="Line 6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0308" name="Line 6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0309" name="Line 6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0310" name="Line 6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0311" name="Line 6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0312" name="Line 6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56" name="Text Box 68"/>
            <p:cNvSpPr txBox="1">
              <a:spLocks noChangeArrowheads="1"/>
            </p:cNvSpPr>
            <p:nvPr/>
          </p:nvSpPr>
          <p:spPr bwMode="auto">
            <a:xfrm>
              <a:off x="1161" y="2245"/>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10257" name="Group 69"/>
            <p:cNvGrpSpPr>
              <a:grpSpLocks/>
            </p:cNvGrpSpPr>
            <p:nvPr/>
          </p:nvGrpSpPr>
          <p:grpSpPr bwMode="auto">
            <a:xfrm rot="5400000" flipH="1" flipV="1">
              <a:off x="866" y="1749"/>
              <a:ext cx="112" cy="287"/>
              <a:chOff x="3450" y="2313"/>
              <a:chExt cx="111" cy="216"/>
            </a:xfrm>
          </p:grpSpPr>
          <p:sp>
            <p:nvSpPr>
              <p:cNvPr id="10299" name="Line 7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300" name="Line 7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301" name="Line 7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302" name="Line 7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303" name="Line 7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304" name="Line 7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305" name="Line 7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0258" name="AutoShape 77"/>
            <p:cNvCxnSpPr>
              <a:cxnSpLocks noChangeShapeType="1"/>
              <a:stCxn id="10252" idx="2"/>
              <a:endCxn id="10301" idx="1"/>
            </p:cNvCxnSpPr>
            <p:nvPr/>
          </p:nvCxnSpPr>
          <p:spPr bwMode="auto">
            <a:xfrm flipH="1" flipV="1">
              <a:off x="1065" y="1891"/>
              <a:ext cx="326" cy="2"/>
            </a:xfrm>
            <a:prstGeom prst="straightConnector1">
              <a:avLst/>
            </a:prstGeom>
            <a:noFill/>
            <a:ln w="12700">
              <a:solidFill>
                <a:schemeClr val="tx1"/>
              </a:solidFill>
              <a:round/>
              <a:headEnd type="none" w="lg" len="lg"/>
              <a:tailEnd type="none" w="lg" len="lg"/>
            </a:ln>
          </p:spPr>
        </p:cxnSp>
        <p:grpSp>
          <p:nvGrpSpPr>
            <p:cNvPr id="10259" name="Group 78"/>
            <p:cNvGrpSpPr>
              <a:grpSpLocks/>
            </p:cNvGrpSpPr>
            <p:nvPr/>
          </p:nvGrpSpPr>
          <p:grpSpPr bwMode="auto">
            <a:xfrm>
              <a:off x="1304" y="3216"/>
              <a:ext cx="288" cy="96"/>
              <a:chOff x="1392" y="3552"/>
              <a:chExt cx="288" cy="96"/>
            </a:xfrm>
          </p:grpSpPr>
          <p:sp>
            <p:nvSpPr>
              <p:cNvPr id="10296" name="Line 7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0297" name="Line 8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0298" name="Line 8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0260" name="Line 82"/>
            <p:cNvSpPr>
              <a:spLocks noChangeShapeType="1"/>
            </p:cNvSpPr>
            <p:nvPr/>
          </p:nvSpPr>
          <p:spPr bwMode="auto">
            <a:xfrm flipV="1">
              <a:off x="1451" y="3063"/>
              <a:ext cx="0" cy="144"/>
            </a:xfrm>
            <a:prstGeom prst="line">
              <a:avLst/>
            </a:prstGeom>
            <a:noFill/>
            <a:ln w="12700">
              <a:solidFill>
                <a:schemeClr val="tx1"/>
              </a:solidFill>
              <a:round/>
              <a:headEnd type="none" w="lg" len="lg"/>
              <a:tailEnd type="none" w="lg" len="lg"/>
            </a:ln>
          </p:spPr>
          <p:txBody>
            <a:bodyPr/>
            <a:lstStyle/>
            <a:p>
              <a:endParaRPr lang="en-US"/>
            </a:p>
          </p:txBody>
        </p:sp>
        <p:sp>
          <p:nvSpPr>
            <p:cNvPr id="10261" name="Oval 83"/>
            <p:cNvSpPr>
              <a:spLocks noChangeArrowheads="1"/>
            </p:cNvSpPr>
            <p:nvPr/>
          </p:nvSpPr>
          <p:spPr bwMode="auto">
            <a:xfrm>
              <a:off x="2134" y="1845"/>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0262" name="Oval 84"/>
            <p:cNvSpPr>
              <a:spLocks noChangeArrowheads="1"/>
            </p:cNvSpPr>
            <p:nvPr/>
          </p:nvSpPr>
          <p:spPr bwMode="auto">
            <a:xfrm>
              <a:off x="1407" y="302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0263" name="Text Box 85"/>
            <p:cNvSpPr txBox="1">
              <a:spLocks noChangeArrowheads="1"/>
            </p:cNvSpPr>
            <p:nvPr/>
          </p:nvSpPr>
          <p:spPr bwMode="auto">
            <a:xfrm>
              <a:off x="768"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endParaRPr lang="en-US" b="1"/>
            </a:p>
          </p:txBody>
        </p:sp>
        <p:cxnSp>
          <p:nvCxnSpPr>
            <p:cNvPr id="10264" name="AutoShape 86"/>
            <p:cNvCxnSpPr>
              <a:cxnSpLocks noChangeShapeType="1"/>
              <a:stCxn id="10262" idx="0"/>
              <a:endCxn id="10308" idx="1"/>
            </p:cNvCxnSpPr>
            <p:nvPr/>
          </p:nvCxnSpPr>
          <p:spPr bwMode="auto">
            <a:xfrm flipH="1" flipV="1">
              <a:off x="1448" y="2654"/>
              <a:ext cx="1" cy="370"/>
            </a:xfrm>
            <a:prstGeom prst="straightConnector1">
              <a:avLst/>
            </a:prstGeom>
            <a:noFill/>
            <a:ln w="12700">
              <a:solidFill>
                <a:schemeClr val="tx1"/>
              </a:solidFill>
              <a:round/>
              <a:headEnd type="none" w="lg" len="lg"/>
              <a:tailEnd type="none" w="lg" len="lg"/>
            </a:ln>
          </p:spPr>
        </p:cxnSp>
        <p:sp>
          <p:nvSpPr>
            <p:cNvPr id="10265" name="Oval 87"/>
            <p:cNvSpPr>
              <a:spLocks noChangeArrowheads="1"/>
            </p:cNvSpPr>
            <p:nvPr/>
          </p:nvSpPr>
          <p:spPr bwMode="auto">
            <a:xfrm>
              <a:off x="2144" y="3024"/>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0266" name="AutoShape 88"/>
            <p:cNvCxnSpPr>
              <a:cxnSpLocks noChangeShapeType="1"/>
              <a:stCxn id="10262" idx="6"/>
              <a:endCxn id="10265" idx="2"/>
            </p:cNvCxnSpPr>
            <p:nvPr/>
          </p:nvCxnSpPr>
          <p:spPr bwMode="auto">
            <a:xfrm>
              <a:off x="1490" y="3063"/>
              <a:ext cx="654" cy="0"/>
            </a:xfrm>
            <a:prstGeom prst="straightConnector1">
              <a:avLst/>
            </a:prstGeom>
            <a:noFill/>
            <a:ln w="12700">
              <a:solidFill>
                <a:schemeClr val="tx1"/>
              </a:solidFill>
              <a:round/>
              <a:headEnd type="none" w="lg" len="lg"/>
              <a:tailEnd type="none" w="lg" len="lg"/>
            </a:ln>
          </p:spPr>
        </p:cxnSp>
        <p:grpSp>
          <p:nvGrpSpPr>
            <p:cNvPr id="10267" name="Group 89"/>
            <p:cNvGrpSpPr>
              <a:grpSpLocks/>
            </p:cNvGrpSpPr>
            <p:nvPr/>
          </p:nvGrpSpPr>
          <p:grpSpPr bwMode="auto">
            <a:xfrm>
              <a:off x="2364" y="2377"/>
              <a:ext cx="111" cy="216"/>
              <a:chOff x="1670" y="2765"/>
              <a:chExt cx="111" cy="216"/>
            </a:xfrm>
          </p:grpSpPr>
          <p:sp>
            <p:nvSpPr>
              <p:cNvPr id="10289" name="Line 90"/>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0290" name="Line 91"/>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0291" name="Line 92"/>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0292" name="Line 93"/>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0293" name="Line 94"/>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0294" name="Line 95"/>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0295" name="Line 96"/>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68" name="Text Box 97"/>
            <p:cNvSpPr txBox="1">
              <a:spLocks noChangeArrowheads="1"/>
            </p:cNvSpPr>
            <p:nvPr/>
          </p:nvSpPr>
          <p:spPr bwMode="auto">
            <a:xfrm>
              <a:off x="2488" y="2200"/>
              <a:ext cx="284"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10269" name="Group 98"/>
            <p:cNvGrpSpPr>
              <a:grpSpLocks/>
            </p:cNvGrpSpPr>
            <p:nvPr/>
          </p:nvGrpSpPr>
          <p:grpSpPr bwMode="auto">
            <a:xfrm rot="5400000" flipH="1" flipV="1">
              <a:off x="1765" y="1742"/>
              <a:ext cx="112" cy="287"/>
              <a:chOff x="3450" y="2313"/>
              <a:chExt cx="111" cy="216"/>
            </a:xfrm>
          </p:grpSpPr>
          <p:sp>
            <p:nvSpPr>
              <p:cNvPr id="10282" name="Line 9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0283" name="Line 10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0284" name="Line 10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0285" name="Line 10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0286" name="Line 10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0287" name="Line 10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0288" name="Line 10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0270" name="Text Box 106"/>
            <p:cNvSpPr txBox="1">
              <a:spLocks noChangeArrowheads="1"/>
            </p:cNvSpPr>
            <p:nvPr/>
          </p:nvSpPr>
          <p:spPr bwMode="auto">
            <a:xfrm>
              <a:off x="1641"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10271" name="AutoShape 107"/>
            <p:cNvCxnSpPr>
              <a:cxnSpLocks noChangeShapeType="1"/>
              <a:stCxn id="10261" idx="2"/>
              <a:endCxn id="10284" idx="1"/>
            </p:cNvCxnSpPr>
            <p:nvPr/>
          </p:nvCxnSpPr>
          <p:spPr bwMode="auto">
            <a:xfrm flipH="1">
              <a:off x="1964" y="1884"/>
              <a:ext cx="170" cy="0"/>
            </a:xfrm>
            <a:prstGeom prst="straightConnector1">
              <a:avLst/>
            </a:prstGeom>
            <a:noFill/>
            <a:ln w="12700">
              <a:solidFill>
                <a:schemeClr val="tx1"/>
              </a:solidFill>
              <a:round/>
              <a:headEnd type="none" w="lg" len="lg"/>
              <a:tailEnd type="none" w="lg" len="lg"/>
            </a:ln>
          </p:spPr>
        </p:cxnSp>
        <p:cxnSp>
          <p:nvCxnSpPr>
            <p:cNvPr id="10272" name="AutoShape 108"/>
            <p:cNvCxnSpPr>
              <a:cxnSpLocks noChangeShapeType="1"/>
              <a:stCxn id="10252" idx="6"/>
              <a:endCxn id="10282" idx="0"/>
            </p:cNvCxnSpPr>
            <p:nvPr/>
          </p:nvCxnSpPr>
          <p:spPr bwMode="auto">
            <a:xfrm>
              <a:off x="1474" y="1893"/>
              <a:ext cx="203" cy="1"/>
            </a:xfrm>
            <a:prstGeom prst="straightConnector1">
              <a:avLst/>
            </a:prstGeom>
            <a:noFill/>
            <a:ln w="12700">
              <a:solidFill>
                <a:schemeClr val="tx1"/>
              </a:solidFill>
              <a:round/>
              <a:headEnd type="none" w="lg" len="lg"/>
              <a:tailEnd type="none" w="lg" len="lg"/>
            </a:ln>
          </p:spPr>
        </p:cxnSp>
        <p:grpSp>
          <p:nvGrpSpPr>
            <p:cNvPr id="10273" name="Group 109"/>
            <p:cNvGrpSpPr>
              <a:grpSpLocks/>
            </p:cNvGrpSpPr>
            <p:nvPr/>
          </p:nvGrpSpPr>
          <p:grpSpPr bwMode="auto">
            <a:xfrm>
              <a:off x="96" y="2121"/>
              <a:ext cx="550" cy="634"/>
              <a:chOff x="150" y="2121"/>
              <a:chExt cx="550" cy="634"/>
            </a:xfrm>
          </p:grpSpPr>
          <p:sp>
            <p:nvSpPr>
              <p:cNvPr id="10277" name="Text Box 110"/>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10278" name="Oval 111"/>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0279" name="Text Box 112"/>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0280" name="Text Box 113"/>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0281" name="Text Box 114"/>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10274" name="AutoShape 115"/>
            <p:cNvCxnSpPr>
              <a:cxnSpLocks noChangeShapeType="1"/>
              <a:stCxn id="10281" idx="0"/>
              <a:endCxn id="10299" idx="0"/>
            </p:cNvCxnSpPr>
            <p:nvPr/>
          </p:nvCxnSpPr>
          <p:spPr bwMode="auto">
            <a:xfrm rot="-5400000">
              <a:off x="445" y="1936"/>
              <a:ext cx="367" cy="298"/>
            </a:xfrm>
            <a:prstGeom prst="bentConnector2">
              <a:avLst/>
            </a:prstGeom>
            <a:noFill/>
            <a:ln w="12700">
              <a:solidFill>
                <a:schemeClr val="tx1"/>
              </a:solidFill>
              <a:miter lim="800000"/>
              <a:headEnd type="none" w="lg" len="lg"/>
              <a:tailEnd type="none" w="lg" len="lg"/>
            </a:ln>
          </p:spPr>
        </p:cxnSp>
        <p:cxnSp>
          <p:nvCxnSpPr>
            <p:cNvPr id="10275" name="AutoShape 116"/>
            <p:cNvCxnSpPr>
              <a:cxnSpLocks noChangeShapeType="1"/>
              <a:stCxn id="10265" idx="6"/>
              <a:endCxn id="10291" idx="1"/>
            </p:cNvCxnSpPr>
            <p:nvPr/>
          </p:nvCxnSpPr>
          <p:spPr bwMode="auto">
            <a:xfrm flipV="1">
              <a:off x="2227" y="2593"/>
              <a:ext cx="194" cy="470"/>
            </a:xfrm>
            <a:prstGeom prst="bentConnector2">
              <a:avLst/>
            </a:prstGeom>
            <a:noFill/>
            <a:ln w="12700">
              <a:solidFill>
                <a:schemeClr val="tx1"/>
              </a:solidFill>
              <a:miter lim="800000"/>
              <a:headEnd type="none" w="lg" len="lg"/>
              <a:tailEnd type="none" w="lg" len="lg"/>
            </a:ln>
          </p:spPr>
        </p:cxnSp>
        <p:cxnSp>
          <p:nvCxnSpPr>
            <p:cNvPr id="10276" name="AutoShape 117"/>
            <p:cNvCxnSpPr>
              <a:cxnSpLocks noChangeShapeType="1"/>
              <a:stCxn id="10261" idx="6"/>
              <a:endCxn id="10289" idx="0"/>
            </p:cNvCxnSpPr>
            <p:nvPr/>
          </p:nvCxnSpPr>
          <p:spPr bwMode="auto">
            <a:xfrm>
              <a:off x="2217" y="1884"/>
              <a:ext cx="195" cy="493"/>
            </a:xfrm>
            <a:prstGeom prst="bentConnector2">
              <a:avLst/>
            </a:prstGeom>
            <a:noFill/>
            <a:ln w="12700">
              <a:solidFill>
                <a:schemeClr val="tx1"/>
              </a:solidFill>
              <a:miter lim="800000"/>
              <a:headEnd type="none" w="lg" len="lg"/>
              <a:tailEnd type="none" w="lg" len="lg"/>
            </a:ln>
          </p:spPr>
        </p:cxnSp>
      </p:grpSp>
      <p:sp>
        <p:nvSpPr>
          <p:cNvPr id="10250" name="Line 118"/>
          <p:cNvSpPr>
            <a:spLocks noChangeShapeType="1"/>
          </p:cNvSpPr>
          <p:nvPr/>
        </p:nvSpPr>
        <p:spPr bwMode="auto">
          <a:xfrm>
            <a:off x="4102100" y="3203575"/>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10251" name="Text Box 119"/>
          <p:cNvSpPr txBox="1">
            <a:spLocks noChangeArrowheads="1"/>
          </p:cNvSpPr>
          <p:nvPr/>
        </p:nvSpPr>
        <p:spPr bwMode="auto">
          <a:xfrm>
            <a:off x="4095750" y="3252788"/>
            <a:ext cx="341313"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Date Placeholder 5"/>
          <p:cNvSpPr>
            <a:spLocks noGrp="1"/>
          </p:cNvSpPr>
          <p:nvPr>
            <p:ph type="dt" sz="quarter" idx="10"/>
          </p:nvPr>
        </p:nvSpPr>
        <p:spPr>
          <a:noFill/>
        </p:spPr>
        <p:txBody>
          <a:bodyPr/>
          <a:lstStyle/>
          <a:p>
            <a:r>
              <a:rPr lang="en-US"/>
              <a:t>ECEN 301</a:t>
            </a:r>
          </a:p>
        </p:txBody>
      </p:sp>
      <p:sp>
        <p:nvSpPr>
          <p:cNvPr id="11269" name="Footer Placeholder 6"/>
          <p:cNvSpPr>
            <a:spLocks noGrp="1"/>
          </p:cNvSpPr>
          <p:nvPr>
            <p:ph type="ftr" sz="quarter" idx="11"/>
          </p:nvPr>
        </p:nvSpPr>
        <p:spPr>
          <a:noFill/>
        </p:spPr>
        <p:txBody>
          <a:bodyPr/>
          <a:lstStyle/>
          <a:p>
            <a:r>
              <a:rPr lang="en-US"/>
              <a:t>Discussion #9 – Equivalent Circuits</a:t>
            </a:r>
          </a:p>
        </p:txBody>
      </p:sp>
      <p:sp>
        <p:nvSpPr>
          <p:cNvPr id="11270" name="Slide Number Placeholder 7"/>
          <p:cNvSpPr>
            <a:spLocks noGrp="1"/>
          </p:cNvSpPr>
          <p:nvPr>
            <p:ph type="sldNum" sz="quarter" idx="12"/>
          </p:nvPr>
        </p:nvSpPr>
        <p:spPr>
          <a:noFill/>
        </p:spPr>
        <p:txBody>
          <a:bodyPr/>
          <a:lstStyle/>
          <a:p>
            <a:pPr lvl="1"/>
            <a:fld id="{531DA5CD-3D72-487D-8451-DE75E6748142}" type="slidenum">
              <a:rPr lang="en-US"/>
              <a:pPr lvl="1"/>
              <a:t>33</a:t>
            </a:fld>
            <a:endParaRPr lang="en-US"/>
          </a:p>
        </p:txBody>
      </p:sp>
      <p:sp>
        <p:nvSpPr>
          <p:cNvPr id="11271"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11272" name="Rectangle 3"/>
          <p:cNvSpPr>
            <a:spLocks noGrp="1" noChangeArrowheads="1"/>
          </p:cNvSpPr>
          <p:nvPr>
            <p:ph type="body" sz="half" idx="1"/>
          </p:nvPr>
        </p:nvSpPr>
        <p:spPr>
          <a:xfrm>
            <a:off x="406400" y="1333500"/>
            <a:ext cx="8356600" cy="1409700"/>
          </a:xfrm>
        </p:spPr>
        <p:txBody>
          <a:bodyPr/>
          <a:lstStyle/>
          <a:p>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000" smtClean="0"/>
              <a:t>, </a:t>
            </a:r>
            <a:r>
              <a:rPr lang="en-US" sz="2400" b="1" smtClean="0"/>
              <a:t>R</a:t>
            </a:r>
            <a:r>
              <a:rPr lang="en-US" sz="2400" b="1" baseline="-25000" smtClean="0"/>
              <a:t>L</a:t>
            </a:r>
            <a:r>
              <a:rPr lang="en-US" sz="2400" smtClean="0"/>
              <a:t> = 10</a:t>
            </a:r>
            <a:r>
              <a:rPr lang="el-GR" sz="2400" smtClean="0"/>
              <a:t>Ω </a:t>
            </a:r>
            <a:endParaRPr lang="en-US" sz="2400" smtClean="0"/>
          </a:p>
        </p:txBody>
      </p:sp>
      <p:graphicFrame>
        <p:nvGraphicFramePr>
          <p:cNvPr id="11266" name="Object 112"/>
          <p:cNvGraphicFramePr>
            <a:graphicFrameLocks noChangeAspect="1"/>
          </p:cNvGraphicFramePr>
          <p:nvPr>
            <p:ph sz="quarter" idx="2"/>
          </p:nvPr>
        </p:nvGraphicFramePr>
        <p:xfrm>
          <a:off x="6067425" y="5005388"/>
          <a:ext cx="1854200" cy="865187"/>
        </p:xfrm>
        <a:graphic>
          <a:graphicData uri="http://schemas.openxmlformats.org/presentationml/2006/ole">
            <p:oleObj spid="_x0000_s11266" name="Equation" r:id="rId3" imgW="927000" imgH="431640" progId="Equation.3">
              <p:embed/>
            </p:oleObj>
          </a:graphicData>
        </a:graphic>
      </p:graphicFrame>
      <p:grpSp>
        <p:nvGrpSpPr>
          <p:cNvPr id="11273" name="Group 6"/>
          <p:cNvGrpSpPr>
            <a:grpSpLocks/>
          </p:cNvGrpSpPr>
          <p:nvPr/>
        </p:nvGrpSpPr>
        <p:grpSpPr bwMode="auto">
          <a:xfrm>
            <a:off x="0" y="3048000"/>
            <a:ext cx="4248150" cy="2352675"/>
            <a:chOff x="96" y="1830"/>
            <a:chExt cx="2676" cy="1482"/>
          </a:xfrm>
        </p:grpSpPr>
        <p:sp>
          <p:nvSpPr>
            <p:cNvPr id="11309" name="Oval 7"/>
            <p:cNvSpPr>
              <a:spLocks noChangeArrowheads="1"/>
            </p:cNvSpPr>
            <p:nvPr/>
          </p:nvSpPr>
          <p:spPr bwMode="auto">
            <a:xfrm>
              <a:off x="1391" y="185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1310" name="AutoShape 8"/>
            <p:cNvCxnSpPr>
              <a:cxnSpLocks noChangeShapeType="1"/>
              <a:stCxn id="11319" idx="2"/>
              <a:endCxn id="11335" idx="4"/>
            </p:cNvCxnSpPr>
            <p:nvPr/>
          </p:nvCxnSpPr>
          <p:spPr bwMode="auto">
            <a:xfrm rot="10800000">
              <a:off x="480" y="2628"/>
              <a:ext cx="927" cy="435"/>
            </a:xfrm>
            <a:prstGeom prst="bentConnector2">
              <a:avLst/>
            </a:prstGeom>
            <a:noFill/>
            <a:ln w="12700">
              <a:solidFill>
                <a:schemeClr val="tx1"/>
              </a:solidFill>
              <a:miter lim="800000"/>
              <a:headEnd type="none" w="lg" len="lg"/>
              <a:tailEnd type="none" w="lg" len="lg"/>
            </a:ln>
          </p:spPr>
        </p:cxnSp>
        <p:cxnSp>
          <p:nvCxnSpPr>
            <p:cNvPr id="11311" name="AutoShape 9"/>
            <p:cNvCxnSpPr>
              <a:cxnSpLocks noChangeShapeType="1"/>
              <a:stCxn id="11309" idx="4"/>
              <a:endCxn id="11363" idx="0"/>
            </p:cNvCxnSpPr>
            <p:nvPr/>
          </p:nvCxnSpPr>
          <p:spPr bwMode="auto">
            <a:xfrm>
              <a:off x="1433" y="1931"/>
              <a:ext cx="6" cy="507"/>
            </a:xfrm>
            <a:prstGeom prst="straightConnector1">
              <a:avLst/>
            </a:prstGeom>
            <a:noFill/>
            <a:ln w="12700">
              <a:solidFill>
                <a:schemeClr val="tx1"/>
              </a:solidFill>
              <a:round/>
              <a:headEnd type="none" w="lg" len="lg"/>
              <a:tailEnd type="none" w="lg" len="lg"/>
            </a:ln>
          </p:spPr>
        </p:cxnSp>
        <p:grpSp>
          <p:nvGrpSpPr>
            <p:cNvPr id="11312" name="Group 10"/>
            <p:cNvGrpSpPr>
              <a:grpSpLocks/>
            </p:cNvGrpSpPr>
            <p:nvPr/>
          </p:nvGrpSpPr>
          <p:grpSpPr bwMode="auto">
            <a:xfrm>
              <a:off x="1391" y="2438"/>
              <a:ext cx="111" cy="216"/>
              <a:chOff x="1670" y="2765"/>
              <a:chExt cx="111" cy="216"/>
            </a:xfrm>
          </p:grpSpPr>
          <p:sp>
            <p:nvSpPr>
              <p:cNvPr id="11363" name="Line 1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1364" name="Line 1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65" name="Line 1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1366" name="Line 1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67" name="Line 1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68" name="Line 1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69" name="Line 1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313" name="Text Box 18"/>
            <p:cNvSpPr txBox="1">
              <a:spLocks noChangeArrowheads="1"/>
            </p:cNvSpPr>
            <p:nvPr/>
          </p:nvSpPr>
          <p:spPr bwMode="auto">
            <a:xfrm>
              <a:off x="1161" y="2245"/>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11314" name="Group 19"/>
            <p:cNvGrpSpPr>
              <a:grpSpLocks/>
            </p:cNvGrpSpPr>
            <p:nvPr/>
          </p:nvGrpSpPr>
          <p:grpSpPr bwMode="auto">
            <a:xfrm rot="5400000" flipH="1" flipV="1">
              <a:off x="866" y="1749"/>
              <a:ext cx="112" cy="287"/>
              <a:chOff x="3450" y="2313"/>
              <a:chExt cx="111" cy="216"/>
            </a:xfrm>
          </p:grpSpPr>
          <p:sp>
            <p:nvSpPr>
              <p:cNvPr id="11356" name="Line 2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357" name="Line 2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58" name="Line 2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359" name="Line 2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60" name="Line 2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61" name="Line 2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62" name="Line 2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1315" name="AutoShape 27"/>
            <p:cNvCxnSpPr>
              <a:cxnSpLocks noChangeShapeType="1"/>
              <a:stCxn id="11309" idx="2"/>
              <a:endCxn id="11358" idx="1"/>
            </p:cNvCxnSpPr>
            <p:nvPr/>
          </p:nvCxnSpPr>
          <p:spPr bwMode="auto">
            <a:xfrm flipH="1" flipV="1">
              <a:off x="1065" y="1891"/>
              <a:ext cx="326" cy="2"/>
            </a:xfrm>
            <a:prstGeom prst="straightConnector1">
              <a:avLst/>
            </a:prstGeom>
            <a:noFill/>
            <a:ln w="12700">
              <a:solidFill>
                <a:schemeClr val="tx1"/>
              </a:solidFill>
              <a:round/>
              <a:headEnd type="none" w="lg" len="lg"/>
              <a:tailEnd type="none" w="lg" len="lg"/>
            </a:ln>
          </p:spPr>
        </p:cxnSp>
        <p:grpSp>
          <p:nvGrpSpPr>
            <p:cNvPr id="11316" name="Group 28"/>
            <p:cNvGrpSpPr>
              <a:grpSpLocks/>
            </p:cNvGrpSpPr>
            <p:nvPr/>
          </p:nvGrpSpPr>
          <p:grpSpPr bwMode="auto">
            <a:xfrm>
              <a:off x="1304" y="3216"/>
              <a:ext cx="288" cy="96"/>
              <a:chOff x="1392" y="3552"/>
              <a:chExt cx="288" cy="96"/>
            </a:xfrm>
          </p:grpSpPr>
          <p:sp>
            <p:nvSpPr>
              <p:cNvPr id="11353" name="Line 29"/>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1354" name="Line 30"/>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1355" name="Line 31"/>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1317" name="Line 32"/>
            <p:cNvSpPr>
              <a:spLocks noChangeShapeType="1"/>
            </p:cNvSpPr>
            <p:nvPr/>
          </p:nvSpPr>
          <p:spPr bwMode="auto">
            <a:xfrm flipV="1">
              <a:off x="1451" y="3063"/>
              <a:ext cx="0" cy="144"/>
            </a:xfrm>
            <a:prstGeom prst="line">
              <a:avLst/>
            </a:prstGeom>
            <a:noFill/>
            <a:ln w="12700">
              <a:solidFill>
                <a:schemeClr val="tx1"/>
              </a:solidFill>
              <a:round/>
              <a:headEnd type="none" w="lg" len="lg"/>
              <a:tailEnd type="none" w="lg" len="lg"/>
            </a:ln>
          </p:spPr>
          <p:txBody>
            <a:bodyPr/>
            <a:lstStyle/>
            <a:p>
              <a:endParaRPr lang="en-US"/>
            </a:p>
          </p:txBody>
        </p:sp>
        <p:sp>
          <p:nvSpPr>
            <p:cNvPr id="11318" name="Oval 33"/>
            <p:cNvSpPr>
              <a:spLocks noChangeArrowheads="1"/>
            </p:cNvSpPr>
            <p:nvPr/>
          </p:nvSpPr>
          <p:spPr bwMode="auto">
            <a:xfrm>
              <a:off x="2134" y="1845"/>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319" name="Oval 34"/>
            <p:cNvSpPr>
              <a:spLocks noChangeArrowheads="1"/>
            </p:cNvSpPr>
            <p:nvPr/>
          </p:nvSpPr>
          <p:spPr bwMode="auto">
            <a:xfrm>
              <a:off x="1407" y="3024"/>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1320" name="Text Box 35"/>
            <p:cNvSpPr txBox="1">
              <a:spLocks noChangeArrowheads="1"/>
            </p:cNvSpPr>
            <p:nvPr/>
          </p:nvSpPr>
          <p:spPr bwMode="auto">
            <a:xfrm>
              <a:off x="768"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1</a:t>
              </a:r>
              <a:endParaRPr lang="en-US" b="1"/>
            </a:p>
          </p:txBody>
        </p:sp>
        <p:cxnSp>
          <p:nvCxnSpPr>
            <p:cNvPr id="11321" name="AutoShape 36"/>
            <p:cNvCxnSpPr>
              <a:cxnSpLocks noChangeShapeType="1"/>
              <a:stCxn id="11319" idx="0"/>
              <a:endCxn id="11365" idx="1"/>
            </p:cNvCxnSpPr>
            <p:nvPr/>
          </p:nvCxnSpPr>
          <p:spPr bwMode="auto">
            <a:xfrm flipH="1" flipV="1">
              <a:off x="1448" y="2654"/>
              <a:ext cx="1" cy="370"/>
            </a:xfrm>
            <a:prstGeom prst="straightConnector1">
              <a:avLst/>
            </a:prstGeom>
            <a:noFill/>
            <a:ln w="12700">
              <a:solidFill>
                <a:schemeClr val="tx1"/>
              </a:solidFill>
              <a:round/>
              <a:headEnd type="none" w="lg" len="lg"/>
              <a:tailEnd type="none" w="lg" len="lg"/>
            </a:ln>
          </p:spPr>
        </p:cxnSp>
        <p:sp>
          <p:nvSpPr>
            <p:cNvPr id="11322" name="Oval 37"/>
            <p:cNvSpPr>
              <a:spLocks noChangeArrowheads="1"/>
            </p:cNvSpPr>
            <p:nvPr/>
          </p:nvSpPr>
          <p:spPr bwMode="auto">
            <a:xfrm>
              <a:off x="2144" y="3024"/>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1323" name="AutoShape 38"/>
            <p:cNvCxnSpPr>
              <a:cxnSpLocks noChangeShapeType="1"/>
              <a:stCxn id="11319" idx="6"/>
              <a:endCxn id="11322" idx="2"/>
            </p:cNvCxnSpPr>
            <p:nvPr/>
          </p:nvCxnSpPr>
          <p:spPr bwMode="auto">
            <a:xfrm>
              <a:off x="1490" y="3063"/>
              <a:ext cx="654" cy="0"/>
            </a:xfrm>
            <a:prstGeom prst="straightConnector1">
              <a:avLst/>
            </a:prstGeom>
            <a:noFill/>
            <a:ln w="12700">
              <a:solidFill>
                <a:schemeClr val="tx1"/>
              </a:solidFill>
              <a:round/>
              <a:headEnd type="none" w="lg" len="lg"/>
              <a:tailEnd type="none" w="lg" len="lg"/>
            </a:ln>
          </p:spPr>
        </p:cxnSp>
        <p:grpSp>
          <p:nvGrpSpPr>
            <p:cNvPr id="11324" name="Group 39"/>
            <p:cNvGrpSpPr>
              <a:grpSpLocks/>
            </p:cNvGrpSpPr>
            <p:nvPr/>
          </p:nvGrpSpPr>
          <p:grpSpPr bwMode="auto">
            <a:xfrm>
              <a:off x="2364" y="2377"/>
              <a:ext cx="111" cy="216"/>
              <a:chOff x="1670" y="2765"/>
              <a:chExt cx="111" cy="216"/>
            </a:xfrm>
          </p:grpSpPr>
          <p:sp>
            <p:nvSpPr>
              <p:cNvPr id="11346" name="Line 40"/>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1347" name="Line 41"/>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48" name="Line 42"/>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1349" name="Line 43"/>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50" name="Line 44"/>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51" name="Line 45"/>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52" name="Line 46"/>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325" name="Text Box 47"/>
            <p:cNvSpPr txBox="1">
              <a:spLocks noChangeArrowheads="1"/>
            </p:cNvSpPr>
            <p:nvPr/>
          </p:nvSpPr>
          <p:spPr bwMode="auto">
            <a:xfrm>
              <a:off x="2488" y="2200"/>
              <a:ext cx="284"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11326" name="Group 48"/>
            <p:cNvGrpSpPr>
              <a:grpSpLocks/>
            </p:cNvGrpSpPr>
            <p:nvPr/>
          </p:nvGrpSpPr>
          <p:grpSpPr bwMode="auto">
            <a:xfrm rot="5400000" flipH="1" flipV="1">
              <a:off x="1765" y="1742"/>
              <a:ext cx="112" cy="287"/>
              <a:chOff x="3450" y="2313"/>
              <a:chExt cx="111" cy="216"/>
            </a:xfrm>
          </p:grpSpPr>
          <p:sp>
            <p:nvSpPr>
              <p:cNvPr id="11339" name="Line 4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340" name="Line 5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41" name="Line 5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342" name="Line 5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43" name="Line 5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44" name="Line 5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45" name="Line 5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327" name="Text Box 56"/>
            <p:cNvSpPr txBox="1">
              <a:spLocks noChangeArrowheads="1"/>
            </p:cNvSpPr>
            <p:nvPr/>
          </p:nvSpPr>
          <p:spPr bwMode="auto">
            <a:xfrm>
              <a:off x="1641" y="1920"/>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11328" name="AutoShape 57"/>
            <p:cNvCxnSpPr>
              <a:cxnSpLocks noChangeShapeType="1"/>
              <a:stCxn id="11318" idx="2"/>
              <a:endCxn id="11341" idx="1"/>
            </p:cNvCxnSpPr>
            <p:nvPr/>
          </p:nvCxnSpPr>
          <p:spPr bwMode="auto">
            <a:xfrm flipH="1">
              <a:off x="1964" y="1884"/>
              <a:ext cx="170" cy="0"/>
            </a:xfrm>
            <a:prstGeom prst="straightConnector1">
              <a:avLst/>
            </a:prstGeom>
            <a:noFill/>
            <a:ln w="12700">
              <a:solidFill>
                <a:schemeClr val="tx1"/>
              </a:solidFill>
              <a:round/>
              <a:headEnd type="none" w="lg" len="lg"/>
              <a:tailEnd type="none" w="lg" len="lg"/>
            </a:ln>
          </p:spPr>
        </p:cxnSp>
        <p:cxnSp>
          <p:nvCxnSpPr>
            <p:cNvPr id="11329" name="AutoShape 58"/>
            <p:cNvCxnSpPr>
              <a:cxnSpLocks noChangeShapeType="1"/>
              <a:stCxn id="11309" idx="6"/>
              <a:endCxn id="11339" idx="0"/>
            </p:cNvCxnSpPr>
            <p:nvPr/>
          </p:nvCxnSpPr>
          <p:spPr bwMode="auto">
            <a:xfrm>
              <a:off x="1474" y="1893"/>
              <a:ext cx="203" cy="1"/>
            </a:xfrm>
            <a:prstGeom prst="straightConnector1">
              <a:avLst/>
            </a:prstGeom>
            <a:noFill/>
            <a:ln w="12700">
              <a:solidFill>
                <a:schemeClr val="tx1"/>
              </a:solidFill>
              <a:round/>
              <a:headEnd type="none" w="lg" len="lg"/>
              <a:tailEnd type="none" w="lg" len="lg"/>
            </a:ln>
          </p:spPr>
        </p:cxnSp>
        <p:grpSp>
          <p:nvGrpSpPr>
            <p:cNvPr id="11330" name="Group 59"/>
            <p:cNvGrpSpPr>
              <a:grpSpLocks/>
            </p:cNvGrpSpPr>
            <p:nvPr/>
          </p:nvGrpSpPr>
          <p:grpSpPr bwMode="auto">
            <a:xfrm>
              <a:off x="96" y="2121"/>
              <a:ext cx="550" cy="634"/>
              <a:chOff x="150" y="2121"/>
              <a:chExt cx="550" cy="634"/>
            </a:xfrm>
          </p:grpSpPr>
          <p:sp>
            <p:nvSpPr>
              <p:cNvPr id="11334" name="Text Box 60"/>
              <p:cNvSpPr txBox="1">
                <a:spLocks noChangeArrowheads="1"/>
              </p:cNvSpPr>
              <p:nvPr/>
            </p:nvSpPr>
            <p:spPr bwMode="auto">
              <a:xfrm>
                <a:off x="150" y="2121"/>
                <a:ext cx="236"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a:t>v</a:t>
                </a:r>
                <a:r>
                  <a:rPr lang="en-US" sz="2000" b="1" baseline="-25000"/>
                  <a:t>s</a:t>
                </a:r>
              </a:p>
              <a:p>
                <a:endParaRPr lang="en-US" sz="2000"/>
              </a:p>
            </p:txBody>
          </p:sp>
          <p:sp>
            <p:nvSpPr>
              <p:cNvPr id="11335" name="Oval 61"/>
              <p:cNvSpPr>
                <a:spLocks noChangeArrowheads="1"/>
              </p:cNvSpPr>
              <p:nvPr/>
            </p:nvSpPr>
            <p:spPr bwMode="auto">
              <a:xfrm>
                <a:off x="368" y="2318"/>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1336" name="Text Box 62"/>
              <p:cNvSpPr txBox="1">
                <a:spLocks noChangeArrowheads="1"/>
              </p:cNvSpPr>
              <p:nvPr/>
            </p:nvSpPr>
            <p:spPr bwMode="auto">
              <a:xfrm>
                <a:off x="477" y="2300"/>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1337" name="Text Box 63"/>
              <p:cNvSpPr txBox="1">
                <a:spLocks noChangeArrowheads="1"/>
              </p:cNvSpPr>
              <p:nvPr/>
            </p:nvSpPr>
            <p:spPr bwMode="auto">
              <a:xfrm>
                <a:off x="474" y="2362"/>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1338" name="Text Box 64"/>
              <p:cNvSpPr txBox="1">
                <a:spLocks noChangeArrowheads="1"/>
              </p:cNvSpPr>
              <p:nvPr/>
            </p:nvSpPr>
            <p:spPr bwMode="auto">
              <a:xfrm>
                <a:off x="435" y="2268"/>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cxnSp>
          <p:nvCxnSpPr>
            <p:cNvPr id="11331" name="AutoShape 65"/>
            <p:cNvCxnSpPr>
              <a:cxnSpLocks noChangeShapeType="1"/>
              <a:stCxn id="11338" idx="0"/>
              <a:endCxn id="11356" idx="0"/>
            </p:cNvCxnSpPr>
            <p:nvPr/>
          </p:nvCxnSpPr>
          <p:spPr bwMode="auto">
            <a:xfrm rot="-5400000">
              <a:off x="445" y="1936"/>
              <a:ext cx="367" cy="298"/>
            </a:xfrm>
            <a:prstGeom prst="bentConnector2">
              <a:avLst/>
            </a:prstGeom>
            <a:noFill/>
            <a:ln w="12700">
              <a:solidFill>
                <a:schemeClr val="tx1"/>
              </a:solidFill>
              <a:miter lim="800000"/>
              <a:headEnd type="none" w="lg" len="lg"/>
              <a:tailEnd type="none" w="lg" len="lg"/>
            </a:ln>
          </p:spPr>
        </p:cxnSp>
        <p:cxnSp>
          <p:nvCxnSpPr>
            <p:cNvPr id="11332" name="AutoShape 66"/>
            <p:cNvCxnSpPr>
              <a:cxnSpLocks noChangeShapeType="1"/>
              <a:stCxn id="11322" idx="6"/>
              <a:endCxn id="11348" idx="1"/>
            </p:cNvCxnSpPr>
            <p:nvPr/>
          </p:nvCxnSpPr>
          <p:spPr bwMode="auto">
            <a:xfrm flipV="1">
              <a:off x="2227" y="2593"/>
              <a:ext cx="194" cy="470"/>
            </a:xfrm>
            <a:prstGeom prst="bentConnector2">
              <a:avLst/>
            </a:prstGeom>
            <a:noFill/>
            <a:ln w="12700">
              <a:solidFill>
                <a:schemeClr val="tx1"/>
              </a:solidFill>
              <a:miter lim="800000"/>
              <a:headEnd type="none" w="lg" len="lg"/>
              <a:tailEnd type="none" w="lg" len="lg"/>
            </a:ln>
          </p:spPr>
        </p:cxnSp>
        <p:cxnSp>
          <p:nvCxnSpPr>
            <p:cNvPr id="11333" name="AutoShape 67"/>
            <p:cNvCxnSpPr>
              <a:cxnSpLocks noChangeShapeType="1"/>
              <a:stCxn id="11318" idx="6"/>
              <a:endCxn id="11346" idx="0"/>
            </p:cNvCxnSpPr>
            <p:nvPr/>
          </p:nvCxnSpPr>
          <p:spPr bwMode="auto">
            <a:xfrm>
              <a:off x="2217" y="1884"/>
              <a:ext cx="195" cy="493"/>
            </a:xfrm>
            <a:prstGeom prst="bentConnector2">
              <a:avLst/>
            </a:prstGeom>
            <a:noFill/>
            <a:ln w="12700">
              <a:solidFill>
                <a:schemeClr val="tx1"/>
              </a:solidFill>
              <a:miter lim="800000"/>
              <a:headEnd type="none" w="lg" len="lg"/>
              <a:tailEnd type="none" w="lg" len="lg"/>
            </a:ln>
          </p:spPr>
        </p:cxnSp>
      </p:grpSp>
      <p:sp>
        <p:nvSpPr>
          <p:cNvPr id="11274" name="Line 68"/>
          <p:cNvSpPr>
            <a:spLocks noChangeShapeType="1"/>
          </p:cNvSpPr>
          <p:nvPr/>
        </p:nvSpPr>
        <p:spPr bwMode="auto">
          <a:xfrm>
            <a:off x="3797300" y="3194050"/>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11275" name="Text Box 69"/>
          <p:cNvSpPr txBox="1">
            <a:spLocks noChangeArrowheads="1"/>
          </p:cNvSpPr>
          <p:nvPr/>
        </p:nvSpPr>
        <p:spPr bwMode="auto">
          <a:xfrm>
            <a:off x="3790950" y="3243263"/>
            <a:ext cx="341313"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grpSp>
        <p:nvGrpSpPr>
          <p:cNvPr id="11276" name="Group 72"/>
          <p:cNvGrpSpPr>
            <a:grpSpLocks/>
          </p:cNvGrpSpPr>
          <p:nvPr/>
        </p:nvGrpSpPr>
        <p:grpSpPr bwMode="auto">
          <a:xfrm>
            <a:off x="5416550" y="3783013"/>
            <a:ext cx="915988" cy="641350"/>
            <a:chOff x="28" y="2584"/>
            <a:chExt cx="577" cy="404"/>
          </a:xfrm>
        </p:grpSpPr>
        <p:sp>
          <p:nvSpPr>
            <p:cNvPr id="11306" name="Text Box 73"/>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11307" name="Oval 74"/>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1308" name="Text Box 75"/>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1277" name="Oval 76"/>
          <p:cNvSpPr>
            <a:spLocks noChangeArrowheads="1"/>
          </p:cNvSpPr>
          <p:nvPr/>
        </p:nvSpPr>
        <p:spPr bwMode="auto">
          <a:xfrm>
            <a:off x="7470775" y="47101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1278" name="Oval 77"/>
          <p:cNvSpPr>
            <a:spLocks noChangeArrowheads="1"/>
          </p:cNvSpPr>
          <p:nvPr/>
        </p:nvSpPr>
        <p:spPr bwMode="auto">
          <a:xfrm>
            <a:off x="7470775" y="34274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11279" name="Group 78"/>
          <p:cNvGrpSpPr>
            <a:grpSpLocks/>
          </p:cNvGrpSpPr>
          <p:nvPr/>
        </p:nvGrpSpPr>
        <p:grpSpPr bwMode="auto">
          <a:xfrm rot="5400000" flipH="1" flipV="1">
            <a:off x="6733382" y="3264693"/>
            <a:ext cx="177800" cy="455613"/>
            <a:chOff x="3450" y="2313"/>
            <a:chExt cx="111" cy="216"/>
          </a:xfrm>
        </p:grpSpPr>
        <p:sp>
          <p:nvSpPr>
            <p:cNvPr id="11299" name="Line 79"/>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1300" name="Line 80"/>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1301" name="Line 81"/>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1302" name="Line 82"/>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1303" name="Line 83"/>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1304" name="Line 84"/>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1305" name="Line 85"/>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1280" name="Text Box 86"/>
          <p:cNvSpPr txBox="1">
            <a:spLocks noChangeArrowheads="1"/>
          </p:cNvSpPr>
          <p:nvPr/>
        </p:nvSpPr>
        <p:spPr bwMode="auto">
          <a:xfrm>
            <a:off x="6589713" y="3060700"/>
            <a:ext cx="450850"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11281" name="AutoShape 87"/>
          <p:cNvCxnSpPr>
            <a:cxnSpLocks noChangeShapeType="1"/>
            <a:stCxn id="11308" idx="2"/>
            <a:endCxn id="11277" idx="2"/>
          </p:cNvCxnSpPr>
          <p:nvPr/>
        </p:nvCxnSpPr>
        <p:spPr bwMode="auto">
          <a:xfrm rot="16200000" flipH="1">
            <a:off x="6595269" y="3896519"/>
            <a:ext cx="347662" cy="1403350"/>
          </a:xfrm>
          <a:prstGeom prst="bentConnector2">
            <a:avLst/>
          </a:prstGeom>
          <a:noFill/>
          <a:ln w="12700">
            <a:solidFill>
              <a:schemeClr val="tx1"/>
            </a:solidFill>
            <a:miter lim="800000"/>
            <a:headEnd type="none" w="lg" len="lg"/>
            <a:tailEnd type="none" w="lg" len="lg"/>
          </a:ln>
        </p:spPr>
      </p:cxnSp>
      <p:cxnSp>
        <p:nvCxnSpPr>
          <p:cNvPr id="11282" name="AutoShape 88"/>
          <p:cNvCxnSpPr>
            <a:cxnSpLocks noChangeShapeType="1"/>
            <a:stCxn id="11308" idx="0"/>
            <a:endCxn id="11299" idx="0"/>
          </p:cNvCxnSpPr>
          <p:nvPr/>
        </p:nvCxnSpPr>
        <p:spPr bwMode="auto">
          <a:xfrm rot="-5400000">
            <a:off x="6192837" y="3379788"/>
            <a:ext cx="277813" cy="528638"/>
          </a:xfrm>
          <a:prstGeom prst="bentConnector2">
            <a:avLst/>
          </a:prstGeom>
          <a:noFill/>
          <a:ln w="12700">
            <a:solidFill>
              <a:schemeClr val="tx1"/>
            </a:solidFill>
            <a:miter lim="800000"/>
            <a:headEnd type="none" w="lg" len="lg"/>
            <a:tailEnd type="none" w="lg" len="lg"/>
          </a:ln>
        </p:spPr>
      </p:cxnSp>
      <p:cxnSp>
        <p:nvCxnSpPr>
          <p:cNvPr id="11283" name="AutoShape 89"/>
          <p:cNvCxnSpPr>
            <a:cxnSpLocks noChangeShapeType="1"/>
            <a:stCxn id="11278" idx="2"/>
            <a:endCxn id="11301" idx="1"/>
          </p:cNvCxnSpPr>
          <p:nvPr/>
        </p:nvCxnSpPr>
        <p:spPr bwMode="auto">
          <a:xfrm flipH="1">
            <a:off x="7051675" y="3489325"/>
            <a:ext cx="419100" cy="0"/>
          </a:xfrm>
          <a:prstGeom prst="straightConnector1">
            <a:avLst/>
          </a:prstGeom>
          <a:noFill/>
          <a:ln w="12700">
            <a:solidFill>
              <a:schemeClr val="tx1"/>
            </a:solidFill>
            <a:round/>
            <a:headEnd type="none" w="lg" len="lg"/>
            <a:tailEnd type="none" w="lg" len="lg"/>
          </a:ln>
        </p:spPr>
      </p:cxnSp>
      <p:grpSp>
        <p:nvGrpSpPr>
          <p:cNvPr id="11284" name="Group 98"/>
          <p:cNvGrpSpPr>
            <a:grpSpLocks/>
          </p:cNvGrpSpPr>
          <p:nvPr/>
        </p:nvGrpSpPr>
        <p:grpSpPr bwMode="auto">
          <a:xfrm>
            <a:off x="7924800" y="3941763"/>
            <a:ext cx="176213" cy="342900"/>
            <a:chOff x="1670" y="2765"/>
            <a:chExt cx="111" cy="216"/>
          </a:xfrm>
        </p:grpSpPr>
        <p:sp>
          <p:nvSpPr>
            <p:cNvPr id="11292" name="Line 9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1293" name="Line 10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1294" name="Line 10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1295" name="Line 10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1296" name="Line 10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1297" name="Line 10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1298" name="Line 10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1285" name="AutoShape 106"/>
          <p:cNvCxnSpPr>
            <a:cxnSpLocks noChangeShapeType="1"/>
            <a:stCxn id="11277" idx="6"/>
            <a:endCxn id="11294" idx="1"/>
          </p:cNvCxnSpPr>
          <p:nvPr/>
        </p:nvCxnSpPr>
        <p:spPr bwMode="auto">
          <a:xfrm flipV="1">
            <a:off x="7602538" y="4284663"/>
            <a:ext cx="412750" cy="487362"/>
          </a:xfrm>
          <a:prstGeom prst="bentConnector2">
            <a:avLst/>
          </a:prstGeom>
          <a:noFill/>
          <a:ln w="12700">
            <a:solidFill>
              <a:schemeClr val="tx1"/>
            </a:solidFill>
            <a:miter lim="800000"/>
            <a:headEnd type="none" w="lg" len="lg"/>
            <a:tailEnd type="none" w="lg" len="lg"/>
          </a:ln>
        </p:spPr>
      </p:cxnSp>
      <p:cxnSp>
        <p:nvCxnSpPr>
          <p:cNvPr id="11286" name="AutoShape 107"/>
          <p:cNvCxnSpPr>
            <a:cxnSpLocks noChangeShapeType="1"/>
            <a:stCxn id="11278" idx="6"/>
            <a:endCxn id="11292" idx="0"/>
          </p:cNvCxnSpPr>
          <p:nvPr/>
        </p:nvCxnSpPr>
        <p:spPr bwMode="auto">
          <a:xfrm>
            <a:off x="7602538" y="3489325"/>
            <a:ext cx="398462" cy="452438"/>
          </a:xfrm>
          <a:prstGeom prst="bentConnector2">
            <a:avLst/>
          </a:prstGeom>
          <a:noFill/>
          <a:ln w="12700">
            <a:solidFill>
              <a:schemeClr val="tx1"/>
            </a:solidFill>
            <a:miter lim="800000"/>
            <a:headEnd type="none" w="lg" len="lg"/>
            <a:tailEnd type="none" w="lg" len="lg"/>
          </a:ln>
        </p:spPr>
      </p:cxnSp>
      <p:sp>
        <p:nvSpPr>
          <p:cNvPr id="11287" name="Text Box 108"/>
          <p:cNvSpPr txBox="1">
            <a:spLocks noChangeArrowheads="1"/>
          </p:cNvSpPr>
          <p:nvPr/>
        </p:nvSpPr>
        <p:spPr bwMode="auto">
          <a:xfrm>
            <a:off x="8096250" y="3735388"/>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sp>
        <p:nvSpPr>
          <p:cNvPr id="11288" name="Line 109"/>
          <p:cNvSpPr>
            <a:spLocks noChangeShapeType="1"/>
          </p:cNvSpPr>
          <p:nvPr/>
        </p:nvSpPr>
        <p:spPr bwMode="auto">
          <a:xfrm>
            <a:off x="8123238" y="3444875"/>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11289" name="Text Box 110"/>
          <p:cNvSpPr txBox="1">
            <a:spLocks noChangeArrowheads="1"/>
          </p:cNvSpPr>
          <p:nvPr/>
        </p:nvSpPr>
        <p:spPr bwMode="auto">
          <a:xfrm>
            <a:off x="8116888" y="3494088"/>
            <a:ext cx="3413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sp>
        <p:nvSpPr>
          <p:cNvPr id="11290" name="AutoShape 111"/>
          <p:cNvSpPr>
            <a:spLocks noChangeArrowheads="1"/>
          </p:cNvSpPr>
          <p:nvPr/>
        </p:nvSpPr>
        <p:spPr bwMode="auto">
          <a:xfrm>
            <a:off x="4419600" y="3886200"/>
            <a:ext cx="762000" cy="396875"/>
          </a:xfrm>
          <a:prstGeom prst="rightArrow">
            <a:avLst>
              <a:gd name="adj1" fmla="val 50000"/>
              <a:gd name="adj2" fmla="val 48000"/>
            </a:avLst>
          </a:prstGeom>
          <a:solidFill>
            <a:srgbClr val="ACA964"/>
          </a:solidFill>
          <a:ln w="12700">
            <a:solidFill>
              <a:schemeClr val="tx1"/>
            </a:solidFill>
            <a:miter lim="800000"/>
            <a:headEnd type="none" w="lg" len="lg"/>
            <a:tailEnd type="none" w="lg" len="lg"/>
          </a:ln>
        </p:spPr>
        <p:txBody>
          <a:bodyPr wrap="none" anchor="ctr"/>
          <a:lstStyle/>
          <a:p>
            <a:endParaRPr lang="en-US"/>
          </a:p>
        </p:txBody>
      </p:sp>
      <p:graphicFrame>
        <p:nvGraphicFramePr>
          <p:cNvPr id="11267" name="Object 113"/>
          <p:cNvGraphicFramePr>
            <a:graphicFrameLocks noChangeAspect="1"/>
          </p:cNvGraphicFramePr>
          <p:nvPr>
            <p:ph sz="quarter" idx="3"/>
          </p:nvPr>
        </p:nvGraphicFramePr>
        <p:xfrm>
          <a:off x="6153150" y="2670175"/>
          <a:ext cx="1862138" cy="403225"/>
        </p:xfrm>
        <a:graphic>
          <a:graphicData uri="http://schemas.openxmlformats.org/presentationml/2006/ole">
            <p:oleObj spid="_x0000_s11267" name="Equation" r:id="rId4" imgW="1054080" imgH="228600" progId="Equation.3">
              <p:embed/>
            </p:oleObj>
          </a:graphicData>
        </a:graphic>
      </p:graphicFrame>
      <p:sp>
        <p:nvSpPr>
          <p:cNvPr id="11291" name="Text Box 115"/>
          <p:cNvSpPr txBox="1">
            <a:spLocks noChangeArrowheads="1"/>
          </p:cNvSpPr>
          <p:nvPr/>
        </p:nvSpPr>
        <p:spPr bwMode="auto">
          <a:xfrm>
            <a:off x="1582738" y="5792788"/>
            <a:ext cx="3294062" cy="379412"/>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b="1"/>
              <a:t>NB</a:t>
            </a:r>
            <a:r>
              <a:rPr lang="en-US"/>
              <a:t>: </a:t>
            </a:r>
            <a:r>
              <a:rPr lang="en-US" b="1" i="1"/>
              <a:t>i</a:t>
            </a:r>
            <a:r>
              <a:rPr lang="en-US" b="1" i="1" baseline="-25000"/>
              <a:t>L</a:t>
            </a:r>
            <a:r>
              <a:rPr lang="en-US"/>
              <a:t> is the same in both circuits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Date Placeholder 5"/>
          <p:cNvSpPr>
            <a:spLocks noGrp="1"/>
          </p:cNvSpPr>
          <p:nvPr>
            <p:ph type="dt" sz="quarter" idx="10"/>
          </p:nvPr>
        </p:nvSpPr>
        <p:spPr>
          <a:noFill/>
        </p:spPr>
        <p:txBody>
          <a:bodyPr/>
          <a:lstStyle/>
          <a:p>
            <a:r>
              <a:rPr lang="en-US"/>
              <a:t>ECEN 301</a:t>
            </a:r>
          </a:p>
        </p:txBody>
      </p:sp>
      <p:sp>
        <p:nvSpPr>
          <p:cNvPr id="12294" name="Footer Placeholder 6"/>
          <p:cNvSpPr>
            <a:spLocks noGrp="1"/>
          </p:cNvSpPr>
          <p:nvPr>
            <p:ph type="ftr" sz="quarter" idx="11"/>
          </p:nvPr>
        </p:nvSpPr>
        <p:spPr>
          <a:noFill/>
        </p:spPr>
        <p:txBody>
          <a:bodyPr/>
          <a:lstStyle/>
          <a:p>
            <a:r>
              <a:rPr lang="en-US"/>
              <a:t>Discussion #9 – Equivalent Circuits</a:t>
            </a:r>
          </a:p>
        </p:txBody>
      </p:sp>
      <p:sp>
        <p:nvSpPr>
          <p:cNvPr id="12295" name="Slide Number Placeholder 7"/>
          <p:cNvSpPr>
            <a:spLocks noGrp="1"/>
          </p:cNvSpPr>
          <p:nvPr>
            <p:ph type="sldNum" sz="quarter" idx="12"/>
          </p:nvPr>
        </p:nvSpPr>
        <p:spPr>
          <a:noFill/>
        </p:spPr>
        <p:txBody>
          <a:bodyPr/>
          <a:lstStyle/>
          <a:p>
            <a:pPr lvl="1"/>
            <a:fld id="{0DA62E84-9F88-4E1D-A195-F9EB6450400B}" type="slidenum">
              <a:rPr lang="en-US"/>
              <a:pPr lvl="1"/>
              <a:t>34</a:t>
            </a:fld>
            <a:endParaRPr lang="en-US"/>
          </a:p>
        </p:txBody>
      </p:sp>
      <p:sp>
        <p:nvSpPr>
          <p:cNvPr id="12296" name="Rectangle 2"/>
          <p:cNvSpPr>
            <a:spLocks noGrp="1" noChangeArrowheads="1"/>
          </p:cNvSpPr>
          <p:nvPr>
            <p:ph type="title"/>
          </p:nvPr>
        </p:nvSpPr>
        <p:spPr/>
        <p:txBody>
          <a:bodyPr/>
          <a:lstStyle/>
          <a:p>
            <a:r>
              <a:rPr lang="en-US" smtClean="0">
                <a:cs typeface="Times New Roman" pitchFamily="18" charset="0"/>
              </a:rPr>
              <a:t>Thévenin Equivalent Circuit</a:t>
            </a:r>
          </a:p>
        </p:txBody>
      </p:sp>
      <p:sp>
        <p:nvSpPr>
          <p:cNvPr id="12297" name="Rectangle 3"/>
          <p:cNvSpPr>
            <a:spLocks noGrp="1" noChangeArrowheads="1"/>
          </p:cNvSpPr>
          <p:nvPr>
            <p:ph type="body" sz="half" idx="1"/>
          </p:nvPr>
        </p:nvSpPr>
        <p:spPr>
          <a:xfrm>
            <a:off x="406400" y="1333500"/>
            <a:ext cx="8356600" cy="1409700"/>
          </a:xfrm>
        </p:spPr>
        <p:txBody>
          <a:bodyPr/>
          <a:lstStyle/>
          <a:p>
            <a:r>
              <a:rPr lang="en-US" sz="2400" b="1" u="sng" smtClean="0"/>
              <a:t>Example3</a:t>
            </a:r>
            <a:r>
              <a:rPr lang="en-US" sz="2400" smtClean="0"/>
              <a:t>: find </a:t>
            </a:r>
            <a:r>
              <a:rPr lang="en-US" sz="2400" b="1" i="1" smtClean="0"/>
              <a:t>i</a:t>
            </a:r>
            <a:r>
              <a:rPr lang="en-US" sz="2400" b="1" i="1" baseline="-25000" smtClean="0"/>
              <a:t>L</a:t>
            </a:r>
            <a:r>
              <a:rPr lang="en-US" sz="2400" smtClean="0"/>
              <a:t> by finding the </a:t>
            </a:r>
            <a:r>
              <a:rPr lang="en-US" sz="2400" smtClean="0">
                <a:cs typeface="Times New Roman" pitchFamily="18" charset="0"/>
              </a:rPr>
              <a:t>Thévenin equivalent circuit</a:t>
            </a:r>
          </a:p>
          <a:p>
            <a:pPr lvl="1"/>
            <a:r>
              <a:rPr lang="en-US" sz="2400" smtClean="0"/>
              <a:t>v</a:t>
            </a:r>
            <a:r>
              <a:rPr lang="en-US" sz="2400" b="1" baseline="-25000" smtClean="0"/>
              <a:t>s</a:t>
            </a:r>
            <a:r>
              <a:rPr lang="en-US" sz="2400" b="1" smtClean="0"/>
              <a:t> </a:t>
            </a:r>
            <a:r>
              <a:rPr lang="en-US" sz="2400" smtClean="0"/>
              <a:t>= 10V, </a:t>
            </a:r>
            <a:r>
              <a:rPr lang="en-US" sz="2400" b="1" smtClean="0"/>
              <a:t>R</a:t>
            </a:r>
            <a:r>
              <a:rPr lang="en-US" sz="2400" b="1" baseline="-25000" smtClean="0"/>
              <a:t>1</a:t>
            </a:r>
            <a:r>
              <a:rPr lang="en-US" sz="2400" b="1" smtClean="0"/>
              <a:t> </a:t>
            </a:r>
            <a:r>
              <a:rPr lang="en-US" sz="2400" smtClean="0"/>
              <a:t>= 4</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3</a:t>
            </a:r>
            <a:r>
              <a:rPr lang="en-US" sz="2400" smtClean="0"/>
              <a:t> = 10</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smtClean="0"/>
          </a:p>
        </p:txBody>
      </p:sp>
      <p:graphicFrame>
        <p:nvGraphicFramePr>
          <p:cNvPr id="12290" name="Object 4"/>
          <p:cNvGraphicFramePr>
            <a:graphicFrameLocks noChangeAspect="1"/>
          </p:cNvGraphicFramePr>
          <p:nvPr>
            <p:ph sz="quarter" idx="2"/>
          </p:nvPr>
        </p:nvGraphicFramePr>
        <p:xfrm>
          <a:off x="1219200" y="4922838"/>
          <a:ext cx="1854200" cy="865187"/>
        </p:xfrm>
        <a:graphic>
          <a:graphicData uri="http://schemas.openxmlformats.org/presentationml/2006/ole">
            <p:oleObj spid="_x0000_s12290" name="Equation" r:id="rId3" imgW="927000" imgH="431640" progId="Equation.3">
              <p:embed/>
            </p:oleObj>
          </a:graphicData>
        </a:graphic>
      </p:graphicFrame>
      <p:grpSp>
        <p:nvGrpSpPr>
          <p:cNvPr id="12298" name="Group 69"/>
          <p:cNvGrpSpPr>
            <a:grpSpLocks/>
          </p:cNvGrpSpPr>
          <p:nvPr/>
        </p:nvGrpSpPr>
        <p:grpSpPr bwMode="auto">
          <a:xfrm>
            <a:off x="568325" y="3700463"/>
            <a:ext cx="915988" cy="641350"/>
            <a:chOff x="28" y="2584"/>
            <a:chExt cx="577" cy="404"/>
          </a:xfrm>
        </p:grpSpPr>
        <p:sp>
          <p:nvSpPr>
            <p:cNvPr id="12326" name="Text Box 70"/>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12327" name="Oval 71"/>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2328" name="Text Box 72"/>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12299" name="Oval 73"/>
          <p:cNvSpPr>
            <a:spLocks noChangeArrowheads="1"/>
          </p:cNvSpPr>
          <p:nvPr/>
        </p:nvSpPr>
        <p:spPr bwMode="auto">
          <a:xfrm>
            <a:off x="2622550" y="46275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2300" name="Oval 74"/>
          <p:cNvSpPr>
            <a:spLocks noChangeArrowheads="1"/>
          </p:cNvSpPr>
          <p:nvPr/>
        </p:nvSpPr>
        <p:spPr bwMode="auto">
          <a:xfrm>
            <a:off x="2622550" y="3344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12301" name="Group 75"/>
          <p:cNvGrpSpPr>
            <a:grpSpLocks/>
          </p:cNvGrpSpPr>
          <p:nvPr/>
        </p:nvGrpSpPr>
        <p:grpSpPr bwMode="auto">
          <a:xfrm rot="5400000" flipH="1" flipV="1">
            <a:off x="1885157" y="3182143"/>
            <a:ext cx="177800" cy="455613"/>
            <a:chOff x="3450" y="2313"/>
            <a:chExt cx="111" cy="216"/>
          </a:xfrm>
        </p:grpSpPr>
        <p:sp>
          <p:nvSpPr>
            <p:cNvPr id="12319" name="Line 7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2320" name="Line 7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2321" name="Line 7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2322" name="Line 7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2323" name="Line 8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2324" name="Line 8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2325" name="Line 8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2302" name="Text Box 83"/>
          <p:cNvSpPr txBox="1">
            <a:spLocks noChangeArrowheads="1"/>
          </p:cNvSpPr>
          <p:nvPr/>
        </p:nvSpPr>
        <p:spPr bwMode="auto">
          <a:xfrm>
            <a:off x="1741488" y="2978150"/>
            <a:ext cx="450850" cy="366713"/>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12303" name="AutoShape 84"/>
          <p:cNvCxnSpPr>
            <a:cxnSpLocks noChangeShapeType="1"/>
            <a:stCxn id="12328" idx="2"/>
            <a:endCxn id="12299" idx="2"/>
          </p:cNvCxnSpPr>
          <p:nvPr/>
        </p:nvCxnSpPr>
        <p:spPr bwMode="auto">
          <a:xfrm rot="16200000" flipH="1">
            <a:off x="1747044" y="3813969"/>
            <a:ext cx="347662" cy="1403350"/>
          </a:xfrm>
          <a:prstGeom prst="bentConnector2">
            <a:avLst/>
          </a:prstGeom>
          <a:noFill/>
          <a:ln w="12700">
            <a:solidFill>
              <a:schemeClr val="tx1"/>
            </a:solidFill>
            <a:miter lim="800000"/>
            <a:headEnd type="none" w="lg" len="lg"/>
            <a:tailEnd type="none" w="lg" len="lg"/>
          </a:ln>
        </p:spPr>
      </p:cxnSp>
      <p:cxnSp>
        <p:nvCxnSpPr>
          <p:cNvPr id="12304" name="AutoShape 85"/>
          <p:cNvCxnSpPr>
            <a:cxnSpLocks noChangeShapeType="1"/>
            <a:stCxn id="12328" idx="0"/>
            <a:endCxn id="12319" idx="0"/>
          </p:cNvCxnSpPr>
          <p:nvPr/>
        </p:nvCxnSpPr>
        <p:spPr bwMode="auto">
          <a:xfrm rot="-5400000">
            <a:off x="1344612" y="3297238"/>
            <a:ext cx="277813" cy="528638"/>
          </a:xfrm>
          <a:prstGeom prst="bentConnector2">
            <a:avLst/>
          </a:prstGeom>
          <a:noFill/>
          <a:ln w="12700">
            <a:solidFill>
              <a:schemeClr val="tx1"/>
            </a:solidFill>
            <a:miter lim="800000"/>
            <a:headEnd type="none" w="lg" len="lg"/>
            <a:tailEnd type="none" w="lg" len="lg"/>
          </a:ln>
        </p:spPr>
      </p:cxnSp>
      <p:cxnSp>
        <p:nvCxnSpPr>
          <p:cNvPr id="12305" name="AutoShape 86"/>
          <p:cNvCxnSpPr>
            <a:cxnSpLocks noChangeShapeType="1"/>
            <a:stCxn id="12300" idx="2"/>
            <a:endCxn id="12321" idx="1"/>
          </p:cNvCxnSpPr>
          <p:nvPr/>
        </p:nvCxnSpPr>
        <p:spPr bwMode="auto">
          <a:xfrm flipH="1">
            <a:off x="2203450" y="3406775"/>
            <a:ext cx="419100" cy="0"/>
          </a:xfrm>
          <a:prstGeom prst="straightConnector1">
            <a:avLst/>
          </a:prstGeom>
          <a:noFill/>
          <a:ln w="12700">
            <a:solidFill>
              <a:schemeClr val="tx1"/>
            </a:solidFill>
            <a:round/>
            <a:headEnd type="none" w="lg" len="lg"/>
            <a:tailEnd type="none" w="lg" len="lg"/>
          </a:ln>
        </p:spPr>
      </p:cxnSp>
      <p:grpSp>
        <p:nvGrpSpPr>
          <p:cNvPr id="12306" name="Group 87"/>
          <p:cNvGrpSpPr>
            <a:grpSpLocks/>
          </p:cNvGrpSpPr>
          <p:nvPr/>
        </p:nvGrpSpPr>
        <p:grpSpPr bwMode="auto">
          <a:xfrm>
            <a:off x="3076575" y="3859213"/>
            <a:ext cx="176213" cy="342900"/>
            <a:chOff x="1670" y="2765"/>
            <a:chExt cx="111" cy="216"/>
          </a:xfrm>
        </p:grpSpPr>
        <p:sp>
          <p:nvSpPr>
            <p:cNvPr id="12312" name="Line 88"/>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2313" name="Line 89"/>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2314" name="Line 90"/>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2315" name="Line 91"/>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2316" name="Line 92"/>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2317" name="Line 93"/>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2318" name="Line 94"/>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12307" name="AutoShape 95"/>
          <p:cNvCxnSpPr>
            <a:cxnSpLocks noChangeShapeType="1"/>
            <a:stCxn id="12299" idx="6"/>
            <a:endCxn id="12314" idx="1"/>
          </p:cNvCxnSpPr>
          <p:nvPr/>
        </p:nvCxnSpPr>
        <p:spPr bwMode="auto">
          <a:xfrm flipV="1">
            <a:off x="2754313" y="4202113"/>
            <a:ext cx="412750" cy="487362"/>
          </a:xfrm>
          <a:prstGeom prst="bentConnector2">
            <a:avLst/>
          </a:prstGeom>
          <a:noFill/>
          <a:ln w="12700">
            <a:solidFill>
              <a:schemeClr val="tx1"/>
            </a:solidFill>
            <a:miter lim="800000"/>
            <a:headEnd type="none" w="lg" len="lg"/>
            <a:tailEnd type="none" w="lg" len="lg"/>
          </a:ln>
        </p:spPr>
      </p:cxnSp>
      <p:cxnSp>
        <p:nvCxnSpPr>
          <p:cNvPr id="12308" name="AutoShape 96"/>
          <p:cNvCxnSpPr>
            <a:cxnSpLocks noChangeShapeType="1"/>
            <a:stCxn id="12300" idx="6"/>
            <a:endCxn id="12312" idx="0"/>
          </p:cNvCxnSpPr>
          <p:nvPr/>
        </p:nvCxnSpPr>
        <p:spPr bwMode="auto">
          <a:xfrm>
            <a:off x="2754313" y="3406775"/>
            <a:ext cx="398462" cy="452438"/>
          </a:xfrm>
          <a:prstGeom prst="bentConnector2">
            <a:avLst/>
          </a:prstGeom>
          <a:noFill/>
          <a:ln w="12700">
            <a:solidFill>
              <a:schemeClr val="tx1"/>
            </a:solidFill>
            <a:miter lim="800000"/>
            <a:headEnd type="none" w="lg" len="lg"/>
            <a:tailEnd type="none" w="lg" len="lg"/>
          </a:ln>
        </p:spPr>
      </p:cxnSp>
      <p:sp>
        <p:nvSpPr>
          <p:cNvPr id="12309" name="Text Box 97"/>
          <p:cNvSpPr txBox="1">
            <a:spLocks noChangeArrowheads="1"/>
          </p:cNvSpPr>
          <p:nvPr/>
        </p:nvSpPr>
        <p:spPr bwMode="auto">
          <a:xfrm>
            <a:off x="3248025" y="3652838"/>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sp>
        <p:nvSpPr>
          <p:cNvPr id="12310" name="Line 98"/>
          <p:cNvSpPr>
            <a:spLocks noChangeShapeType="1"/>
          </p:cNvSpPr>
          <p:nvPr/>
        </p:nvSpPr>
        <p:spPr bwMode="auto">
          <a:xfrm>
            <a:off x="3275013" y="3362325"/>
            <a:ext cx="0" cy="441325"/>
          </a:xfrm>
          <a:prstGeom prst="line">
            <a:avLst/>
          </a:prstGeom>
          <a:noFill/>
          <a:ln w="12700">
            <a:solidFill>
              <a:schemeClr val="tx1"/>
            </a:solidFill>
            <a:round/>
            <a:headEnd type="none" w="lg" len="lg"/>
            <a:tailEnd type="stealth" w="lg" len="lg"/>
          </a:ln>
        </p:spPr>
        <p:txBody>
          <a:bodyPr/>
          <a:lstStyle/>
          <a:p>
            <a:endParaRPr lang="en-US"/>
          </a:p>
        </p:txBody>
      </p:sp>
      <p:sp>
        <p:nvSpPr>
          <p:cNvPr id="12311" name="Text Box 99"/>
          <p:cNvSpPr txBox="1">
            <a:spLocks noChangeArrowheads="1"/>
          </p:cNvSpPr>
          <p:nvPr/>
        </p:nvSpPr>
        <p:spPr bwMode="auto">
          <a:xfrm>
            <a:off x="3268663" y="3411538"/>
            <a:ext cx="3413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L</a:t>
            </a:r>
          </a:p>
        </p:txBody>
      </p:sp>
      <p:graphicFrame>
        <p:nvGraphicFramePr>
          <p:cNvPr id="12291" name="Object 101"/>
          <p:cNvGraphicFramePr>
            <a:graphicFrameLocks noChangeAspect="1"/>
          </p:cNvGraphicFramePr>
          <p:nvPr>
            <p:ph sz="quarter" idx="3"/>
          </p:nvPr>
        </p:nvGraphicFramePr>
        <p:xfrm>
          <a:off x="1304925" y="2587625"/>
          <a:ext cx="1862138" cy="403225"/>
        </p:xfrm>
        <a:graphic>
          <a:graphicData uri="http://schemas.openxmlformats.org/presentationml/2006/ole">
            <p:oleObj spid="_x0000_s12291" name="Equation" r:id="rId4" imgW="1054080" imgH="228600" progId="Equation.3">
              <p:embed/>
            </p:oleObj>
          </a:graphicData>
        </a:graphic>
      </p:graphicFrame>
      <p:graphicFrame>
        <p:nvGraphicFramePr>
          <p:cNvPr id="12292" name="Object 103"/>
          <p:cNvGraphicFramePr>
            <a:graphicFrameLocks noChangeAspect="1"/>
          </p:cNvGraphicFramePr>
          <p:nvPr/>
        </p:nvGraphicFramePr>
        <p:xfrm>
          <a:off x="4648200" y="2409825"/>
          <a:ext cx="3529013" cy="3686175"/>
        </p:xfrm>
        <a:graphic>
          <a:graphicData uri="http://schemas.openxmlformats.org/presentationml/2006/ole">
            <p:oleObj spid="_x0000_s12292" name="Equation" r:id="rId5" imgW="2361960" imgH="2463480" progId="Equation.3">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p:cNvSpPr>
            <a:spLocks noGrp="1"/>
          </p:cNvSpPr>
          <p:nvPr>
            <p:ph type="dt" sz="quarter" idx="10"/>
          </p:nvPr>
        </p:nvSpPr>
        <p:spPr>
          <a:noFill/>
        </p:spPr>
        <p:txBody>
          <a:bodyPr/>
          <a:lstStyle/>
          <a:p>
            <a:r>
              <a:rPr lang="en-US"/>
              <a:t>ECEN 301</a:t>
            </a:r>
          </a:p>
        </p:txBody>
      </p:sp>
      <p:sp>
        <p:nvSpPr>
          <p:cNvPr id="46083" name="Footer Placeholder 4"/>
          <p:cNvSpPr>
            <a:spLocks noGrp="1"/>
          </p:cNvSpPr>
          <p:nvPr>
            <p:ph type="ftr" sz="quarter" idx="11"/>
          </p:nvPr>
        </p:nvSpPr>
        <p:spPr>
          <a:noFill/>
        </p:spPr>
        <p:txBody>
          <a:bodyPr/>
          <a:lstStyle/>
          <a:p>
            <a:r>
              <a:rPr lang="en-US"/>
              <a:t>Discussion #9 – Equivalent Circuits</a:t>
            </a:r>
          </a:p>
        </p:txBody>
      </p:sp>
      <p:sp>
        <p:nvSpPr>
          <p:cNvPr id="46084" name="Slide Number Placeholder 5"/>
          <p:cNvSpPr>
            <a:spLocks noGrp="1"/>
          </p:cNvSpPr>
          <p:nvPr>
            <p:ph type="sldNum" sz="quarter" idx="12"/>
          </p:nvPr>
        </p:nvSpPr>
        <p:spPr>
          <a:noFill/>
        </p:spPr>
        <p:txBody>
          <a:bodyPr/>
          <a:lstStyle/>
          <a:p>
            <a:pPr lvl="1"/>
            <a:fld id="{44EEFD3B-E138-415D-89FC-E62C5B82C60C}" type="slidenum">
              <a:rPr lang="en-US"/>
              <a:pPr lvl="1"/>
              <a:t>35</a:t>
            </a:fld>
            <a:endParaRPr lang="en-US"/>
          </a:p>
        </p:txBody>
      </p:sp>
      <p:sp>
        <p:nvSpPr>
          <p:cNvPr id="46085"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46086" name="Rectangle 3"/>
          <p:cNvSpPr>
            <a:spLocks noGrp="1" noChangeArrowheads="1"/>
          </p:cNvSpPr>
          <p:nvPr>
            <p:ph type="body" idx="1"/>
          </p:nvPr>
        </p:nvSpPr>
        <p:spPr>
          <a:solidFill>
            <a:srgbClr val="8495A9"/>
          </a:solidFill>
          <a:ln>
            <a:solidFill>
              <a:schemeClr val="tx1"/>
            </a:solidFill>
          </a:ln>
        </p:spPr>
        <p:txBody>
          <a:bodyPr/>
          <a:lstStyle/>
          <a:p>
            <a:pPr>
              <a:buFont typeface="Monotype Sorts" pitchFamily="2" charset="2"/>
              <a:buNone/>
            </a:pPr>
            <a:r>
              <a:rPr lang="en-US" sz="2800" b="1" u="sng" smtClean="0">
                <a:cs typeface="Times New Roman" pitchFamily="18" charset="0"/>
              </a:rPr>
              <a:t>Current equivalent current</a:t>
            </a:r>
            <a:r>
              <a:rPr lang="en-US" sz="2800" smtClean="0">
                <a:cs typeface="Times New Roman" pitchFamily="18" charset="0"/>
              </a:rPr>
              <a:t>: equal to the </a:t>
            </a:r>
            <a:r>
              <a:rPr lang="en-US" sz="2800" b="1" smtClean="0">
                <a:cs typeface="Times New Roman" pitchFamily="18" charset="0"/>
              </a:rPr>
              <a:t>short-circuit current</a:t>
            </a:r>
            <a:r>
              <a:rPr lang="en-US" sz="2800" smtClean="0">
                <a:cs typeface="Times New Roman" pitchFamily="18" charset="0"/>
              </a:rPr>
              <a:t> (</a:t>
            </a:r>
            <a:r>
              <a:rPr lang="en-US" sz="2800" b="1" i="1" smtClean="0">
                <a:cs typeface="Times New Roman" pitchFamily="18" charset="0"/>
              </a:rPr>
              <a:t>i</a:t>
            </a:r>
            <a:r>
              <a:rPr lang="en-US" sz="2800" b="1" i="1" baseline="-25000" smtClean="0">
                <a:cs typeface="Times New Roman" pitchFamily="18" charset="0"/>
              </a:rPr>
              <a:t>sc</a:t>
            </a:r>
            <a:r>
              <a:rPr lang="en-US" sz="2800" smtClean="0">
                <a:cs typeface="Times New Roman" pitchFamily="18" charset="0"/>
              </a:rPr>
              <a:t>) present at the load terminals (load replaced with short circuit)</a:t>
            </a:r>
          </a:p>
        </p:txBody>
      </p:sp>
      <p:sp>
        <p:nvSpPr>
          <p:cNvPr id="46087" name="AutoShape 53"/>
          <p:cNvSpPr>
            <a:spLocks noChangeArrowheads="1"/>
          </p:cNvSpPr>
          <p:nvPr/>
        </p:nvSpPr>
        <p:spPr bwMode="auto">
          <a:xfrm>
            <a:off x="4419600" y="4052888"/>
            <a:ext cx="762000" cy="396875"/>
          </a:xfrm>
          <a:prstGeom prst="rightArrow">
            <a:avLst>
              <a:gd name="adj1" fmla="val 50000"/>
              <a:gd name="adj2" fmla="val 48000"/>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46088" name="Text Box 54"/>
          <p:cNvSpPr txBox="1">
            <a:spLocks noChangeArrowheads="1"/>
          </p:cNvSpPr>
          <p:nvPr/>
        </p:nvSpPr>
        <p:spPr bwMode="auto">
          <a:xfrm>
            <a:off x="4038600" y="5564188"/>
            <a:ext cx="1784350" cy="379412"/>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a:t>Short circuit load</a:t>
            </a:r>
          </a:p>
        </p:txBody>
      </p:sp>
      <p:grpSp>
        <p:nvGrpSpPr>
          <p:cNvPr id="46089" name="Group 55"/>
          <p:cNvGrpSpPr>
            <a:grpSpLocks/>
          </p:cNvGrpSpPr>
          <p:nvPr/>
        </p:nvGrpSpPr>
        <p:grpSpPr bwMode="auto">
          <a:xfrm>
            <a:off x="449263" y="3309938"/>
            <a:ext cx="3408362" cy="1981200"/>
            <a:chOff x="3184" y="2016"/>
            <a:chExt cx="2147" cy="1248"/>
          </a:xfrm>
        </p:grpSpPr>
        <p:grpSp>
          <p:nvGrpSpPr>
            <p:cNvPr id="46117" name="Group 56"/>
            <p:cNvGrpSpPr>
              <a:grpSpLocks/>
            </p:cNvGrpSpPr>
            <p:nvPr/>
          </p:nvGrpSpPr>
          <p:grpSpPr bwMode="auto">
            <a:xfrm>
              <a:off x="3184" y="2550"/>
              <a:ext cx="530" cy="328"/>
              <a:chOff x="3114" y="2952"/>
              <a:chExt cx="530" cy="328"/>
            </a:xfrm>
          </p:grpSpPr>
          <p:sp>
            <p:nvSpPr>
              <p:cNvPr id="46145" name="Text Box 57"/>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46146" name="Group 58"/>
              <p:cNvGrpSpPr>
                <a:grpSpLocks/>
              </p:cNvGrpSpPr>
              <p:nvPr/>
            </p:nvGrpSpPr>
            <p:grpSpPr bwMode="auto">
              <a:xfrm>
                <a:off x="3312" y="2970"/>
                <a:ext cx="332" cy="310"/>
                <a:chOff x="273" y="2626"/>
                <a:chExt cx="332" cy="310"/>
              </a:xfrm>
            </p:grpSpPr>
            <p:sp>
              <p:nvSpPr>
                <p:cNvPr id="46147" name="Oval 59"/>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6148" name="Line 60"/>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46118" name="Oval 61"/>
            <p:cNvSpPr>
              <a:spLocks noChangeArrowheads="1"/>
            </p:cNvSpPr>
            <p:nvPr/>
          </p:nvSpPr>
          <p:spPr bwMode="auto">
            <a:xfrm>
              <a:off x="4515"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6119" name="Oval 62"/>
            <p:cNvSpPr>
              <a:spLocks noChangeArrowheads="1"/>
            </p:cNvSpPr>
            <p:nvPr/>
          </p:nvSpPr>
          <p:spPr bwMode="auto">
            <a:xfrm>
              <a:off x="4515" y="231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6120" name="Oval 63"/>
            <p:cNvSpPr>
              <a:spLocks noChangeArrowheads="1"/>
            </p:cNvSpPr>
            <p:nvPr/>
          </p:nvSpPr>
          <p:spPr bwMode="auto">
            <a:xfrm rot="-5400000">
              <a:off x="4096" y="3088"/>
              <a:ext cx="66" cy="64"/>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6121" name="Oval 64"/>
            <p:cNvSpPr>
              <a:spLocks noChangeArrowheads="1"/>
            </p:cNvSpPr>
            <p:nvPr/>
          </p:nvSpPr>
          <p:spPr bwMode="auto">
            <a:xfrm rot="-5400000">
              <a:off x="4084" y="2320"/>
              <a:ext cx="66" cy="7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46122" name="Group 65"/>
            <p:cNvGrpSpPr>
              <a:grpSpLocks/>
            </p:cNvGrpSpPr>
            <p:nvPr/>
          </p:nvGrpSpPr>
          <p:grpSpPr bwMode="auto">
            <a:xfrm rot="10800000">
              <a:off x="4063" y="2559"/>
              <a:ext cx="112" cy="287"/>
              <a:chOff x="3450" y="2313"/>
              <a:chExt cx="111" cy="216"/>
            </a:xfrm>
          </p:grpSpPr>
          <p:sp>
            <p:nvSpPr>
              <p:cNvPr id="46138" name="Line 6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6139" name="Line 6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6140" name="Line 6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6141" name="Line 6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6142" name="Line 7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6143" name="Line 7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6144" name="Line 7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6123" name="Text Box 73"/>
            <p:cNvSpPr txBox="1">
              <a:spLocks noChangeArrowheads="1"/>
            </p:cNvSpPr>
            <p:nvPr/>
          </p:nvSpPr>
          <p:spPr bwMode="auto">
            <a:xfrm>
              <a:off x="3808" y="2623"/>
              <a:ext cx="28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46124" name="AutoShape 74"/>
            <p:cNvCxnSpPr>
              <a:cxnSpLocks noChangeShapeType="1"/>
              <a:stCxn id="46120" idx="6"/>
              <a:endCxn id="46138" idx="0"/>
            </p:cNvCxnSpPr>
            <p:nvPr/>
          </p:nvCxnSpPr>
          <p:spPr bwMode="auto">
            <a:xfrm flipH="1" flipV="1">
              <a:off x="4127" y="2846"/>
              <a:ext cx="2" cy="241"/>
            </a:xfrm>
            <a:prstGeom prst="straightConnector1">
              <a:avLst/>
            </a:prstGeom>
            <a:noFill/>
            <a:ln w="12700">
              <a:solidFill>
                <a:schemeClr val="tx1"/>
              </a:solidFill>
              <a:round/>
              <a:headEnd type="none" w="lg" len="lg"/>
              <a:tailEnd type="none" w="lg" len="lg"/>
            </a:ln>
          </p:spPr>
        </p:cxnSp>
        <p:cxnSp>
          <p:nvCxnSpPr>
            <p:cNvPr id="46125" name="AutoShape 75"/>
            <p:cNvCxnSpPr>
              <a:cxnSpLocks noChangeShapeType="1"/>
              <a:stCxn id="46121" idx="2"/>
              <a:endCxn id="46140" idx="1"/>
            </p:cNvCxnSpPr>
            <p:nvPr/>
          </p:nvCxnSpPr>
          <p:spPr bwMode="auto">
            <a:xfrm>
              <a:off x="4117" y="2388"/>
              <a:ext cx="0" cy="171"/>
            </a:xfrm>
            <a:prstGeom prst="straightConnector1">
              <a:avLst/>
            </a:prstGeom>
            <a:noFill/>
            <a:ln w="12700">
              <a:solidFill>
                <a:schemeClr val="tx1"/>
              </a:solidFill>
              <a:round/>
              <a:headEnd type="none" w="lg" len="lg"/>
              <a:tailEnd type="none" w="lg" len="lg"/>
            </a:ln>
          </p:spPr>
        </p:cxnSp>
        <p:cxnSp>
          <p:nvCxnSpPr>
            <p:cNvPr id="46126" name="AutoShape 76"/>
            <p:cNvCxnSpPr>
              <a:cxnSpLocks noChangeShapeType="1"/>
              <a:stCxn id="46147" idx="4"/>
              <a:endCxn id="46120" idx="0"/>
            </p:cNvCxnSpPr>
            <p:nvPr/>
          </p:nvCxnSpPr>
          <p:spPr bwMode="auto">
            <a:xfrm rot="16200000" flipH="1">
              <a:off x="3702" y="2724"/>
              <a:ext cx="242" cy="549"/>
            </a:xfrm>
            <a:prstGeom prst="bentConnector2">
              <a:avLst/>
            </a:prstGeom>
            <a:noFill/>
            <a:ln w="12700">
              <a:solidFill>
                <a:schemeClr val="tx1"/>
              </a:solidFill>
              <a:miter lim="800000"/>
              <a:headEnd type="none" w="lg" len="lg"/>
              <a:tailEnd type="none" w="lg" len="lg"/>
            </a:ln>
          </p:spPr>
        </p:cxnSp>
        <p:cxnSp>
          <p:nvCxnSpPr>
            <p:cNvPr id="46127" name="AutoShape 77"/>
            <p:cNvCxnSpPr>
              <a:cxnSpLocks noChangeShapeType="1"/>
              <a:stCxn id="46147" idx="0"/>
              <a:endCxn id="46121" idx="0"/>
            </p:cNvCxnSpPr>
            <p:nvPr/>
          </p:nvCxnSpPr>
          <p:spPr bwMode="auto">
            <a:xfrm rot="-5400000">
              <a:off x="3708" y="2195"/>
              <a:ext cx="213" cy="534"/>
            </a:xfrm>
            <a:prstGeom prst="bentConnector2">
              <a:avLst/>
            </a:prstGeom>
            <a:noFill/>
            <a:ln w="12700">
              <a:solidFill>
                <a:schemeClr val="tx1"/>
              </a:solidFill>
              <a:miter lim="800000"/>
              <a:headEnd type="none" w="lg" len="lg"/>
              <a:tailEnd type="none" w="lg" len="lg"/>
            </a:ln>
          </p:spPr>
        </p:cxnSp>
        <p:cxnSp>
          <p:nvCxnSpPr>
            <p:cNvPr id="46128" name="AutoShape 78"/>
            <p:cNvCxnSpPr>
              <a:cxnSpLocks noChangeShapeType="1"/>
              <a:stCxn id="46120" idx="4"/>
              <a:endCxn id="46118" idx="2"/>
            </p:cNvCxnSpPr>
            <p:nvPr/>
          </p:nvCxnSpPr>
          <p:spPr bwMode="auto">
            <a:xfrm>
              <a:off x="4161" y="3120"/>
              <a:ext cx="354" cy="6"/>
            </a:xfrm>
            <a:prstGeom prst="straightConnector1">
              <a:avLst/>
            </a:prstGeom>
            <a:noFill/>
            <a:ln w="12700">
              <a:solidFill>
                <a:schemeClr val="tx1"/>
              </a:solidFill>
              <a:round/>
              <a:headEnd type="none" w="lg" len="lg"/>
              <a:tailEnd type="none" w="lg" len="lg"/>
            </a:ln>
          </p:spPr>
        </p:cxnSp>
        <p:cxnSp>
          <p:nvCxnSpPr>
            <p:cNvPr id="46129" name="AutoShape 79"/>
            <p:cNvCxnSpPr>
              <a:cxnSpLocks noChangeShapeType="1"/>
              <a:stCxn id="46121" idx="4"/>
              <a:endCxn id="46119" idx="2"/>
            </p:cNvCxnSpPr>
            <p:nvPr/>
          </p:nvCxnSpPr>
          <p:spPr bwMode="auto">
            <a:xfrm>
              <a:off x="4152" y="2355"/>
              <a:ext cx="363" cy="3"/>
            </a:xfrm>
            <a:prstGeom prst="straightConnector1">
              <a:avLst/>
            </a:prstGeom>
            <a:noFill/>
            <a:ln w="12700">
              <a:solidFill>
                <a:schemeClr val="tx1"/>
              </a:solidFill>
              <a:round/>
              <a:headEnd type="none" w="lg" len="lg"/>
              <a:tailEnd type="none" w="lg" len="lg"/>
            </a:ln>
          </p:spPr>
        </p:cxnSp>
        <p:grpSp>
          <p:nvGrpSpPr>
            <p:cNvPr id="46130" name="Group 80"/>
            <p:cNvGrpSpPr>
              <a:grpSpLocks/>
            </p:cNvGrpSpPr>
            <p:nvPr/>
          </p:nvGrpSpPr>
          <p:grpSpPr bwMode="auto">
            <a:xfrm>
              <a:off x="4851" y="2227"/>
              <a:ext cx="480" cy="1037"/>
              <a:chOff x="1680" y="2060"/>
              <a:chExt cx="480" cy="1037"/>
            </a:xfrm>
          </p:grpSpPr>
          <p:sp>
            <p:nvSpPr>
              <p:cNvPr id="46136" name="Rectangle 81"/>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46137" name="Text Box 82"/>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cxnSp>
          <p:nvCxnSpPr>
            <p:cNvPr id="46131" name="AutoShape 83"/>
            <p:cNvCxnSpPr>
              <a:cxnSpLocks noChangeShapeType="1"/>
              <a:stCxn id="46118" idx="6"/>
            </p:cNvCxnSpPr>
            <p:nvPr/>
          </p:nvCxnSpPr>
          <p:spPr bwMode="auto">
            <a:xfrm>
              <a:off x="4598" y="3126"/>
              <a:ext cx="253" cy="1"/>
            </a:xfrm>
            <a:prstGeom prst="straightConnector1">
              <a:avLst/>
            </a:prstGeom>
            <a:noFill/>
            <a:ln w="12700">
              <a:solidFill>
                <a:schemeClr val="tx1"/>
              </a:solidFill>
              <a:round/>
              <a:headEnd type="none" w="lg" len="lg"/>
              <a:tailEnd type="none" w="lg" len="lg"/>
            </a:ln>
          </p:spPr>
        </p:cxnSp>
        <p:cxnSp>
          <p:nvCxnSpPr>
            <p:cNvPr id="46132" name="AutoShape 84"/>
            <p:cNvCxnSpPr>
              <a:cxnSpLocks noChangeShapeType="1"/>
              <a:stCxn id="46119" idx="6"/>
            </p:cNvCxnSpPr>
            <p:nvPr/>
          </p:nvCxnSpPr>
          <p:spPr bwMode="auto">
            <a:xfrm>
              <a:off x="4598" y="2358"/>
              <a:ext cx="253" cy="1"/>
            </a:xfrm>
            <a:prstGeom prst="straightConnector1">
              <a:avLst/>
            </a:prstGeom>
            <a:noFill/>
            <a:ln w="12700">
              <a:solidFill>
                <a:schemeClr val="tx1"/>
              </a:solidFill>
              <a:round/>
              <a:headEnd type="none" w="lg" len="lg"/>
              <a:tailEnd type="none" w="lg" len="lg"/>
            </a:ln>
          </p:spPr>
        </p:cxnSp>
        <p:sp>
          <p:nvSpPr>
            <p:cNvPr id="46133" name="Text Box 85"/>
            <p:cNvSpPr txBox="1">
              <a:spLocks noChangeArrowheads="1"/>
            </p:cNvSpPr>
            <p:nvPr/>
          </p:nvSpPr>
          <p:spPr bwMode="auto">
            <a:xfrm>
              <a:off x="4461" y="2335"/>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46134" name="Line 86"/>
            <p:cNvSpPr>
              <a:spLocks noChangeShapeType="1"/>
            </p:cNvSpPr>
            <p:nvPr/>
          </p:nvSpPr>
          <p:spPr bwMode="auto">
            <a:xfrm>
              <a:off x="4431" y="2259"/>
              <a:ext cx="264" cy="0"/>
            </a:xfrm>
            <a:prstGeom prst="line">
              <a:avLst/>
            </a:prstGeom>
            <a:noFill/>
            <a:ln w="12700">
              <a:solidFill>
                <a:schemeClr val="tx1"/>
              </a:solidFill>
              <a:round/>
              <a:headEnd type="none" w="lg" len="lg"/>
              <a:tailEnd type="stealth" w="lg" len="lg"/>
            </a:ln>
          </p:spPr>
          <p:txBody>
            <a:bodyPr/>
            <a:lstStyle/>
            <a:p>
              <a:endParaRPr lang="en-US"/>
            </a:p>
          </p:txBody>
        </p:sp>
        <p:sp>
          <p:nvSpPr>
            <p:cNvPr id="46135" name="Text Box 87"/>
            <p:cNvSpPr txBox="1">
              <a:spLocks noChangeArrowheads="1"/>
            </p:cNvSpPr>
            <p:nvPr/>
          </p:nvSpPr>
          <p:spPr bwMode="auto">
            <a:xfrm>
              <a:off x="44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grpSp>
        <p:nvGrpSpPr>
          <p:cNvPr id="46090" name="Group 90"/>
          <p:cNvGrpSpPr>
            <a:grpSpLocks/>
          </p:cNvGrpSpPr>
          <p:nvPr/>
        </p:nvGrpSpPr>
        <p:grpSpPr bwMode="auto">
          <a:xfrm>
            <a:off x="5354638" y="4200525"/>
            <a:ext cx="841375" cy="520700"/>
            <a:chOff x="3114" y="2952"/>
            <a:chExt cx="530" cy="328"/>
          </a:xfrm>
        </p:grpSpPr>
        <p:sp>
          <p:nvSpPr>
            <p:cNvPr id="46113" name="Text Box 91"/>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46114" name="Group 92"/>
            <p:cNvGrpSpPr>
              <a:grpSpLocks/>
            </p:cNvGrpSpPr>
            <p:nvPr/>
          </p:nvGrpSpPr>
          <p:grpSpPr bwMode="auto">
            <a:xfrm>
              <a:off x="3312" y="2970"/>
              <a:ext cx="332" cy="310"/>
              <a:chOff x="273" y="2626"/>
              <a:chExt cx="332" cy="310"/>
            </a:xfrm>
          </p:grpSpPr>
          <p:sp>
            <p:nvSpPr>
              <p:cNvPr id="46115" name="Oval 9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6116" name="Line 9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46091" name="Oval 95"/>
          <p:cNvSpPr>
            <a:spLocks noChangeArrowheads="1"/>
          </p:cNvSpPr>
          <p:nvPr/>
        </p:nvSpPr>
        <p:spPr bwMode="auto">
          <a:xfrm>
            <a:off x="7467600" y="50530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6092" name="Oval 96"/>
          <p:cNvSpPr>
            <a:spLocks noChangeArrowheads="1"/>
          </p:cNvSpPr>
          <p:nvPr/>
        </p:nvSpPr>
        <p:spPr bwMode="auto">
          <a:xfrm>
            <a:off x="7467600" y="38338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6093" name="Oval 97"/>
          <p:cNvSpPr>
            <a:spLocks noChangeArrowheads="1"/>
          </p:cNvSpPr>
          <p:nvPr/>
        </p:nvSpPr>
        <p:spPr bwMode="auto">
          <a:xfrm rot="-5400000">
            <a:off x="6802437" y="5054601"/>
            <a:ext cx="104775" cy="10160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6094" name="Oval 98"/>
          <p:cNvSpPr>
            <a:spLocks noChangeArrowheads="1"/>
          </p:cNvSpPr>
          <p:nvPr/>
        </p:nvSpPr>
        <p:spPr bwMode="auto">
          <a:xfrm rot="-5400000">
            <a:off x="6783388" y="3835400"/>
            <a:ext cx="104775" cy="111125"/>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46095" name="Group 99"/>
          <p:cNvGrpSpPr>
            <a:grpSpLocks/>
          </p:cNvGrpSpPr>
          <p:nvPr/>
        </p:nvGrpSpPr>
        <p:grpSpPr bwMode="auto">
          <a:xfrm rot="10800000">
            <a:off x="6750050" y="4214813"/>
            <a:ext cx="177800" cy="455612"/>
            <a:chOff x="3450" y="2313"/>
            <a:chExt cx="111" cy="216"/>
          </a:xfrm>
        </p:grpSpPr>
        <p:sp>
          <p:nvSpPr>
            <p:cNvPr id="46106" name="Line 10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6107" name="Line 10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6108" name="Line 10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6109" name="Line 10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6110" name="Line 10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6111" name="Line 10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6112" name="Line 10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6096" name="Text Box 107"/>
          <p:cNvSpPr txBox="1">
            <a:spLocks noChangeArrowheads="1"/>
          </p:cNvSpPr>
          <p:nvPr/>
        </p:nvSpPr>
        <p:spPr bwMode="auto">
          <a:xfrm>
            <a:off x="6345238" y="4316413"/>
            <a:ext cx="458787" cy="366712"/>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46097" name="AutoShape 108"/>
          <p:cNvCxnSpPr>
            <a:cxnSpLocks noChangeShapeType="1"/>
            <a:stCxn id="46093" idx="6"/>
            <a:endCxn id="46106" idx="0"/>
          </p:cNvCxnSpPr>
          <p:nvPr/>
        </p:nvCxnSpPr>
        <p:spPr bwMode="auto">
          <a:xfrm flipH="1" flipV="1">
            <a:off x="6851650" y="4670425"/>
            <a:ext cx="3175" cy="382588"/>
          </a:xfrm>
          <a:prstGeom prst="straightConnector1">
            <a:avLst/>
          </a:prstGeom>
          <a:noFill/>
          <a:ln w="12700">
            <a:solidFill>
              <a:schemeClr val="tx1"/>
            </a:solidFill>
            <a:round/>
            <a:headEnd type="none" w="lg" len="lg"/>
            <a:tailEnd type="none" w="lg" len="lg"/>
          </a:ln>
        </p:spPr>
      </p:cxnSp>
      <p:cxnSp>
        <p:nvCxnSpPr>
          <p:cNvPr id="46098" name="AutoShape 109"/>
          <p:cNvCxnSpPr>
            <a:cxnSpLocks noChangeShapeType="1"/>
            <a:stCxn id="46094" idx="2"/>
            <a:endCxn id="46108" idx="1"/>
          </p:cNvCxnSpPr>
          <p:nvPr/>
        </p:nvCxnSpPr>
        <p:spPr bwMode="auto">
          <a:xfrm>
            <a:off x="6835775" y="3943350"/>
            <a:ext cx="0" cy="271463"/>
          </a:xfrm>
          <a:prstGeom prst="straightConnector1">
            <a:avLst/>
          </a:prstGeom>
          <a:noFill/>
          <a:ln w="12700">
            <a:solidFill>
              <a:schemeClr val="tx1"/>
            </a:solidFill>
            <a:round/>
            <a:headEnd type="none" w="lg" len="lg"/>
            <a:tailEnd type="none" w="lg" len="lg"/>
          </a:ln>
        </p:spPr>
      </p:cxnSp>
      <p:cxnSp>
        <p:nvCxnSpPr>
          <p:cNvPr id="46099" name="AutoShape 110"/>
          <p:cNvCxnSpPr>
            <a:cxnSpLocks noChangeShapeType="1"/>
            <a:stCxn id="46115" idx="4"/>
            <a:endCxn id="46093" idx="0"/>
          </p:cNvCxnSpPr>
          <p:nvPr/>
        </p:nvCxnSpPr>
        <p:spPr bwMode="auto">
          <a:xfrm rot="16200000" flipH="1">
            <a:off x="6176169" y="4477544"/>
            <a:ext cx="384175" cy="871537"/>
          </a:xfrm>
          <a:prstGeom prst="bentConnector2">
            <a:avLst/>
          </a:prstGeom>
          <a:noFill/>
          <a:ln w="12700">
            <a:solidFill>
              <a:schemeClr val="tx1"/>
            </a:solidFill>
            <a:miter lim="800000"/>
            <a:headEnd type="none" w="lg" len="lg"/>
            <a:tailEnd type="none" w="lg" len="lg"/>
          </a:ln>
        </p:spPr>
      </p:cxnSp>
      <p:cxnSp>
        <p:nvCxnSpPr>
          <p:cNvPr id="46100" name="AutoShape 111"/>
          <p:cNvCxnSpPr>
            <a:cxnSpLocks noChangeShapeType="1"/>
            <a:stCxn id="46115" idx="0"/>
            <a:endCxn id="46094" idx="0"/>
          </p:cNvCxnSpPr>
          <p:nvPr/>
        </p:nvCxnSpPr>
        <p:spPr bwMode="auto">
          <a:xfrm rot="-5400000">
            <a:off x="6187282" y="3636169"/>
            <a:ext cx="338137" cy="847725"/>
          </a:xfrm>
          <a:prstGeom prst="bentConnector2">
            <a:avLst/>
          </a:prstGeom>
          <a:noFill/>
          <a:ln w="12700">
            <a:solidFill>
              <a:schemeClr val="tx1"/>
            </a:solidFill>
            <a:miter lim="800000"/>
            <a:headEnd type="none" w="lg" len="lg"/>
            <a:tailEnd type="none" w="lg" len="lg"/>
          </a:ln>
        </p:spPr>
      </p:cxnSp>
      <p:cxnSp>
        <p:nvCxnSpPr>
          <p:cNvPr id="46101" name="AutoShape 112"/>
          <p:cNvCxnSpPr>
            <a:cxnSpLocks noChangeShapeType="1"/>
            <a:stCxn id="46093" idx="4"/>
            <a:endCxn id="46091" idx="2"/>
          </p:cNvCxnSpPr>
          <p:nvPr/>
        </p:nvCxnSpPr>
        <p:spPr bwMode="auto">
          <a:xfrm>
            <a:off x="6905625" y="5105400"/>
            <a:ext cx="561975" cy="9525"/>
          </a:xfrm>
          <a:prstGeom prst="straightConnector1">
            <a:avLst/>
          </a:prstGeom>
          <a:noFill/>
          <a:ln w="12700">
            <a:solidFill>
              <a:schemeClr val="tx1"/>
            </a:solidFill>
            <a:round/>
            <a:headEnd type="none" w="lg" len="lg"/>
            <a:tailEnd type="none" w="lg" len="lg"/>
          </a:ln>
        </p:spPr>
      </p:cxnSp>
      <p:cxnSp>
        <p:nvCxnSpPr>
          <p:cNvPr id="46102" name="AutoShape 113"/>
          <p:cNvCxnSpPr>
            <a:cxnSpLocks noChangeShapeType="1"/>
            <a:stCxn id="46094" idx="4"/>
            <a:endCxn id="46092" idx="2"/>
          </p:cNvCxnSpPr>
          <p:nvPr/>
        </p:nvCxnSpPr>
        <p:spPr bwMode="auto">
          <a:xfrm>
            <a:off x="6891338" y="3890963"/>
            <a:ext cx="576262" cy="4762"/>
          </a:xfrm>
          <a:prstGeom prst="straightConnector1">
            <a:avLst/>
          </a:prstGeom>
          <a:noFill/>
          <a:ln w="12700">
            <a:solidFill>
              <a:schemeClr val="tx1"/>
            </a:solidFill>
            <a:round/>
            <a:headEnd type="none" w="lg" len="lg"/>
            <a:tailEnd type="none" w="lg" len="lg"/>
          </a:ln>
        </p:spPr>
      </p:cxnSp>
      <p:sp>
        <p:nvSpPr>
          <p:cNvPr id="46103" name="Line 120"/>
          <p:cNvSpPr>
            <a:spLocks noChangeShapeType="1"/>
          </p:cNvSpPr>
          <p:nvPr/>
        </p:nvSpPr>
        <p:spPr bwMode="auto">
          <a:xfrm>
            <a:off x="7334250" y="3738563"/>
            <a:ext cx="419100" cy="0"/>
          </a:xfrm>
          <a:prstGeom prst="line">
            <a:avLst/>
          </a:prstGeom>
          <a:noFill/>
          <a:ln w="12700">
            <a:solidFill>
              <a:schemeClr val="tx1"/>
            </a:solidFill>
            <a:round/>
            <a:headEnd type="none" w="lg" len="lg"/>
            <a:tailEnd type="stealth" w="lg" len="lg"/>
          </a:ln>
        </p:spPr>
        <p:txBody>
          <a:bodyPr/>
          <a:lstStyle/>
          <a:p>
            <a:endParaRPr lang="en-US"/>
          </a:p>
        </p:txBody>
      </p:sp>
      <p:sp>
        <p:nvSpPr>
          <p:cNvPr id="46104" name="Text Box 121"/>
          <p:cNvSpPr txBox="1">
            <a:spLocks noChangeArrowheads="1"/>
          </p:cNvSpPr>
          <p:nvPr/>
        </p:nvSpPr>
        <p:spPr bwMode="auto">
          <a:xfrm>
            <a:off x="7094538" y="3352800"/>
            <a:ext cx="792162"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N</a:t>
            </a:r>
            <a:r>
              <a:rPr lang="en-US" b="1" i="1"/>
              <a:t> = i</a:t>
            </a:r>
            <a:r>
              <a:rPr lang="en-US" b="1" i="1" baseline="-25000"/>
              <a:t>sc</a:t>
            </a:r>
          </a:p>
        </p:txBody>
      </p:sp>
      <p:cxnSp>
        <p:nvCxnSpPr>
          <p:cNvPr id="46105" name="AutoShape 123"/>
          <p:cNvCxnSpPr>
            <a:cxnSpLocks noChangeShapeType="1"/>
            <a:stCxn id="46091" idx="6"/>
            <a:endCxn id="46092" idx="6"/>
          </p:cNvCxnSpPr>
          <p:nvPr/>
        </p:nvCxnSpPr>
        <p:spPr bwMode="auto">
          <a:xfrm flipV="1">
            <a:off x="7599363" y="3895725"/>
            <a:ext cx="1587" cy="1219200"/>
          </a:xfrm>
          <a:prstGeom prst="bentConnector3">
            <a:avLst>
              <a:gd name="adj1" fmla="val 18300009"/>
            </a:avLst>
          </a:prstGeom>
          <a:noFill/>
          <a:ln w="12700">
            <a:solidFill>
              <a:schemeClr val="tx1"/>
            </a:solidFill>
            <a:miter lim="800000"/>
            <a:headEnd type="none" w="lg" len="lg"/>
            <a:tailEnd type="none" w="lg" len="lg"/>
          </a:ln>
        </p:spPr>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p:spPr>
        <p:txBody>
          <a:bodyPr/>
          <a:lstStyle/>
          <a:p>
            <a:r>
              <a:rPr lang="en-US"/>
              <a:t>ECEN 301</a:t>
            </a:r>
          </a:p>
        </p:txBody>
      </p:sp>
      <p:sp>
        <p:nvSpPr>
          <p:cNvPr id="47107" name="Footer Placeholder 4"/>
          <p:cNvSpPr>
            <a:spLocks noGrp="1"/>
          </p:cNvSpPr>
          <p:nvPr>
            <p:ph type="ftr" sz="quarter" idx="11"/>
          </p:nvPr>
        </p:nvSpPr>
        <p:spPr>
          <a:noFill/>
        </p:spPr>
        <p:txBody>
          <a:bodyPr/>
          <a:lstStyle/>
          <a:p>
            <a:r>
              <a:rPr lang="en-US"/>
              <a:t>Discussion #9 – Equivalent Circuits</a:t>
            </a:r>
          </a:p>
        </p:txBody>
      </p:sp>
      <p:sp>
        <p:nvSpPr>
          <p:cNvPr id="47108" name="Slide Number Placeholder 5"/>
          <p:cNvSpPr>
            <a:spLocks noGrp="1"/>
          </p:cNvSpPr>
          <p:nvPr>
            <p:ph type="sldNum" sz="quarter" idx="12"/>
          </p:nvPr>
        </p:nvSpPr>
        <p:spPr>
          <a:noFill/>
        </p:spPr>
        <p:txBody>
          <a:bodyPr/>
          <a:lstStyle/>
          <a:p>
            <a:pPr lvl="1"/>
            <a:fld id="{83588747-A227-4A28-BFC0-D8F265ADBB64}" type="slidenum">
              <a:rPr lang="en-US"/>
              <a:pPr lvl="1"/>
              <a:t>36</a:t>
            </a:fld>
            <a:endParaRPr lang="en-US"/>
          </a:p>
        </p:txBody>
      </p:sp>
      <p:sp>
        <p:nvSpPr>
          <p:cNvPr id="47109"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47110" name="Rectangle 3"/>
          <p:cNvSpPr>
            <a:spLocks noGrp="1" noChangeArrowheads="1"/>
          </p:cNvSpPr>
          <p:nvPr>
            <p:ph type="body" idx="1"/>
          </p:nvPr>
        </p:nvSpPr>
        <p:spPr>
          <a:xfrm>
            <a:off x="406400" y="1333500"/>
            <a:ext cx="8356600" cy="2705100"/>
          </a:xfrm>
          <a:solidFill>
            <a:srgbClr val="8495A9"/>
          </a:solidFill>
          <a:ln>
            <a:solidFill>
              <a:schemeClr val="tx1"/>
            </a:solidFill>
          </a:ln>
        </p:spPr>
        <p:txBody>
          <a:bodyPr/>
          <a:lstStyle/>
          <a:p>
            <a:pPr marL="609600" indent="-609600">
              <a:lnSpc>
                <a:spcPct val="80000"/>
              </a:lnSpc>
              <a:buClr>
                <a:schemeClr val="tx1"/>
              </a:buClr>
              <a:buFont typeface="Monotype Sorts" pitchFamily="2" charset="2"/>
              <a:buNone/>
            </a:pPr>
            <a:r>
              <a:rPr lang="en-US" sz="2800" b="1" u="sng" smtClean="0"/>
              <a:t>Computing Norton</a:t>
            </a:r>
            <a:r>
              <a:rPr lang="en-US" sz="2800" b="1" u="sng" smtClean="0">
                <a:cs typeface="Times New Roman" pitchFamily="18" charset="0"/>
              </a:rPr>
              <a:t> current</a:t>
            </a:r>
            <a:r>
              <a:rPr lang="en-US" sz="2800" smtClean="0">
                <a:cs typeface="Times New Roman" pitchFamily="18" charset="0"/>
              </a:rPr>
              <a:t>:</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Replace the load with a short circuit</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Define the short-circuit current (</a:t>
            </a:r>
            <a:r>
              <a:rPr lang="en-US" sz="2400" b="1" i="1" smtClean="0">
                <a:cs typeface="Times New Roman" pitchFamily="18" charset="0"/>
              </a:rPr>
              <a:t>i</a:t>
            </a:r>
            <a:r>
              <a:rPr lang="en-US" sz="2400" b="1" i="1" baseline="-25000" smtClean="0">
                <a:cs typeface="Times New Roman" pitchFamily="18" charset="0"/>
              </a:rPr>
              <a:t>sc</a:t>
            </a:r>
            <a:r>
              <a:rPr lang="en-US" sz="2400" smtClean="0">
                <a:cs typeface="Times New Roman" pitchFamily="18" charset="0"/>
              </a:rPr>
              <a:t>) across the load terminals</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Chose a network analysis method to find </a:t>
            </a:r>
            <a:r>
              <a:rPr lang="en-US" sz="2400" b="1" i="1" smtClean="0">
                <a:cs typeface="Times New Roman" pitchFamily="18" charset="0"/>
              </a:rPr>
              <a:t>i</a:t>
            </a:r>
            <a:r>
              <a:rPr lang="en-US" sz="2400" b="1" i="1" baseline="-25000" smtClean="0">
                <a:cs typeface="Times New Roman" pitchFamily="18" charset="0"/>
              </a:rPr>
              <a:t>sc</a:t>
            </a:r>
            <a:r>
              <a:rPr lang="en-US" sz="2400" b="1" baseline="-25000" smtClean="0">
                <a:cs typeface="Times New Roman" pitchFamily="18" charset="0"/>
              </a:rPr>
              <a:t> </a:t>
            </a:r>
          </a:p>
          <a:p>
            <a:pPr marL="1371600" lvl="2" indent="-457200">
              <a:lnSpc>
                <a:spcPct val="80000"/>
              </a:lnSpc>
              <a:buClr>
                <a:schemeClr val="tx1"/>
              </a:buClr>
              <a:buFont typeface="Monotype Sorts" pitchFamily="2" charset="2"/>
              <a:buChar char="Ù"/>
            </a:pPr>
            <a:r>
              <a:rPr lang="en-US" sz="2000" smtClean="0">
                <a:cs typeface="Times New Roman" pitchFamily="18" charset="0"/>
              </a:rPr>
              <a:t>node, mesh, superposition, etc.</a:t>
            </a:r>
          </a:p>
          <a:p>
            <a:pPr marL="990600" lvl="1" indent="-533400">
              <a:lnSpc>
                <a:spcPct val="80000"/>
              </a:lnSpc>
              <a:buClr>
                <a:schemeClr val="tx1"/>
              </a:buClr>
              <a:buFont typeface="Monotype Sorts" pitchFamily="2" charset="2"/>
              <a:buAutoNum type="arabicPeriod"/>
            </a:pPr>
            <a:r>
              <a:rPr lang="en-US" sz="2400" smtClean="0">
                <a:cs typeface="Times New Roman" pitchFamily="18" charset="0"/>
              </a:rPr>
              <a:t>Norton current </a:t>
            </a:r>
            <a:r>
              <a:rPr lang="en-US" sz="2400" b="1" i="1" smtClean="0">
                <a:cs typeface="Times New Roman" pitchFamily="18" charset="0"/>
              </a:rPr>
              <a:t>i</a:t>
            </a:r>
            <a:r>
              <a:rPr lang="en-US" sz="2400" b="1" i="1" baseline="-25000" smtClean="0">
                <a:cs typeface="Times New Roman" pitchFamily="18" charset="0"/>
              </a:rPr>
              <a:t>N</a:t>
            </a:r>
            <a:r>
              <a:rPr lang="en-US" sz="2400" smtClean="0">
                <a:cs typeface="Times New Roman" pitchFamily="18" charset="0"/>
              </a:rPr>
              <a:t> = </a:t>
            </a:r>
            <a:r>
              <a:rPr lang="en-US" sz="2400" b="1" i="1" smtClean="0">
                <a:cs typeface="Times New Roman" pitchFamily="18" charset="0"/>
              </a:rPr>
              <a:t>i</a:t>
            </a:r>
            <a:r>
              <a:rPr lang="en-US" sz="2400" b="1" i="1" baseline="-25000" smtClean="0">
                <a:cs typeface="Times New Roman" pitchFamily="18" charset="0"/>
              </a:rPr>
              <a:t>sc</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a:t>ECEN 301</a:t>
            </a:r>
          </a:p>
        </p:txBody>
      </p:sp>
      <p:sp>
        <p:nvSpPr>
          <p:cNvPr id="48131" name="Footer Placeholder 4"/>
          <p:cNvSpPr>
            <a:spLocks noGrp="1"/>
          </p:cNvSpPr>
          <p:nvPr>
            <p:ph type="ftr" sz="quarter" idx="11"/>
          </p:nvPr>
        </p:nvSpPr>
        <p:spPr>
          <a:noFill/>
        </p:spPr>
        <p:txBody>
          <a:bodyPr/>
          <a:lstStyle/>
          <a:p>
            <a:r>
              <a:rPr lang="en-US"/>
              <a:t>Discussion #9 – Equivalent Circuits</a:t>
            </a:r>
          </a:p>
        </p:txBody>
      </p:sp>
      <p:sp>
        <p:nvSpPr>
          <p:cNvPr id="48132" name="Slide Number Placeholder 5"/>
          <p:cNvSpPr>
            <a:spLocks noGrp="1"/>
          </p:cNvSpPr>
          <p:nvPr>
            <p:ph type="sldNum" sz="quarter" idx="12"/>
          </p:nvPr>
        </p:nvSpPr>
        <p:spPr>
          <a:noFill/>
        </p:spPr>
        <p:txBody>
          <a:bodyPr/>
          <a:lstStyle/>
          <a:p>
            <a:pPr lvl="1"/>
            <a:fld id="{05555DC4-8073-4C4D-93F2-CE5269AC859A}" type="slidenum">
              <a:rPr lang="en-US"/>
              <a:pPr lvl="1"/>
              <a:t>37</a:t>
            </a:fld>
            <a:endParaRPr lang="en-US"/>
          </a:p>
        </p:txBody>
      </p:sp>
      <p:sp>
        <p:nvSpPr>
          <p:cNvPr id="48133"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48134" name="Rectangle 3"/>
          <p:cNvSpPr>
            <a:spLocks noGrp="1" noChangeArrowheads="1"/>
          </p:cNvSpPr>
          <p:nvPr>
            <p:ph type="body" idx="1"/>
          </p:nvPr>
        </p:nvSpPr>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48135" name="Text Box 5"/>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48136" name="Oval 6"/>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8137" name="Oval 7"/>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8138" name="Oval 8"/>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8139" name="AutoShape 9"/>
          <p:cNvCxnSpPr>
            <a:cxnSpLocks noChangeShapeType="1"/>
            <a:stCxn id="48138" idx="2"/>
            <a:endCxn id="48196"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48140" name="AutoShape 10"/>
          <p:cNvCxnSpPr>
            <a:cxnSpLocks noChangeShapeType="1"/>
            <a:stCxn id="48138" idx="0"/>
            <a:endCxn id="48146"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48141" name="AutoShape 11"/>
          <p:cNvCxnSpPr>
            <a:cxnSpLocks noChangeShapeType="1"/>
            <a:stCxn id="48136" idx="4"/>
            <a:endCxn id="48144"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48142" name="AutoShape 12"/>
          <p:cNvCxnSpPr>
            <a:cxnSpLocks noChangeShapeType="1"/>
            <a:stCxn id="48137" idx="4"/>
            <a:endCxn id="48200"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48143" name="Text Box 13"/>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48144" name="Line 14"/>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48145" name="Line 15"/>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48146" name="Line 16"/>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48147" name="Line 17"/>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48148" name="Line 18"/>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48149" name="Line 19"/>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48150" name="Line 20"/>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48151" name="Group 21"/>
          <p:cNvGrpSpPr>
            <a:grpSpLocks/>
          </p:cNvGrpSpPr>
          <p:nvPr/>
        </p:nvGrpSpPr>
        <p:grpSpPr bwMode="auto">
          <a:xfrm>
            <a:off x="2894013" y="4192588"/>
            <a:ext cx="176212" cy="342900"/>
            <a:chOff x="1670" y="2765"/>
            <a:chExt cx="111" cy="216"/>
          </a:xfrm>
        </p:grpSpPr>
        <p:sp>
          <p:nvSpPr>
            <p:cNvPr id="48200"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8201"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8202"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8203"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8204"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8205"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8206"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8152" name="Text Box 29"/>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48153" name="Group 30"/>
          <p:cNvGrpSpPr>
            <a:grpSpLocks/>
          </p:cNvGrpSpPr>
          <p:nvPr/>
        </p:nvGrpSpPr>
        <p:grpSpPr bwMode="auto">
          <a:xfrm>
            <a:off x="584200" y="3973513"/>
            <a:ext cx="527050" cy="520700"/>
            <a:chOff x="311" y="2627"/>
            <a:chExt cx="332" cy="328"/>
          </a:xfrm>
        </p:grpSpPr>
        <p:sp>
          <p:nvSpPr>
            <p:cNvPr id="48196" name="Oval 31"/>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8197" name="Text Box 32"/>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8198" name="Text Box 33"/>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8199" name="Line 3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48154" name="AutoShape 43"/>
          <p:cNvCxnSpPr>
            <a:cxnSpLocks noChangeShapeType="1"/>
            <a:stCxn id="48136" idx="6"/>
            <a:endCxn id="48178"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48155" name="AutoShape 44"/>
          <p:cNvCxnSpPr>
            <a:cxnSpLocks noChangeShapeType="1"/>
            <a:stCxn id="48137" idx="2"/>
            <a:endCxn id="48178"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48156" name="Group 45"/>
          <p:cNvGrpSpPr>
            <a:grpSpLocks/>
          </p:cNvGrpSpPr>
          <p:nvPr/>
        </p:nvGrpSpPr>
        <p:grpSpPr bwMode="auto">
          <a:xfrm>
            <a:off x="1470025" y="5427663"/>
            <a:ext cx="457200" cy="152400"/>
            <a:chOff x="1392" y="3552"/>
            <a:chExt cx="288" cy="96"/>
          </a:xfrm>
        </p:grpSpPr>
        <p:sp>
          <p:nvSpPr>
            <p:cNvPr id="48193"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8194"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8195"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8157" name="Line 49"/>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8158" name="Oval 5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8159" name="Oval 5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8160" name="AutoShape 54"/>
          <p:cNvCxnSpPr>
            <a:cxnSpLocks noChangeShapeType="1"/>
            <a:stCxn id="48138" idx="6"/>
            <a:endCxn id="48159"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48161" name="AutoShape 55"/>
          <p:cNvCxnSpPr>
            <a:cxnSpLocks noChangeShapeType="1"/>
            <a:stCxn id="48159" idx="0"/>
            <a:endCxn id="48202"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48162" name="Oval 56"/>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8163" name="AutoShape 57"/>
          <p:cNvCxnSpPr>
            <a:cxnSpLocks noChangeShapeType="1"/>
            <a:stCxn id="48197" idx="0"/>
            <a:endCxn id="48162"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48164" name="AutoShape 58"/>
          <p:cNvCxnSpPr>
            <a:cxnSpLocks noChangeShapeType="1"/>
            <a:stCxn id="48162" idx="6"/>
            <a:endCxn id="48136"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48165" name="Oval 64"/>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8166" name="AutoShape 65"/>
          <p:cNvCxnSpPr>
            <a:cxnSpLocks noChangeShapeType="1"/>
            <a:stCxn id="48159" idx="6"/>
            <a:endCxn id="48165"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48167" name="Group 66"/>
          <p:cNvGrpSpPr>
            <a:grpSpLocks/>
          </p:cNvGrpSpPr>
          <p:nvPr/>
        </p:nvGrpSpPr>
        <p:grpSpPr bwMode="auto">
          <a:xfrm>
            <a:off x="4495800" y="4119563"/>
            <a:ext cx="176213" cy="342900"/>
            <a:chOff x="1670" y="2765"/>
            <a:chExt cx="111" cy="216"/>
          </a:xfrm>
        </p:grpSpPr>
        <p:sp>
          <p:nvSpPr>
            <p:cNvPr id="48186" name="Line 6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8187" name="Line 6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8188" name="Line 6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8189" name="Line 7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8190" name="Line 7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8191" name="Line 7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8192" name="Line 7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8168" name="Text Box 74"/>
          <p:cNvSpPr txBox="1">
            <a:spLocks noChangeArrowheads="1"/>
          </p:cNvSpPr>
          <p:nvPr/>
        </p:nvSpPr>
        <p:spPr bwMode="auto">
          <a:xfrm>
            <a:off x="4592638" y="3814763"/>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48169" name="Group 75"/>
          <p:cNvGrpSpPr>
            <a:grpSpLocks/>
          </p:cNvGrpSpPr>
          <p:nvPr/>
        </p:nvGrpSpPr>
        <p:grpSpPr bwMode="auto">
          <a:xfrm rot="5400000" flipH="1" flipV="1">
            <a:off x="3486944" y="3088482"/>
            <a:ext cx="177800" cy="455612"/>
            <a:chOff x="3450" y="2313"/>
            <a:chExt cx="111" cy="216"/>
          </a:xfrm>
        </p:grpSpPr>
        <p:sp>
          <p:nvSpPr>
            <p:cNvPr id="48179" name="Line 7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8180" name="Line 7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8181" name="Line 7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8182" name="Line 7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8183" name="Line 8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8184" name="Line 8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8185" name="Line 8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8170" name="Text Box 83"/>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48171" name="AutoShape 84"/>
          <p:cNvCxnSpPr>
            <a:cxnSpLocks noChangeShapeType="1"/>
            <a:stCxn id="48158" idx="2"/>
            <a:endCxn id="48181"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48172" name="AutoShape 85"/>
          <p:cNvCxnSpPr>
            <a:cxnSpLocks noChangeShapeType="1"/>
            <a:stCxn id="48137" idx="6"/>
            <a:endCxn id="48179"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48173" name="AutoShape 92"/>
          <p:cNvCxnSpPr>
            <a:cxnSpLocks noChangeShapeType="1"/>
            <a:stCxn id="48165" idx="6"/>
            <a:endCxn id="48188" idx="1"/>
          </p:cNvCxnSpPr>
          <p:nvPr/>
        </p:nvCxnSpPr>
        <p:spPr bwMode="auto">
          <a:xfrm flipV="1">
            <a:off x="4221163" y="4462463"/>
            <a:ext cx="365125" cy="722312"/>
          </a:xfrm>
          <a:prstGeom prst="bentConnector2">
            <a:avLst/>
          </a:prstGeom>
          <a:noFill/>
          <a:ln w="12700">
            <a:solidFill>
              <a:schemeClr val="tx1"/>
            </a:solidFill>
            <a:miter lim="800000"/>
            <a:headEnd type="none" w="lg" len="lg"/>
            <a:tailEnd type="none" w="lg" len="lg"/>
          </a:ln>
        </p:spPr>
      </p:cxnSp>
      <p:cxnSp>
        <p:nvCxnSpPr>
          <p:cNvPr id="48174" name="AutoShape 93"/>
          <p:cNvCxnSpPr>
            <a:cxnSpLocks noChangeShapeType="1"/>
            <a:stCxn id="48158" idx="6"/>
            <a:endCxn id="48186" idx="0"/>
          </p:cNvCxnSpPr>
          <p:nvPr/>
        </p:nvCxnSpPr>
        <p:spPr bwMode="auto">
          <a:xfrm>
            <a:off x="4205288" y="3313113"/>
            <a:ext cx="366712" cy="806450"/>
          </a:xfrm>
          <a:prstGeom prst="bentConnector2">
            <a:avLst/>
          </a:prstGeom>
          <a:noFill/>
          <a:ln w="12700">
            <a:solidFill>
              <a:schemeClr val="tx1"/>
            </a:solidFill>
            <a:miter lim="800000"/>
            <a:headEnd type="none" w="lg" len="lg"/>
            <a:tailEnd type="none" w="lg" len="lg"/>
          </a:ln>
        </p:spPr>
      </p:cxnSp>
      <p:grpSp>
        <p:nvGrpSpPr>
          <p:cNvPr id="48175" name="Group 94"/>
          <p:cNvGrpSpPr>
            <a:grpSpLocks/>
          </p:cNvGrpSpPr>
          <p:nvPr/>
        </p:nvGrpSpPr>
        <p:grpSpPr bwMode="auto">
          <a:xfrm>
            <a:off x="2070100" y="3076575"/>
            <a:ext cx="541338" cy="527050"/>
            <a:chOff x="1698" y="2318"/>
            <a:chExt cx="341" cy="332"/>
          </a:xfrm>
        </p:grpSpPr>
        <p:sp>
          <p:nvSpPr>
            <p:cNvPr id="48177" name="Oval 95"/>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8178" name="Text Box 96"/>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48176" name="Text Box 97"/>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noFill/>
        </p:spPr>
        <p:txBody>
          <a:bodyPr/>
          <a:lstStyle/>
          <a:p>
            <a:r>
              <a:rPr lang="en-US"/>
              <a:t>ECEN 301</a:t>
            </a:r>
          </a:p>
        </p:txBody>
      </p:sp>
      <p:sp>
        <p:nvSpPr>
          <p:cNvPr id="49155" name="Footer Placeholder 4"/>
          <p:cNvSpPr>
            <a:spLocks noGrp="1"/>
          </p:cNvSpPr>
          <p:nvPr>
            <p:ph type="ftr" sz="quarter" idx="11"/>
          </p:nvPr>
        </p:nvSpPr>
        <p:spPr>
          <a:noFill/>
        </p:spPr>
        <p:txBody>
          <a:bodyPr/>
          <a:lstStyle/>
          <a:p>
            <a:r>
              <a:rPr lang="en-US"/>
              <a:t>Discussion #9 – Equivalent Circuits</a:t>
            </a:r>
          </a:p>
        </p:txBody>
      </p:sp>
      <p:sp>
        <p:nvSpPr>
          <p:cNvPr id="49156" name="Slide Number Placeholder 5"/>
          <p:cNvSpPr>
            <a:spLocks noGrp="1"/>
          </p:cNvSpPr>
          <p:nvPr>
            <p:ph type="sldNum" sz="quarter" idx="12"/>
          </p:nvPr>
        </p:nvSpPr>
        <p:spPr>
          <a:noFill/>
        </p:spPr>
        <p:txBody>
          <a:bodyPr/>
          <a:lstStyle/>
          <a:p>
            <a:pPr lvl="1"/>
            <a:fld id="{1F701646-F98B-459F-86D8-707DAED74650}" type="slidenum">
              <a:rPr lang="en-US"/>
              <a:pPr lvl="1"/>
              <a:t>38</a:t>
            </a:fld>
            <a:endParaRPr lang="en-US"/>
          </a:p>
        </p:txBody>
      </p:sp>
      <p:sp>
        <p:nvSpPr>
          <p:cNvPr id="49157"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49158" name="Rectangle 3"/>
          <p:cNvSpPr>
            <a:spLocks noGrp="1" noChangeArrowheads="1"/>
          </p:cNvSpPr>
          <p:nvPr>
            <p:ph type="body" idx="1"/>
          </p:nvPr>
        </p:nvSpPr>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49159"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49160"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9161"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49162"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9163" name="AutoShape 8"/>
          <p:cNvCxnSpPr>
            <a:cxnSpLocks noChangeShapeType="1"/>
            <a:stCxn id="49162" idx="2"/>
            <a:endCxn id="49213"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49164" name="AutoShape 9"/>
          <p:cNvCxnSpPr>
            <a:cxnSpLocks noChangeShapeType="1"/>
            <a:stCxn id="49162" idx="0"/>
            <a:endCxn id="49170"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49165" name="AutoShape 10"/>
          <p:cNvCxnSpPr>
            <a:cxnSpLocks noChangeShapeType="1"/>
            <a:stCxn id="49160" idx="4"/>
            <a:endCxn id="49168"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49166" name="AutoShape 11"/>
          <p:cNvCxnSpPr>
            <a:cxnSpLocks noChangeShapeType="1"/>
            <a:stCxn id="49161" idx="4"/>
            <a:endCxn id="49217"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49167"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49168"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49169"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49170"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49171"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49172"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49173"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49174"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49175" name="Group 20"/>
          <p:cNvGrpSpPr>
            <a:grpSpLocks/>
          </p:cNvGrpSpPr>
          <p:nvPr/>
        </p:nvGrpSpPr>
        <p:grpSpPr bwMode="auto">
          <a:xfrm>
            <a:off x="2894013" y="4192588"/>
            <a:ext cx="176212" cy="342900"/>
            <a:chOff x="1670" y="2765"/>
            <a:chExt cx="111" cy="216"/>
          </a:xfrm>
        </p:grpSpPr>
        <p:sp>
          <p:nvSpPr>
            <p:cNvPr id="49217"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49218"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49219"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49220"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49221"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49222"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49223"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9176"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49177" name="Group 29"/>
          <p:cNvGrpSpPr>
            <a:grpSpLocks/>
          </p:cNvGrpSpPr>
          <p:nvPr/>
        </p:nvGrpSpPr>
        <p:grpSpPr bwMode="auto">
          <a:xfrm>
            <a:off x="584200" y="3973513"/>
            <a:ext cx="527050" cy="520700"/>
            <a:chOff x="311" y="2627"/>
            <a:chExt cx="332" cy="328"/>
          </a:xfrm>
        </p:grpSpPr>
        <p:sp>
          <p:nvSpPr>
            <p:cNvPr id="49213"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9214"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9215"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49216"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49178" name="AutoShape 34"/>
          <p:cNvCxnSpPr>
            <a:cxnSpLocks noChangeShapeType="1"/>
            <a:stCxn id="49160" idx="6"/>
            <a:endCxn id="49202"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49179" name="AutoShape 35"/>
          <p:cNvCxnSpPr>
            <a:cxnSpLocks noChangeShapeType="1"/>
            <a:stCxn id="49161" idx="2"/>
            <a:endCxn id="49202"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49180" name="Group 36"/>
          <p:cNvGrpSpPr>
            <a:grpSpLocks/>
          </p:cNvGrpSpPr>
          <p:nvPr/>
        </p:nvGrpSpPr>
        <p:grpSpPr bwMode="auto">
          <a:xfrm>
            <a:off x="1470025" y="5427663"/>
            <a:ext cx="457200" cy="152400"/>
            <a:chOff x="1392" y="3552"/>
            <a:chExt cx="288" cy="96"/>
          </a:xfrm>
        </p:grpSpPr>
        <p:sp>
          <p:nvSpPr>
            <p:cNvPr id="49210"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49211"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49212"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49181"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49182"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49183"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9184" name="AutoShape 43"/>
          <p:cNvCxnSpPr>
            <a:cxnSpLocks noChangeShapeType="1"/>
            <a:stCxn id="49162" idx="6"/>
            <a:endCxn id="49183"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49185" name="AutoShape 44"/>
          <p:cNvCxnSpPr>
            <a:cxnSpLocks noChangeShapeType="1"/>
            <a:stCxn id="49183" idx="0"/>
            <a:endCxn id="49219"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49186"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49187" name="AutoShape 46"/>
          <p:cNvCxnSpPr>
            <a:cxnSpLocks noChangeShapeType="1"/>
            <a:stCxn id="49214" idx="0"/>
            <a:endCxn id="49186"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49188" name="AutoShape 47"/>
          <p:cNvCxnSpPr>
            <a:cxnSpLocks noChangeShapeType="1"/>
            <a:stCxn id="49186" idx="6"/>
            <a:endCxn id="49160"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49189"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49190" name="AutoShape 49"/>
          <p:cNvCxnSpPr>
            <a:cxnSpLocks noChangeShapeType="1"/>
            <a:stCxn id="49183" idx="6"/>
            <a:endCxn id="49189"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49191" name="Group 59"/>
          <p:cNvGrpSpPr>
            <a:grpSpLocks/>
          </p:cNvGrpSpPr>
          <p:nvPr/>
        </p:nvGrpSpPr>
        <p:grpSpPr bwMode="auto">
          <a:xfrm rot="5400000" flipH="1" flipV="1">
            <a:off x="3486944" y="3088482"/>
            <a:ext cx="177800" cy="455612"/>
            <a:chOff x="3450" y="2313"/>
            <a:chExt cx="111" cy="216"/>
          </a:xfrm>
        </p:grpSpPr>
        <p:sp>
          <p:nvSpPr>
            <p:cNvPr id="49203"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49204"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49205"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49206"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49207"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49208"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49209"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49192" name="Text Box 67"/>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49193" name="AutoShape 68"/>
          <p:cNvCxnSpPr>
            <a:cxnSpLocks noChangeShapeType="1"/>
            <a:stCxn id="49182" idx="2"/>
            <a:endCxn id="49205"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49194" name="AutoShape 69"/>
          <p:cNvCxnSpPr>
            <a:cxnSpLocks noChangeShapeType="1"/>
            <a:stCxn id="49161" idx="6"/>
            <a:endCxn id="49203"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49195" name="AutoShape 71"/>
          <p:cNvCxnSpPr>
            <a:cxnSpLocks noChangeShapeType="1"/>
            <a:stCxn id="49182" idx="6"/>
            <a:endCxn id="49189"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49196" name="Group 72"/>
          <p:cNvGrpSpPr>
            <a:grpSpLocks/>
          </p:cNvGrpSpPr>
          <p:nvPr/>
        </p:nvGrpSpPr>
        <p:grpSpPr bwMode="auto">
          <a:xfrm>
            <a:off x="2070100" y="3076575"/>
            <a:ext cx="541338" cy="527050"/>
            <a:chOff x="1698" y="2318"/>
            <a:chExt cx="341" cy="332"/>
          </a:xfrm>
        </p:grpSpPr>
        <p:sp>
          <p:nvSpPr>
            <p:cNvPr id="49201" name="Oval 7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49202" name="Text Box 7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49197" name="Text Box 7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49198" name="Text Box 76"/>
          <p:cNvSpPr txBox="1">
            <a:spLocks noChangeArrowheads="1"/>
          </p:cNvSpPr>
          <p:nvPr/>
        </p:nvSpPr>
        <p:spPr bwMode="auto">
          <a:xfrm>
            <a:off x="4876800" y="2927350"/>
            <a:ext cx="3886200" cy="654050"/>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Short-circuit the load</a:t>
            </a:r>
          </a:p>
          <a:p>
            <a:pPr marL="457200" indent="-457200" algn="l">
              <a:buFontTx/>
              <a:buAutoNum type="arabicPeriod"/>
            </a:pPr>
            <a:r>
              <a:rPr lang="en-US"/>
              <a:t>Define </a:t>
            </a:r>
            <a:r>
              <a:rPr lang="en-US" b="1" i="1"/>
              <a:t>i</a:t>
            </a:r>
            <a:r>
              <a:rPr lang="en-US" b="1" i="1" baseline="-25000"/>
              <a:t>sc</a:t>
            </a:r>
            <a:r>
              <a:rPr lang="en-US"/>
              <a:t> </a:t>
            </a:r>
          </a:p>
        </p:txBody>
      </p:sp>
      <p:sp>
        <p:nvSpPr>
          <p:cNvPr id="49199" name="Line 77"/>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49200" name="Text Box 78"/>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3"/>
          <p:cNvSpPr>
            <a:spLocks noGrp="1"/>
          </p:cNvSpPr>
          <p:nvPr>
            <p:ph type="dt" sz="quarter" idx="10"/>
          </p:nvPr>
        </p:nvSpPr>
        <p:spPr>
          <a:noFill/>
        </p:spPr>
        <p:txBody>
          <a:bodyPr/>
          <a:lstStyle/>
          <a:p>
            <a:r>
              <a:rPr lang="en-US"/>
              <a:t>ECEN 301</a:t>
            </a:r>
          </a:p>
        </p:txBody>
      </p:sp>
      <p:sp>
        <p:nvSpPr>
          <p:cNvPr id="50179" name="Footer Placeholder 4"/>
          <p:cNvSpPr>
            <a:spLocks noGrp="1"/>
          </p:cNvSpPr>
          <p:nvPr>
            <p:ph type="ftr" sz="quarter" idx="11"/>
          </p:nvPr>
        </p:nvSpPr>
        <p:spPr>
          <a:noFill/>
        </p:spPr>
        <p:txBody>
          <a:bodyPr/>
          <a:lstStyle/>
          <a:p>
            <a:r>
              <a:rPr lang="en-US"/>
              <a:t>Discussion #9 – Equivalent Circuits</a:t>
            </a:r>
          </a:p>
        </p:txBody>
      </p:sp>
      <p:sp>
        <p:nvSpPr>
          <p:cNvPr id="50180" name="Slide Number Placeholder 5"/>
          <p:cNvSpPr>
            <a:spLocks noGrp="1"/>
          </p:cNvSpPr>
          <p:nvPr>
            <p:ph type="sldNum" sz="quarter" idx="12"/>
          </p:nvPr>
        </p:nvSpPr>
        <p:spPr>
          <a:noFill/>
        </p:spPr>
        <p:txBody>
          <a:bodyPr/>
          <a:lstStyle/>
          <a:p>
            <a:pPr lvl="1"/>
            <a:fld id="{1F7E1A69-1715-4543-BDBE-E2771C909CE4}" type="slidenum">
              <a:rPr lang="en-US"/>
              <a:pPr lvl="1"/>
              <a:t>39</a:t>
            </a:fld>
            <a:endParaRPr lang="en-US"/>
          </a:p>
        </p:txBody>
      </p:sp>
      <p:sp>
        <p:nvSpPr>
          <p:cNvPr id="50181"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50182" name="Rectangle 3"/>
          <p:cNvSpPr>
            <a:spLocks noGrp="1" noChangeArrowheads="1"/>
          </p:cNvSpPr>
          <p:nvPr>
            <p:ph type="body" idx="1"/>
          </p:nvPr>
        </p:nvSpPr>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50183"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50184"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0185"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0186"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0187" name="AutoShape 8"/>
          <p:cNvCxnSpPr>
            <a:cxnSpLocks noChangeShapeType="1"/>
            <a:stCxn id="50186" idx="2"/>
            <a:endCxn id="50252"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50188" name="AutoShape 9"/>
          <p:cNvCxnSpPr>
            <a:cxnSpLocks noChangeShapeType="1"/>
            <a:stCxn id="50186" idx="0"/>
            <a:endCxn id="50194"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50189" name="AutoShape 10"/>
          <p:cNvCxnSpPr>
            <a:cxnSpLocks noChangeShapeType="1"/>
            <a:stCxn id="50184" idx="4"/>
            <a:endCxn id="50192"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50190" name="AutoShape 11"/>
          <p:cNvCxnSpPr>
            <a:cxnSpLocks noChangeShapeType="1"/>
            <a:stCxn id="50185" idx="4"/>
            <a:endCxn id="50256"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50191"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50192"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50193"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50194"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50195"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50196"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50197"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50198"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50199" name="Group 20"/>
          <p:cNvGrpSpPr>
            <a:grpSpLocks/>
          </p:cNvGrpSpPr>
          <p:nvPr/>
        </p:nvGrpSpPr>
        <p:grpSpPr bwMode="auto">
          <a:xfrm>
            <a:off x="2894013" y="4192588"/>
            <a:ext cx="176212" cy="342900"/>
            <a:chOff x="1670" y="2765"/>
            <a:chExt cx="111" cy="216"/>
          </a:xfrm>
        </p:grpSpPr>
        <p:sp>
          <p:nvSpPr>
            <p:cNvPr id="50256"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0257"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0258"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0259"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0260"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0261"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0262"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0200"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50201" name="Group 29"/>
          <p:cNvGrpSpPr>
            <a:grpSpLocks/>
          </p:cNvGrpSpPr>
          <p:nvPr/>
        </p:nvGrpSpPr>
        <p:grpSpPr bwMode="auto">
          <a:xfrm>
            <a:off x="584200" y="3973513"/>
            <a:ext cx="527050" cy="520700"/>
            <a:chOff x="311" y="2627"/>
            <a:chExt cx="332" cy="328"/>
          </a:xfrm>
        </p:grpSpPr>
        <p:sp>
          <p:nvSpPr>
            <p:cNvPr id="50252"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0253"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0254"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0255"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50202" name="AutoShape 34"/>
          <p:cNvCxnSpPr>
            <a:cxnSpLocks noChangeShapeType="1"/>
            <a:stCxn id="50184" idx="6"/>
            <a:endCxn id="50241"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50203" name="AutoShape 35"/>
          <p:cNvCxnSpPr>
            <a:cxnSpLocks noChangeShapeType="1"/>
            <a:stCxn id="50185" idx="2"/>
            <a:endCxn id="50241"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50204" name="Group 36"/>
          <p:cNvGrpSpPr>
            <a:grpSpLocks/>
          </p:cNvGrpSpPr>
          <p:nvPr/>
        </p:nvGrpSpPr>
        <p:grpSpPr bwMode="auto">
          <a:xfrm>
            <a:off x="1470025" y="5427663"/>
            <a:ext cx="457200" cy="152400"/>
            <a:chOff x="1392" y="3552"/>
            <a:chExt cx="288" cy="96"/>
          </a:xfrm>
        </p:grpSpPr>
        <p:sp>
          <p:nvSpPr>
            <p:cNvPr id="50249"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50250"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50251"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50205"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50206"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0207"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0208" name="AutoShape 43"/>
          <p:cNvCxnSpPr>
            <a:cxnSpLocks noChangeShapeType="1"/>
            <a:stCxn id="50186" idx="6"/>
            <a:endCxn id="50207"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50209" name="AutoShape 44"/>
          <p:cNvCxnSpPr>
            <a:cxnSpLocks noChangeShapeType="1"/>
            <a:stCxn id="50207" idx="0"/>
            <a:endCxn id="50258"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50210"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0211" name="AutoShape 46"/>
          <p:cNvCxnSpPr>
            <a:cxnSpLocks noChangeShapeType="1"/>
            <a:stCxn id="50253" idx="0"/>
            <a:endCxn id="50210"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50212" name="AutoShape 47"/>
          <p:cNvCxnSpPr>
            <a:cxnSpLocks noChangeShapeType="1"/>
            <a:stCxn id="50210" idx="6"/>
            <a:endCxn id="50184"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50213"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0214" name="AutoShape 49"/>
          <p:cNvCxnSpPr>
            <a:cxnSpLocks noChangeShapeType="1"/>
            <a:stCxn id="50207" idx="6"/>
            <a:endCxn id="50213"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50215" name="Group 50"/>
          <p:cNvGrpSpPr>
            <a:grpSpLocks/>
          </p:cNvGrpSpPr>
          <p:nvPr/>
        </p:nvGrpSpPr>
        <p:grpSpPr bwMode="auto">
          <a:xfrm rot="5400000" flipH="1" flipV="1">
            <a:off x="3486944" y="3088482"/>
            <a:ext cx="177800" cy="455612"/>
            <a:chOff x="3450" y="2313"/>
            <a:chExt cx="111" cy="216"/>
          </a:xfrm>
        </p:grpSpPr>
        <p:sp>
          <p:nvSpPr>
            <p:cNvPr id="50242"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0243"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0244"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0245"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0246"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0247"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0248"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0216" name="Text Box 58"/>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50217" name="AutoShape 59"/>
          <p:cNvCxnSpPr>
            <a:cxnSpLocks noChangeShapeType="1"/>
            <a:stCxn id="50206" idx="2"/>
            <a:endCxn id="50244"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50218" name="AutoShape 60"/>
          <p:cNvCxnSpPr>
            <a:cxnSpLocks noChangeShapeType="1"/>
            <a:stCxn id="50185" idx="6"/>
            <a:endCxn id="50242"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50219" name="AutoShape 61"/>
          <p:cNvCxnSpPr>
            <a:cxnSpLocks noChangeShapeType="1"/>
            <a:stCxn id="50206" idx="6"/>
            <a:endCxn id="50213"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50220" name="Group 62"/>
          <p:cNvGrpSpPr>
            <a:grpSpLocks/>
          </p:cNvGrpSpPr>
          <p:nvPr/>
        </p:nvGrpSpPr>
        <p:grpSpPr bwMode="auto">
          <a:xfrm>
            <a:off x="2070100" y="3076575"/>
            <a:ext cx="541338" cy="527050"/>
            <a:chOff x="1698" y="2318"/>
            <a:chExt cx="341" cy="332"/>
          </a:xfrm>
        </p:grpSpPr>
        <p:sp>
          <p:nvSpPr>
            <p:cNvPr id="50240" name="Oval 6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0241" name="Text Box 6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50221" name="Text Box 6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50222" name="Line 66"/>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50223" name="Text Box 67"/>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50224" name="Text Box 68"/>
          <p:cNvSpPr txBox="1">
            <a:spLocks noChangeArrowheads="1"/>
          </p:cNvSpPr>
          <p:nvPr/>
        </p:nvSpPr>
        <p:spPr bwMode="auto">
          <a:xfrm>
            <a:off x="4876800" y="2667000"/>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Node voltage </a:t>
            </a:r>
          </a:p>
        </p:txBody>
      </p:sp>
      <p:sp>
        <p:nvSpPr>
          <p:cNvPr id="50225" name="Oval 69"/>
          <p:cNvSpPr>
            <a:spLocks noChangeArrowheads="1"/>
          </p:cNvSpPr>
          <p:nvPr/>
        </p:nvSpPr>
        <p:spPr bwMode="auto">
          <a:xfrm>
            <a:off x="584200" y="5110163"/>
            <a:ext cx="4076700" cy="147637"/>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50226" name="Oval 70"/>
          <p:cNvSpPr>
            <a:spLocks noChangeArrowheads="1"/>
          </p:cNvSpPr>
          <p:nvPr/>
        </p:nvSpPr>
        <p:spPr bwMode="auto">
          <a:xfrm>
            <a:off x="584200" y="3178175"/>
            <a:ext cx="1343025" cy="265113"/>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50227" name="Oval 71"/>
          <p:cNvSpPr>
            <a:spLocks noChangeArrowheads="1"/>
          </p:cNvSpPr>
          <p:nvPr/>
        </p:nvSpPr>
        <p:spPr bwMode="auto">
          <a:xfrm>
            <a:off x="2832100" y="3178175"/>
            <a:ext cx="255588" cy="288925"/>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50228" name="Text Box 73"/>
          <p:cNvSpPr txBox="1">
            <a:spLocks noChangeArrowheads="1"/>
          </p:cNvSpPr>
          <p:nvPr/>
        </p:nvSpPr>
        <p:spPr bwMode="auto">
          <a:xfrm>
            <a:off x="739775" y="2773363"/>
            <a:ext cx="863600" cy="366712"/>
          </a:xfrm>
          <a:prstGeom prst="rect">
            <a:avLst/>
          </a:prstGeom>
          <a:noFill/>
          <a:ln w="12700">
            <a:noFill/>
            <a:miter lim="800000"/>
            <a:headEnd type="none" w="lg" len="lg"/>
            <a:tailEnd type="none" w="lg" len="lg"/>
          </a:ln>
        </p:spPr>
        <p:txBody>
          <a:bodyPr wrap="none">
            <a:spAutoFit/>
          </a:bodyPr>
          <a:lstStyle/>
          <a:p>
            <a:r>
              <a:rPr lang="en-US" b="1"/>
              <a:t>Node a</a:t>
            </a:r>
          </a:p>
        </p:txBody>
      </p:sp>
      <p:sp>
        <p:nvSpPr>
          <p:cNvPr id="50229" name="Text Box 74"/>
          <p:cNvSpPr txBox="1">
            <a:spLocks noChangeArrowheads="1"/>
          </p:cNvSpPr>
          <p:nvPr/>
        </p:nvSpPr>
        <p:spPr bwMode="auto">
          <a:xfrm>
            <a:off x="2516188" y="2860675"/>
            <a:ext cx="876300" cy="366713"/>
          </a:xfrm>
          <a:prstGeom prst="rect">
            <a:avLst/>
          </a:prstGeom>
          <a:noFill/>
          <a:ln w="12700">
            <a:noFill/>
            <a:miter lim="800000"/>
            <a:headEnd type="none" w="lg" len="lg"/>
            <a:tailEnd type="none" w="lg" len="lg"/>
          </a:ln>
        </p:spPr>
        <p:txBody>
          <a:bodyPr wrap="none">
            <a:spAutoFit/>
          </a:bodyPr>
          <a:lstStyle/>
          <a:p>
            <a:r>
              <a:rPr lang="en-US" b="1"/>
              <a:t>Node b</a:t>
            </a:r>
          </a:p>
        </p:txBody>
      </p:sp>
      <p:sp>
        <p:nvSpPr>
          <p:cNvPr id="50230" name="Text Box 76"/>
          <p:cNvSpPr txBox="1">
            <a:spLocks noChangeArrowheads="1"/>
          </p:cNvSpPr>
          <p:nvPr/>
        </p:nvSpPr>
        <p:spPr bwMode="auto">
          <a:xfrm>
            <a:off x="2116138" y="5245100"/>
            <a:ext cx="876300" cy="366713"/>
          </a:xfrm>
          <a:prstGeom prst="rect">
            <a:avLst/>
          </a:prstGeom>
          <a:noFill/>
          <a:ln w="12700">
            <a:noFill/>
            <a:miter lim="800000"/>
            <a:headEnd type="none" w="lg" len="lg"/>
            <a:tailEnd type="none" w="lg" len="lg"/>
          </a:ln>
        </p:spPr>
        <p:txBody>
          <a:bodyPr wrap="none">
            <a:spAutoFit/>
          </a:bodyPr>
          <a:lstStyle/>
          <a:p>
            <a:r>
              <a:rPr lang="en-US" b="1"/>
              <a:t>Node d</a:t>
            </a:r>
          </a:p>
        </p:txBody>
      </p:sp>
      <p:sp>
        <p:nvSpPr>
          <p:cNvPr id="50231" name="Line 77"/>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50232" name="Line 78"/>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50233" name="Text Box 79"/>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50234" name="Text Box 80"/>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50235" name="Line 81"/>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50236" name="Text Box 82"/>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sp>
        <p:nvSpPr>
          <p:cNvPr id="50237" name="Text Box 87"/>
          <p:cNvSpPr txBox="1">
            <a:spLocks noChangeArrowheads="1"/>
          </p:cNvSpPr>
          <p:nvPr/>
        </p:nvSpPr>
        <p:spPr bwMode="auto">
          <a:xfrm>
            <a:off x="4876800" y="3689350"/>
            <a:ext cx="3886200" cy="1203325"/>
          </a:xfrm>
          <a:prstGeom prst="rect">
            <a:avLst/>
          </a:prstGeom>
          <a:solidFill>
            <a:srgbClr val="ACA964">
              <a:alpha val="20000"/>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b="1"/>
              <a:t>v</a:t>
            </a:r>
            <a:r>
              <a:rPr lang="en-US" b="1" baseline="-25000"/>
              <a:t>a</a:t>
            </a:r>
            <a:r>
              <a:rPr lang="en-US"/>
              <a:t> is </a:t>
            </a:r>
            <a:r>
              <a:rPr lang="en-US" b="1"/>
              <a:t>independent</a:t>
            </a:r>
          </a:p>
          <a:p>
            <a:pPr marL="457200" indent="-457200" algn="l">
              <a:buFontTx/>
              <a:buAutoNum type="arabicPeriod"/>
            </a:pPr>
            <a:r>
              <a:rPr lang="en-US" b="1"/>
              <a:t>v</a:t>
            </a:r>
            <a:r>
              <a:rPr lang="en-US" b="1" baseline="-25000"/>
              <a:t>b</a:t>
            </a:r>
            <a:r>
              <a:rPr lang="en-US"/>
              <a:t> is </a:t>
            </a:r>
            <a:r>
              <a:rPr lang="en-US" b="1"/>
              <a:t>dependent</a:t>
            </a:r>
            <a:r>
              <a:rPr lang="en-US"/>
              <a:t> (actually </a:t>
            </a:r>
            <a:r>
              <a:rPr lang="en-US" b="1"/>
              <a:t>v</a:t>
            </a:r>
            <a:r>
              <a:rPr lang="en-US" b="1" baseline="-25000"/>
              <a:t>a</a:t>
            </a:r>
            <a:r>
              <a:rPr lang="en-US"/>
              <a:t> and </a:t>
            </a:r>
            <a:r>
              <a:rPr lang="en-US" b="1"/>
              <a:t>v</a:t>
            </a:r>
            <a:r>
              <a:rPr lang="en-US" b="1" baseline="-25000"/>
              <a:t>b</a:t>
            </a:r>
            <a:r>
              <a:rPr lang="en-US"/>
              <a:t> </a:t>
            </a:r>
          </a:p>
          <a:p>
            <a:pPr marL="457200" indent="-457200" algn="l"/>
            <a:r>
              <a:rPr lang="en-US"/>
              <a:t>	are dependent on each other but choose </a:t>
            </a:r>
            <a:r>
              <a:rPr lang="en-US" b="1"/>
              <a:t>v</a:t>
            </a:r>
            <a:r>
              <a:rPr lang="en-US" b="1" baseline="-25000"/>
              <a:t>b</a:t>
            </a:r>
            <a:r>
              <a:rPr lang="en-US"/>
              <a:t>) </a:t>
            </a:r>
            <a:r>
              <a:rPr lang="en-US" b="1"/>
              <a:t>v</a:t>
            </a:r>
            <a:r>
              <a:rPr lang="en-US" b="1" baseline="-25000"/>
              <a:t>b</a:t>
            </a:r>
            <a:r>
              <a:rPr lang="en-US"/>
              <a:t> = </a:t>
            </a:r>
            <a:r>
              <a:rPr lang="en-US" b="1"/>
              <a:t>v</a:t>
            </a:r>
            <a:r>
              <a:rPr lang="en-US" b="1" baseline="-25000"/>
              <a:t>a</a:t>
            </a:r>
            <a:r>
              <a:rPr lang="en-US"/>
              <a:t> + </a:t>
            </a:r>
            <a:r>
              <a:rPr lang="en-US" b="1"/>
              <a:t>v</a:t>
            </a:r>
            <a:r>
              <a:rPr lang="en-US" b="1" baseline="-25000"/>
              <a:t>s</a:t>
            </a:r>
          </a:p>
        </p:txBody>
      </p:sp>
      <p:sp>
        <p:nvSpPr>
          <p:cNvPr id="50238" name="Line 88"/>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50239" name="Text Box 89"/>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dt" sz="quarter" idx="10"/>
          </p:nvPr>
        </p:nvSpPr>
        <p:spPr>
          <a:noFill/>
        </p:spPr>
        <p:txBody>
          <a:bodyPr/>
          <a:lstStyle/>
          <a:p>
            <a:r>
              <a:rPr lang="en-US"/>
              <a:t>ECEN 301</a:t>
            </a:r>
          </a:p>
        </p:txBody>
      </p:sp>
      <p:sp>
        <p:nvSpPr>
          <p:cNvPr id="26627" name="Rectangle 9"/>
          <p:cNvSpPr>
            <a:spLocks noGrp="1" noChangeArrowheads="1"/>
          </p:cNvSpPr>
          <p:nvPr>
            <p:ph type="ftr" sz="quarter" idx="11"/>
          </p:nvPr>
        </p:nvSpPr>
        <p:spPr>
          <a:noFill/>
        </p:spPr>
        <p:txBody>
          <a:bodyPr/>
          <a:lstStyle/>
          <a:p>
            <a:r>
              <a:rPr lang="en-US"/>
              <a:t>Discussion #9 – Equivalent Circuits</a:t>
            </a:r>
          </a:p>
        </p:txBody>
      </p:sp>
      <p:sp>
        <p:nvSpPr>
          <p:cNvPr id="26628" name="Rectangle 10"/>
          <p:cNvSpPr>
            <a:spLocks noGrp="1" noChangeArrowheads="1"/>
          </p:cNvSpPr>
          <p:nvPr>
            <p:ph type="sldNum" sz="quarter" idx="12"/>
          </p:nvPr>
        </p:nvSpPr>
        <p:spPr>
          <a:noFill/>
        </p:spPr>
        <p:txBody>
          <a:bodyPr/>
          <a:lstStyle/>
          <a:p>
            <a:pPr lvl="1"/>
            <a:fld id="{96D8CD6B-CEE0-4253-AADC-72F2432D3DCF}" type="slidenum">
              <a:rPr lang="en-US"/>
              <a:pPr lvl="1"/>
              <a:t>4</a:t>
            </a:fld>
            <a:endParaRPr lang="en-US"/>
          </a:p>
        </p:txBody>
      </p:sp>
      <p:sp>
        <p:nvSpPr>
          <p:cNvPr id="26629" name="Rectangle 2080"/>
          <p:cNvSpPr>
            <a:spLocks noGrp="1" noChangeArrowheads="1"/>
          </p:cNvSpPr>
          <p:nvPr>
            <p:ph type="ctrTitle"/>
          </p:nvPr>
        </p:nvSpPr>
        <p:spPr>
          <a:xfrm>
            <a:off x="381000" y="2286000"/>
            <a:ext cx="8077200" cy="1143000"/>
          </a:xfrm>
        </p:spPr>
        <p:txBody>
          <a:bodyPr/>
          <a:lstStyle/>
          <a:p>
            <a:r>
              <a:rPr lang="en-US" smtClean="0"/>
              <a:t>Lecture 9 – Equivalent Circuits</a:t>
            </a:r>
          </a:p>
        </p:txBody>
      </p:sp>
      <p:sp>
        <p:nvSpPr>
          <p:cNvPr id="26630" name="Rectangle 2081"/>
          <p:cNvSpPr>
            <a:spLocks noGrp="1" noChangeArrowheads="1"/>
          </p:cNvSpPr>
          <p:nvPr>
            <p:ph type="subTitle" idx="1"/>
          </p:nvPr>
        </p:nvSpPr>
        <p:spPr/>
        <p:txBody>
          <a:bodyPr/>
          <a:lstStyle/>
          <a:p>
            <a:r>
              <a:rPr lang="en-US" smtClean="0">
                <a:solidFill>
                  <a:schemeClr val="tx1"/>
                </a:solidFill>
              </a:rPr>
              <a:t>Th</a:t>
            </a:r>
            <a:r>
              <a:rPr lang="en-US" smtClean="0">
                <a:solidFill>
                  <a:schemeClr val="tx1"/>
                </a:solidFill>
                <a:cs typeface="Times New Roman" pitchFamily="18" charset="0"/>
              </a:rPr>
              <a:t>évenin Equivalent</a:t>
            </a:r>
          </a:p>
          <a:p>
            <a:r>
              <a:rPr lang="en-US" smtClean="0">
                <a:solidFill>
                  <a:schemeClr val="tx1"/>
                </a:solidFill>
                <a:cs typeface="Times New Roman" pitchFamily="18" charset="0"/>
              </a:rPr>
              <a:t>Norton Equivalent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5"/>
          <p:cNvSpPr>
            <a:spLocks noGrp="1"/>
          </p:cNvSpPr>
          <p:nvPr>
            <p:ph type="dt" sz="quarter" idx="10"/>
          </p:nvPr>
        </p:nvSpPr>
        <p:spPr>
          <a:noFill/>
        </p:spPr>
        <p:txBody>
          <a:bodyPr/>
          <a:lstStyle/>
          <a:p>
            <a:r>
              <a:rPr lang="en-US"/>
              <a:t>ECEN 301</a:t>
            </a:r>
          </a:p>
        </p:txBody>
      </p:sp>
      <p:sp>
        <p:nvSpPr>
          <p:cNvPr id="13316" name="Footer Placeholder 6"/>
          <p:cNvSpPr>
            <a:spLocks noGrp="1"/>
          </p:cNvSpPr>
          <p:nvPr>
            <p:ph type="ftr" sz="quarter" idx="11"/>
          </p:nvPr>
        </p:nvSpPr>
        <p:spPr>
          <a:noFill/>
        </p:spPr>
        <p:txBody>
          <a:bodyPr/>
          <a:lstStyle/>
          <a:p>
            <a:r>
              <a:rPr lang="en-US"/>
              <a:t>Discussion #9 – Equivalent Circuits</a:t>
            </a:r>
          </a:p>
        </p:txBody>
      </p:sp>
      <p:sp>
        <p:nvSpPr>
          <p:cNvPr id="13317" name="Slide Number Placeholder 7"/>
          <p:cNvSpPr>
            <a:spLocks noGrp="1"/>
          </p:cNvSpPr>
          <p:nvPr>
            <p:ph type="sldNum" sz="quarter" idx="12"/>
          </p:nvPr>
        </p:nvSpPr>
        <p:spPr>
          <a:noFill/>
        </p:spPr>
        <p:txBody>
          <a:bodyPr/>
          <a:lstStyle/>
          <a:p>
            <a:pPr lvl="1"/>
            <a:fld id="{5FC1A0CE-3051-4886-95EC-CB65AFB2B864}" type="slidenum">
              <a:rPr lang="en-US"/>
              <a:pPr lvl="1"/>
              <a:t>40</a:t>
            </a:fld>
            <a:endParaRPr lang="en-US"/>
          </a:p>
        </p:txBody>
      </p:sp>
      <p:sp>
        <p:nvSpPr>
          <p:cNvPr id="13318"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13319" name="Rectangle 3"/>
          <p:cNvSpPr>
            <a:spLocks noGrp="1" noChangeArrowheads="1"/>
          </p:cNvSpPr>
          <p:nvPr>
            <p:ph type="body" sz="half" idx="1"/>
          </p:nvPr>
        </p:nvSpPr>
        <p:spPr>
          <a:xfrm>
            <a:off x="406400" y="1333500"/>
            <a:ext cx="8509000" cy="1409700"/>
          </a:xfrm>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graphicFrame>
        <p:nvGraphicFramePr>
          <p:cNvPr id="13314" name="Object 84"/>
          <p:cNvGraphicFramePr>
            <a:graphicFrameLocks noChangeAspect="1"/>
          </p:cNvGraphicFramePr>
          <p:nvPr>
            <p:ph sz="quarter" idx="2"/>
          </p:nvPr>
        </p:nvGraphicFramePr>
        <p:xfrm>
          <a:off x="5029200" y="3328988"/>
          <a:ext cx="2147888" cy="1689100"/>
        </p:xfrm>
        <a:graphic>
          <a:graphicData uri="http://schemas.openxmlformats.org/presentationml/2006/ole">
            <p:oleObj spid="_x0000_s13314" name="Equation" r:id="rId3" imgW="1130040" imgH="888840" progId="Equation.3">
              <p:embed/>
            </p:oleObj>
          </a:graphicData>
        </a:graphic>
      </p:graphicFrame>
      <p:sp>
        <p:nvSpPr>
          <p:cNvPr id="13320"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3321"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3322"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3323"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3324" name="AutoShape 8"/>
          <p:cNvCxnSpPr>
            <a:cxnSpLocks noChangeShapeType="1"/>
            <a:stCxn id="13323" idx="2"/>
            <a:endCxn id="13388"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3325" name="AutoShape 9"/>
          <p:cNvCxnSpPr>
            <a:cxnSpLocks noChangeShapeType="1"/>
            <a:stCxn id="13323" idx="0"/>
            <a:endCxn id="13331"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3326" name="AutoShape 10"/>
          <p:cNvCxnSpPr>
            <a:cxnSpLocks noChangeShapeType="1"/>
            <a:stCxn id="13321" idx="4"/>
            <a:endCxn id="13329"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3327" name="AutoShape 11"/>
          <p:cNvCxnSpPr>
            <a:cxnSpLocks noChangeShapeType="1"/>
            <a:stCxn id="13322" idx="4"/>
            <a:endCxn id="13392"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3328"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13329"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3330"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3331"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3332"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3333"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3334"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3335"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3336" name="Group 20"/>
          <p:cNvGrpSpPr>
            <a:grpSpLocks/>
          </p:cNvGrpSpPr>
          <p:nvPr/>
        </p:nvGrpSpPr>
        <p:grpSpPr bwMode="auto">
          <a:xfrm>
            <a:off x="2894013" y="4192588"/>
            <a:ext cx="176212" cy="342900"/>
            <a:chOff x="1670" y="2765"/>
            <a:chExt cx="111" cy="216"/>
          </a:xfrm>
        </p:grpSpPr>
        <p:sp>
          <p:nvSpPr>
            <p:cNvPr id="13392"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3393"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3394"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3395"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3396"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3397"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3398"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3337"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13338" name="Group 29"/>
          <p:cNvGrpSpPr>
            <a:grpSpLocks/>
          </p:cNvGrpSpPr>
          <p:nvPr/>
        </p:nvGrpSpPr>
        <p:grpSpPr bwMode="auto">
          <a:xfrm>
            <a:off x="584200" y="3973513"/>
            <a:ext cx="527050" cy="520700"/>
            <a:chOff x="311" y="2627"/>
            <a:chExt cx="332" cy="328"/>
          </a:xfrm>
        </p:grpSpPr>
        <p:sp>
          <p:nvSpPr>
            <p:cNvPr id="13388"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3389"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3390"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3391"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3339" name="AutoShape 34"/>
          <p:cNvCxnSpPr>
            <a:cxnSpLocks noChangeShapeType="1"/>
            <a:stCxn id="13321" idx="6"/>
            <a:endCxn id="13377"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3340" name="AutoShape 35"/>
          <p:cNvCxnSpPr>
            <a:cxnSpLocks noChangeShapeType="1"/>
            <a:stCxn id="13322" idx="2"/>
            <a:endCxn id="13377"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3341" name="Group 36"/>
          <p:cNvGrpSpPr>
            <a:grpSpLocks/>
          </p:cNvGrpSpPr>
          <p:nvPr/>
        </p:nvGrpSpPr>
        <p:grpSpPr bwMode="auto">
          <a:xfrm>
            <a:off x="1470025" y="5427663"/>
            <a:ext cx="457200" cy="152400"/>
            <a:chOff x="1392" y="3552"/>
            <a:chExt cx="288" cy="96"/>
          </a:xfrm>
        </p:grpSpPr>
        <p:sp>
          <p:nvSpPr>
            <p:cNvPr id="13385"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3386"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3387"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3342"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3343"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3344"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3345" name="AutoShape 43"/>
          <p:cNvCxnSpPr>
            <a:cxnSpLocks noChangeShapeType="1"/>
            <a:stCxn id="13323" idx="6"/>
            <a:endCxn id="13344"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3346" name="AutoShape 44"/>
          <p:cNvCxnSpPr>
            <a:cxnSpLocks noChangeShapeType="1"/>
            <a:stCxn id="13344" idx="0"/>
            <a:endCxn id="13394"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3347"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3348" name="AutoShape 46"/>
          <p:cNvCxnSpPr>
            <a:cxnSpLocks noChangeShapeType="1"/>
            <a:stCxn id="13389" idx="0"/>
            <a:endCxn id="13347"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3349" name="AutoShape 47"/>
          <p:cNvCxnSpPr>
            <a:cxnSpLocks noChangeShapeType="1"/>
            <a:stCxn id="13347" idx="6"/>
            <a:endCxn id="13321"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3350"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3351" name="AutoShape 49"/>
          <p:cNvCxnSpPr>
            <a:cxnSpLocks noChangeShapeType="1"/>
            <a:stCxn id="13344" idx="6"/>
            <a:endCxn id="13350"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3352" name="Group 50"/>
          <p:cNvGrpSpPr>
            <a:grpSpLocks/>
          </p:cNvGrpSpPr>
          <p:nvPr/>
        </p:nvGrpSpPr>
        <p:grpSpPr bwMode="auto">
          <a:xfrm rot="5400000" flipH="1" flipV="1">
            <a:off x="3486944" y="3088482"/>
            <a:ext cx="177800" cy="455612"/>
            <a:chOff x="3450" y="2313"/>
            <a:chExt cx="111" cy="216"/>
          </a:xfrm>
        </p:grpSpPr>
        <p:sp>
          <p:nvSpPr>
            <p:cNvPr id="13378"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3379"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3380"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3381"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3382"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3383"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3384"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3353" name="Text Box 58"/>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13354" name="AutoShape 59"/>
          <p:cNvCxnSpPr>
            <a:cxnSpLocks noChangeShapeType="1"/>
            <a:stCxn id="13343" idx="2"/>
            <a:endCxn id="13380"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3355" name="AutoShape 60"/>
          <p:cNvCxnSpPr>
            <a:cxnSpLocks noChangeShapeType="1"/>
            <a:stCxn id="13322" idx="6"/>
            <a:endCxn id="13378"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3356" name="AutoShape 61"/>
          <p:cNvCxnSpPr>
            <a:cxnSpLocks noChangeShapeType="1"/>
            <a:stCxn id="13343" idx="6"/>
            <a:endCxn id="13350"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13357" name="Group 62"/>
          <p:cNvGrpSpPr>
            <a:grpSpLocks/>
          </p:cNvGrpSpPr>
          <p:nvPr/>
        </p:nvGrpSpPr>
        <p:grpSpPr bwMode="auto">
          <a:xfrm>
            <a:off x="2070100" y="3076575"/>
            <a:ext cx="541338" cy="527050"/>
            <a:chOff x="1698" y="2318"/>
            <a:chExt cx="341" cy="332"/>
          </a:xfrm>
        </p:grpSpPr>
        <p:sp>
          <p:nvSpPr>
            <p:cNvPr id="13376" name="Oval 6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3377" name="Text Box 6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3358" name="Text Box 6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13359" name="Line 66"/>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13360" name="Text Box 67"/>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13361" name="Text Box 68"/>
          <p:cNvSpPr txBox="1">
            <a:spLocks noChangeArrowheads="1"/>
          </p:cNvSpPr>
          <p:nvPr/>
        </p:nvSpPr>
        <p:spPr bwMode="auto">
          <a:xfrm>
            <a:off x="4876800" y="2514600"/>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Node voltage </a:t>
            </a:r>
          </a:p>
        </p:txBody>
      </p:sp>
      <p:sp>
        <p:nvSpPr>
          <p:cNvPr id="13362" name="Oval 69"/>
          <p:cNvSpPr>
            <a:spLocks noChangeArrowheads="1"/>
          </p:cNvSpPr>
          <p:nvPr/>
        </p:nvSpPr>
        <p:spPr bwMode="auto">
          <a:xfrm>
            <a:off x="584200" y="5110163"/>
            <a:ext cx="4076700" cy="147637"/>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3363" name="Oval 70"/>
          <p:cNvSpPr>
            <a:spLocks noChangeArrowheads="1"/>
          </p:cNvSpPr>
          <p:nvPr/>
        </p:nvSpPr>
        <p:spPr bwMode="auto">
          <a:xfrm>
            <a:off x="584200" y="3178175"/>
            <a:ext cx="1343025" cy="265113"/>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3364" name="Oval 71"/>
          <p:cNvSpPr>
            <a:spLocks noChangeArrowheads="1"/>
          </p:cNvSpPr>
          <p:nvPr/>
        </p:nvSpPr>
        <p:spPr bwMode="auto">
          <a:xfrm>
            <a:off x="2832100" y="3178175"/>
            <a:ext cx="255588" cy="288925"/>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3365" name="Text Box 73"/>
          <p:cNvSpPr txBox="1">
            <a:spLocks noChangeArrowheads="1"/>
          </p:cNvSpPr>
          <p:nvPr/>
        </p:nvSpPr>
        <p:spPr bwMode="auto">
          <a:xfrm>
            <a:off x="739775" y="2773363"/>
            <a:ext cx="863600" cy="366712"/>
          </a:xfrm>
          <a:prstGeom prst="rect">
            <a:avLst/>
          </a:prstGeom>
          <a:noFill/>
          <a:ln w="12700">
            <a:noFill/>
            <a:miter lim="800000"/>
            <a:headEnd type="none" w="lg" len="lg"/>
            <a:tailEnd type="none" w="lg" len="lg"/>
          </a:ln>
        </p:spPr>
        <p:txBody>
          <a:bodyPr wrap="none">
            <a:spAutoFit/>
          </a:bodyPr>
          <a:lstStyle/>
          <a:p>
            <a:r>
              <a:rPr lang="en-US" b="1"/>
              <a:t>Node a</a:t>
            </a:r>
          </a:p>
        </p:txBody>
      </p:sp>
      <p:sp>
        <p:nvSpPr>
          <p:cNvPr id="13366" name="Text Box 74"/>
          <p:cNvSpPr txBox="1">
            <a:spLocks noChangeArrowheads="1"/>
          </p:cNvSpPr>
          <p:nvPr/>
        </p:nvSpPr>
        <p:spPr bwMode="auto">
          <a:xfrm>
            <a:off x="2516188" y="2860675"/>
            <a:ext cx="876300" cy="366713"/>
          </a:xfrm>
          <a:prstGeom prst="rect">
            <a:avLst/>
          </a:prstGeom>
          <a:noFill/>
          <a:ln w="12700">
            <a:noFill/>
            <a:miter lim="800000"/>
            <a:headEnd type="none" w="lg" len="lg"/>
            <a:tailEnd type="none" w="lg" len="lg"/>
          </a:ln>
        </p:spPr>
        <p:txBody>
          <a:bodyPr wrap="none">
            <a:spAutoFit/>
          </a:bodyPr>
          <a:lstStyle/>
          <a:p>
            <a:r>
              <a:rPr lang="en-US" b="1"/>
              <a:t>Node b</a:t>
            </a:r>
          </a:p>
        </p:txBody>
      </p:sp>
      <p:sp>
        <p:nvSpPr>
          <p:cNvPr id="13367" name="Text Box 76"/>
          <p:cNvSpPr txBox="1">
            <a:spLocks noChangeArrowheads="1"/>
          </p:cNvSpPr>
          <p:nvPr/>
        </p:nvSpPr>
        <p:spPr bwMode="auto">
          <a:xfrm>
            <a:off x="2116138" y="5245100"/>
            <a:ext cx="876300" cy="366713"/>
          </a:xfrm>
          <a:prstGeom prst="rect">
            <a:avLst/>
          </a:prstGeom>
          <a:noFill/>
          <a:ln w="12700">
            <a:noFill/>
            <a:miter lim="800000"/>
            <a:headEnd type="none" w="lg" len="lg"/>
            <a:tailEnd type="none" w="lg" len="lg"/>
          </a:ln>
        </p:spPr>
        <p:txBody>
          <a:bodyPr wrap="none">
            <a:spAutoFit/>
          </a:bodyPr>
          <a:lstStyle/>
          <a:p>
            <a:r>
              <a:rPr lang="en-US" b="1"/>
              <a:t>Node d</a:t>
            </a:r>
          </a:p>
        </p:txBody>
      </p:sp>
      <p:sp>
        <p:nvSpPr>
          <p:cNvPr id="13368" name="Line 77"/>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3369" name="Line 78"/>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3370" name="Text Box 79"/>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13371" name="Text Box 80"/>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13372" name="Line 81"/>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3373" name="Text Box 82"/>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sp>
        <p:nvSpPr>
          <p:cNvPr id="13374" name="Line 89"/>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3375" name="Text Box 90"/>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5"/>
          <p:cNvSpPr>
            <a:spLocks noGrp="1"/>
          </p:cNvSpPr>
          <p:nvPr>
            <p:ph type="dt" sz="quarter" idx="10"/>
          </p:nvPr>
        </p:nvSpPr>
        <p:spPr>
          <a:noFill/>
        </p:spPr>
        <p:txBody>
          <a:bodyPr/>
          <a:lstStyle/>
          <a:p>
            <a:r>
              <a:rPr lang="en-US"/>
              <a:t>ECEN 301</a:t>
            </a:r>
          </a:p>
        </p:txBody>
      </p:sp>
      <p:sp>
        <p:nvSpPr>
          <p:cNvPr id="14340" name="Footer Placeholder 6"/>
          <p:cNvSpPr>
            <a:spLocks noGrp="1"/>
          </p:cNvSpPr>
          <p:nvPr>
            <p:ph type="ftr" sz="quarter" idx="11"/>
          </p:nvPr>
        </p:nvSpPr>
        <p:spPr>
          <a:noFill/>
        </p:spPr>
        <p:txBody>
          <a:bodyPr/>
          <a:lstStyle/>
          <a:p>
            <a:r>
              <a:rPr lang="en-US"/>
              <a:t>Discussion #9 – Equivalent Circuits</a:t>
            </a:r>
          </a:p>
        </p:txBody>
      </p:sp>
      <p:sp>
        <p:nvSpPr>
          <p:cNvPr id="14341" name="Slide Number Placeholder 7"/>
          <p:cNvSpPr>
            <a:spLocks noGrp="1"/>
          </p:cNvSpPr>
          <p:nvPr>
            <p:ph type="sldNum" sz="quarter" idx="12"/>
          </p:nvPr>
        </p:nvSpPr>
        <p:spPr>
          <a:noFill/>
        </p:spPr>
        <p:txBody>
          <a:bodyPr/>
          <a:lstStyle/>
          <a:p>
            <a:pPr lvl="1"/>
            <a:fld id="{E77E001E-16A0-4B51-BA55-90BA74BE7823}" type="slidenum">
              <a:rPr lang="en-US"/>
              <a:pPr lvl="1"/>
              <a:t>41</a:t>
            </a:fld>
            <a:endParaRPr lang="en-US"/>
          </a:p>
        </p:txBody>
      </p:sp>
      <p:sp>
        <p:nvSpPr>
          <p:cNvPr id="14342"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14343" name="Rectangle 3"/>
          <p:cNvSpPr>
            <a:spLocks noGrp="1" noChangeArrowheads="1"/>
          </p:cNvSpPr>
          <p:nvPr>
            <p:ph type="body" sz="half" idx="1"/>
          </p:nvPr>
        </p:nvSpPr>
        <p:spPr>
          <a:xfrm>
            <a:off x="406400" y="1333500"/>
            <a:ext cx="8509000" cy="1409700"/>
          </a:xfrm>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14344" name="Text Box 5"/>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4345" name="Oval 6"/>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4346" name="Oval 7"/>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4347" name="Oval 8"/>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4348" name="AutoShape 9"/>
          <p:cNvCxnSpPr>
            <a:cxnSpLocks noChangeShapeType="1"/>
            <a:stCxn id="14347" idx="2"/>
            <a:endCxn id="14412"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4349" name="AutoShape 10"/>
          <p:cNvCxnSpPr>
            <a:cxnSpLocks noChangeShapeType="1"/>
            <a:stCxn id="14347" idx="0"/>
            <a:endCxn id="14355"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4350" name="AutoShape 11"/>
          <p:cNvCxnSpPr>
            <a:cxnSpLocks noChangeShapeType="1"/>
            <a:stCxn id="14345" idx="4"/>
            <a:endCxn id="14353"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4351" name="AutoShape 12"/>
          <p:cNvCxnSpPr>
            <a:cxnSpLocks noChangeShapeType="1"/>
            <a:stCxn id="14346" idx="4"/>
            <a:endCxn id="14416"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4352" name="Text Box 13"/>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14353" name="Line 14"/>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4354" name="Line 15"/>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4355" name="Line 16"/>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4356" name="Line 17"/>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4357" name="Line 18"/>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4358" name="Line 19"/>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4359" name="Line 20"/>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4360" name="Group 21"/>
          <p:cNvGrpSpPr>
            <a:grpSpLocks/>
          </p:cNvGrpSpPr>
          <p:nvPr/>
        </p:nvGrpSpPr>
        <p:grpSpPr bwMode="auto">
          <a:xfrm>
            <a:off x="2894013" y="4192588"/>
            <a:ext cx="176212" cy="342900"/>
            <a:chOff x="1670" y="2765"/>
            <a:chExt cx="111" cy="216"/>
          </a:xfrm>
        </p:grpSpPr>
        <p:sp>
          <p:nvSpPr>
            <p:cNvPr id="14416"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4417"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4418"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4419"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4420"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4421"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4422"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4361" name="Text Box 29"/>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14362" name="Group 30"/>
          <p:cNvGrpSpPr>
            <a:grpSpLocks/>
          </p:cNvGrpSpPr>
          <p:nvPr/>
        </p:nvGrpSpPr>
        <p:grpSpPr bwMode="auto">
          <a:xfrm>
            <a:off x="584200" y="3973513"/>
            <a:ext cx="527050" cy="520700"/>
            <a:chOff x="311" y="2627"/>
            <a:chExt cx="332" cy="328"/>
          </a:xfrm>
        </p:grpSpPr>
        <p:sp>
          <p:nvSpPr>
            <p:cNvPr id="14412" name="Oval 31"/>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4413" name="Text Box 32"/>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4414" name="Text Box 33"/>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4415" name="Line 3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4363" name="AutoShape 35"/>
          <p:cNvCxnSpPr>
            <a:cxnSpLocks noChangeShapeType="1"/>
            <a:stCxn id="14345" idx="6"/>
            <a:endCxn id="14401"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4364" name="AutoShape 36"/>
          <p:cNvCxnSpPr>
            <a:cxnSpLocks noChangeShapeType="1"/>
            <a:stCxn id="14346" idx="2"/>
            <a:endCxn id="14401"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4365" name="Group 37"/>
          <p:cNvGrpSpPr>
            <a:grpSpLocks/>
          </p:cNvGrpSpPr>
          <p:nvPr/>
        </p:nvGrpSpPr>
        <p:grpSpPr bwMode="auto">
          <a:xfrm>
            <a:off x="1470025" y="5427663"/>
            <a:ext cx="457200" cy="152400"/>
            <a:chOff x="1392" y="3552"/>
            <a:chExt cx="288" cy="96"/>
          </a:xfrm>
        </p:grpSpPr>
        <p:sp>
          <p:nvSpPr>
            <p:cNvPr id="14409" name="Line 3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4410" name="Line 3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4411" name="Line 4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4366" name="Line 41"/>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4367" name="Oval 42"/>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4368" name="Oval 43"/>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4369" name="AutoShape 44"/>
          <p:cNvCxnSpPr>
            <a:cxnSpLocks noChangeShapeType="1"/>
            <a:stCxn id="14347" idx="6"/>
            <a:endCxn id="14368"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4370" name="AutoShape 45"/>
          <p:cNvCxnSpPr>
            <a:cxnSpLocks noChangeShapeType="1"/>
            <a:stCxn id="14368" idx="0"/>
            <a:endCxn id="14418"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4371" name="Oval 46"/>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4372" name="AutoShape 47"/>
          <p:cNvCxnSpPr>
            <a:cxnSpLocks noChangeShapeType="1"/>
            <a:stCxn id="14413" idx="0"/>
            <a:endCxn id="14371"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4373" name="AutoShape 48"/>
          <p:cNvCxnSpPr>
            <a:cxnSpLocks noChangeShapeType="1"/>
            <a:stCxn id="14371" idx="6"/>
            <a:endCxn id="14345"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4374" name="Oval 49"/>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4375" name="AutoShape 50"/>
          <p:cNvCxnSpPr>
            <a:cxnSpLocks noChangeShapeType="1"/>
            <a:stCxn id="14368" idx="6"/>
            <a:endCxn id="14374"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4376" name="Group 51"/>
          <p:cNvGrpSpPr>
            <a:grpSpLocks/>
          </p:cNvGrpSpPr>
          <p:nvPr/>
        </p:nvGrpSpPr>
        <p:grpSpPr bwMode="auto">
          <a:xfrm rot="5400000" flipH="1" flipV="1">
            <a:off x="3486944" y="3088482"/>
            <a:ext cx="177800" cy="455612"/>
            <a:chOff x="3450" y="2313"/>
            <a:chExt cx="111" cy="216"/>
          </a:xfrm>
        </p:grpSpPr>
        <p:sp>
          <p:nvSpPr>
            <p:cNvPr id="14402"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4403"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4404"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4405"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4406"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4407"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4408"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4377" name="Text Box 59"/>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14378" name="AutoShape 60"/>
          <p:cNvCxnSpPr>
            <a:cxnSpLocks noChangeShapeType="1"/>
            <a:stCxn id="14367" idx="2"/>
            <a:endCxn id="14404"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4379" name="AutoShape 61"/>
          <p:cNvCxnSpPr>
            <a:cxnSpLocks noChangeShapeType="1"/>
            <a:stCxn id="14346" idx="6"/>
            <a:endCxn id="14402"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4380" name="AutoShape 62"/>
          <p:cNvCxnSpPr>
            <a:cxnSpLocks noChangeShapeType="1"/>
            <a:stCxn id="14367" idx="6"/>
            <a:endCxn id="14374"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14381" name="Group 63"/>
          <p:cNvGrpSpPr>
            <a:grpSpLocks/>
          </p:cNvGrpSpPr>
          <p:nvPr/>
        </p:nvGrpSpPr>
        <p:grpSpPr bwMode="auto">
          <a:xfrm>
            <a:off x="2070100" y="3076575"/>
            <a:ext cx="541338" cy="527050"/>
            <a:chOff x="1698" y="2318"/>
            <a:chExt cx="341" cy="332"/>
          </a:xfrm>
        </p:grpSpPr>
        <p:sp>
          <p:nvSpPr>
            <p:cNvPr id="14400" name="Oval 64"/>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4401" name="Text Box 65"/>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4382" name="Text Box 66"/>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14383" name="Line 67"/>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14384" name="Text Box 68"/>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14385" name="Text Box 69"/>
          <p:cNvSpPr txBox="1">
            <a:spLocks noChangeArrowheads="1"/>
          </p:cNvSpPr>
          <p:nvPr/>
        </p:nvSpPr>
        <p:spPr bwMode="auto">
          <a:xfrm>
            <a:off x="4876800" y="2514600"/>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Node voltage </a:t>
            </a:r>
          </a:p>
        </p:txBody>
      </p:sp>
      <p:sp>
        <p:nvSpPr>
          <p:cNvPr id="14386" name="Oval 70"/>
          <p:cNvSpPr>
            <a:spLocks noChangeArrowheads="1"/>
          </p:cNvSpPr>
          <p:nvPr/>
        </p:nvSpPr>
        <p:spPr bwMode="auto">
          <a:xfrm>
            <a:off x="584200" y="5110163"/>
            <a:ext cx="4076700" cy="147637"/>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4387" name="Oval 71"/>
          <p:cNvSpPr>
            <a:spLocks noChangeArrowheads="1"/>
          </p:cNvSpPr>
          <p:nvPr/>
        </p:nvSpPr>
        <p:spPr bwMode="auto">
          <a:xfrm>
            <a:off x="584200" y="3178175"/>
            <a:ext cx="1343025" cy="265113"/>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4388" name="Oval 72"/>
          <p:cNvSpPr>
            <a:spLocks noChangeArrowheads="1"/>
          </p:cNvSpPr>
          <p:nvPr/>
        </p:nvSpPr>
        <p:spPr bwMode="auto">
          <a:xfrm>
            <a:off x="2832100" y="3178175"/>
            <a:ext cx="255588" cy="288925"/>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4389" name="Text Box 73"/>
          <p:cNvSpPr txBox="1">
            <a:spLocks noChangeArrowheads="1"/>
          </p:cNvSpPr>
          <p:nvPr/>
        </p:nvSpPr>
        <p:spPr bwMode="auto">
          <a:xfrm>
            <a:off x="739775" y="2773363"/>
            <a:ext cx="863600" cy="366712"/>
          </a:xfrm>
          <a:prstGeom prst="rect">
            <a:avLst/>
          </a:prstGeom>
          <a:noFill/>
          <a:ln w="12700">
            <a:noFill/>
            <a:miter lim="800000"/>
            <a:headEnd type="none" w="lg" len="lg"/>
            <a:tailEnd type="none" w="lg" len="lg"/>
          </a:ln>
        </p:spPr>
        <p:txBody>
          <a:bodyPr wrap="none">
            <a:spAutoFit/>
          </a:bodyPr>
          <a:lstStyle/>
          <a:p>
            <a:r>
              <a:rPr lang="en-US" b="1"/>
              <a:t>Node a</a:t>
            </a:r>
          </a:p>
        </p:txBody>
      </p:sp>
      <p:sp>
        <p:nvSpPr>
          <p:cNvPr id="14390" name="Text Box 74"/>
          <p:cNvSpPr txBox="1">
            <a:spLocks noChangeArrowheads="1"/>
          </p:cNvSpPr>
          <p:nvPr/>
        </p:nvSpPr>
        <p:spPr bwMode="auto">
          <a:xfrm>
            <a:off x="2516188" y="2860675"/>
            <a:ext cx="876300" cy="366713"/>
          </a:xfrm>
          <a:prstGeom prst="rect">
            <a:avLst/>
          </a:prstGeom>
          <a:noFill/>
          <a:ln w="12700">
            <a:noFill/>
            <a:miter lim="800000"/>
            <a:headEnd type="none" w="lg" len="lg"/>
            <a:tailEnd type="none" w="lg" len="lg"/>
          </a:ln>
        </p:spPr>
        <p:txBody>
          <a:bodyPr wrap="none">
            <a:spAutoFit/>
          </a:bodyPr>
          <a:lstStyle/>
          <a:p>
            <a:r>
              <a:rPr lang="en-US" b="1"/>
              <a:t>Node b</a:t>
            </a:r>
          </a:p>
        </p:txBody>
      </p:sp>
      <p:sp>
        <p:nvSpPr>
          <p:cNvPr id="14391" name="Text Box 75"/>
          <p:cNvSpPr txBox="1">
            <a:spLocks noChangeArrowheads="1"/>
          </p:cNvSpPr>
          <p:nvPr/>
        </p:nvSpPr>
        <p:spPr bwMode="auto">
          <a:xfrm>
            <a:off x="2116138" y="5245100"/>
            <a:ext cx="876300" cy="366713"/>
          </a:xfrm>
          <a:prstGeom prst="rect">
            <a:avLst/>
          </a:prstGeom>
          <a:noFill/>
          <a:ln w="12700">
            <a:noFill/>
            <a:miter lim="800000"/>
            <a:headEnd type="none" w="lg" len="lg"/>
            <a:tailEnd type="none" w="lg" len="lg"/>
          </a:ln>
        </p:spPr>
        <p:txBody>
          <a:bodyPr wrap="none">
            <a:spAutoFit/>
          </a:bodyPr>
          <a:lstStyle/>
          <a:p>
            <a:r>
              <a:rPr lang="en-US" b="1"/>
              <a:t>Node d</a:t>
            </a:r>
          </a:p>
        </p:txBody>
      </p:sp>
      <p:sp>
        <p:nvSpPr>
          <p:cNvPr id="14392" name="Line 76"/>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4393" name="Line 77"/>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4394" name="Text Box 78"/>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14395" name="Text Box 79"/>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14396" name="Line 80"/>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4397" name="Text Box 81"/>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graphicFrame>
        <p:nvGraphicFramePr>
          <p:cNvPr id="14338" name="Object 82"/>
          <p:cNvGraphicFramePr>
            <a:graphicFrameLocks noChangeAspect="1"/>
          </p:cNvGraphicFramePr>
          <p:nvPr>
            <p:ph sz="quarter" idx="3"/>
          </p:nvPr>
        </p:nvGraphicFramePr>
        <p:xfrm>
          <a:off x="4910138" y="3267075"/>
          <a:ext cx="3852862" cy="2981325"/>
        </p:xfrm>
        <a:graphic>
          <a:graphicData uri="http://schemas.openxmlformats.org/presentationml/2006/ole">
            <p:oleObj spid="_x0000_s14338" name="Equation" r:id="rId3" imgW="2361960" imgH="1828800" progId="Equation.3">
              <p:embed/>
            </p:oleObj>
          </a:graphicData>
        </a:graphic>
      </p:graphicFrame>
      <p:sp>
        <p:nvSpPr>
          <p:cNvPr id="14398" name="Line 83"/>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4399" name="Text Box 84"/>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quarter" idx="10"/>
          </p:nvPr>
        </p:nvSpPr>
        <p:spPr>
          <a:noFill/>
        </p:spPr>
        <p:txBody>
          <a:bodyPr/>
          <a:lstStyle/>
          <a:p>
            <a:r>
              <a:rPr lang="en-US"/>
              <a:t>ECEN 301</a:t>
            </a:r>
          </a:p>
        </p:txBody>
      </p:sp>
      <p:sp>
        <p:nvSpPr>
          <p:cNvPr id="15365" name="Footer Placeholder 6"/>
          <p:cNvSpPr>
            <a:spLocks noGrp="1"/>
          </p:cNvSpPr>
          <p:nvPr>
            <p:ph type="ftr" sz="quarter" idx="11"/>
          </p:nvPr>
        </p:nvSpPr>
        <p:spPr>
          <a:noFill/>
        </p:spPr>
        <p:txBody>
          <a:bodyPr/>
          <a:lstStyle/>
          <a:p>
            <a:r>
              <a:rPr lang="en-US"/>
              <a:t>Discussion #9 – Equivalent Circuits</a:t>
            </a:r>
          </a:p>
        </p:txBody>
      </p:sp>
      <p:sp>
        <p:nvSpPr>
          <p:cNvPr id="15366" name="Slide Number Placeholder 7"/>
          <p:cNvSpPr>
            <a:spLocks noGrp="1"/>
          </p:cNvSpPr>
          <p:nvPr>
            <p:ph type="sldNum" sz="quarter" idx="12"/>
          </p:nvPr>
        </p:nvSpPr>
        <p:spPr>
          <a:noFill/>
        </p:spPr>
        <p:txBody>
          <a:bodyPr/>
          <a:lstStyle/>
          <a:p>
            <a:pPr lvl="1"/>
            <a:fld id="{81716BB9-A7ED-4FBA-94C3-C4A9688FEA75}" type="slidenum">
              <a:rPr lang="en-US"/>
              <a:pPr lvl="1"/>
              <a:t>42</a:t>
            </a:fld>
            <a:endParaRPr lang="en-US"/>
          </a:p>
        </p:txBody>
      </p:sp>
      <p:sp>
        <p:nvSpPr>
          <p:cNvPr id="15367"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15368" name="Rectangle 3"/>
          <p:cNvSpPr>
            <a:spLocks noGrp="1" noChangeArrowheads="1"/>
          </p:cNvSpPr>
          <p:nvPr>
            <p:ph type="body" sz="half" idx="1"/>
          </p:nvPr>
        </p:nvSpPr>
        <p:spPr>
          <a:xfrm>
            <a:off x="406400" y="1333500"/>
            <a:ext cx="8509000" cy="1409700"/>
          </a:xfrm>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graphicFrame>
        <p:nvGraphicFramePr>
          <p:cNvPr id="15362" name="Object 81"/>
          <p:cNvGraphicFramePr>
            <a:graphicFrameLocks noChangeAspect="1"/>
          </p:cNvGraphicFramePr>
          <p:nvPr>
            <p:ph sz="quarter" idx="3"/>
          </p:nvPr>
        </p:nvGraphicFramePr>
        <p:xfrm>
          <a:off x="5715000" y="3286125"/>
          <a:ext cx="1801813" cy="968375"/>
        </p:xfrm>
        <a:graphic>
          <a:graphicData uri="http://schemas.openxmlformats.org/presentationml/2006/ole">
            <p:oleObj spid="_x0000_s15362" name="Equation" r:id="rId3" imgW="850680" imgH="457200" progId="Equation.3">
              <p:embed/>
            </p:oleObj>
          </a:graphicData>
        </a:graphic>
      </p:graphicFrame>
      <p:sp>
        <p:nvSpPr>
          <p:cNvPr id="15369"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5370"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5371"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5372"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5373" name="AutoShape 8"/>
          <p:cNvCxnSpPr>
            <a:cxnSpLocks noChangeShapeType="1"/>
            <a:stCxn id="15372" idx="2"/>
            <a:endCxn id="15438"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5374" name="AutoShape 9"/>
          <p:cNvCxnSpPr>
            <a:cxnSpLocks noChangeShapeType="1"/>
            <a:stCxn id="15372" idx="0"/>
            <a:endCxn id="15380"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5375" name="AutoShape 10"/>
          <p:cNvCxnSpPr>
            <a:cxnSpLocks noChangeShapeType="1"/>
            <a:stCxn id="15370" idx="4"/>
            <a:endCxn id="15378"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5376" name="AutoShape 11"/>
          <p:cNvCxnSpPr>
            <a:cxnSpLocks noChangeShapeType="1"/>
            <a:stCxn id="15371" idx="4"/>
            <a:endCxn id="15442"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5377"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15378"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5379"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5380"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5381"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5382"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5383"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5384"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5385" name="Group 20"/>
          <p:cNvGrpSpPr>
            <a:grpSpLocks/>
          </p:cNvGrpSpPr>
          <p:nvPr/>
        </p:nvGrpSpPr>
        <p:grpSpPr bwMode="auto">
          <a:xfrm>
            <a:off x="2894013" y="4192588"/>
            <a:ext cx="176212" cy="342900"/>
            <a:chOff x="1670" y="2765"/>
            <a:chExt cx="111" cy="216"/>
          </a:xfrm>
        </p:grpSpPr>
        <p:sp>
          <p:nvSpPr>
            <p:cNvPr id="15442"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5443"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5444"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5445"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5446"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5447"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5448"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5386"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15387" name="Group 29"/>
          <p:cNvGrpSpPr>
            <a:grpSpLocks/>
          </p:cNvGrpSpPr>
          <p:nvPr/>
        </p:nvGrpSpPr>
        <p:grpSpPr bwMode="auto">
          <a:xfrm>
            <a:off x="584200" y="3973513"/>
            <a:ext cx="527050" cy="520700"/>
            <a:chOff x="311" y="2627"/>
            <a:chExt cx="332" cy="328"/>
          </a:xfrm>
        </p:grpSpPr>
        <p:sp>
          <p:nvSpPr>
            <p:cNvPr id="15438"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5439"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5440"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5441"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5388" name="AutoShape 34"/>
          <p:cNvCxnSpPr>
            <a:cxnSpLocks noChangeShapeType="1"/>
            <a:stCxn id="15370" idx="6"/>
            <a:endCxn id="15427"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5389" name="AutoShape 35"/>
          <p:cNvCxnSpPr>
            <a:cxnSpLocks noChangeShapeType="1"/>
            <a:stCxn id="15371" idx="2"/>
            <a:endCxn id="15427"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5390" name="Group 36"/>
          <p:cNvGrpSpPr>
            <a:grpSpLocks/>
          </p:cNvGrpSpPr>
          <p:nvPr/>
        </p:nvGrpSpPr>
        <p:grpSpPr bwMode="auto">
          <a:xfrm>
            <a:off x="1470025" y="5427663"/>
            <a:ext cx="457200" cy="152400"/>
            <a:chOff x="1392" y="3552"/>
            <a:chExt cx="288" cy="96"/>
          </a:xfrm>
        </p:grpSpPr>
        <p:sp>
          <p:nvSpPr>
            <p:cNvPr id="15435"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5436"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5437"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5391"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5392"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5393"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5394" name="AutoShape 43"/>
          <p:cNvCxnSpPr>
            <a:cxnSpLocks noChangeShapeType="1"/>
            <a:stCxn id="15372" idx="6"/>
            <a:endCxn id="15393"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5395" name="AutoShape 44"/>
          <p:cNvCxnSpPr>
            <a:cxnSpLocks noChangeShapeType="1"/>
            <a:stCxn id="15393" idx="0"/>
            <a:endCxn id="15444"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5396"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5397" name="AutoShape 46"/>
          <p:cNvCxnSpPr>
            <a:cxnSpLocks noChangeShapeType="1"/>
            <a:stCxn id="15439" idx="0"/>
            <a:endCxn id="15396"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5398" name="AutoShape 47"/>
          <p:cNvCxnSpPr>
            <a:cxnSpLocks noChangeShapeType="1"/>
            <a:stCxn id="15396" idx="6"/>
            <a:endCxn id="15370"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5399"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5400" name="AutoShape 49"/>
          <p:cNvCxnSpPr>
            <a:cxnSpLocks noChangeShapeType="1"/>
            <a:stCxn id="15393" idx="6"/>
            <a:endCxn id="15399"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5401" name="Group 50"/>
          <p:cNvGrpSpPr>
            <a:grpSpLocks/>
          </p:cNvGrpSpPr>
          <p:nvPr/>
        </p:nvGrpSpPr>
        <p:grpSpPr bwMode="auto">
          <a:xfrm rot="5400000" flipH="1" flipV="1">
            <a:off x="3486944" y="3088482"/>
            <a:ext cx="177800" cy="455612"/>
            <a:chOff x="3450" y="2313"/>
            <a:chExt cx="111" cy="216"/>
          </a:xfrm>
        </p:grpSpPr>
        <p:sp>
          <p:nvSpPr>
            <p:cNvPr id="15428"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5429"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5430"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5431"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5432"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5433"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5434"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5402" name="Text Box 58"/>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15403" name="AutoShape 59"/>
          <p:cNvCxnSpPr>
            <a:cxnSpLocks noChangeShapeType="1"/>
            <a:stCxn id="15392" idx="2"/>
            <a:endCxn id="15430"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5404" name="AutoShape 60"/>
          <p:cNvCxnSpPr>
            <a:cxnSpLocks noChangeShapeType="1"/>
            <a:stCxn id="15371" idx="6"/>
            <a:endCxn id="15428"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5405" name="AutoShape 61"/>
          <p:cNvCxnSpPr>
            <a:cxnSpLocks noChangeShapeType="1"/>
            <a:stCxn id="15392" idx="6"/>
            <a:endCxn id="15399"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15406" name="Group 62"/>
          <p:cNvGrpSpPr>
            <a:grpSpLocks/>
          </p:cNvGrpSpPr>
          <p:nvPr/>
        </p:nvGrpSpPr>
        <p:grpSpPr bwMode="auto">
          <a:xfrm>
            <a:off x="2070100" y="3076575"/>
            <a:ext cx="541338" cy="527050"/>
            <a:chOff x="1698" y="2318"/>
            <a:chExt cx="341" cy="332"/>
          </a:xfrm>
        </p:grpSpPr>
        <p:sp>
          <p:nvSpPr>
            <p:cNvPr id="15426" name="Oval 6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5427" name="Text Box 6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5407" name="Text Box 6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15408" name="Line 66"/>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15409" name="Text Box 67"/>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15410" name="Text Box 68"/>
          <p:cNvSpPr txBox="1">
            <a:spLocks noChangeArrowheads="1"/>
          </p:cNvSpPr>
          <p:nvPr/>
        </p:nvSpPr>
        <p:spPr bwMode="auto">
          <a:xfrm>
            <a:off x="4876800" y="2514600"/>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Node voltage </a:t>
            </a:r>
          </a:p>
        </p:txBody>
      </p:sp>
      <p:sp>
        <p:nvSpPr>
          <p:cNvPr id="15411" name="Oval 69"/>
          <p:cNvSpPr>
            <a:spLocks noChangeArrowheads="1"/>
          </p:cNvSpPr>
          <p:nvPr/>
        </p:nvSpPr>
        <p:spPr bwMode="auto">
          <a:xfrm>
            <a:off x="584200" y="5110163"/>
            <a:ext cx="4076700" cy="147637"/>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5412" name="Oval 70"/>
          <p:cNvSpPr>
            <a:spLocks noChangeArrowheads="1"/>
          </p:cNvSpPr>
          <p:nvPr/>
        </p:nvSpPr>
        <p:spPr bwMode="auto">
          <a:xfrm>
            <a:off x="584200" y="3178175"/>
            <a:ext cx="1343025" cy="265113"/>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5413" name="Oval 71"/>
          <p:cNvSpPr>
            <a:spLocks noChangeArrowheads="1"/>
          </p:cNvSpPr>
          <p:nvPr/>
        </p:nvSpPr>
        <p:spPr bwMode="auto">
          <a:xfrm>
            <a:off x="2832100" y="3178175"/>
            <a:ext cx="255588" cy="288925"/>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5414" name="Text Box 72"/>
          <p:cNvSpPr txBox="1">
            <a:spLocks noChangeArrowheads="1"/>
          </p:cNvSpPr>
          <p:nvPr/>
        </p:nvSpPr>
        <p:spPr bwMode="auto">
          <a:xfrm>
            <a:off x="739775" y="2773363"/>
            <a:ext cx="863600" cy="366712"/>
          </a:xfrm>
          <a:prstGeom prst="rect">
            <a:avLst/>
          </a:prstGeom>
          <a:noFill/>
          <a:ln w="12700">
            <a:noFill/>
            <a:miter lim="800000"/>
            <a:headEnd type="none" w="lg" len="lg"/>
            <a:tailEnd type="none" w="lg" len="lg"/>
          </a:ln>
        </p:spPr>
        <p:txBody>
          <a:bodyPr wrap="none">
            <a:spAutoFit/>
          </a:bodyPr>
          <a:lstStyle/>
          <a:p>
            <a:r>
              <a:rPr lang="en-US" b="1"/>
              <a:t>Node a</a:t>
            </a:r>
          </a:p>
        </p:txBody>
      </p:sp>
      <p:sp>
        <p:nvSpPr>
          <p:cNvPr id="15415" name="Text Box 73"/>
          <p:cNvSpPr txBox="1">
            <a:spLocks noChangeArrowheads="1"/>
          </p:cNvSpPr>
          <p:nvPr/>
        </p:nvSpPr>
        <p:spPr bwMode="auto">
          <a:xfrm>
            <a:off x="2516188" y="2860675"/>
            <a:ext cx="876300" cy="366713"/>
          </a:xfrm>
          <a:prstGeom prst="rect">
            <a:avLst/>
          </a:prstGeom>
          <a:noFill/>
          <a:ln w="12700">
            <a:noFill/>
            <a:miter lim="800000"/>
            <a:headEnd type="none" w="lg" len="lg"/>
            <a:tailEnd type="none" w="lg" len="lg"/>
          </a:ln>
        </p:spPr>
        <p:txBody>
          <a:bodyPr wrap="none">
            <a:spAutoFit/>
          </a:bodyPr>
          <a:lstStyle/>
          <a:p>
            <a:r>
              <a:rPr lang="en-US" b="1"/>
              <a:t>Node b</a:t>
            </a:r>
          </a:p>
        </p:txBody>
      </p:sp>
      <p:sp>
        <p:nvSpPr>
          <p:cNvPr id="15416" name="Text Box 74"/>
          <p:cNvSpPr txBox="1">
            <a:spLocks noChangeArrowheads="1"/>
          </p:cNvSpPr>
          <p:nvPr/>
        </p:nvSpPr>
        <p:spPr bwMode="auto">
          <a:xfrm>
            <a:off x="2116138" y="5245100"/>
            <a:ext cx="876300" cy="366713"/>
          </a:xfrm>
          <a:prstGeom prst="rect">
            <a:avLst/>
          </a:prstGeom>
          <a:noFill/>
          <a:ln w="12700">
            <a:noFill/>
            <a:miter lim="800000"/>
            <a:headEnd type="none" w="lg" len="lg"/>
            <a:tailEnd type="none" w="lg" len="lg"/>
          </a:ln>
        </p:spPr>
        <p:txBody>
          <a:bodyPr wrap="none">
            <a:spAutoFit/>
          </a:bodyPr>
          <a:lstStyle/>
          <a:p>
            <a:r>
              <a:rPr lang="en-US" b="1"/>
              <a:t>Node d</a:t>
            </a:r>
          </a:p>
        </p:txBody>
      </p:sp>
      <p:sp>
        <p:nvSpPr>
          <p:cNvPr id="15417" name="Line 75"/>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5418" name="Line 76"/>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5419" name="Text Box 77"/>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15420" name="Text Box 78"/>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15421" name="Line 79"/>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5422" name="Text Box 80"/>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sp>
        <p:nvSpPr>
          <p:cNvPr id="15423" name="Line 82"/>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5424" name="Text Box 83"/>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graphicFrame>
        <p:nvGraphicFramePr>
          <p:cNvPr id="15363" name="Object 84"/>
          <p:cNvGraphicFramePr>
            <a:graphicFrameLocks noChangeAspect="1"/>
          </p:cNvGraphicFramePr>
          <p:nvPr>
            <p:ph sz="quarter" idx="2"/>
          </p:nvPr>
        </p:nvGraphicFramePr>
        <p:xfrm>
          <a:off x="5943600" y="5094288"/>
          <a:ext cx="1239838" cy="969962"/>
        </p:xfrm>
        <a:graphic>
          <a:graphicData uri="http://schemas.openxmlformats.org/presentationml/2006/ole">
            <p:oleObj spid="_x0000_s15363" name="Equation" r:id="rId4" imgW="583920" imgH="457200" progId="Equation.3">
              <p:embed/>
            </p:oleObj>
          </a:graphicData>
        </a:graphic>
      </p:graphicFrame>
      <p:sp>
        <p:nvSpPr>
          <p:cNvPr id="15425" name="AutoShape 86"/>
          <p:cNvSpPr>
            <a:spLocks noChangeArrowheads="1"/>
          </p:cNvSpPr>
          <p:nvPr/>
        </p:nvSpPr>
        <p:spPr bwMode="auto">
          <a:xfrm>
            <a:off x="6400800" y="4441825"/>
            <a:ext cx="381000" cy="511175"/>
          </a:xfrm>
          <a:prstGeom prst="downArrow">
            <a:avLst>
              <a:gd name="adj1" fmla="val 50000"/>
              <a:gd name="adj2" fmla="val 33542"/>
            </a:avLst>
          </a:prstGeom>
          <a:solidFill>
            <a:srgbClr val="8495A9"/>
          </a:solidFill>
          <a:ln w="12700">
            <a:solidFill>
              <a:schemeClr val="tx1"/>
            </a:solidFill>
            <a:miter lim="800000"/>
            <a:headEnd type="none" w="lg" len="lg"/>
            <a:tailEnd type="none" w="lg" len="lg"/>
          </a:ln>
        </p:spPr>
        <p:txBody>
          <a:bodyPr vert="eaVert" wrap="none" anchor="ct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Date Placeholder 5"/>
          <p:cNvSpPr>
            <a:spLocks noGrp="1"/>
          </p:cNvSpPr>
          <p:nvPr>
            <p:ph type="dt" sz="quarter" idx="10"/>
          </p:nvPr>
        </p:nvSpPr>
        <p:spPr>
          <a:noFill/>
        </p:spPr>
        <p:txBody>
          <a:bodyPr/>
          <a:lstStyle/>
          <a:p>
            <a:r>
              <a:rPr lang="en-US"/>
              <a:t>ECEN 301</a:t>
            </a:r>
          </a:p>
        </p:txBody>
      </p:sp>
      <p:sp>
        <p:nvSpPr>
          <p:cNvPr id="16388" name="Footer Placeholder 6"/>
          <p:cNvSpPr>
            <a:spLocks noGrp="1"/>
          </p:cNvSpPr>
          <p:nvPr>
            <p:ph type="ftr" sz="quarter" idx="11"/>
          </p:nvPr>
        </p:nvSpPr>
        <p:spPr>
          <a:noFill/>
        </p:spPr>
        <p:txBody>
          <a:bodyPr/>
          <a:lstStyle/>
          <a:p>
            <a:r>
              <a:rPr lang="en-US"/>
              <a:t>Discussion #9 – Equivalent Circuits</a:t>
            </a:r>
          </a:p>
        </p:txBody>
      </p:sp>
      <p:sp>
        <p:nvSpPr>
          <p:cNvPr id="16389" name="Slide Number Placeholder 7"/>
          <p:cNvSpPr>
            <a:spLocks noGrp="1"/>
          </p:cNvSpPr>
          <p:nvPr>
            <p:ph type="sldNum" sz="quarter" idx="12"/>
          </p:nvPr>
        </p:nvSpPr>
        <p:spPr>
          <a:noFill/>
        </p:spPr>
        <p:txBody>
          <a:bodyPr/>
          <a:lstStyle/>
          <a:p>
            <a:pPr lvl="1"/>
            <a:fld id="{2727961C-229B-4B09-A06E-17DB366A94B9}" type="slidenum">
              <a:rPr lang="en-US"/>
              <a:pPr lvl="1"/>
              <a:t>43</a:t>
            </a:fld>
            <a:endParaRPr lang="en-US"/>
          </a:p>
        </p:txBody>
      </p:sp>
      <p:sp>
        <p:nvSpPr>
          <p:cNvPr id="16390"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16391" name="Rectangle 3"/>
          <p:cNvSpPr>
            <a:spLocks noGrp="1" noChangeArrowheads="1"/>
          </p:cNvSpPr>
          <p:nvPr>
            <p:ph type="body" sz="half" idx="1"/>
          </p:nvPr>
        </p:nvSpPr>
        <p:spPr>
          <a:xfrm>
            <a:off x="406400" y="1333500"/>
            <a:ext cx="8509000" cy="1409700"/>
          </a:xfrm>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16392" name="Text Box 5"/>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6393" name="Oval 6"/>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6394" name="Oval 7"/>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6395" name="Oval 8"/>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6396" name="AutoShape 9"/>
          <p:cNvCxnSpPr>
            <a:cxnSpLocks noChangeShapeType="1"/>
            <a:stCxn id="16395" idx="2"/>
            <a:endCxn id="16460"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6397" name="AutoShape 10"/>
          <p:cNvCxnSpPr>
            <a:cxnSpLocks noChangeShapeType="1"/>
            <a:stCxn id="16395" idx="0"/>
            <a:endCxn id="16403"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6398" name="AutoShape 11"/>
          <p:cNvCxnSpPr>
            <a:cxnSpLocks noChangeShapeType="1"/>
            <a:stCxn id="16393" idx="4"/>
            <a:endCxn id="16401"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6399" name="AutoShape 12"/>
          <p:cNvCxnSpPr>
            <a:cxnSpLocks noChangeShapeType="1"/>
            <a:stCxn id="16394" idx="4"/>
            <a:endCxn id="16464"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6400" name="Text Box 13"/>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16401" name="Line 14"/>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6402" name="Line 15"/>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6403" name="Line 16"/>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6404" name="Line 17"/>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6405" name="Line 18"/>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6406" name="Line 19"/>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6407" name="Line 20"/>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6408" name="Group 21"/>
          <p:cNvGrpSpPr>
            <a:grpSpLocks/>
          </p:cNvGrpSpPr>
          <p:nvPr/>
        </p:nvGrpSpPr>
        <p:grpSpPr bwMode="auto">
          <a:xfrm>
            <a:off x="2894013" y="4192588"/>
            <a:ext cx="176212" cy="342900"/>
            <a:chOff x="1670" y="2765"/>
            <a:chExt cx="111" cy="216"/>
          </a:xfrm>
        </p:grpSpPr>
        <p:sp>
          <p:nvSpPr>
            <p:cNvPr id="16464"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6465"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6466"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6467"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6468"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6469"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6470"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6409" name="Text Box 29"/>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16410" name="Group 30"/>
          <p:cNvGrpSpPr>
            <a:grpSpLocks/>
          </p:cNvGrpSpPr>
          <p:nvPr/>
        </p:nvGrpSpPr>
        <p:grpSpPr bwMode="auto">
          <a:xfrm>
            <a:off x="584200" y="3973513"/>
            <a:ext cx="527050" cy="520700"/>
            <a:chOff x="311" y="2627"/>
            <a:chExt cx="332" cy="328"/>
          </a:xfrm>
        </p:grpSpPr>
        <p:sp>
          <p:nvSpPr>
            <p:cNvPr id="16460" name="Oval 31"/>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6461" name="Text Box 32"/>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6462" name="Text Box 33"/>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6463" name="Line 34"/>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6411" name="AutoShape 35"/>
          <p:cNvCxnSpPr>
            <a:cxnSpLocks noChangeShapeType="1"/>
            <a:stCxn id="16393" idx="6"/>
            <a:endCxn id="16449"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6412" name="AutoShape 36"/>
          <p:cNvCxnSpPr>
            <a:cxnSpLocks noChangeShapeType="1"/>
            <a:stCxn id="16394" idx="2"/>
            <a:endCxn id="16449"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6413" name="Group 37"/>
          <p:cNvGrpSpPr>
            <a:grpSpLocks/>
          </p:cNvGrpSpPr>
          <p:nvPr/>
        </p:nvGrpSpPr>
        <p:grpSpPr bwMode="auto">
          <a:xfrm>
            <a:off x="1470025" y="5427663"/>
            <a:ext cx="457200" cy="152400"/>
            <a:chOff x="1392" y="3552"/>
            <a:chExt cx="288" cy="96"/>
          </a:xfrm>
        </p:grpSpPr>
        <p:sp>
          <p:nvSpPr>
            <p:cNvPr id="16457" name="Line 38"/>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6458" name="Line 39"/>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6459" name="Line 40"/>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6414" name="Line 41"/>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6415" name="Oval 42"/>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6416" name="Oval 43"/>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6417" name="AutoShape 44"/>
          <p:cNvCxnSpPr>
            <a:cxnSpLocks noChangeShapeType="1"/>
            <a:stCxn id="16395" idx="6"/>
            <a:endCxn id="16416"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6418" name="AutoShape 45"/>
          <p:cNvCxnSpPr>
            <a:cxnSpLocks noChangeShapeType="1"/>
            <a:stCxn id="16416" idx="0"/>
            <a:endCxn id="16466"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6419" name="Oval 46"/>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6420" name="AutoShape 47"/>
          <p:cNvCxnSpPr>
            <a:cxnSpLocks noChangeShapeType="1"/>
            <a:stCxn id="16461" idx="0"/>
            <a:endCxn id="16419"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6421" name="AutoShape 48"/>
          <p:cNvCxnSpPr>
            <a:cxnSpLocks noChangeShapeType="1"/>
            <a:stCxn id="16419" idx="6"/>
            <a:endCxn id="16393"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6422" name="Oval 49"/>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6423" name="AutoShape 50"/>
          <p:cNvCxnSpPr>
            <a:cxnSpLocks noChangeShapeType="1"/>
            <a:stCxn id="16416" idx="6"/>
            <a:endCxn id="16422"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6424" name="Group 51"/>
          <p:cNvGrpSpPr>
            <a:grpSpLocks/>
          </p:cNvGrpSpPr>
          <p:nvPr/>
        </p:nvGrpSpPr>
        <p:grpSpPr bwMode="auto">
          <a:xfrm rot="5400000" flipH="1" flipV="1">
            <a:off x="3486944" y="3088482"/>
            <a:ext cx="177800" cy="455612"/>
            <a:chOff x="3450" y="2313"/>
            <a:chExt cx="111" cy="216"/>
          </a:xfrm>
        </p:grpSpPr>
        <p:sp>
          <p:nvSpPr>
            <p:cNvPr id="16450" name="Line 5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6451" name="Line 5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6452" name="Line 5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6453" name="Line 5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6454" name="Line 5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6455" name="Line 5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6456" name="Line 5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6425" name="Text Box 59"/>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16426" name="AutoShape 60"/>
          <p:cNvCxnSpPr>
            <a:cxnSpLocks noChangeShapeType="1"/>
            <a:stCxn id="16415" idx="2"/>
            <a:endCxn id="16452"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6427" name="AutoShape 61"/>
          <p:cNvCxnSpPr>
            <a:cxnSpLocks noChangeShapeType="1"/>
            <a:stCxn id="16394" idx="6"/>
            <a:endCxn id="16450"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6428" name="AutoShape 62"/>
          <p:cNvCxnSpPr>
            <a:cxnSpLocks noChangeShapeType="1"/>
            <a:stCxn id="16415" idx="6"/>
            <a:endCxn id="16422"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16429" name="Group 63"/>
          <p:cNvGrpSpPr>
            <a:grpSpLocks/>
          </p:cNvGrpSpPr>
          <p:nvPr/>
        </p:nvGrpSpPr>
        <p:grpSpPr bwMode="auto">
          <a:xfrm>
            <a:off x="2070100" y="3076575"/>
            <a:ext cx="541338" cy="527050"/>
            <a:chOff x="1698" y="2318"/>
            <a:chExt cx="341" cy="332"/>
          </a:xfrm>
        </p:grpSpPr>
        <p:sp>
          <p:nvSpPr>
            <p:cNvPr id="16448" name="Oval 64"/>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6449" name="Text Box 65"/>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6430" name="Text Box 66"/>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16431" name="Line 67"/>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16432" name="Text Box 68"/>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16433" name="Text Box 69"/>
          <p:cNvSpPr txBox="1">
            <a:spLocks noChangeArrowheads="1"/>
          </p:cNvSpPr>
          <p:nvPr/>
        </p:nvSpPr>
        <p:spPr bwMode="auto">
          <a:xfrm>
            <a:off x="4876800" y="2514600"/>
            <a:ext cx="3841750" cy="654050"/>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marL="457200" indent="-457200" algn="l">
              <a:buFontTx/>
              <a:buAutoNum type="arabicPeriod" startAt="3"/>
            </a:pPr>
            <a:r>
              <a:rPr lang="en-US"/>
              <a:t>Choose a network analysis method</a:t>
            </a:r>
          </a:p>
          <a:p>
            <a:pPr marL="914400" lvl="1" indent="-457200" algn="l">
              <a:buFontTx/>
              <a:buChar char="•"/>
            </a:pPr>
            <a:r>
              <a:rPr lang="en-US"/>
              <a:t>Node voltage </a:t>
            </a:r>
          </a:p>
        </p:txBody>
      </p:sp>
      <p:sp>
        <p:nvSpPr>
          <p:cNvPr id="16434" name="Oval 70"/>
          <p:cNvSpPr>
            <a:spLocks noChangeArrowheads="1"/>
          </p:cNvSpPr>
          <p:nvPr/>
        </p:nvSpPr>
        <p:spPr bwMode="auto">
          <a:xfrm>
            <a:off x="584200" y="5110163"/>
            <a:ext cx="4076700" cy="147637"/>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6435" name="Oval 71"/>
          <p:cNvSpPr>
            <a:spLocks noChangeArrowheads="1"/>
          </p:cNvSpPr>
          <p:nvPr/>
        </p:nvSpPr>
        <p:spPr bwMode="auto">
          <a:xfrm>
            <a:off x="584200" y="3178175"/>
            <a:ext cx="1343025" cy="265113"/>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6436" name="Oval 72"/>
          <p:cNvSpPr>
            <a:spLocks noChangeArrowheads="1"/>
          </p:cNvSpPr>
          <p:nvPr/>
        </p:nvSpPr>
        <p:spPr bwMode="auto">
          <a:xfrm>
            <a:off x="2832100" y="3178175"/>
            <a:ext cx="255588" cy="288925"/>
          </a:xfrm>
          <a:prstGeom prst="ellipse">
            <a:avLst/>
          </a:prstGeom>
          <a:solidFill>
            <a:srgbClr val="800000">
              <a:alpha val="20000"/>
            </a:srgbClr>
          </a:solidFill>
          <a:ln w="12700">
            <a:solidFill>
              <a:schemeClr val="tx1"/>
            </a:solidFill>
            <a:round/>
            <a:headEnd type="none" w="lg" len="lg"/>
            <a:tailEnd type="none" w="lg" len="lg"/>
          </a:ln>
        </p:spPr>
        <p:txBody>
          <a:bodyPr wrap="none" anchor="ctr"/>
          <a:lstStyle/>
          <a:p>
            <a:endParaRPr lang="en-US"/>
          </a:p>
        </p:txBody>
      </p:sp>
      <p:sp>
        <p:nvSpPr>
          <p:cNvPr id="16437" name="Text Box 73"/>
          <p:cNvSpPr txBox="1">
            <a:spLocks noChangeArrowheads="1"/>
          </p:cNvSpPr>
          <p:nvPr/>
        </p:nvSpPr>
        <p:spPr bwMode="auto">
          <a:xfrm>
            <a:off x="739775" y="2773363"/>
            <a:ext cx="863600" cy="366712"/>
          </a:xfrm>
          <a:prstGeom prst="rect">
            <a:avLst/>
          </a:prstGeom>
          <a:noFill/>
          <a:ln w="12700">
            <a:noFill/>
            <a:miter lim="800000"/>
            <a:headEnd type="none" w="lg" len="lg"/>
            <a:tailEnd type="none" w="lg" len="lg"/>
          </a:ln>
        </p:spPr>
        <p:txBody>
          <a:bodyPr wrap="none">
            <a:spAutoFit/>
          </a:bodyPr>
          <a:lstStyle/>
          <a:p>
            <a:r>
              <a:rPr lang="en-US" b="1"/>
              <a:t>Node a</a:t>
            </a:r>
          </a:p>
        </p:txBody>
      </p:sp>
      <p:sp>
        <p:nvSpPr>
          <p:cNvPr id="16438" name="Text Box 74"/>
          <p:cNvSpPr txBox="1">
            <a:spLocks noChangeArrowheads="1"/>
          </p:cNvSpPr>
          <p:nvPr/>
        </p:nvSpPr>
        <p:spPr bwMode="auto">
          <a:xfrm>
            <a:off x="2516188" y="2860675"/>
            <a:ext cx="876300" cy="366713"/>
          </a:xfrm>
          <a:prstGeom prst="rect">
            <a:avLst/>
          </a:prstGeom>
          <a:noFill/>
          <a:ln w="12700">
            <a:noFill/>
            <a:miter lim="800000"/>
            <a:headEnd type="none" w="lg" len="lg"/>
            <a:tailEnd type="none" w="lg" len="lg"/>
          </a:ln>
        </p:spPr>
        <p:txBody>
          <a:bodyPr wrap="none">
            <a:spAutoFit/>
          </a:bodyPr>
          <a:lstStyle/>
          <a:p>
            <a:r>
              <a:rPr lang="en-US" b="1"/>
              <a:t>Node b</a:t>
            </a:r>
          </a:p>
        </p:txBody>
      </p:sp>
      <p:sp>
        <p:nvSpPr>
          <p:cNvPr id="16439" name="Text Box 75"/>
          <p:cNvSpPr txBox="1">
            <a:spLocks noChangeArrowheads="1"/>
          </p:cNvSpPr>
          <p:nvPr/>
        </p:nvSpPr>
        <p:spPr bwMode="auto">
          <a:xfrm>
            <a:off x="2116138" y="5245100"/>
            <a:ext cx="876300" cy="366713"/>
          </a:xfrm>
          <a:prstGeom prst="rect">
            <a:avLst/>
          </a:prstGeom>
          <a:noFill/>
          <a:ln w="12700">
            <a:noFill/>
            <a:miter lim="800000"/>
            <a:headEnd type="none" w="lg" len="lg"/>
            <a:tailEnd type="none" w="lg" len="lg"/>
          </a:ln>
        </p:spPr>
        <p:txBody>
          <a:bodyPr wrap="none">
            <a:spAutoFit/>
          </a:bodyPr>
          <a:lstStyle/>
          <a:p>
            <a:r>
              <a:rPr lang="en-US" b="1"/>
              <a:t>Node d</a:t>
            </a:r>
          </a:p>
        </p:txBody>
      </p:sp>
      <p:sp>
        <p:nvSpPr>
          <p:cNvPr id="16440" name="Line 76"/>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6441" name="Line 77"/>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6442" name="Text Box 78"/>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16443" name="Text Box 79"/>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16444" name="Line 80"/>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6445" name="Text Box 81"/>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sp>
        <p:nvSpPr>
          <p:cNvPr id="16446" name="Line 82"/>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6447" name="Text Box 83"/>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graphicFrame>
        <p:nvGraphicFramePr>
          <p:cNvPr id="16386" name="Object 88"/>
          <p:cNvGraphicFramePr>
            <a:graphicFrameLocks noChangeAspect="1"/>
          </p:cNvGraphicFramePr>
          <p:nvPr>
            <p:ph sz="quarter" idx="2"/>
          </p:nvPr>
        </p:nvGraphicFramePr>
        <p:xfrm>
          <a:off x="5916613" y="3629025"/>
          <a:ext cx="1643062" cy="2466975"/>
        </p:xfrm>
        <a:graphic>
          <a:graphicData uri="http://schemas.openxmlformats.org/presentationml/2006/ole">
            <p:oleObj spid="_x0000_s16386" name="Equation" r:id="rId3" imgW="838080" imgH="1257120" progId="Equation.3">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Date Placeholder 5"/>
          <p:cNvSpPr>
            <a:spLocks noGrp="1"/>
          </p:cNvSpPr>
          <p:nvPr>
            <p:ph type="dt" sz="quarter" idx="10"/>
          </p:nvPr>
        </p:nvSpPr>
        <p:spPr>
          <a:noFill/>
        </p:spPr>
        <p:txBody>
          <a:bodyPr/>
          <a:lstStyle/>
          <a:p>
            <a:r>
              <a:rPr lang="en-US"/>
              <a:t>ECEN 301</a:t>
            </a:r>
          </a:p>
        </p:txBody>
      </p:sp>
      <p:sp>
        <p:nvSpPr>
          <p:cNvPr id="17412" name="Footer Placeholder 6"/>
          <p:cNvSpPr>
            <a:spLocks noGrp="1"/>
          </p:cNvSpPr>
          <p:nvPr>
            <p:ph type="ftr" sz="quarter" idx="11"/>
          </p:nvPr>
        </p:nvSpPr>
        <p:spPr>
          <a:noFill/>
        </p:spPr>
        <p:txBody>
          <a:bodyPr/>
          <a:lstStyle/>
          <a:p>
            <a:r>
              <a:rPr lang="en-US"/>
              <a:t>Discussion #9 – Equivalent Circuits</a:t>
            </a:r>
          </a:p>
        </p:txBody>
      </p:sp>
      <p:sp>
        <p:nvSpPr>
          <p:cNvPr id="17413" name="Slide Number Placeholder 7"/>
          <p:cNvSpPr>
            <a:spLocks noGrp="1"/>
          </p:cNvSpPr>
          <p:nvPr>
            <p:ph type="sldNum" sz="quarter" idx="12"/>
          </p:nvPr>
        </p:nvSpPr>
        <p:spPr>
          <a:noFill/>
        </p:spPr>
        <p:txBody>
          <a:bodyPr/>
          <a:lstStyle/>
          <a:p>
            <a:pPr lvl="1"/>
            <a:fld id="{FF92A81C-2CD8-45FE-91F8-56998F5163A4}" type="slidenum">
              <a:rPr lang="en-US"/>
              <a:pPr lvl="1"/>
              <a:t>44</a:t>
            </a:fld>
            <a:endParaRPr lang="en-US"/>
          </a:p>
        </p:txBody>
      </p:sp>
      <p:sp>
        <p:nvSpPr>
          <p:cNvPr id="17414" name="Rectangle 2"/>
          <p:cNvSpPr>
            <a:spLocks noGrp="1" noChangeArrowheads="1"/>
          </p:cNvSpPr>
          <p:nvPr>
            <p:ph type="title"/>
          </p:nvPr>
        </p:nvSpPr>
        <p:spPr/>
        <p:txBody>
          <a:bodyPr/>
          <a:lstStyle/>
          <a:p>
            <a:r>
              <a:rPr lang="en-US" smtClean="0">
                <a:cs typeface="Times New Roman" pitchFamily="18" charset="0"/>
              </a:rPr>
              <a:t>Norton Current</a:t>
            </a:r>
          </a:p>
        </p:txBody>
      </p:sp>
      <p:sp>
        <p:nvSpPr>
          <p:cNvPr id="17415" name="Rectangle 3"/>
          <p:cNvSpPr>
            <a:spLocks noGrp="1" noChangeArrowheads="1"/>
          </p:cNvSpPr>
          <p:nvPr>
            <p:ph type="body" sz="half" idx="1"/>
          </p:nvPr>
        </p:nvSpPr>
        <p:spPr>
          <a:xfrm>
            <a:off x="406400" y="1333500"/>
            <a:ext cx="8509000" cy="1409700"/>
          </a:xfrm>
        </p:spPr>
        <p:txBody>
          <a:bodyPr/>
          <a:lstStyle/>
          <a:p>
            <a:r>
              <a:rPr lang="en-US" sz="2800" b="1" u="sng" smtClean="0"/>
              <a:t>Example4</a:t>
            </a:r>
            <a:r>
              <a:rPr lang="en-US" sz="2800" smtClean="0"/>
              <a:t>: find the Norton equivalent current </a:t>
            </a:r>
            <a:r>
              <a:rPr lang="en-US" sz="2800" b="1" i="1" smtClean="0"/>
              <a:t>i</a:t>
            </a:r>
            <a:r>
              <a:rPr lang="en-US" sz="2800" b="1" i="1" baseline="-25000" smtClean="0"/>
              <a:t>N</a:t>
            </a:r>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17416"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7417"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7418"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7419"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7420" name="AutoShape 8"/>
          <p:cNvCxnSpPr>
            <a:cxnSpLocks noChangeShapeType="1"/>
            <a:stCxn id="17419" idx="2"/>
            <a:endCxn id="17478"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7421" name="AutoShape 9"/>
          <p:cNvCxnSpPr>
            <a:cxnSpLocks noChangeShapeType="1"/>
            <a:stCxn id="17419" idx="0"/>
            <a:endCxn id="17427"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7422" name="AutoShape 10"/>
          <p:cNvCxnSpPr>
            <a:cxnSpLocks noChangeShapeType="1"/>
            <a:stCxn id="17417" idx="4"/>
            <a:endCxn id="17425"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7423" name="AutoShape 11"/>
          <p:cNvCxnSpPr>
            <a:cxnSpLocks noChangeShapeType="1"/>
            <a:stCxn id="17418" idx="4"/>
            <a:endCxn id="17482"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7424"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1</a:t>
            </a:r>
          </a:p>
          <a:p>
            <a:r>
              <a:rPr lang="en-US" b="1"/>
              <a:t>–</a:t>
            </a:r>
          </a:p>
        </p:txBody>
      </p:sp>
      <p:sp>
        <p:nvSpPr>
          <p:cNvPr id="17425"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7426"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7427"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7428"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7429"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7430"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7431"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7432" name="Group 20"/>
          <p:cNvGrpSpPr>
            <a:grpSpLocks/>
          </p:cNvGrpSpPr>
          <p:nvPr/>
        </p:nvGrpSpPr>
        <p:grpSpPr bwMode="auto">
          <a:xfrm>
            <a:off x="2894013" y="4192588"/>
            <a:ext cx="176212" cy="342900"/>
            <a:chOff x="1670" y="2765"/>
            <a:chExt cx="111" cy="216"/>
          </a:xfrm>
        </p:grpSpPr>
        <p:sp>
          <p:nvSpPr>
            <p:cNvPr id="17482"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7483"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7484"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7485"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7486"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7487"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7488"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7433"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r>
              <a:rPr lang="en-US" b="1"/>
              <a:t>+</a:t>
            </a:r>
          </a:p>
          <a:p>
            <a:r>
              <a:rPr lang="en-US" b="1"/>
              <a:t>R</a:t>
            </a:r>
            <a:r>
              <a:rPr lang="en-US" b="1" baseline="-25000"/>
              <a:t>2</a:t>
            </a:r>
          </a:p>
          <a:p>
            <a:r>
              <a:rPr lang="en-US" b="1"/>
              <a:t>–</a:t>
            </a:r>
          </a:p>
        </p:txBody>
      </p:sp>
      <p:grpSp>
        <p:nvGrpSpPr>
          <p:cNvPr id="17434" name="Group 29"/>
          <p:cNvGrpSpPr>
            <a:grpSpLocks/>
          </p:cNvGrpSpPr>
          <p:nvPr/>
        </p:nvGrpSpPr>
        <p:grpSpPr bwMode="auto">
          <a:xfrm>
            <a:off x="584200" y="3973513"/>
            <a:ext cx="527050" cy="520700"/>
            <a:chOff x="311" y="2627"/>
            <a:chExt cx="332" cy="328"/>
          </a:xfrm>
        </p:grpSpPr>
        <p:sp>
          <p:nvSpPr>
            <p:cNvPr id="17478"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7479"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7480"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7481"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7435" name="AutoShape 34"/>
          <p:cNvCxnSpPr>
            <a:cxnSpLocks noChangeShapeType="1"/>
            <a:stCxn id="17417" idx="6"/>
            <a:endCxn id="17467"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7436" name="AutoShape 35"/>
          <p:cNvCxnSpPr>
            <a:cxnSpLocks noChangeShapeType="1"/>
            <a:stCxn id="17418" idx="2"/>
            <a:endCxn id="17467"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7437" name="Group 36"/>
          <p:cNvGrpSpPr>
            <a:grpSpLocks/>
          </p:cNvGrpSpPr>
          <p:nvPr/>
        </p:nvGrpSpPr>
        <p:grpSpPr bwMode="auto">
          <a:xfrm>
            <a:off x="1470025" y="5427663"/>
            <a:ext cx="457200" cy="152400"/>
            <a:chOff x="1392" y="3552"/>
            <a:chExt cx="288" cy="96"/>
          </a:xfrm>
        </p:grpSpPr>
        <p:sp>
          <p:nvSpPr>
            <p:cNvPr id="17475"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7476"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7477"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7438"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7439"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7440"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7441" name="AutoShape 43"/>
          <p:cNvCxnSpPr>
            <a:cxnSpLocks noChangeShapeType="1"/>
            <a:stCxn id="17419" idx="6"/>
            <a:endCxn id="17440"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7442" name="AutoShape 44"/>
          <p:cNvCxnSpPr>
            <a:cxnSpLocks noChangeShapeType="1"/>
            <a:stCxn id="17440" idx="0"/>
            <a:endCxn id="17484"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7443"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7444" name="AutoShape 46"/>
          <p:cNvCxnSpPr>
            <a:cxnSpLocks noChangeShapeType="1"/>
            <a:stCxn id="17479" idx="0"/>
            <a:endCxn id="17443"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7445" name="AutoShape 47"/>
          <p:cNvCxnSpPr>
            <a:cxnSpLocks noChangeShapeType="1"/>
            <a:stCxn id="17443" idx="6"/>
            <a:endCxn id="17417"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7446"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7447" name="AutoShape 49"/>
          <p:cNvCxnSpPr>
            <a:cxnSpLocks noChangeShapeType="1"/>
            <a:stCxn id="17440" idx="6"/>
            <a:endCxn id="17446"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7448" name="Group 50"/>
          <p:cNvGrpSpPr>
            <a:grpSpLocks/>
          </p:cNvGrpSpPr>
          <p:nvPr/>
        </p:nvGrpSpPr>
        <p:grpSpPr bwMode="auto">
          <a:xfrm rot="5400000" flipH="1" flipV="1">
            <a:off x="3486944" y="3088482"/>
            <a:ext cx="177800" cy="455612"/>
            <a:chOff x="3450" y="2313"/>
            <a:chExt cx="111" cy="216"/>
          </a:xfrm>
        </p:grpSpPr>
        <p:sp>
          <p:nvSpPr>
            <p:cNvPr id="17468"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7469"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7470"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7471"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7472"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7473"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7474"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7449" name="Text Box 58"/>
          <p:cNvSpPr txBox="1">
            <a:spLocks noChangeArrowheads="1"/>
          </p:cNvSpPr>
          <p:nvPr/>
        </p:nvSpPr>
        <p:spPr bwMode="auto">
          <a:xfrm>
            <a:off x="3149600" y="3370263"/>
            <a:ext cx="765175"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 </a:t>
            </a:r>
            <a:r>
              <a:rPr lang="en-US"/>
              <a:t>–</a:t>
            </a:r>
            <a:endParaRPr lang="en-US" b="1"/>
          </a:p>
        </p:txBody>
      </p:sp>
      <p:cxnSp>
        <p:nvCxnSpPr>
          <p:cNvPr id="17450" name="AutoShape 59"/>
          <p:cNvCxnSpPr>
            <a:cxnSpLocks noChangeShapeType="1"/>
            <a:stCxn id="17439" idx="2"/>
            <a:endCxn id="17470"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7451" name="AutoShape 60"/>
          <p:cNvCxnSpPr>
            <a:cxnSpLocks noChangeShapeType="1"/>
            <a:stCxn id="17418" idx="6"/>
            <a:endCxn id="17468"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7452" name="AutoShape 61"/>
          <p:cNvCxnSpPr>
            <a:cxnSpLocks noChangeShapeType="1"/>
            <a:stCxn id="17439" idx="6"/>
            <a:endCxn id="17446" idx="6"/>
          </p:cNvCxnSpPr>
          <p:nvPr/>
        </p:nvCxnSpPr>
        <p:spPr bwMode="auto">
          <a:xfrm>
            <a:off x="4205288" y="3313113"/>
            <a:ext cx="15875" cy="1871662"/>
          </a:xfrm>
          <a:prstGeom prst="bentConnector3">
            <a:avLst>
              <a:gd name="adj1" fmla="val 1530000"/>
            </a:avLst>
          </a:prstGeom>
          <a:noFill/>
          <a:ln w="12700">
            <a:solidFill>
              <a:schemeClr val="tx1"/>
            </a:solidFill>
            <a:miter lim="800000"/>
            <a:headEnd type="none" w="lg" len="lg"/>
            <a:tailEnd type="none" w="lg" len="lg"/>
          </a:ln>
        </p:spPr>
      </p:cxnSp>
      <p:grpSp>
        <p:nvGrpSpPr>
          <p:cNvPr id="17453" name="Group 62"/>
          <p:cNvGrpSpPr>
            <a:grpSpLocks/>
          </p:cNvGrpSpPr>
          <p:nvPr/>
        </p:nvGrpSpPr>
        <p:grpSpPr bwMode="auto">
          <a:xfrm>
            <a:off x="2070100" y="3076575"/>
            <a:ext cx="541338" cy="527050"/>
            <a:chOff x="1698" y="2318"/>
            <a:chExt cx="341" cy="332"/>
          </a:xfrm>
        </p:grpSpPr>
        <p:sp>
          <p:nvSpPr>
            <p:cNvPr id="17466" name="Oval 6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7467" name="Text Box 6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7454" name="Text Box 6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17455" name="Line 66"/>
          <p:cNvSpPr>
            <a:spLocks noChangeShapeType="1"/>
          </p:cNvSpPr>
          <p:nvPr/>
        </p:nvSpPr>
        <p:spPr bwMode="auto">
          <a:xfrm>
            <a:off x="4303713" y="3973513"/>
            <a:ext cx="0" cy="561975"/>
          </a:xfrm>
          <a:prstGeom prst="line">
            <a:avLst/>
          </a:prstGeom>
          <a:noFill/>
          <a:ln w="12700">
            <a:solidFill>
              <a:schemeClr val="tx1"/>
            </a:solidFill>
            <a:round/>
            <a:headEnd type="none" w="lg" len="lg"/>
            <a:tailEnd type="stealth" w="lg" len="lg"/>
          </a:ln>
        </p:spPr>
        <p:txBody>
          <a:bodyPr/>
          <a:lstStyle/>
          <a:p>
            <a:endParaRPr lang="en-US"/>
          </a:p>
        </p:txBody>
      </p:sp>
      <p:sp>
        <p:nvSpPr>
          <p:cNvPr id="17456" name="Text Box 67"/>
          <p:cNvSpPr txBox="1">
            <a:spLocks noChangeArrowheads="1"/>
          </p:cNvSpPr>
          <p:nvPr/>
        </p:nvSpPr>
        <p:spPr bwMode="auto">
          <a:xfrm>
            <a:off x="3968750" y="4073525"/>
            <a:ext cx="3746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sc</a:t>
            </a:r>
          </a:p>
        </p:txBody>
      </p:sp>
      <p:sp>
        <p:nvSpPr>
          <p:cNvPr id="17457" name="Text Box 68"/>
          <p:cNvSpPr txBox="1">
            <a:spLocks noChangeArrowheads="1"/>
          </p:cNvSpPr>
          <p:nvPr/>
        </p:nvSpPr>
        <p:spPr bwMode="auto">
          <a:xfrm>
            <a:off x="4876800" y="2514600"/>
            <a:ext cx="2286000" cy="379413"/>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startAt="4"/>
            </a:pPr>
            <a:r>
              <a:rPr lang="en-US" b="1" i="1"/>
              <a:t>i</a:t>
            </a:r>
            <a:r>
              <a:rPr lang="en-US" b="1" i="1" baseline="-25000"/>
              <a:t>N</a:t>
            </a:r>
            <a:r>
              <a:rPr lang="en-US"/>
              <a:t> = </a:t>
            </a:r>
            <a:r>
              <a:rPr lang="en-US" b="1" i="1"/>
              <a:t>i</a:t>
            </a:r>
            <a:r>
              <a:rPr lang="en-US" b="1" i="1" baseline="-25000"/>
              <a:t>sc</a:t>
            </a:r>
            <a:endParaRPr lang="en-US"/>
          </a:p>
        </p:txBody>
      </p:sp>
      <p:sp>
        <p:nvSpPr>
          <p:cNvPr id="17458" name="Line 75"/>
          <p:cNvSpPr>
            <a:spLocks noChangeShapeType="1"/>
          </p:cNvSpPr>
          <p:nvPr/>
        </p:nvSpPr>
        <p:spPr bwMode="auto">
          <a:xfrm>
            <a:off x="19050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7459" name="Line 76"/>
          <p:cNvSpPr>
            <a:spLocks noChangeShapeType="1"/>
          </p:cNvSpPr>
          <p:nvPr/>
        </p:nvSpPr>
        <p:spPr bwMode="auto">
          <a:xfrm>
            <a:off x="3149600" y="4114800"/>
            <a:ext cx="0" cy="533400"/>
          </a:xfrm>
          <a:prstGeom prst="line">
            <a:avLst/>
          </a:prstGeom>
          <a:noFill/>
          <a:ln w="12700">
            <a:solidFill>
              <a:schemeClr val="tx1"/>
            </a:solidFill>
            <a:round/>
            <a:headEnd type="none" w="lg" len="lg"/>
            <a:tailEnd type="stealth" w="lg" len="lg"/>
          </a:ln>
        </p:spPr>
        <p:txBody>
          <a:bodyPr/>
          <a:lstStyle/>
          <a:p>
            <a:endParaRPr lang="en-US"/>
          </a:p>
        </p:txBody>
      </p:sp>
      <p:sp>
        <p:nvSpPr>
          <p:cNvPr id="17460" name="Text Box 77"/>
          <p:cNvSpPr txBox="1">
            <a:spLocks noChangeArrowheads="1"/>
          </p:cNvSpPr>
          <p:nvPr/>
        </p:nvSpPr>
        <p:spPr bwMode="auto">
          <a:xfrm>
            <a:off x="1885950" y="4106863"/>
            <a:ext cx="323850"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1</a:t>
            </a:r>
          </a:p>
        </p:txBody>
      </p:sp>
      <p:sp>
        <p:nvSpPr>
          <p:cNvPr id="17461" name="Text Box 78"/>
          <p:cNvSpPr txBox="1">
            <a:spLocks noChangeArrowheads="1"/>
          </p:cNvSpPr>
          <p:nvPr/>
        </p:nvSpPr>
        <p:spPr bwMode="auto">
          <a:xfrm>
            <a:off x="3149600" y="4146550"/>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2</a:t>
            </a:r>
          </a:p>
        </p:txBody>
      </p:sp>
      <p:sp>
        <p:nvSpPr>
          <p:cNvPr id="17462" name="Line 79"/>
          <p:cNvSpPr>
            <a:spLocks noChangeShapeType="1"/>
          </p:cNvSpPr>
          <p:nvPr/>
        </p:nvSpPr>
        <p:spPr bwMode="auto">
          <a:xfrm>
            <a:off x="3430588" y="309562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7463" name="Text Box 80"/>
          <p:cNvSpPr txBox="1">
            <a:spLocks noChangeArrowheads="1"/>
          </p:cNvSpPr>
          <p:nvPr/>
        </p:nvSpPr>
        <p:spPr bwMode="auto">
          <a:xfrm>
            <a:off x="3392488" y="2676525"/>
            <a:ext cx="323850" cy="366713"/>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3</a:t>
            </a:r>
          </a:p>
        </p:txBody>
      </p:sp>
      <p:sp>
        <p:nvSpPr>
          <p:cNvPr id="17464" name="Line 81"/>
          <p:cNvSpPr>
            <a:spLocks noChangeShapeType="1"/>
          </p:cNvSpPr>
          <p:nvPr/>
        </p:nvSpPr>
        <p:spPr bwMode="auto">
          <a:xfrm>
            <a:off x="2209800" y="3736975"/>
            <a:ext cx="365125" cy="0"/>
          </a:xfrm>
          <a:prstGeom prst="line">
            <a:avLst/>
          </a:prstGeom>
          <a:noFill/>
          <a:ln w="12700">
            <a:solidFill>
              <a:schemeClr val="tx1"/>
            </a:solidFill>
            <a:round/>
            <a:headEnd type="none" w="lg" len="lg"/>
            <a:tailEnd type="stealth" w="lg" len="lg"/>
          </a:ln>
        </p:spPr>
        <p:txBody>
          <a:bodyPr/>
          <a:lstStyle/>
          <a:p>
            <a:endParaRPr lang="en-US"/>
          </a:p>
        </p:txBody>
      </p:sp>
      <p:sp>
        <p:nvSpPr>
          <p:cNvPr id="17465" name="Text Box 82"/>
          <p:cNvSpPr txBox="1">
            <a:spLocks noChangeArrowheads="1"/>
          </p:cNvSpPr>
          <p:nvPr/>
        </p:nvSpPr>
        <p:spPr bwMode="auto">
          <a:xfrm>
            <a:off x="2166938" y="3722688"/>
            <a:ext cx="315912" cy="366712"/>
          </a:xfrm>
          <a:prstGeom prst="rect">
            <a:avLst/>
          </a:prstGeom>
          <a:noFill/>
          <a:ln w="12700">
            <a:noFill/>
            <a:miter lim="800000"/>
            <a:headEnd type="none" w="lg" len="lg"/>
            <a:tailEnd type="none" w="lg" len="lg"/>
          </a:ln>
        </p:spPr>
        <p:txBody>
          <a:bodyPr wrap="none">
            <a:spAutoFit/>
          </a:bodyPr>
          <a:lstStyle/>
          <a:p>
            <a:r>
              <a:rPr lang="en-US" b="1" i="1"/>
              <a:t>i</a:t>
            </a:r>
            <a:r>
              <a:rPr lang="en-US" b="1" i="1" baseline="-25000"/>
              <a:t>v</a:t>
            </a:r>
          </a:p>
        </p:txBody>
      </p:sp>
      <p:graphicFrame>
        <p:nvGraphicFramePr>
          <p:cNvPr id="17410" name="Object 83"/>
          <p:cNvGraphicFramePr>
            <a:graphicFrameLocks noChangeAspect="1"/>
          </p:cNvGraphicFramePr>
          <p:nvPr>
            <p:ph sz="quarter" idx="2"/>
          </p:nvPr>
        </p:nvGraphicFramePr>
        <p:xfrm>
          <a:off x="5916613" y="3886200"/>
          <a:ext cx="1643062" cy="1095375"/>
        </p:xfrm>
        <a:graphic>
          <a:graphicData uri="http://schemas.openxmlformats.org/presentationml/2006/ole">
            <p:oleObj spid="_x0000_s17410" name="Equation" r:id="rId3" imgW="609480" imgH="406080" progId="Equation.3">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noFill/>
        </p:spPr>
        <p:txBody>
          <a:bodyPr/>
          <a:lstStyle/>
          <a:p>
            <a:r>
              <a:rPr lang="en-US"/>
              <a:t>ECEN 301</a:t>
            </a:r>
          </a:p>
        </p:txBody>
      </p:sp>
      <p:sp>
        <p:nvSpPr>
          <p:cNvPr id="51203" name="Footer Placeholder 4"/>
          <p:cNvSpPr>
            <a:spLocks noGrp="1"/>
          </p:cNvSpPr>
          <p:nvPr>
            <p:ph type="ftr" sz="quarter" idx="11"/>
          </p:nvPr>
        </p:nvSpPr>
        <p:spPr>
          <a:noFill/>
        </p:spPr>
        <p:txBody>
          <a:bodyPr/>
          <a:lstStyle/>
          <a:p>
            <a:r>
              <a:rPr lang="en-US"/>
              <a:t>Discussion #9 – Equivalent Circuits</a:t>
            </a:r>
          </a:p>
        </p:txBody>
      </p:sp>
      <p:sp>
        <p:nvSpPr>
          <p:cNvPr id="51204" name="Slide Number Placeholder 5"/>
          <p:cNvSpPr>
            <a:spLocks noGrp="1"/>
          </p:cNvSpPr>
          <p:nvPr>
            <p:ph type="sldNum" sz="quarter" idx="12"/>
          </p:nvPr>
        </p:nvSpPr>
        <p:spPr>
          <a:noFill/>
        </p:spPr>
        <p:txBody>
          <a:bodyPr/>
          <a:lstStyle/>
          <a:p>
            <a:pPr lvl="1"/>
            <a:fld id="{FC835B60-B3C3-41F3-B91C-41383347C339}" type="slidenum">
              <a:rPr lang="en-US"/>
              <a:pPr lvl="1"/>
              <a:t>45</a:t>
            </a:fld>
            <a:endParaRPr lang="en-US"/>
          </a:p>
        </p:txBody>
      </p:sp>
      <p:sp>
        <p:nvSpPr>
          <p:cNvPr id="51205"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51206" name="Rectangle 3"/>
          <p:cNvSpPr>
            <a:spLocks noGrp="1" noChangeArrowheads="1"/>
          </p:cNvSpPr>
          <p:nvPr>
            <p:ph type="body" idx="1"/>
          </p:nvPr>
        </p:nvSpPr>
        <p:spPr>
          <a:xfrm>
            <a:off x="406400" y="1333500"/>
            <a:ext cx="8356600" cy="2019300"/>
          </a:xfrm>
          <a:solidFill>
            <a:srgbClr val="8495A9"/>
          </a:solidFill>
          <a:ln>
            <a:solidFill>
              <a:schemeClr val="tx1"/>
            </a:solidFill>
          </a:ln>
        </p:spPr>
        <p:txBody>
          <a:bodyPr/>
          <a:lstStyle/>
          <a:p>
            <a:pPr marL="609600" indent="-609600">
              <a:buClr>
                <a:schemeClr val="tx1"/>
              </a:buClr>
              <a:buFont typeface="Monotype Sorts" pitchFamily="2" charset="2"/>
              <a:buNone/>
            </a:pPr>
            <a:r>
              <a:rPr lang="en-US" b="1" u="sng" smtClean="0"/>
              <a:t>Computing Norton</a:t>
            </a:r>
            <a:r>
              <a:rPr lang="en-US" b="1" u="sng" smtClean="0">
                <a:cs typeface="Times New Roman" pitchFamily="18" charset="0"/>
              </a:rPr>
              <a:t> Equivalent Circuit</a:t>
            </a:r>
            <a:r>
              <a:rPr lang="en-US" smtClean="0">
                <a:cs typeface="Times New Roman" pitchFamily="18" charset="0"/>
              </a:rPr>
              <a:t>:</a:t>
            </a:r>
          </a:p>
          <a:p>
            <a:pPr marL="990600" lvl="1" indent="-533400">
              <a:buClr>
                <a:schemeClr val="tx1"/>
              </a:buClr>
              <a:buFont typeface="Monotype Sorts" pitchFamily="2" charset="2"/>
              <a:buAutoNum type="arabicPeriod"/>
            </a:pPr>
            <a:r>
              <a:rPr lang="en-US" smtClean="0">
                <a:cs typeface="Times New Roman" pitchFamily="18" charset="0"/>
              </a:rPr>
              <a:t>Compute the Norton resistance </a:t>
            </a:r>
            <a:r>
              <a:rPr lang="en-US" b="1" smtClean="0">
                <a:cs typeface="Times New Roman" pitchFamily="18" charset="0"/>
              </a:rPr>
              <a:t>R</a:t>
            </a:r>
            <a:r>
              <a:rPr lang="en-US" b="1" baseline="-25000" smtClean="0">
                <a:cs typeface="Times New Roman" pitchFamily="18" charset="0"/>
              </a:rPr>
              <a:t>N</a:t>
            </a:r>
          </a:p>
          <a:p>
            <a:pPr marL="990600" lvl="1" indent="-533400">
              <a:buClr>
                <a:schemeClr val="tx1"/>
              </a:buClr>
              <a:buFont typeface="Monotype Sorts" pitchFamily="2" charset="2"/>
              <a:buAutoNum type="arabicPeriod"/>
            </a:pPr>
            <a:r>
              <a:rPr lang="en-US" smtClean="0">
                <a:cs typeface="Times New Roman" pitchFamily="18" charset="0"/>
              </a:rPr>
              <a:t>Compute the Norton current </a:t>
            </a:r>
            <a:r>
              <a:rPr lang="en-US" b="1" i="1" smtClean="0">
                <a:cs typeface="Times New Roman" pitchFamily="18" charset="0"/>
              </a:rPr>
              <a:t>i</a:t>
            </a:r>
            <a:r>
              <a:rPr lang="en-US" b="1" i="1" baseline="-25000" smtClean="0">
                <a:cs typeface="Times New Roman" pitchFamily="18" charset="0"/>
              </a:rPr>
              <a:t>N</a:t>
            </a:r>
          </a:p>
        </p:txBody>
      </p:sp>
      <p:grpSp>
        <p:nvGrpSpPr>
          <p:cNvPr id="51207" name="Group 31"/>
          <p:cNvGrpSpPr>
            <a:grpSpLocks/>
          </p:cNvGrpSpPr>
          <p:nvPr/>
        </p:nvGrpSpPr>
        <p:grpSpPr bwMode="auto">
          <a:xfrm>
            <a:off x="2693988" y="3854450"/>
            <a:ext cx="3408362" cy="1981200"/>
            <a:chOff x="3184" y="2016"/>
            <a:chExt cx="2147" cy="1248"/>
          </a:xfrm>
        </p:grpSpPr>
        <p:grpSp>
          <p:nvGrpSpPr>
            <p:cNvPr id="51208" name="Group 32"/>
            <p:cNvGrpSpPr>
              <a:grpSpLocks/>
            </p:cNvGrpSpPr>
            <p:nvPr/>
          </p:nvGrpSpPr>
          <p:grpSpPr bwMode="auto">
            <a:xfrm>
              <a:off x="3184" y="2550"/>
              <a:ext cx="530" cy="328"/>
              <a:chOff x="3114" y="2952"/>
              <a:chExt cx="530" cy="328"/>
            </a:xfrm>
          </p:grpSpPr>
          <p:sp>
            <p:nvSpPr>
              <p:cNvPr id="51236" name="Text Box 33"/>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51237" name="Group 34"/>
              <p:cNvGrpSpPr>
                <a:grpSpLocks/>
              </p:cNvGrpSpPr>
              <p:nvPr/>
            </p:nvGrpSpPr>
            <p:grpSpPr bwMode="auto">
              <a:xfrm>
                <a:off x="3312" y="2970"/>
                <a:ext cx="332" cy="310"/>
                <a:chOff x="273" y="2626"/>
                <a:chExt cx="332" cy="310"/>
              </a:xfrm>
            </p:grpSpPr>
            <p:sp>
              <p:nvSpPr>
                <p:cNvPr id="51238" name="Oval 35"/>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1239" name="Line 36"/>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51209" name="Oval 37"/>
            <p:cNvSpPr>
              <a:spLocks noChangeArrowheads="1"/>
            </p:cNvSpPr>
            <p:nvPr/>
          </p:nvSpPr>
          <p:spPr bwMode="auto">
            <a:xfrm>
              <a:off x="4515"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1210" name="Oval 38"/>
            <p:cNvSpPr>
              <a:spLocks noChangeArrowheads="1"/>
            </p:cNvSpPr>
            <p:nvPr/>
          </p:nvSpPr>
          <p:spPr bwMode="auto">
            <a:xfrm>
              <a:off x="4515" y="231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1211" name="Oval 39"/>
            <p:cNvSpPr>
              <a:spLocks noChangeArrowheads="1"/>
            </p:cNvSpPr>
            <p:nvPr/>
          </p:nvSpPr>
          <p:spPr bwMode="auto">
            <a:xfrm rot="-5400000">
              <a:off x="4096" y="3088"/>
              <a:ext cx="66" cy="64"/>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1212" name="Oval 40"/>
            <p:cNvSpPr>
              <a:spLocks noChangeArrowheads="1"/>
            </p:cNvSpPr>
            <p:nvPr/>
          </p:nvSpPr>
          <p:spPr bwMode="auto">
            <a:xfrm rot="-5400000">
              <a:off x="4084" y="2320"/>
              <a:ext cx="66" cy="7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51213" name="Group 41"/>
            <p:cNvGrpSpPr>
              <a:grpSpLocks/>
            </p:cNvGrpSpPr>
            <p:nvPr/>
          </p:nvGrpSpPr>
          <p:grpSpPr bwMode="auto">
            <a:xfrm rot="10800000">
              <a:off x="4063" y="2559"/>
              <a:ext cx="112" cy="287"/>
              <a:chOff x="3450" y="2313"/>
              <a:chExt cx="111" cy="216"/>
            </a:xfrm>
          </p:grpSpPr>
          <p:sp>
            <p:nvSpPr>
              <p:cNvPr id="51229" name="Line 4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1230" name="Line 4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1231" name="Line 4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1232" name="Line 4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1233" name="Line 4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1234" name="Line 4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1235" name="Line 4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1214" name="Text Box 49"/>
            <p:cNvSpPr txBox="1">
              <a:spLocks noChangeArrowheads="1"/>
            </p:cNvSpPr>
            <p:nvPr/>
          </p:nvSpPr>
          <p:spPr bwMode="auto">
            <a:xfrm>
              <a:off x="3808" y="2623"/>
              <a:ext cx="28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51215" name="AutoShape 50"/>
            <p:cNvCxnSpPr>
              <a:cxnSpLocks noChangeShapeType="1"/>
              <a:stCxn id="51211" idx="6"/>
              <a:endCxn id="51229" idx="0"/>
            </p:cNvCxnSpPr>
            <p:nvPr/>
          </p:nvCxnSpPr>
          <p:spPr bwMode="auto">
            <a:xfrm flipH="1" flipV="1">
              <a:off x="4127" y="2846"/>
              <a:ext cx="2" cy="241"/>
            </a:xfrm>
            <a:prstGeom prst="straightConnector1">
              <a:avLst/>
            </a:prstGeom>
            <a:noFill/>
            <a:ln w="12700">
              <a:solidFill>
                <a:schemeClr val="tx1"/>
              </a:solidFill>
              <a:round/>
              <a:headEnd type="none" w="lg" len="lg"/>
              <a:tailEnd type="none" w="lg" len="lg"/>
            </a:ln>
          </p:spPr>
        </p:cxnSp>
        <p:cxnSp>
          <p:nvCxnSpPr>
            <p:cNvPr id="51216" name="AutoShape 51"/>
            <p:cNvCxnSpPr>
              <a:cxnSpLocks noChangeShapeType="1"/>
              <a:stCxn id="51212" idx="2"/>
              <a:endCxn id="51231" idx="1"/>
            </p:cNvCxnSpPr>
            <p:nvPr/>
          </p:nvCxnSpPr>
          <p:spPr bwMode="auto">
            <a:xfrm>
              <a:off x="4117" y="2388"/>
              <a:ext cx="0" cy="171"/>
            </a:xfrm>
            <a:prstGeom prst="straightConnector1">
              <a:avLst/>
            </a:prstGeom>
            <a:noFill/>
            <a:ln w="12700">
              <a:solidFill>
                <a:schemeClr val="tx1"/>
              </a:solidFill>
              <a:round/>
              <a:headEnd type="none" w="lg" len="lg"/>
              <a:tailEnd type="none" w="lg" len="lg"/>
            </a:ln>
          </p:spPr>
        </p:cxnSp>
        <p:cxnSp>
          <p:nvCxnSpPr>
            <p:cNvPr id="51217" name="AutoShape 52"/>
            <p:cNvCxnSpPr>
              <a:cxnSpLocks noChangeShapeType="1"/>
              <a:stCxn id="51238" idx="4"/>
              <a:endCxn id="51211" idx="0"/>
            </p:cNvCxnSpPr>
            <p:nvPr/>
          </p:nvCxnSpPr>
          <p:spPr bwMode="auto">
            <a:xfrm rot="16200000" flipH="1">
              <a:off x="3702" y="2724"/>
              <a:ext cx="242" cy="549"/>
            </a:xfrm>
            <a:prstGeom prst="bentConnector2">
              <a:avLst/>
            </a:prstGeom>
            <a:noFill/>
            <a:ln w="12700">
              <a:solidFill>
                <a:schemeClr val="tx1"/>
              </a:solidFill>
              <a:miter lim="800000"/>
              <a:headEnd type="none" w="lg" len="lg"/>
              <a:tailEnd type="none" w="lg" len="lg"/>
            </a:ln>
          </p:spPr>
        </p:cxnSp>
        <p:cxnSp>
          <p:nvCxnSpPr>
            <p:cNvPr id="51218" name="AutoShape 53"/>
            <p:cNvCxnSpPr>
              <a:cxnSpLocks noChangeShapeType="1"/>
              <a:stCxn id="51238" idx="0"/>
              <a:endCxn id="51212" idx="0"/>
            </p:cNvCxnSpPr>
            <p:nvPr/>
          </p:nvCxnSpPr>
          <p:spPr bwMode="auto">
            <a:xfrm rot="-5400000">
              <a:off x="3708" y="2195"/>
              <a:ext cx="213" cy="534"/>
            </a:xfrm>
            <a:prstGeom prst="bentConnector2">
              <a:avLst/>
            </a:prstGeom>
            <a:noFill/>
            <a:ln w="12700">
              <a:solidFill>
                <a:schemeClr val="tx1"/>
              </a:solidFill>
              <a:miter lim="800000"/>
              <a:headEnd type="none" w="lg" len="lg"/>
              <a:tailEnd type="none" w="lg" len="lg"/>
            </a:ln>
          </p:spPr>
        </p:cxnSp>
        <p:cxnSp>
          <p:nvCxnSpPr>
            <p:cNvPr id="51219" name="AutoShape 54"/>
            <p:cNvCxnSpPr>
              <a:cxnSpLocks noChangeShapeType="1"/>
              <a:stCxn id="51211" idx="4"/>
              <a:endCxn id="51209" idx="2"/>
            </p:cNvCxnSpPr>
            <p:nvPr/>
          </p:nvCxnSpPr>
          <p:spPr bwMode="auto">
            <a:xfrm>
              <a:off x="4161" y="3120"/>
              <a:ext cx="354" cy="6"/>
            </a:xfrm>
            <a:prstGeom prst="straightConnector1">
              <a:avLst/>
            </a:prstGeom>
            <a:noFill/>
            <a:ln w="12700">
              <a:solidFill>
                <a:schemeClr val="tx1"/>
              </a:solidFill>
              <a:round/>
              <a:headEnd type="none" w="lg" len="lg"/>
              <a:tailEnd type="none" w="lg" len="lg"/>
            </a:ln>
          </p:spPr>
        </p:cxnSp>
        <p:cxnSp>
          <p:nvCxnSpPr>
            <p:cNvPr id="51220" name="AutoShape 55"/>
            <p:cNvCxnSpPr>
              <a:cxnSpLocks noChangeShapeType="1"/>
              <a:stCxn id="51212" idx="4"/>
              <a:endCxn id="51210" idx="2"/>
            </p:cNvCxnSpPr>
            <p:nvPr/>
          </p:nvCxnSpPr>
          <p:spPr bwMode="auto">
            <a:xfrm>
              <a:off x="4152" y="2355"/>
              <a:ext cx="363" cy="3"/>
            </a:xfrm>
            <a:prstGeom prst="straightConnector1">
              <a:avLst/>
            </a:prstGeom>
            <a:noFill/>
            <a:ln w="12700">
              <a:solidFill>
                <a:schemeClr val="tx1"/>
              </a:solidFill>
              <a:round/>
              <a:headEnd type="none" w="lg" len="lg"/>
              <a:tailEnd type="none" w="lg" len="lg"/>
            </a:ln>
          </p:spPr>
        </p:cxnSp>
        <p:grpSp>
          <p:nvGrpSpPr>
            <p:cNvPr id="51221" name="Group 56"/>
            <p:cNvGrpSpPr>
              <a:grpSpLocks/>
            </p:cNvGrpSpPr>
            <p:nvPr/>
          </p:nvGrpSpPr>
          <p:grpSpPr bwMode="auto">
            <a:xfrm>
              <a:off x="4851" y="2227"/>
              <a:ext cx="480" cy="1037"/>
              <a:chOff x="1680" y="2060"/>
              <a:chExt cx="480" cy="1037"/>
            </a:xfrm>
          </p:grpSpPr>
          <p:sp>
            <p:nvSpPr>
              <p:cNvPr id="51227" name="Rectangle 57"/>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51228" name="Text Box 58"/>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cxnSp>
          <p:nvCxnSpPr>
            <p:cNvPr id="51222" name="AutoShape 59"/>
            <p:cNvCxnSpPr>
              <a:cxnSpLocks noChangeShapeType="1"/>
              <a:stCxn id="51209" idx="6"/>
            </p:cNvCxnSpPr>
            <p:nvPr/>
          </p:nvCxnSpPr>
          <p:spPr bwMode="auto">
            <a:xfrm>
              <a:off x="4598" y="3126"/>
              <a:ext cx="253" cy="1"/>
            </a:xfrm>
            <a:prstGeom prst="straightConnector1">
              <a:avLst/>
            </a:prstGeom>
            <a:noFill/>
            <a:ln w="12700">
              <a:solidFill>
                <a:schemeClr val="tx1"/>
              </a:solidFill>
              <a:round/>
              <a:headEnd type="none" w="lg" len="lg"/>
              <a:tailEnd type="none" w="lg" len="lg"/>
            </a:ln>
          </p:spPr>
        </p:cxnSp>
        <p:cxnSp>
          <p:nvCxnSpPr>
            <p:cNvPr id="51223" name="AutoShape 60"/>
            <p:cNvCxnSpPr>
              <a:cxnSpLocks noChangeShapeType="1"/>
              <a:stCxn id="51210" idx="6"/>
            </p:cNvCxnSpPr>
            <p:nvPr/>
          </p:nvCxnSpPr>
          <p:spPr bwMode="auto">
            <a:xfrm>
              <a:off x="4598" y="2358"/>
              <a:ext cx="253" cy="1"/>
            </a:xfrm>
            <a:prstGeom prst="straightConnector1">
              <a:avLst/>
            </a:prstGeom>
            <a:noFill/>
            <a:ln w="12700">
              <a:solidFill>
                <a:schemeClr val="tx1"/>
              </a:solidFill>
              <a:round/>
              <a:headEnd type="none" w="lg" len="lg"/>
              <a:tailEnd type="none" w="lg" len="lg"/>
            </a:ln>
          </p:spPr>
        </p:cxnSp>
        <p:sp>
          <p:nvSpPr>
            <p:cNvPr id="51224" name="Text Box 61"/>
            <p:cNvSpPr txBox="1">
              <a:spLocks noChangeArrowheads="1"/>
            </p:cNvSpPr>
            <p:nvPr/>
          </p:nvSpPr>
          <p:spPr bwMode="auto">
            <a:xfrm>
              <a:off x="4461" y="2335"/>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51225" name="Line 62"/>
            <p:cNvSpPr>
              <a:spLocks noChangeShapeType="1"/>
            </p:cNvSpPr>
            <p:nvPr/>
          </p:nvSpPr>
          <p:spPr bwMode="auto">
            <a:xfrm>
              <a:off x="4431" y="2259"/>
              <a:ext cx="264" cy="0"/>
            </a:xfrm>
            <a:prstGeom prst="line">
              <a:avLst/>
            </a:prstGeom>
            <a:noFill/>
            <a:ln w="12700">
              <a:solidFill>
                <a:schemeClr val="tx1"/>
              </a:solidFill>
              <a:round/>
              <a:headEnd type="none" w="lg" len="lg"/>
              <a:tailEnd type="stealth" w="lg" len="lg"/>
            </a:ln>
          </p:spPr>
          <p:txBody>
            <a:bodyPr/>
            <a:lstStyle/>
            <a:p>
              <a:endParaRPr lang="en-US"/>
            </a:p>
          </p:txBody>
        </p:sp>
        <p:sp>
          <p:nvSpPr>
            <p:cNvPr id="51226" name="Text Box 63"/>
            <p:cNvSpPr txBox="1">
              <a:spLocks noChangeArrowheads="1"/>
            </p:cNvSpPr>
            <p:nvPr/>
          </p:nvSpPr>
          <p:spPr bwMode="auto">
            <a:xfrm>
              <a:off x="44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a:t>ECEN 301</a:t>
            </a:r>
          </a:p>
        </p:txBody>
      </p:sp>
      <p:sp>
        <p:nvSpPr>
          <p:cNvPr id="52227" name="Footer Placeholder 4"/>
          <p:cNvSpPr>
            <a:spLocks noGrp="1"/>
          </p:cNvSpPr>
          <p:nvPr>
            <p:ph type="ftr" sz="quarter" idx="11"/>
          </p:nvPr>
        </p:nvSpPr>
        <p:spPr>
          <a:noFill/>
        </p:spPr>
        <p:txBody>
          <a:bodyPr/>
          <a:lstStyle/>
          <a:p>
            <a:r>
              <a:rPr lang="en-US"/>
              <a:t>Discussion #9 – Equivalent Circuits</a:t>
            </a:r>
          </a:p>
        </p:txBody>
      </p:sp>
      <p:sp>
        <p:nvSpPr>
          <p:cNvPr id="52228" name="Slide Number Placeholder 5"/>
          <p:cNvSpPr>
            <a:spLocks noGrp="1"/>
          </p:cNvSpPr>
          <p:nvPr>
            <p:ph type="sldNum" sz="quarter" idx="12"/>
          </p:nvPr>
        </p:nvSpPr>
        <p:spPr>
          <a:noFill/>
        </p:spPr>
        <p:txBody>
          <a:bodyPr/>
          <a:lstStyle/>
          <a:p>
            <a:pPr lvl="1"/>
            <a:fld id="{8915BCB1-0092-4959-B1F7-DA03B1A59A99}" type="slidenum">
              <a:rPr lang="en-US"/>
              <a:pPr lvl="1"/>
              <a:t>46</a:t>
            </a:fld>
            <a:endParaRPr lang="en-US"/>
          </a:p>
        </p:txBody>
      </p:sp>
      <p:sp>
        <p:nvSpPr>
          <p:cNvPr id="52229"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52230" name="Rectangle 3"/>
          <p:cNvSpPr>
            <a:spLocks noGrp="1" noChangeArrowheads="1"/>
          </p:cNvSpPr>
          <p:nvPr>
            <p:ph type="body" idx="1"/>
          </p:nvPr>
        </p:nvSpPr>
        <p:spPr/>
        <p:txBody>
          <a:bodyPr/>
          <a:lstStyle/>
          <a:p>
            <a:pPr>
              <a:lnSpc>
                <a:spcPct val="90000"/>
              </a:lnSpc>
            </a:pPr>
            <a:r>
              <a:rPr lang="en-US" sz="2800" b="1" u="sng" smtClean="0"/>
              <a:t>Example5</a:t>
            </a:r>
            <a:r>
              <a:rPr lang="en-US" sz="2800" smtClean="0"/>
              <a:t>: find the Norton equivalent circuit</a:t>
            </a:r>
            <a:endParaRPr lang="en-US" sz="2800" b="1" i="1" baseline="-25000" smtClean="0"/>
          </a:p>
          <a:p>
            <a:pPr lvl="1">
              <a:lnSpc>
                <a:spcPct val="90000"/>
              </a:lnSpc>
            </a:pPr>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52231"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52232"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2233"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2234"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2235" name="AutoShape 8"/>
          <p:cNvCxnSpPr>
            <a:cxnSpLocks noChangeShapeType="1"/>
            <a:stCxn id="52234" idx="2"/>
            <a:endCxn id="52292"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52236" name="AutoShape 9"/>
          <p:cNvCxnSpPr>
            <a:cxnSpLocks noChangeShapeType="1"/>
            <a:stCxn id="52234" idx="0"/>
            <a:endCxn id="52242"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52237" name="AutoShape 10"/>
          <p:cNvCxnSpPr>
            <a:cxnSpLocks noChangeShapeType="1"/>
            <a:stCxn id="52232" idx="4"/>
            <a:endCxn id="52240"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52238" name="AutoShape 11"/>
          <p:cNvCxnSpPr>
            <a:cxnSpLocks noChangeShapeType="1"/>
            <a:stCxn id="52233" idx="4"/>
            <a:endCxn id="52296"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52239"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52240"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52241"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52242"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52243"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52244"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52245"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52246"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52247" name="Group 20"/>
          <p:cNvGrpSpPr>
            <a:grpSpLocks/>
          </p:cNvGrpSpPr>
          <p:nvPr/>
        </p:nvGrpSpPr>
        <p:grpSpPr bwMode="auto">
          <a:xfrm>
            <a:off x="2894013" y="4192588"/>
            <a:ext cx="176212" cy="342900"/>
            <a:chOff x="1670" y="2765"/>
            <a:chExt cx="111" cy="216"/>
          </a:xfrm>
        </p:grpSpPr>
        <p:sp>
          <p:nvSpPr>
            <p:cNvPr id="52296"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2297"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2298"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2299"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2300"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2301"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2302"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2248"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52249" name="Group 29"/>
          <p:cNvGrpSpPr>
            <a:grpSpLocks/>
          </p:cNvGrpSpPr>
          <p:nvPr/>
        </p:nvGrpSpPr>
        <p:grpSpPr bwMode="auto">
          <a:xfrm>
            <a:off x="584200" y="3973513"/>
            <a:ext cx="527050" cy="520700"/>
            <a:chOff x="311" y="2627"/>
            <a:chExt cx="332" cy="328"/>
          </a:xfrm>
        </p:grpSpPr>
        <p:sp>
          <p:nvSpPr>
            <p:cNvPr id="52292"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2293"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2294"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2295"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52250" name="AutoShape 34"/>
          <p:cNvCxnSpPr>
            <a:cxnSpLocks noChangeShapeType="1"/>
            <a:stCxn id="52232" idx="6"/>
            <a:endCxn id="52274"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52251" name="AutoShape 35"/>
          <p:cNvCxnSpPr>
            <a:cxnSpLocks noChangeShapeType="1"/>
            <a:stCxn id="52233" idx="2"/>
            <a:endCxn id="52274"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52252" name="Group 36"/>
          <p:cNvGrpSpPr>
            <a:grpSpLocks/>
          </p:cNvGrpSpPr>
          <p:nvPr/>
        </p:nvGrpSpPr>
        <p:grpSpPr bwMode="auto">
          <a:xfrm>
            <a:off x="1470025" y="5427663"/>
            <a:ext cx="457200" cy="152400"/>
            <a:chOff x="1392" y="3552"/>
            <a:chExt cx="288" cy="96"/>
          </a:xfrm>
        </p:grpSpPr>
        <p:sp>
          <p:nvSpPr>
            <p:cNvPr id="52289"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52290"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52291"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52253"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52254"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2255"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2256" name="AutoShape 43"/>
          <p:cNvCxnSpPr>
            <a:cxnSpLocks noChangeShapeType="1"/>
            <a:stCxn id="52234" idx="6"/>
            <a:endCxn id="52255"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52257" name="AutoShape 44"/>
          <p:cNvCxnSpPr>
            <a:cxnSpLocks noChangeShapeType="1"/>
            <a:stCxn id="52255" idx="0"/>
            <a:endCxn id="52298"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52258"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2259" name="AutoShape 46"/>
          <p:cNvCxnSpPr>
            <a:cxnSpLocks noChangeShapeType="1"/>
            <a:stCxn id="52293" idx="0"/>
            <a:endCxn id="52258"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52260" name="AutoShape 47"/>
          <p:cNvCxnSpPr>
            <a:cxnSpLocks noChangeShapeType="1"/>
            <a:stCxn id="52258" idx="6"/>
            <a:endCxn id="52232"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52261"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2262" name="AutoShape 49"/>
          <p:cNvCxnSpPr>
            <a:cxnSpLocks noChangeShapeType="1"/>
            <a:stCxn id="52255" idx="6"/>
            <a:endCxn id="52261"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52263" name="Group 50"/>
          <p:cNvGrpSpPr>
            <a:grpSpLocks/>
          </p:cNvGrpSpPr>
          <p:nvPr/>
        </p:nvGrpSpPr>
        <p:grpSpPr bwMode="auto">
          <a:xfrm>
            <a:off x="4495800" y="4119563"/>
            <a:ext cx="176213" cy="342900"/>
            <a:chOff x="1670" y="2765"/>
            <a:chExt cx="111" cy="216"/>
          </a:xfrm>
        </p:grpSpPr>
        <p:sp>
          <p:nvSpPr>
            <p:cNvPr id="52282" name="Line 5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2283" name="Line 5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2284" name="Line 5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2285" name="Line 5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2286" name="Line 5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2287" name="Line 5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2288" name="Line 5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2264" name="Text Box 58"/>
          <p:cNvSpPr txBox="1">
            <a:spLocks noChangeArrowheads="1"/>
          </p:cNvSpPr>
          <p:nvPr/>
        </p:nvSpPr>
        <p:spPr bwMode="auto">
          <a:xfrm>
            <a:off x="4592638" y="3814763"/>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52265" name="Group 59"/>
          <p:cNvGrpSpPr>
            <a:grpSpLocks/>
          </p:cNvGrpSpPr>
          <p:nvPr/>
        </p:nvGrpSpPr>
        <p:grpSpPr bwMode="auto">
          <a:xfrm rot="5400000" flipH="1" flipV="1">
            <a:off x="3486944" y="3088482"/>
            <a:ext cx="177800" cy="455612"/>
            <a:chOff x="3450" y="2313"/>
            <a:chExt cx="111" cy="216"/>
          </a:xfrm>
        </p:grpSpPr>
        <p:sp>
          <p:nvSpPr>
            <p:cNvPr id="52275"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2276"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2277"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2278"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2279"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2280"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2281"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2266" name="Text Box 67"/>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52267" name="AutoShape 68"/>
          <p:cNvCxnSpPr>
            <a:cxnSpLocks noChangeShapeType="1"/>
            <a:stCxn id="52254" idx="2"/>
            <a:endCxn id="52277"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52268" name="AutoShape 69"/>
          <p:cNvCxnSpPr>
            <a:cxnSpLocks noChangeShapeType="1"/>
            <a:stCxn id="52233" idx="6"/>
            <a:endCxn id="52275"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52269" name="AutoShape 70"/>
          <p:cNvCxnSpPr>
            <a:cxnSpLocks noChangeShapeType="1"/>
            <a:stCxn id="52261" idx="6"/>
            <a:endCxn id="52284" idx="1"/>
          </p:cNvCxnSpPr>
          <p:nvPr/>
        </p:nvCxnSpPr>
        <p:spPr bwMode="auto">
          <a:xfrm flipV="1">
            <a:off x="4221163" y="4462463"/>
            <a:ext cx="365125" cy="722312"/>
          </a:xfrm>
          <a:prstGeom prst="bentConnector2">
            <a:avLst/>
          </a:prstGeom>
          <a:noFill/>
          <a:ln w="12700">
            <a:solidFill>
              <a:schemeClr val="tx1"/>
            </a:solidFill>
            <a:miter lim="800000"/>
            <a:headEnd type="none" w="lg" len="lg"/>
            <a:tailEnd type="none" w="lg" len="lg"/>
          </a:ln>
        </p:spPr>
      </p:cxnSp>
      <p:cxnSp>
        <p:nvCxnSpPr>
          <p:cNvPr id="52270" name="AutoShape 71"/>
          <p:cNvCxnSpPr>
            <a:cxnSpLocks noChangeShapeType="1"/>
            <a:stCxn id="52254" idx="6"/>
            <a:endCxn id="52282" idx="0"/>
          </p:cNvCxnSpPr>
          <p:nvPr/>
        </p:nvCxnSpPr>
        <p:spPr bwMode="auto">
          <a:xfrm>
            <a:off x="4205288" y="3313113"/>
            <a:ext cx="366712" cy="806450"/>
          </a:xfrm>
          <a:prstGeom prst="bentConnector2">
            <a:avLst/>
          </a:prstGeom>
          <a:noFill/>
          <a:ln w="12700">
            <a:solidFill>
              <a:schemeClr val="tx1"/>
            </a:solidFill>
            <a:miter lim="800000"/>
            <a:headEnd type="none" w="lg" len="lg"/>
            <a:tailEnd type="none" w="lg" len="lg"/>
          </a:ln>
        </p:spPr>
      </p:cxnSp>
      <p:grpSp>
        <p:nvGrpSpPr>
          <p:cNvPr id="52271" name="Group 72"/>
          <p:cNvGrpSpPr>
            <a:grpSpLocks/>
          </p:cNvGrpSpPr>
          <p:nvPr/>
        </p:nvGrpSpPr>
        <p:grpSpPr bwMode="auto">
          <a:xfrm>
            <a:off x="2070100" y="3076575"/>
            <a:ext cx="541338" cy="527050"/>
            <a:chOff x="1698" y="2318"/>
            <a:chExt cx="341" cy="332"/>
          </a:xfrm>
        </p:grpSpPr>
        <p:sp>
          <p:nvSpPr>
            <p:cNvPr id="52273" name="Oval 7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2274" name="Text Box 7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52272" name="Text Box 7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p:spPr>
        <p:txBody>
          <a:bodyPr/>
          <a:lstStyle/>
          <a:p>
            <a:r>
              <a:rPr lang="en-US"/>
              <a:t>ECEN 301</a:t>
            </a:r>
          </a:p>
        </p:txBody>
      </p:sp>
      <p:sp>
        <p:nvSpPr>
          <p:cNvPr id="53251" name="Footer Placeholder 4"/>
          <p:cNvSpPr>
            <a:spLocks noGrp="1"/>
          </p:cNvSpPr>
          <p:nvPr>
            <p:ph type="ftr" sz="quarter" idx="11"/>
          </p:nvPr>
        </p:nvSpPr>
        <p:spPr>
          <a:noFill/>
        </p:spPr>
        <p:txBody>
          <a:bodyPr/>
          <a:lstStyle/>
          <a:p>
            <a:r>
              <a:rPr lang="en-US"/>
              <a:t>Discussion #9 – Equivalent Circuits</a:t>
            </a:r>
          </a:p>
        </p:txBody>
      </p:sp>
      <p:sp>
        <p:nvSpPr>
          <p:cNvPr id="53252" name="Slide Number Placeholder 5"/>
          <p:cNvSpPr>
            <a:spLocks noGrp="1"/>
          </p:cNvSpPr>
          <p:nvPr>
            <p:ph type="sldNum" sz="quarter" idx="12"/>
          </p:nvPr>
        </p:nvSpPr>
        <p:spPr>
          <a:noFill/>
        </p:spPr>
        <p:txBody>
          <a:bodyPr/>
          <a:lstStyle/>
          <a:p>
            <a:pPr lvl="1"/>
            <a:fld id="{758B9521-1312-44A3-BFF3-4908A4DFDCCD}" type="slidenum">
              <a:rPr lang="en-US"/>
              <a:pPr lvl="1"/>
              <a:t>47</a:t>
            </a:fld>
            <a:endParaRPr lang="en-US"/>
          </a:p>
        </p:txBody>
      </p:sp>
      <p:sp>
        <p:nvSpPr>
          <p:cNvPr id="53253"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53254" name="Rectangle 3"/>
          <p:cNvSpPr>
            <a:spLocks noGrp="1" noChangeArrowheads="1"/>
          </p:cNvSpPr>
          <p:nvPr>
            <p:ph type="body" idx="1"/>
          </p:nvPr>
        </p:nvSpPr>
        <p:spPr/>
        <p:txBody>
          <a:bodyPr/>
          <a:lstStyle/>
          <a:p>
            <a:pPr>
              <a:lnSpc>
                <a:spcPct val="90000"/>
              </a:lnSpc>
            </a:pPr>
            <a:r>
              <a:rPr lang="en-US" sz="2800" b="1" u="sng" smtClean="0"/>
              <a:t>Example5</a:t>
            </a:r>
            <a:r>
              <a:rPr lang="en-US" sz="2800" smtClean="0"/>
              <a:t>: find the Norton equivalent circuit</a:t>
            </a:r>
            <a:endParaRPr lang="en-US" sz="2800" b="1" i="1" baseline="-25000" smtClean="0"/>
          </a:p>
          <a:p>
            <a:pPr lvl="1">
              <a:lnSpc>
                <a:spcPct val="90000"/>
              </a:lnSpc>
            </a:pPr>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53255" name="Text Box 4"/>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53256"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3257"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3258"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3259" name="AutoShape 8"/>
          <p:cNvCxnSpPr>
            <a:cxnSpLocks noChangeShapeType="1"/>
            <a:stCxn id="53258" idx="2"/>
            <a:endCxn id="53306"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53260" name="AutoShape 9"/>
          <p:cNvCxnSpPr>
            <a:cxnSpLocks noChangeShapeType="1"/>
            <a:stCxn id="53258" idx="0"/>
            <a:endCxn id="53266"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53261" name="AutoShape 10"/>
          <p:cNvCxnSpPr>
            <a:cxnSpLocks noChangeShapeType="1"/>
            <a:stCxn id="53256" idx="4"/>
            <a:endCxn id="53264"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53262" name="AutoShape 11"/>
          <p:cNvCxnSpPr>
            <a:cxnSpLocks noChangeShapeType="1"/>
            <a:stCxn id="53257" idx="4"/>
            <a:endCxn id="53310"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53263"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53264"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53265"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53266"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53267"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53268"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53269"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53270"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53271" name="Group 20"/>
          <p:cNvGrpSpPr>
            <a:grpSpLocks/>
          </p:cNvGrpSpPr>
          <p:nvPr/>
        </p:nvGrpSpPr>
        <p:grpSpPr bwMode="auto">
          <a:xfrm>
            <a:off x="2894013" y="4192588"/>
            <a:ext cx="176212" cy="342900"/>
            <a:chOff x="1670" y="2765"/>
            <a:chExt cx="111" cy="216"/>
          </a:xfrm>
        </p:grpSpPr>
        <p:sp>
          <p:nvSpPr>
            <p:cNvPr id="53310"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3311"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3312"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3313"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3314"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3315"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3316"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3272"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53273" name="Group 29"/>
          <p:cNvGrpSpPr>
            <a:grpSpLocks/>
          </p:cNvGrpSpPr>
          <p:nvPr/>
        </p:nvGrpSpPr>
        <p:grpSpPr bwMode="auto">
          <a:xfrm>
            <a:off x="584200" y="3973513"/>
            <a:ext cx="527050" cy="520700"/>
            <a:chOff x="311" y="2627"/>
            <a:chExt cx="332" cy="328"/>
          </a:xfrm>
        </p:grpSpPr>
        <p:sp>
          <p:nvSpPr>
            <p:cNvPr id="53306" name="Oval 30"/>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3307" name="Text Box 31"/>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3308" name="Text Box 32"/>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53309" name="Line 33"/>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53274" name="AutoShape 34"/>
          <p:cNvCxnSpPr>
            <a:cxnSpLocks noChangeShapeType="1"/>
            <a:stCxn id="53256" idx="6"/>
            <a:endCxn id="53295"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53275" name="AutoShape 35"/>
          <p:cNvCxnSpPr>
            <a:cxnSpLocks noChangeShapeType="1"/>
            <a:stCxn id="53257" idx="2"/>
            <a:endCxn id="53295"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53276" name="Group 36"/>
          <p:cNvGrpSpPr>
            <a:grpSpLocks/>
          </p:cNvGrpSpPr>
          <p:nvPr/>
        </p:nvGrpSpPr>
        <p:grpSpPr bwMode="auto">
          <a:xfrm>
            <a:off x="1470025" y="5427663"/>
            <a:ext cx="457200" cy="152400"/>
            <a:chOff x="1392" y="3552"/>
            <a:chExt cx="288" cy="96"/>
          </a:xfrm>
        </p:grpSpPr>
        <p:sp>
          <p:nvSpPr>
            <p:cNvPr id="53303"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53304"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53305"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53277"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53278"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3279"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3280" name="AutoShape 43"/>
          <p:cNvCxnSpPr>
            <a:cxnSpLocks noChangeShapeType="1"/>
            <a:stCxn id="53258" idx="6"/>
            <a:endCxn id="53279"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53281" name="AutoShape 44"/>
          <p:cNvCxnSpPr>
            <a:cxnSpLocks noChangeShapeType="1"/>
            <a:stCxn id="53279" idx="0"/>
            <a:endCxn id="53312"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53282" name="Oval 45"/>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3283" name="AutoShape 46"/>
          <p:cNvCxnSpPr>
            <a:cxnSpLocks noChangeShapeType="1"/>
            <a:stCxn id="53307" idx="0"/>
            <a:endCxn id="53282"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53284" name="AutoShape 47"/>
          <p:cNvCxnSpPr>
            <a:cxnSpLocks noChangeShapeType="1"/>
            <a:stCxn id="53282" idx="6"/>
            <a:endCxn id="53256"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53285"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3286" name="AutoShape 49"/>
          <p:cNvCxnSpPr>
            <a:cxnSpLocks noChangeShapeType="1"/>
            <a:stCxn id="53279" idx="6"/>
            <a:endCxn id="53285"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53287" name="Group 59"/>
          <p:cNvGrpSpPr>
            <a:grpSpLocks/>
          </p:cNvGrpSpPr>
          <p:nvPr/>
        </p:nvGrpSpPr>
        <p:grpSpPr bwMode="auto">
          <a:xfrm rot="5400000" flipH="1" flipV="1">
            <a:off x="3486944" y="3088482"/>
            <a:ext cx="177800" cy="455612"/>
            <a:chOff x="3450" y="2313"/>
            <a:chExt cx="111" cy="216"/>
          </a:xfrm>
        </p:grpSpPr>
        <p:sp>
          <p:nvSpPr>
            <p:cNvPr id="53296" name="Line 6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3297" name="Line 6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3298" name="Line 6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3299" name="Line 6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3300" name="Line 6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3301" name="Line 6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3302" name="Line 6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3288" name="Text Box 67"/>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53289" name="AutoShape 68"/>
          <p:cNvCxnSpPr>
            <a:cxnSpLocks noChangeShapeType="1"/>
            <a:stCxn id="53278" idx="2"/>
            <a:endCxn id="53298"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53290" name="AutoShape 69"/>
          <p:cNvCxnSpPr>
            <a:cxnSpLocks noChangeShapeType="1"/>
            <a:stCxn id="53257" idx="6"/>
            <a:endCxn id="53296"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grpSp>
        <p:nvGrpSpPr>
          <p:cNvPr id="53291" name="Group 72"/>
          <p:cNvGrpSpPr>
            <a:grpSpLocks/>
          </p:cNvGrpSpPr>
          <p:nvPr/>
        </p:nvGrpSpPr>
        <p:grpSpPr bwMode="auto">
          <a:xfrm>
            <a:off x="2070100" y="3076575"/>
            <a:ext cx="541338" cy="527050"/>
            <a:chOff x="1698" y="2318"/>
            <a:chExt cx="341" cy="332"/>
          </a:xfrm>
        </p:grpSpPr>
        <p:sp>
          <p:nvSpPr>
            <p:cNvPr id="53294" name="Oval 73"/>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53295" name="Text Box 74"/>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53292" name="Text Box 75"/>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
        <p:nvSpPr>
          <p:cNvPr id="53293" name="Text Box 76"/>
          <p:cNvSpPr txBox="1">
            <a:spLocks noChangeArrowheads="1"/>
          </p:cNvSpPr>
          <p:nvPr/>
        </p:nvSpPr>
        <p:spPr bwMode="auto">
          <a:xfrm>
            <a:off x="4876800" y="2927350"/>
            <a:ext cx="2514600" cy="654050"/>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N</a:t>
            </a:r>
          </a:p>
          <a:p>
            <a:pPr marL="914400" lvl="1" indent="-457200" algn="l">
              <a:buFontTx/>
              <a:buChar char="•"/>
            </a:pPr>
            <a:r>
              <a:rPr lang="en-US"/>
              <a:t>Remove </a:t>
            </a:r>
            <a:r>
              <a:rPr lang="en-US" b="1"/>
              <a:t>R</a:t>
            </a:r>
            <a:r>
              <a:rPr lang="en-US" b="1" baseline="-25000"/>
              <a:t>L</a:t>
            </a:r>
            <a:r>
              <a:rPr lang="en-US"/>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a:t>ECEN 301</a:t>
            </a:r>
          </a:p>
        </p:txBody>
      </p:sp>
      <p:sp>
        <p:nvSpPr>
          <p:cNvPr id="54275" name="Footer Placeholder 4"/>
          <p:cNvSpPr>
            <a:spLocks noGrp="1"/>
          </p:cNvSpPr>
          <p:nvPr>
            <p:ph type="ftr" sz="quarter" idx="11"/>
          </p:nvPr>
        </p:nvSpPr>
        <p:spPr>
          <a:noFill/>
        </p:spPr>
        <p:txBody>
          <a:bodyPr/>
          <a:lstStyle/>
          <a:p>
            <a:r>
              <a:rPr lang="en-US"/>
              <a:t>Discussion #9 – Equivalent Circuits</a:t>
            </a:r>
          </a:p>
        </p:txBody>
      </p:sp>
      <p:sp>
        <p:nvSpPr>
          <p:cNvPr id="54276" name="Slide Number Placeholder 5"/>
          <p:cNvSpPr>
            <a:spLocks noGrp="1"/>
          </p:cNvSpPr>
          <p:nvPr>
            <p:ph type="sldNum" sz="quarter" idx="12"/>
          </p:nvPr>
        </p:nvSpPr>
        <p:spPr>
          <a:noFill/>
        </p:spPr>
        <p:txBody>
          <a:bodyPr/>
          <a:lstStyle/>
          <a:p>
            <a:pPr lvl="1"/>
            <a:fld id="{BEA0D1D1-6958-4984-8E7A-CF7C4E932E1C}" type="slidenum">
              <a:rPr lang="en-US"/>
              <a:pPr lvl="1"/>
              <a:t>48</a:t>
            </a:fld>
            <a:endParaRPr lang="en-US"/>
          </a:p>
        </p:txBody>
      </p:sp>
      <p:sp>
        <p:nvSpPr>
          <p:cNvPr id="54277"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54278" name="Rectangle 3"/>
          <p:cNvSpPr>
            <a:spLocks noGrp="1" noChangeArrowheads="1"/>
          </p:cNvSpPr>
          <p:nvPr>
            <p:ph type="body" idx="1"/>
          </p:nvPr>
        </p:nvSpPr>
        <p:spPr/>
        <p:txBody>
          <a:bodyPr/>
          <a:lstStyle/>
          <a:p>
            <a:pPr>
              <a:lnSpc>
                <a:spcPct val="90000"/>
              </a:lnSpc>
            </a:pPr>
            <a:r>
              <a:rPr lang="en-US" sz="2800" b="1" u="sng" smtClean="0"/>
              <a:t>Example5</a:t>
            </a:r>
            <a:r>
              <a:rPr lang="en-US" sz="2800" smtClean="0"/>
              <a:t>: find the Norton equivalent circuit</a:t>
            </a:r>
            <a:endParaRPr lang="en-US" sz="2800" b="1" i="1" baseline="-25000" smtClean="0"/>
          </a:p>
          <a:p>
            <a:pPr lvl="1">
              <a:lnSpc>
                <a:spcPct val="90000"/>
              </a:lnSpc>
            </a:pPr>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 </a:t>
            </a:r>
            <a:endParaRPr lang="en-US" sz="2400" b="1" i="1" baseline="-25000" smtClean="0"/>
          </a:p>
        </p:txBody>
      </p:sp>
      <p:sp>
        <p:nvSpPr>
          <p:cNvPr id="54279" name="Oval 5"/>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4280" name="Oval 6"/>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54281" name="Oval 7"/>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4282" name="AutoShape 9"/>
          <p:cNvCxnSpPr>
            <a:cxnSpLocks noChangeShapeType="1"/>
            <a:stCxn id="54281" idx="0"/>
            <a:endCxn id="54288"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54283" name="AutoShape 10"/>
          <p:cNvCxnSpPr>
            <a:cxnSpLocks noChangeShapeType="1"/>
            <a:stCxn id="54279" idx="4"/>
            <a:endCxn id="54286"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54284" name="AutoShape 11"/>
          <p:cNvCxnSpPr>
            <a:cxnSpLocks noChangeShapeType="1"/>
            <a:stCxn id="54280" idx="4"/>
            <a:endCxn id="54323"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54285" name="Text Box 12"/>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54286" name="Line 13"/>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54287" name="Line 14"/>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54288" name="Line 15"/>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54289" name="Line 16"/>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54290" name="Line 17"/>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54291" name="Line 18"/>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54292" name="Line 19"/>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54293" name="Group 20"/>
          <p:cNvGrpSpPr>
            <a:grpSpLocks/>
          </p:cNvGrpSpPr>
          <p:nvPr/>
        </p:nvGrpSpPr>
        <p:grpSpPr bwMode="auto">
          <a:xfrm>
            <a:off x="2894013" y="4192588"/>
            <a:ext cx="176212" cy="342900"/>
            <a:chOff x="1670" y="2765"/>
            <a:chExt cx="111" cy="216"/>
          </a:xfrm>
        </p:grpSpPr>
        <p:sp>
          <p:nvSpPr>
            <p:cNvPr id="54323" name="Line 21"/>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54324" name="Line 22"/>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54325" name="Line 23"/>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54326" name="Line 24"/>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54327" name="Line 25"/>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54328" name="Line 26"/>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54329" name="Line 27"/>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4294" name="Text Box 28"/>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cxnSp>
        <p:nvCxnSpPr>
          <p:cNvPr id="54295" name="AutoShape 35"/>
          <p:cNvCxnSpPr>
            <a:cxnSpLocks noChangeShapeType="1"/>
            <a:stCxn id="54280" idx="2"/>
            <a:endCxn id="54279" idx="6"/>
          </p:cNvCxnSpPr>
          <p:nvPr/>
        </p:nvCxnSpPr>
        <p:spPr bwMode="auto">
          <a:xfrm flipH="1" flipV="1">
            <a:off x="1736725" y="3325813"/>
            <a:ext cx="1157288" cy="1587"/>
          </a:xfrm>
          <a:prstGeom prst="straightConnector1">
            <a:avLst/>
          </a:prstGeom>
          <a:noFill/>
          <a:ln w="12700">
            <a:solidFill>
              <a:schemeClr val="tx1"/>
            </a:solidFill>
            <a:round/>
            <a:headEnd type="none" w="lg" len="lg"/>
            <a:tailEnd type="none" w="lg" len="lg"/>
          </a:ln>
        </p:spPr>
      </p:cxnSp>
      <p:grpSp>
        <p:nvGrpSpPr>
          <p:cNvPr id="54296" name="Group 36"/>
          <p:cNvGrpSpPr>
            <a:grpSpLocks/>
          </p:cNvGrpSpPr>
          <p:nvPr/>
        </p:nvGrpSpPr>
        <p:grpSpPr bwMode="auto">
          <a:xfrm>
            <a:off x="1470025" y="5427663"/>
            <a:ext cx="457200" cy="152400"/>
            <a:chOff x="1392" y="3552"/>
            <a:chExt cx="288" cy="96"/>
          </a:xfrm>
        </p:grpSpPr>
        <p:sp>
          <p:nvSpPr>
            <p:cNvPr id="54320" name="Line 37"/>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54321" name="Line 38"/>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54322" name="Line 39"/>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54297" name="Line 40"/>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54298" name="Oval 41"/>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54299" name="Oval 42"/>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54300" name="AutoShape 43"/>
          <p:cNvCxnSpPr>
            <a:cxnSpLocks noChangeShapeType="1"/>
            <a:stCxn id="54281" idx="6"/>
            <a:endCxn id="54299"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54301" name="AutoShape 44"/>
          <p:cNvCxnSpPr>
            <a:cxnSpLocks noChangeShapeType="1"/>
            <a:stCxn id="54299" idx="0"/>
            <a:endCxn id="54325"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54302" name="Oval 45"/>
          <p:cNvSpPr>
            <a:spLocks noChangeArrowheads="1"/>
          </p:cNvSpPr>
          <p:nvPr/>
        </p:nvSpPr>
        <p:spPr bwMode="auto">
          <a:xfrm>
            <a:off x="779463" y="3263900"/>
            <a:ext cx="131762"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4303" name="AutoShape 47"/>
          <p:cNvCxnSpPr>
            <a:cxnSpLocks noChangeShapeType="1"/>
            <a:stCxn id="54302" idx="6"/>
            <a:endCxn id="54279"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54304" name="Oval 48"/>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4305" name="AutoShape 49"/>
          <p:cNvCxnSpPr>
            <a:cxnSpLocks noChangeShapeType="1"/>
            <a:stCxn id="54299" idx="6"/>
            <a:endCxn id="54304"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54306" name="Group 50"/>
          <p:cNvGrpSpPr>
            <a:grpSpLocks/>
          </p:cNvGrpSpPr>
          <p:nvPr/>
        </p:nvGrpSpPr>
        <p:grpSpPr bwMode="auto">
          <a:xfrm rot="5400000" flipH="1" flipV="1">
            <a:off x="3486944" y="3088482"/>
            <a:ext cx="177800" cy="455612"/>
            <a:chOff x="3450" y="2313"/>
            <a:chExt cx="111" cy="216"/>
          </a:xfrm>
        </p:grpSpPr>
        <p:sp>
          <p:nvSpPr>
            <p:cNvPr id="54313" name="Line 51"/>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54314" name="Line 52"/>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54315" name="Line 53"/>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54316" name="Line 54"/>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54317" name="Line 55"/>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54318" name="Line 56"/>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54319" name="Line 57"/>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54307" name="Text Box 58"/>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54308" name="AutoShape 59"/>
          <p:cNvCxnSpPr>
            <a:cxnSpLocks noChangeShapeType="1"/>
            <a:stCxn id="54298" idx="2"/>
            <a:endCxn id="54315"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54309" name="AutoShape 60"/>
          <p:cNvCxnSpPr>
            <a:cxnSpLocks noChangeShapeType="1"/>
            <a:stCxn id="54280" idx="6"/>
            <a:endCxn id="54313"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sp>
        <p:nvSpPr>
          <p:cNvPr id="54310" name="Text Box 66"/>
          <p:cNvSpPr txBox="1">
            <a:spLocks noChangeArrowheads="1"/>
          </p:cNvSpPr>
          <p:nvPr/>
        </p:nvSpPr>
        <p:spPr bwMode="auto">
          <a:xfrm>
            <a:off x="4876800" y="2921000"/>
            <a:ext cx="2514600" cy="928688"/>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N</a:t>
            </a:r>
          </a:p>
          <a:p>
            <a:pPr marL="914400" lvl="1" indent="-457200" algn="l">
              <a:buFontTx/>
              <a:buChar char="•"/>
            </a:pPr>
            <a:r>
              <a:rPr lang="en-US"/>
              <a:t>Remove </a:t>
            </a:r>
            <a:r>
              <a:rPr lang="en-US" b="1"/>
              <a:t>R</a:t>
            </a:r>
            <a:r>
              <a:rPr lang="en-US" b="1" baseline="-25000"/>
              <a:t>L</a:t>
            </a:r>
            <a:r>
              <a:rPr lang="en-US"/>
              <a:t> </a:t>
            </a:r>
          </a:p>
          <a:p>
            <a:pPr marL="914400" lvl="1" indent="-457200" algn="l">
              <a:buFontTx/>
              <a:buChar char="•"/>
            </a:pPr>
            <a:r>
              <a:rPr lang="en-US"/>
              <a:t>Zero sources</a:t>
            </a:r>
          </a:p>
        </p:txBody>
      </p:sp>
      <p:sp>
        <p:nvSpPr>
          <p:cNvPr id="54311" name="Oval 67"/>
          <p:cNvSpPr>
            <a:spLocks noChangeArrowheads="1"/>
          </p:cNvSpPr>
          <p:nvPr/>
        </p:nvSpPr>
        <p:spPr bwMode="auto">
          <a:xfrm>
            <a:off x="8001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54312" name="AutoShape 68"/>
          <p:cNvCxnSpPr>
            <a:cxnSpLocks noChangeShapeType="1"/>
            <a:stCxn id="54281" idx="2"/>
            <a:endCxn id="54311" idx="6"/>
          </p:cNvCxnSpPr>
          <p:nvPr/>
        </p:nvCxnSpPr>
        <p:spPr bwMode="auto">
          <a:xfrm flipH="1">
            <a:off x="931863" y="5184775"/>
            <a:ext cx="704850" cy="0"/>
          </a:xfrm>
          <a:prstGeom prst="straightConnector1">
            <a:avLst/>
          </a:prstGeom>
          <a:noFill/>
          <a:ln w="12700">
            <a:solidFill>
              <a:schemeClr val="tx1"/>
            </a:solidFill>
            <a:round/>
            <a:headEnd type="none" w="lg" len="lg"/>
            <a:tailEnd type="none" w="lg" len="lg"/>
          </a:ln>
        </p:spPr>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Date Placeholder 4"/>
          <p:cNvSpPr>
            <a:spLocks noGrp="1"/>
          </p:cNvSpPr>
          <p:nvPr>
            <p:ph type="dt" sz="quarter" idx="10"/>
          </p:nvPr>
        </p:nvSpPr>
        <p:spPr>
          <a:noFill/>
        </p:spPr>
        <p:txBody>
          <a:bodyPr/>
          <a:lstStyle/>
          <a:p>
            <a:r>
              <a:rPr lang="en-US"/>
              <a:t>ECEN 301</a:t>
            </a:r>
          </a:p>
        </p:txBody>
      </p:sp>
      <p:sp>
        <p:nvSpPr>
          <p:cNvPr id="18436" name="Footer Placeholder 5"/>
          <p:cNvSpPr>
            <a:spLocks noGrp="1"/>
          </p:cNvSpPr>
          <p:nvPr>
            <p:ph type="ftr" sz="quarter" idx="11"/>
          </p:nvPr>
        </p:nvSpPr>
        <p:spPr>
          <a:noFill/>
        </p:spPr>
        <p:txBody>
          <a:bodyPr/>
          <a:lstStyle/>
          <a:p>
            <a:r>
              <a:rPr lang="en-US"/>
              <a:t>Discussion #9 – Equivalent Circuits</a:t>
            </a:r>
          </a:p>
        </p:txBody>
      </p:sp>
      <p:sp>
        <p:nvSpPr>
          <p:cNvPr id="18437" name="Slide Number Placeholder 6"/>
          <p:cNvSpPr>
            <a:spLocks noGrp="1"/>
          </p:cNvSpPr>
          <p:nvPr>
            <p:ph type="sldNum" sz="quarter" idx="12"/>
          </p:nvPr>
        </p:nvSpPr>
        <p:spPr>
          <a:noFill/>
        </p:spPr>
        <p:txBody>
          <a:bodyPr/>
          <a:lstStyle/>
          <a:p>
            <a:pPr lvl="1"/>
            <a:fld id="{44735337-2B0E-409A-AACD-EECAE7292E95}" type="slidenum">
              <a:rPr lang="en-US"/>
              <a:pPr lvl="1"/>
              <a:t>49</a:t>
            </a:fld>
            <a:endParaRPr lang="en-US"/>
          </a:p>
        </p:txBody>
      </p:sp>
      <p:sp>
        <p:nvSpPr>
          <p:cNvPr id="18438"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18439" name="Text Box 4"/>
          <p:cNvSpPr txBox="1">
            <a:spLocks noChangeArrowheads="1"/>
          </p:cNvSpPr>
          <p:nvPr/>
        </p:nvSpPr>
        <p:spPr bwMode="auto">
          <a:xfrm>
            <a:off x="4876800" y="2927350"/>
            <a:ext cx="3048000" cy="1203325"/>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N</a:t>
            </a:r>
          </a:p>
          <a:p>
            <a:pPr marL="914400" lvl="1" indent="-457200" algn="l">
              <a:buFontTx/>
              <a:buChar char="•"/>
            </a:pPr>
            <a:r>
              <a:rPr lang="en-US"/>
              <a:t>Remove </a:t>
            </a:r>
            <a:r>
              <a:rPr lang="en-US" b="1"/>
              <a:t>R</a:t>
            </a:r>
            <a:r>
              <a:rPr lang="en-US" b="1" baseline="-25000"/>
              <a:t>L</a:t>
            </a:r>
            <a:r>
              <a:rPr lang="en-US"/>
              <a:t> </a:t>
            </a:r>
          </a:p>
          <a:p>
            <a:pPr marL="914400" lvl="1" indent="-457200" algn="l">
              <a:buFontTx/>
              <a:buChar char="•"/>
            </a:pPr>
            <a:r>
              <a:rPr lang="en-US"/>
              <a:t>Zero sources</a:t>
            </a:r>
          </a:p>
          <a:p>
            <a:pPr marL="914400" lvl="1" indent="-457200" algn="l">
              <a:buFontTx/>
              <a:buChar char="•"/>
            </a:pPr>
            <a:r>
              <a:rPr lang="en-US"/>
              <a:t>Compute </a:t>
            </a:r>
            <a:r>
              <a:rPr lang="en-US" b="1"/>
              <a:t>R</a:t>
            </a:r>
            <a:r>
              <a:rPr lang="en-US" b="1" baseline="-25000"/>
              <a:t>N</a:t>
            </a:r>
            <a:r>
              <a:rPr lang="en-US"/>
              <a:t> = </a:t>
            </a:r>
            <a:r>
              <a:rPr lang="en-US" b="1"/>
              <a:t>R</a:t>
            </a:r>
            <a:r>
              <a:rPr lang="en-US" b="1" baseline="-25000"/>
              <a:t>EQ</a:t>
            </a:r>
          </a:p>
        </p:txBody>
      </p:sp>
      <p:grpSp>
        <p:nvGrpSpPr>
          <p:cNvPr id="18440" name="Group 5"/>
          <p:cNvGrpSpPr>
            <a:grpSpLocks/>
          </p:cNvGrpSpPr>
          <p:nvPr/>
        </p:nvGrpSpPr>
        <p:grpSpPr bwMode="auto">
          <a:xfrm>
            <a:off x="1735138" y="3797300"/>
            <a:ext cx="176212" cy="342900"/>
            <a:chOff x="1670" y="2765"/>
            <a:chExt cx="111" cy="216"/>
          </a:xfrm>
        </p:grpSpPr>
        <p:sp>
          <p:nvSpPr>
            <p:cNvPr id="18447" name="Line 6"/>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8448" name="Line 7"/>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8449" name="Line 8"/>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8450" name="Line 9"/>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8451" name="Line 10"/>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8452" name="Line 11"/>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8453" name="Line 12"/>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8441" name="Text Box 13"/>
          <p:cNvSpPr txBox="1">
            <a:spLocks noChangeArrowheads="1"/>
          </p:cNvSpPr>
          <p:nvPr/>
        </p:nvSpPr>
        <p:spPr bwMode="auto">
          <a:xfrm>
            <a:off x="1868488" y="3492500"/>
            <a:ext cx="569912"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EQ</a:t>
            </a:r>
          </a:p>
          <a:p>
            <a:endParaRPr lang="en-US" b="1"/>
          </a:p>
        </p:txBody>
      </p:sp>
      <p:sp>
        <p:nvSpPr>
          <p:cNvPr id="18442" name="Oval 14"/>
          <p:cNvSpPr>
            <a:spLocks noChangeArrowheads="1"/>
          </p:cNvSpPr>
          <p:nvPr/>
        </p:nvSpPr>
        <p:spPr bwMode="auto">
          <a:xfrm>
            <a:off x="3101975" y="2916238"/>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8443" name="Oval 15"/>
          <p:cNvSpPr>
            <a:spLocks noChangeArrowheads="1"/>
          </p:cNvSpPr>
          <p:nvPr/>
        </p:nvSpPr>
        <p:spPr bwMode="auto">
          <a:xfrm>
            <a:off x="3101975" y="480695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8444" name="AutoShape 16"/>
          <p:cNvCxnSpPr>
            <a:cxnSpLocks noChangeShapeType="1"/>
            <a:stCxn id="18443" idx="2"/>
            <a:endCxn id="18449" idx="1"/>
          </p:cNvCxnSpPr>
          <p:nvPr/>
        </p:nvCxnSpPr>
        <p:spPr bwMode="auto">
          <a:xfrm rot="10800000">
            <a:off x="1825625" y="4140200"/>
            <a:ext cx="1276350" cy="728663"/>
          </a:xfrm>
          <a:prstGeom prst="bentConnector2">
            <a:avLst/>
          </a:prstGeom>
          <a:noFill/>
          <a:ln w="12700">
            <a:solidFill>
              <a:schemeClr val="tx1"/>
            </a:solidFill>
            <a:miter lim="800000"/>
            <a:headEnd type="none" w="lg" len="lg"/>
            <a:tailEnd type="none" w="lg" len="lg"/>
          </a:ln>
        </p:spPr>
      </p:cxnSp>
      <p:cxnSp>
        <p:nvCxnSpPr>
          <p:cNvPr id="18445" name="AutoShape 17"/>
          <p:cNvCxnSpPr>
            <a:cxnSpLocks noChangeShapeType="1"/>
            <a:stCxn id="18442" idx="2"/>
            <a:endCxn id="18447" idx="0"/>
          </p:cNvCxnSpPr>
          <p:nvPr/>
        </p:nvCxnSpPr>
        <p:spPr bwMode="auto">
          <a:xfrm rot="10800000" flipV="1">
            <a:off x="1811338" y="2978150"/>
            <a:ext cx="1290637" cy="819150"/>
          </a:xfrm>
          <a:prstGeom prst="bentConnector2">
            <a:avLst/>
          </a:prstGeom>
          <a:noFill/>
          <a:ln w="12700">
            <a:solidFill>
              <a:schemeClr val="tx1"/>
            </a:solidFill>
            <a:miter lim="800000"/>
            <a:headEnd type="none" w="lg" len="lg"/>
            <a:tailEnd type="none" w="lg" len="lg"/>
          </a:ln>
        </p:spPr>
      </p:cxnSp>
      <p:graphicFrame>
        <p:nvGraphicFramePr>
          <p:cNvPr id="18434" name="Object 18"/>
          <p:cNvGraphicFramePr>
            <a:graphicFrameLocks noChangeAspect="1"/>
          </p:cNvGraphicFramePr>
          <p:nvPr>
            <p:ph sz="half" idx="2"/>
          </p:nvPr>
        </p:nvGraphicFramePr>
        <p:xfrm>
          <a:off x="4876800" y="4610100"/>
          <a:ext cx="2971800" cy="636588"/>
        </p:xfrm>
        <a:graphic>
          <a:graphicData uri="http://schemas.openxmlformats.org/presentationml/2006/ole">
            <p:oleObj spid="_x0000_s18434" name="Equation" r:id="rId3" imgW="1066680" imgH="228600" progId="Equation.3">
              <p:embed/>
            </p:oleObj>
          </a:graphicData>
        </a:graphic>
      </p:graphicFrame>
      <p:sp>
        <p:nvSpPr>
          <p:cNvPr id="18446" name="Rectangle 20"/>
          <p:cNvSpPr>
            <a:spLocks noGrp="1" noChangeArrowheads="1"/>
          </p:cNvSpPr>
          <p:nvPr>
            <p:ph type="body" idx="1"/>
          </p:nvPr>
        </p:nvSpPr>
        <p:spPr>
          <a:xfrm>
            <a:off x="406400" y="1333500"/>
            <a:ext cx="8356600" cy="1409700"/>
          </a:xfrm>
          <a:noFill/>
        </p:spPr>
        <p:txBody>
          <a:bodyPr/>
          <a:lstStyle/>
          <a:p>
            <a:pPr>
              <a:lnSpc>
                <a:spcPct val="90000"/>
              </a:lnSpc>
            </a:pPr>
            <a:r>
              <a:rPr lang="en-US" sz="2800" b="1" u="sng" smtClean="0"/>
              <a:t>Example5</a:t>
            </a:r>
            <a:r>
              <a:rPr lang="en-US" sz="2800" smtClean="0"/>
              <a:t>: find the Norton equivalent circuit</a:t>
            </a:r>
            <a:endParaRPr lang="en-US" sz="2800" b="1" i="1" smtClean="0"/>
          </a:p>
          <a:p>
            <a:pPr lvl="1">
              <a:lnSpc>
                <a:spcPct val="90000"/>
              </a:lnSpc>
            </a:pPr>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a:t>
            </a:r>
            <a:r>
              <a:rPr lang="el-GR" smtClean="0"/>
              <a:t> </a:t>
            </a: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a:t>ECEN 301</a:t>
            </a:r>
          </a:p>
        </p:txBody>
      </p:sp>
      <p:sp>
        <p:nvSpPr>
          <p:cNvPr id="27651" name="Footer Placeholder 4"/>
          <p:cNvSpPr>
            <a:spLocks noGrp="1"/>
          </p:cNvSpPr>
          <p:nvPr>
            <p:ph type="ftr" sz="quarter" idx="11"/>
          </p:nvPr>
        </p:nvSpPr>
        <p:spPr>
          <a:noFill/>
        </p:spPr>
        <p:txBody>
          <a:bodyPr/>
          <a:lstStyle/>
          <a:p>
            <a:r>
              <a:rPr lang="en-US"/>
              <a:t>Discussion #9 – Equivalent Circuits</a:t>
            </a:r>
          </a:p>
        </p:txBody>
      </p:sp>
      <p:sp>
        <p:nvSpPr>
          <p:cNvPr id="27652" name="Slide Number Placeholder 5"/>
          <p:cNvSpPr>
            <a:spLocks noGrp="1"/>
          </p:cNvSpPr>
          <p:nvPr>
            <p:ph type="sldNum" sz="quarter" idx="12"/>
          </p:nvPr>
        </p:nvSpPr>
        <p:spPr>
          <a:noFill/>
        </p:spPr>
        <p:txBody>
          <a:bodyPr/>
          <a:lstStyle/>
          <a:p>
            <a:pPr lvl="1"/>
            <a:fld id="{04D23815-51B0-48FA-882B-1ADEF8A105FA}" type="slidenum">
              <a:rPr lang="en-US"/>
              <a:pPr lvl="1"/>
              <a:t>5</a:t>
            </a:fld>
            <a:endParaRPr lang="en-US"/>
          </a:p>
        </p:txBody>
      </p:sp>
      <p:sp>
        <p:nvSpPr>
          <p:cNvPr id="27653" name="Rectangle 2"/>
          <p:cNvSpPr>
            <a:spLocks noGrp="1" noChangeArrowheads="1"/>
          </p:cNvSpPr>
          <p:nvPr>
            <p:ph type="title"/>
          </p:nvPr>
        </p:nvSpPr>
        <p:spPr/>
        <p:txBody>
          <a:bodyPr/>
          <a:lstStyle/>
          <a:p>
            <a:r>
              <a:rPr lang="en-US" smtClean="0"/>
              <a:t>Network Analysis</a:t>
            </a:r>
          </a:p>
        </p:txBody>
      </p:sp>
      <p:sp>
        <p:nvSpPr>
          <p:cNvPr id="27654" name="Rectangle 3"/>
          <p:cNvSpPr>
            <a:spLocks noGrp="1" noChangeArrowheads="1"/>
          </p:cNvSpPr>
          <p:nvPr>
            <p:ph type="body" idx="1"/>
          </p:nvPr>
        </p:nvSpPr>
        <p:spPr>
          <a:xfrm>
            <a:off x="406400" y="1333500"/>
            <a:ext cx="8356600" cy="4381500"/>
          </a:xfrm>
        </p:spPr>
        <p:txBody>
          <a:bodyPr/>
          <a:lstStyle/>
          <a:p>
            <a:pPr>
              <a:buClr>
                <a:schemeClr val="tx1"/>
              </a:buClr>
            </a:pPr>
            <a:r>
              <a:rPr lang="en-US" smtClean="0"/>
              <a:t>Network Analysis Methods:</a:t>
            </a:r>
          </a:p>
          <a:p>
            <a:pPr lvl="1">
              <a:buClr>
                <a:srgbClr val="006600"/>
              </a:buClr>
              <a:buFont typeface="Monotype Sorts" pitchFamily="2" charset="2"/>
              <a:buChar char="ü"/>
            </a:pPr>
            <a:r>
              <a:rPr lang="en-US" smtClean="0"/>
              <a:t>Node voltage method</a:t>
            </a:r>
          </a:p>
          <a:p>
            <a:pPr lvl="1">
              <a:buClr>
                <a:srgbClr val="006600"/>
              </a:buClr>
              <a:buFont typeface="Monotype Sorts" pitchFamily="2" charset="2"/>
              <a:buChar char="ü"/>
            </a:pPr>
            <a:r>
              <a:rPr lang="en-US" smtClean="0"/>
              <a:t>Mesh current method</a:t>
            </a:r>
          </a:p>
          <a:p>
            <a:pPr lvl="1">
              <a:buClr>
                <a:srgbClr val="006600"/>
              </a:buClr>
              <a:buFont typeface="Monotype Sorts" pitchFamily="2" charset="2"/>
              <a:buChar char="ü"/>
            </a:pPr>
            <a:r>
              <a:rPr lang="en-US" smtClean="0"/>
              <a:t>Superposition</a:t>
            </a:r>
          </a:p>
          <a:p>
            <a:pPr lvl="1">
              <a:buClr>
                <a:srgbClr val="800000"/>
              </a:buClr>
              <a:buFont typeface="Monotype Sorts" pitchFamily="2" charset="2"/>
              <a:buChar char="Ü"/>
            </a:pPr>
            <a:r>
              <a:rPr lang="en-US" smtClean="0"/>
              <a:t>Equivalent circuits</a:t>
            </a:r>
          </a:p>
          <a:p>
            <a:pPr lvl="2">
              <a:buClr>
                <a:srgbClr val="006600"/>
              </a:buClr>
              <a:buFont typeface="Monotype Sorts" pitchFamily="2" charset="2"/>
              <a:buChar char="ü"/>
            </a:pPr>
            <a:r>
              <a:rPr lang="en-US" smtClean="0"/>
              <a:t>Source transformation</a:t>
            </a:r>
          </a:p>
          <a:p>
            <a:pPr lvl="2">
              <a:buClr>
                <a:srgbClr val="800000"/>
              </a:buClr>
              <a:buFont typeface="Monotype Sorts" pitchFamily="2" charset="2"/>
              <a:buChar char="Ü"/>
            </a:pPr>
            <a:r>
              <a:rPr lang="en-US" smtClean="0"/>
              <a:t>Th</a:t>
            </a:r>
            <a:r>
              <a:rPr lang="en-US" smtClean="0">
                <a:cs typeface="Times New Roman" pitchFamily="18" charset="0"/>
              </a:rPr>
              <a:t>évenin equivalent</a:t>
            </a:r>
          </a:p>
          <a:p>
            <a:pPr lvl="2">
              <a:buClr>
                <a:srgbClr val="800000"/>
              </a:buClr>
              <a:buFont typeface="Monotype Sorts" pitchFamily="2" charset="2"/>
              <a:buChar char="Ü"/>
            </a:pPr>
            <a:r>
              <a:rPr lang="en-US" smtClean="0">
                <a:cs typeface="Times New Roman" pitchFamily="18" charset="0"/>
              </a:rPr>
              <a:t>Norton equivalent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Date Placeholder 5"/>
          <p:cNvSpPr>
            <a:spLocks noGrp="1"/>
          </p:cNvSpPr>
          <p:nvPr>
            <p:ph type="dt" sz="quarter" idx="10"/>
          </p:nvPr>
        </p:nvSpPr>
        <p:spPr>
          <a:noFill/>
        </p:spPr>
        <p:txBody>
          <a:bodyPr/>
          <a:lstStyle/>
          <a:p>
            <a:r>
              <a:rPr lang="en-US"/>
              <a:t>ECEN 301</a:t>
            </a:r>
          </a:p>
        </p:txBody>
      </p:sp>
      <p:sp>
        <p:nvSpPr>
          <p:cNvPr id="19461" name="Footer Placeholder 6"/>
          <p:cNvSpPr>
            <a:spLocks noGrp="1"/>
          </p:cNvSpPr>
          <p:nvPr>
            <p:ph type="ftr" sz="quarter" idx="11"/>
          </p:nvPr>
        </p:nvSpPr>
        <p:spPr>
          <a:noFill/>
        </p:spPr>
        <p:txBody>
          <a:bodyPr/>
          <a:lstStyle/>
          <a:p>
            <a:r>
              <a:rPr lang="en-US"/>
              <a:t>Discussion #9 – Equivalent Circuits</a:t>
            </a:r>
          </a:p>
        </p:txBody>
      </p:sp>
      <p:sp>
        <p:nvSpPr>
          <p:cNvPr id="19462" name="Slide Number Placeholder 7"/>
          <p:cNvSpPr>
            <a:spLocks noGrp="1"/>
          </p:cNvSpPr>
          <p:nvPr>
            <p:ph type="sldNum" sz="quarter" idx="12"/>
          </p:nvPr>
        </p:nvSpPr>
        <p:spPr>
          <a:noFill/>
        </p:spPr>
        <p:txBody>
          <a:bodyPr/>
          <a:lstStyle/>
          <a:p>
            <a:pPr lvl="1"/>
            <a:fld id="{F0AD0BA1-3AE7-4AA6-BDB2-A98828CBE827}" type="slidenum">
              <a:rPr lang="en-US"/>
              <a:pPr lvl="1"/>
              <a:t>50</a:t>
            </a:fld>
            <a:endParaRPr lang="en-US"/>
          </a:p>
        </p:txBody>
      </p:sp>
      <p:sp>
        <p:nvSpPr>
          <p:cNvPr id="19463"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19464" name="Rectangle 18"/>
          <p:cNvSpPr>
            <a:spLocks noGrp="1" noChangeArrowheads="1"/>
          </p:cNvSpPr>
          <p:nvPr>
            <p:ph type="body" sz="half" idx="1"/>
          </p:nvPr>
        </p:nvSpPr>
        <p:spPr>
          <a:xfrm>
            <a:off x="406400" y="1333500"/>
            <a:ext cx="8356600" cy="1409700"/>
          </a:xfrm>
          <a:noFill/>
        </p:spPr>
        <p:txBody>
          <a:bodyPr/>
          <a:lstStyle/>
          <a:p>
            <a:r>
              <a:rPr lang="en-US" sz="2800" b="1" u="sng" smtClean="0"/>
              <a:t>Example5</a:t>
            </a:r>
            <a:r>
              <a:rPr lang="en-US" sz="2800" smtClean="0"/>
              <a:t>: find the Norton equivalent circuit</a:t>
            </a:r>
            <a:endParaRPr lang="en-US" sz="2800" b="1" i="1" smtClean="0"/>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a:t>
            </a:r>
            <a:r>
              <a:rPr lang="el-GR" smtClean="0"/>
              <a:t> </a:t>
            </a:r>
            <a:endParaRPr lang="en-US" smtClean="0"/>
          </a:p>
        </p:txBody>
      </p:sp>
      <p:graphicFrame>
        <p:nvGraphicFramePr>
          <p:cNvPr id="19458" name="Object 17"/>
          <p:cNvGraphicFramePr>
            <a:graphicFrameLocks noChangeAspect="1"/>
          </p:cNvGraphicFramePr>
          <p:nvPr>
            <p:ph sz="quarter" idx="2"/>
          </p:nvPr>
        </p:nvGraphicFramePr>
        <p:xfrm>
          <a:off x="5562600" y="5097463"/>
          <a:ext cx="2219325" cy="846137"/>
        </p:xfrm>
        <a:graphic>
          <a:graphicData uri="http://schemas.openxmlformats.org/presentationml/2006/ole">
            <p:oleObj spid="_x0000_s19458" name="Equation" r:id="rId3" imgW="1066680" imgH="406080" progId="Equation.3">
              <p:embed/>
            </p:oleObj>
          </a:graphicData>
        </a:graphic>
      </p:graphicFrame>
      <p:sp>
        <p:nvSpPr>
          <p:cNvPr id="19465" name="Text Box 19"/>
          <p:cNvSpPr txBox="1">
            <a:spLocks noChangeArrowheads="1"/>
          </p:cNvSpPr>
          <p:nvPr/>
        </p:nvSpPr>
        <p:spPr bwMode="auto">
          <a:xfrm>
            <a:off x="4876800" y="2927350"/>
            <a:ext cx="3352800" cy="928688"/>
          </a:xfrm>
          <a:prstGeom prst="rect">
            <a:avLst/>
          </a:prstGeom>
          <a:solidFill>
            <a:srgbClr val="ACA964">
              <a:alpha val="50195"/>
            </a:srgbClr>
          </a:solidFill>
          <a:ln w="12700">
            <a:solidFill>
              <a:schemeClr val="tx1"/>
            </a:solidFill>
            <a:miter lim="800000"/>
            <a:headEnd type="none" w="lg" len="lg"/>
            <a:tailEnd type="none" w="lg" len="lg"/>
          </a:ln>
        </p:spPr>
        <p:txBody>
          <a:bodyPr>
            <a:spAutoFit/>
          </a:bodyPr>
          <a:lstStyle/>
          <a:p>
            <a:pPr marL="457200" indent="-457200" algn="l">
              <a:buFontTx/>
              <a:buAutoNum type="arabicPeriod"/>
            </a:pPr>
            <a:r>
              <a:rPr lang="en-US"/>
              <a:t>Compute </a:t>
            </a:r>
            <a:r>
              <a:rPr lang="en-US" b="1"/>
              <a:t>R</a:t>
            </a:r>
            <a:r>
              <a:rPr lang="en-US" b="1" baseline="-25000"/>
              <a:t>N</a:t>
            </a:r>
            <a:endParaRPr lang="en-US"/>
          </a:p>
          <a:p>
            <a:pPr marL="457200" indent="-457200" algn="l">
              <a:buFontTx/>
              <a:buAutoNum type="arabicPeriod"/>
            </a:pPr>
            <a:r>
              <a:rPr lang="en-US"/>
              <a:t>Compute </a:t>
            </a:r>
            <a:r>
              <a:rPr lang="en-US" b="1" i="1"/>
              <a:t>i</a:t>
            </a:r>
            <a:r>
              <a:rPr lang="en-US" b="1" i="1" baseline="-25000"/>
              <a:t>N</a:t>
            </a:r>
          </a:p>
          <a:p>
            <a:pPr marL="914400" lvl="1" indent="-457200" algn="l">
              <a:buFontTx/>
              <a:buChar char="•"/>
            </a:pPr>
            <a:r>
              <a:rPr lang="en-US"/>
              <a:t>(previously computed)</a:t>
            </a:r>
          </a:p>
        </p:txBody>
      </p:sp>
      <p:graphicFrame>
        <p:nvGraphicFramePr>
          <p:cNvPr id="19459" name="Object 20"/>
          <p:cNvGraphicFramePr>
            <a:graphicFrameLocks noChangeAspect="1"/>
          </p:cNvGraphicFramePr>
          <p:nvPr>
            <p:ph sz="quarter" idx="3"/>
          </p:nvPr>
        </p:nvGraphicFramePr>
        <p:xfrm>
          <a:off x="5715000" y="4116388"/>
          <a:ext cx="1219200" cy="812800"/>
        </p:xfrm>
        <a:graphic>
          <a:graphicData uri="http://schemas.openxmlformats.org/presentationml/2006/ole">
            <p:oleObj spid="_x0000_s19459" name="Equation" r:id="rId4" imgW="609480" imgH="406080" progId="Equation.3">
              <p:embed/>
            </p:oleObj>
          </a:graphicData>
        </a:graphic>
      </p:graphicFrame>
      <p:sp>
        <p:nvSpPr>
          <p:cNvPr id="19466" name="Text Box 22"/>
          <p:cNvSpPr txBox="1">
            <a:spLocks noChangeArrowheads="1"/>
          </p:cNvSpPr>
          <p:nvPr/>
        </p:nvSpPr>
        <p:spPr bwMode="auto">
          <a:xfrm>
            <a:off x="266700" y="368935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19467" name="Oval 23"/>
          <p:cNvSpPr>
            <a:spLocks noChangeArrowheads="1"/>
          </p:cNvSpPr>
          <p:nvPr/>
        </p:nvSpPr>
        <p:spPr bwMode="auto">
          <a:xfrm>
            <a:off x="16049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9468" name="Oval 24"/>
          <p:cNvSpPr>
            <a:spLocks noChangeArrowheads="1"/>
          </p:cNvSpPr>
          <p:nvPr/>
        </p:nvSpPr>
        <p:spPr bwMode="auto">
          <a:xfrm>
            <a:off x="2894013" y="32654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19469" name="Oval 25"/>
          <p:cNvSpPr>
            <a:spLocks noChangeArrowheads="1"/>
          </p:cNvSpPr>
          <p:nvPr/>
        </p:nvSpPr>
        <p:spPr bwMode="auto">
          <a:xfrm>
            <a:off x="16367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9470" name="AutoShape 26"/>
          <p:cNvCxnSpPr>
            <a:cxnSpLocks noChangeShapeType="1"/>
            <a:stCxn id="19469" idx="2"/>
            <a:endCxn id="19527" idx="4"/>
          </p:cNvCxnSpPr>
          <p:nvPr/>
        </p:nvCxnSpPr>
        <p:spPr bwMode="auto">
          <a:xfrm rot="10800000">
            <a:off x="847725" y="4494213"/>
            <a:ext cx="788988" cy="690562"/>
          </a:xfrm>
          <a:prstGeom prst="bentConnector2">
            <a:avLst/>
          </a:prstGeom>
          <a:noFill/>
          <a:ln w="12700">
            <a:solidFill>
              <a:schemeClr val="tx1"/>
            </a:solidFill>
            <a:miter lim="800000"/>
            <a:headEnd type="none" w="lg" len="lg"/>
            <a:tailEnd type="none" w="lg" len="lg"/>
          </a:ln>
        </p:spPr>
      </p:cxnSp>
      <p:cxnSp>
        <p:nvCxnSpPr>
          <p:cNvPr id="19471" name="AutoShape 27"/>
          <p:cNvCxnSpPr>
            <a:cxnSpLocks noChangeShapeType="1"/>
            <a:stCxn id="19469" idx="0"/>
            <a:endCxn id="19477" idx="1"/>
          </p:cNvCxnSpPr>
          <p:nvPr/>
        </p:nvCxnSpPr>
        <p:spPr bwMode="auto">
          <a:xfrm flipH="1" flipV="1">
            <a:off x="1701800" y="4535488"/>
            <a:ext cx="1588" cy="587375"/>
          </a:xfrm>
          <a:prstGeom prst="straightConnector1">
            <a:avLst/>
          </a:prstGeom>
          <a:noFill/>
          <a:ln w="12700">
            <a:solidFill>
              <a:schemeClr val="tx1"/>
            </a:solidFill>
            <a:round/>
            <a:headEnd type="none" w="lg" len="lg"/>
            <a:tailEnd type="none" w="lg" len="lg"/>
          </a:ln>
        </p:spPr>
      </p:cxnSp>
      <p:cxnSp>
        <p:nvCxnSpPr>
          <p:cNvPr id="19472" name="AutoShape 28"/>
          <p:cNvCxnSpPr>
            <a:cxnSpLocks noChangeShapeType="1"/>
            <a:stCxn id="19467" idx="4"/>
            <a:endCxn id="19475" idx="0"/>
          </p:cNvCxnSpPr>
          <p:nvPr/>
        </p:nvCxnSpPr>
        <p:spPr bwMode="auto">
          <a:xfrm>
            <a:off x="1671638" y="3386138"/>
            <a:ext cx="15875" cy="806450"/>
          </a:xfrm>
          <a:prstGeom prst="straightConnector1">
            <a:avLst/>
          </a:prstGeom>
          <a:noFill/>
          <a:ln w="12700">
            <a:solidFill>
              <a:schemeClr val="tx1"/>
            </a:solidFill>
            <a:round/>
            <a:headEnd type="none" w="lg" len="lg"/>
            <a:tailEnd type="none" w="lg" len="lg"/>
          </a:ln>
        </p:spPr>
      </p:cxnSp>
      <p:cxnSp>
        <p:nvCxnSpPr>
          <p:cNvPr id="19473" name="AutoShape 29"/>
          <p:cNvCxnSpPr>
            <a:cxnSpLocks noChangeShapeType="1"/>
            <a:stCxn id="19468" idx="4"/>
            <a:endCxn id="19531" idx="0"/>
          </p:cNvCxnSpPr>
          <p:nvPr/>
        </p:nvCxnSpPr>
        <p:spPr bwMode="auto">
          <a:xfrm>
            <a:off x="2960688" y="3387725"/>
            <a:ext cx="9525" cy="804863"/>
          </a:xfrm>
          <a:prstGeom prst="straightConnector1">
            <a:avLst/>
          </a:prstGeom>
          <a:noFill/>
          <a:ln w="12700">
            <a:solidFill>
              <a:schemeClr val="tx1"/>
            </a:solidFill>
            <a:round/>
            <a:headEnd type="none" w="lg" len="lg"/>
            <a:tailEnd type="none" w="lg" len="lg"/>
          </a:ln>
        </p:spPr>
      </p:cxnSp>
      <p:sp>
        <p:nvSpPr>
          <p:cNvPr id="19474" name="Text Box 30"/>
          <p:cNvSpPr txBox="1">
            <a:spLocks noChangeArrowheads="1"/>
          </p:cNvSpPr>
          <p:nvPr/>
        </p:nvSpPr>
        <p:spPr bwMode="auto">
          <a:xfrm>
            <a:off x="1233488"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19475" name="Line 31"/>
          <p:cNvSpPr>
            <a:spLocks noChangeShapeType="1"/>
          </p:cNvSpPr>
          <p:nvPr/>
        </p:nvSpPr>
        <p:spPr bwMode="auto">
          <a:xfrm>
            <a:off x="1687513" y="419258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19476" name="Line 32"/>
          <p:cNvSpPr>
            <a:spLocks noChangeShapeType="1"/>
          </p:cNvSpPr>
          <p:nvPr/>
        </p:nvSpPr>
        <p:spPr bwMode="auto">
          <a:xfrm flipH="1">
            <a:off x="1611313" y="422592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19477" name="Line 33"/>
          <p:cNvSpPr>
            <a:spLocks noChangeShapeType="1"/>
          </p:cNvSpPr>
          <p:nvPr/>
        </p:nvSpPr>
        <p:spPr bwMode="auto">
          <a:xfrm>
            <a:off x="1611313" y="449738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19478" name="Line 34"/>
          <p:cNvSpPr>
            <a:spLocks noChangeShapeType="1"/>
          </p:cNvSpPr>
          <p:nvPr/>
        </p:nvSpPr>
        <p:spPr bwMode="auto">
          <a:xfrm>
            <a:off x="1616075" y="425926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19479" name="Line 35"/>
          <p:cNvSpPr>
            <a:spLocks noChangeShapeType="1"/>
          </p:cNvSpPr>
          <p:nvPr/>
        </p:nvSpPr>
        <p:spPr bwMode="auto">
          <a:xfrm flipH="1">
            <a:off x="1616075" y="433070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19480" name="Line 36"/>
          <p:cNvSpPr>
            <a:spLocks noChangeShapeType="1"/>
          </p:cNvSpPr>
          <p:nvPr/>
        </p:nvSpPr>
        <p:spPr bwMode="auto">
          <a:xfrm>
            <a:off x="1616075" y="437356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19481" name="Line 37"/>
          <p:cNvSpPr>
            <a:spLocks noChangeShapeType="1"/>
          </p:cNvSpPr>
          <p:nvPr/>
        </p:nvSpPr>
        <p:spPr bwMode="auto">
          <a:xfrm flipH="1">
            <a:off x="1616075" y="444500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19482" name="Group 38"/>
          <p:cNvGrpSpPr>
            <a:grpSpLocks/>
          </p:cNvGrpSpPr>
          <p:nvPr/>
        </p:nvGrpSpPr>
        <p:grpSpPr bwMode="auto">
          <a:xfrm>
            <a:off x="2894013" y="4192588"/>
            <a:ext cx="176212" cy="342900"/>
            <a:chOff x="1670" y="2765"/>
            <a:chExt cx="111" cy="216"/>
          </a:xfrm>
        </p:grpSpPr>
        <p:sp>
          <p:nvSpPr>
            <p:cNvPr id="19531" name="Line 3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9532" name="Line 4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9533" name="Line 4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9534" name="Line 4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9535" name="Line 4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9536" name="Line 4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9537" name="Line 4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9483" name="Text Box 46"/>
          <p:cNvSpPr txBox="1">
            <a:spLocks noChangeArrowheads="1"/>
          </p:cNvSpPr>
          <p:nvPr/>
        </p:nvSpPr>
        <p:spPr bwMode="auto">
          <a:xfrm>
            <a:off x="2528888" y="388620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19484" name="Group 47"/>
          <p:cNvGrpSpPr>
            <a:grpSpLocks/>
          </p:cNvGrpSpPr>
          <p:nvPr/>
        </p:nvGrpSpPr>
        <p:grpSpPr bwMode="auto">
          <a:xfrm>
            <a:off x="584200" y="3973513"/>
            <a:ext cx="527050" cy="520700"/>
            <a:chOff x="311" y="2627"/>
            <a:chExt cx="332" cy="328"/>
          </a:xfrm>
        </p:grpSpPr>
        <p:sp>
          <p:nvSpPr>
            <p:cNvPr id="19527" name="Oval 48"/>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9528" name="Text Box 49"/>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9529" name="Text Box 50"/>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19530" name="Line 51"/>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19485" name="AutoShape 52"/>
          <p:cNvCxnSpPr>
            <a:cxnSpLocks noChangeShapeType="1"/>
            <a:stCxn id="19467" idx="6"/>
            <a:endCxn id="19509" idx="1"/>
          </p:cNvCxnSpPr>
          <p:nvPr/>
        </p:nvCxnSpPr>
        <p:spPr bwMode="auto">
          <a:xfrm flipV="1">
            <a:off x="1736725" y="3324225"/>
            <a:ext cx="333375" cy="1588"/>
          </a:xfrm>
          <a:prstGeom prst="straightConnector1">
            <a:avLst/>
          </a:prstGeom>
          <a:noFill/>
          <a:ln w="12700">
            <a:solidFill>
              <a:schemeClr val="tx1"/>
            </a:solidFill>
            <a:round/>
            <a:headEnd type="none" w="lg" len="lg"/>
            <a:tailEnd type="none" w="lg" len="lg"/>
          </a:ln>
        </p:spPr>
      </p:cxnSp>
      <p:cxnSp>
        <p:nvCxnSpPr>
          <p:cNvPr id="19486" name="AutoShape 53"/>
          <p:cNvCxnSpPr>
            <a:cxnSpLocks noChangeShapeType="1"/>
            <a:stCxn id="19468" idx="2"/>
            <a:endCxn id="19509" idx="3"/>
          </p:cNvCxnSpPr>
          <p:nvPr/>
        </p:nvCxnSpPr>
        <p:spPr bwMode="auto">
          <a:xfrm flipH="1" flipV="1">
            <a:off x="2611438" y="3324225"/>
            <a:ext cx="282575" cy="3175"/>
          </a:xfrm>
          <a:prstGeom prst="straightConnector1">
            <a:avLst/>
          </a:prstGeom>
          <a:noFill/>
          <a:ln w="12700">
            <a:solidFill>
              <a:schemeClr val="tx1"/>
            </a:solidFill>
            <a:round/>
            <a:headEnd type="none" w="lg" len="lg"/>
            <a:tailEnd type="none" w="lg" len="lg"/>
          </a:ln>
        </p:spPr>
      </p:cxnSp>
      <p:grpSp>
        <p:nvGrpSpPr>
          <p:cNvPr id="19487" name="Group 54"/>
          <p:cNvGrpSpPr>
            <a:grpSpLocks/>
          </p:cNvGrpSpPr>
          <p:nvPr/>
        </p:nvGrpSpPr>
        <p:grpSpPr bwMode="auto">
          <a:xfrm>
            <a:off x="1470025" y="5427663"/>
            <a:ext cx="457200" cy="152400"/>
            <a:chOff x="1392" y="3552"/>
            <a:chExt cx="288" cy="96"/>
          </a:xfrm>
        </p:grpSpPr>
        <p:sp>
          <p:nvSpPr>
            <p:cNvPr id="19524" name="Line 55"/>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19525" name="Line 56"/>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19526" name="Line 57"/>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19488" name="Line 58"/>
          <p:cNvSpPr>
            <a:spLocks noChangeShapeType="1"/>
          </p:cNvSpPr>
          <p:nvPr/>
        </p:nvSpPr>
        <p:spPr bwMode="auto">
          <a:xfrm flipV="1">
            <a:off x="1703388" y="518477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19489" name="Oval 59"/>
          <p:cNvSpPr>
            <a:spLocks noChangeArrowheads="1"/>
          </p:cNvSpPr>
          <p:nvPr/>
        </p:nvSpPr>
        <p:spPr bwMode="auto">
          <a:xfrm>
            <a:off x="4073525" y="325120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19490" name="Oval 60"/>
          <p:cNvSpPr>
            <a:spLocks noChangeArrowheads="1"/>
          </p:cNvSpPr>
          <p:nvPr/>
        </p:nvSpPr>
        <p:spPr bwMode="auto">
          <a:xfrm>
            <a:off x="2919413" y="512286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9491" name="AutoShape 61"/>
          <p:cNvCxnSpPr>
            <a:cxnSpLocks noChangeShapeType="1"/>
            <a:stCxn id="19469" idx="6"/>
            <a:endCxn id="19490" idx="2"/>
          </p:cNvCxnSpPr>
          <p:nvPr/>
        </p:nvCxnSpPr>
        <p:spPr bwMode="auto">
          <a:xfrm>
            <a:off x="1768475" y="5184775"/>
            <a:ext cx="1150938" cy="0"/>
          </a:xfrm>
          <a:prstGeom prst="straightConnector1">
            <a:avLst/>
          </a:prstGeom>
          <a:noFill/>
          <a:ln w="12700">
            <a:solidFill>
              <a:schemeClr val="tx1"/>
            </a:solidFill>
            <a:round/>
            <a:headEnd type="none" w="lg" len="lg"/>
            <a:tailEnd type="none" w="lg" len="lg"/>
          </a:ln>
        </p:spPr>
      </p:cxnSp>
      <p:cxnSp>
        <p:nvCxnSpPr>
          <p:cNvPr id="19492" name="AutoShape 62"/>
          <p:cNvCxnSpPr>
            <a:cxnSpLocks noChangeShapeType="1"/>
            <a:stCxn id="19490" idx="0"/>
            <a:endCxn id="19533" idx="1"/>
          </p:cNvCxnSpPr>
          <p:nvPr/>
        </p:nvCxnSpPr>
        <p:spPr bwMode="auto">
          <a:xfrm flipH="1" flipV="1">
            <a:off x="2984500" y="4535488"/>
            <a:ext cx="1588" cy="587375"/>
          </a:xfrm>
          <a:prstGeom prst="straightConnector1">
            <a:avLst/>
          </a:prstGeom>
          <a:noFill/>
          <a:ln w="12700">
            <a:solidFill>
              <a:schemeClr val="tx1"/>
            </a:solidFill>
            <a:round/>
            <a:headEnd type="none" w="lg" len="lg"/>
            <a:tailEnd type="none" w="lg" len="lg"/>
          </a:ln>
        </p:spPr>
      </p:cxnSp>
      <p:sp>
        <p:nvSpPr>
          <p:cNvPr id="19493" name="Oval 63"/>
          <p:cNvSpPr>
            <a:spLocks noChangeArrowheads="1"/>
          </p:cNvSpPr>
          <p:nvPr/>
        </p:nvSpPr>
        <p:spPr bwMode="auto">
          <a:xfrm>
            <a:off x="779463" y="326390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19494" name="AutoShape 64"/>
          <p:cNvCxnSpPr>
            <a:cxnSpLocks noChangeShapeType="1"/>
            <a:stCxn id="19528" idx="0"/>
            <a:endCxn id="19493" idx="4"/>
          </p:cNvCxnSpPr>
          <p:nvPr/>
        </p:nvCxnSpPr>
        <p:spPr bwMode="auto">
          <a:xfrm flipH="1" flipV="1">
            <a:off x="846138" y="3386138"/>
            <a:ext cx="3175" cy="587375"/>
          </a:xfrm>
          <a:prstGeom prst="straightConnector1">
            <a:avLst/>
          </a:prstGeom>
          <a:noFill/>
          <a:ln w="12700">
            <a:solidFill>
              <a:schemeClr val="tx1"/>
            </a:solidFill>
            <a:round/>
            <a:headEnd type="none" w="lg" len="lg"/>
            <a:tailEnd type="none" w="lg" len="lg"/>
          </a:ln>
        </p:spPr>
      </p:cxnSp>
      <p:cxnSp>
        <p:nvCxnSpPr>
          <p:cNvPr id="19495" name="AutoShape 65"/>
          <p:cNvCxnSpPr>
            <a:cxnSpLocks noChangeShapeType="1"/>
            <a:stCxn id="19493" idx="6"/>
            <a:endCxn id="19467" idx="2"/>
          </p:cNvCxnSpPr>
          <p:nvPr/>
        </p:nvCxnSpPr>
        <p:spPr bwMode="auto">
          <a:xfrm>
            <a:off x="911225" y="3325813"/>
            <a:ext cx="693738" cy="0"/>
          </a:xfrm>
          <a:prstGeom prst="straightConnector1">
            <a:avLst/>
          </a:prstGeom>
          <a:noFill/>
          <a:ln w="12700">
            <a:solidFill>
              <a:schemeClr val="tx1"/>
            </a:solidFill>
            <a:round/>
            <a:headEnd type="none" w="lg" len="lg"/>
            <a:tailEnd type="none" w="lg" len="lg"/>
          </a:ln>
        </p:spPr>
      </p:cxnSp>
      <p:sp>
        <p:nvSpPr>
          <p:cNvPr id="19496" name="Oval 66"/>
          <p:cNvSpPr>
            <a:spLocks noChangeArrowheads="1"/>
          </p:cNvSpPr>
          <p:nvPr/>
        </p:nvSpPr>
        <p:spPr bwMode="auto">
          <a:xfrm>
            <a:off x="4089400" y="5122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19497" name="AutoShape 67"/>
          <p:cNvCxnSpPr>
            <a:cxnSpLocks noChangeShapeType="1"/>
            <a:stCxn id="19490" idx="6"/>
            <a:endCxn id="19496" idx="2"/>
          </p:cNvCxnSpPr>
          <p:nvPr/>
        </p:nvCxnSpPr>
        <p:spPr bwMode="auto">
          <a:xfrm>
            <a:off x="3051175" y="5184775"/>
            <a:ext cx="1038225" cy="0"/>
          </a:xfrm>
          <a:prstGeom prst="straightConnector1">
            <a:avLst/>
          </a:prstGeom>
          <a:noFill/>
          <a:ln w="12700">
            <a:solidFill>
              <a:schemeClr val="tx1"/>
            </a:solidFill>
            <a:round/>
            <a:headEnd type="none" w="lg" len="lg"/>
            <a:tailEnd type="none" w="lg" len="lg"/>
          </a:ln>
        </p:spPr>
      </p:cxnSp>
      <p:grpSp>
        <p:nvGrpSpPr>
          <p:cNvPr id="19498" name="Group 68"/>
          <p:cNvGrpSpPr>
            <a:grpSpLocks/>
          </p:cNvGrpSpPr>
          <p:nvPr/>
        </p:nvGrpSpPr>
        <p:grpSpPr bwMode="auto">
          <a:xfrm>
            <a:off x="4495800" y="4119563"/>
            <a:ext cx="176213" cy="342900"/>
            <a:chOff x="1670" y="2765"/>
            <a:chExt cx="111" cy="216"/>
          </a:xfrm>
        </p:grpSpPr>
        <p:sp>
          <p:nvSpPr>
            <p:cNvPr id="19517" name="Line 69"/>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19518" name="Line 70"/>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19519" name="Line 71"/>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19520" name="Line 72"/>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19521" name="Line 73"/>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19522" name="Line 74"/>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19523" name="Line 75"/>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9499" name="Text Box 76"/>
          <p:cNvSpPr txBox="1">
            <a:spLocks noChangeArrowheads="1"/>
          </p:cNvSpPr>
          <p:nvPr/>
        </p:nvSpPr>
        <p:spPr bwMode="auto">
          <a:xfrm>
            <a:off x="4592638" y="3814763"/>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19500" name="Group 77"/>
          <p:cNvGrpSpPr>
            <a:grpSpLocks/>
          </p:cNvGrpSpPr>
          <p:nvPr/>
        </p:nvGrpSpPr>
        <p:grpSpPr bwMode="auto">
          <a:xfrm rot="5400000" flipH="1" flipV="1">
            <a:off x="3486944" y="3088482"/>
            <a:ext cx="177800" cy="455612"/>
            <a:chOff x="3450" y="2313"/>
            <a:chExt cx="111" cy="216"/>
          </a:xfrm>
        </p:grpSpPr>
        <p:sp>
          <p:nvSpPr>
            <p:cNvPr id="19510" name="Line 78"/>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19511" name="Line 79"/>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19512" name="Line 80"/>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19513" name="Line 81"/>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19514" name="Line 82"/>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19515" name="Line 83"/>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19516" name="Line 84"/>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19501" name="Text Box 85"/>
          <p:cNvSpPr txBox="1">
            <a:spLocks noChangeArrowheads="1"/>
          </p:cNvSpPr>
          <p:nvPr/>
        </p:nvSpPr>
        <p:spPr bwMode="auto">
          <a:xfrm>
            <a:off x="3290888" y="337026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19502" name="AutoShape 86"/>
          <p:cNvCxnSpPr>
            <a:cxnSpLocks noChangeShapeType="1"/>
            <a:stCxn id="19489" idx="2"/>
            <a:endCxn id="19512" idx="1"/>
          </p:cNvCxnSpPr>
          <p:nvPr/>
        </p:nvCxnSpPr>
        <p:spPr bwMode="auto">
          <a:xfrm flipH="1">
            <a:off x="3803650" y="3313113"/>
            <a:ext cx="269875" cy="0"/>
          </a:xfrm>
          <a:prstGeom prst="straightConnector1">
            <a:avLst/>
          </a:prstGeom>
          <a:noFill/>
          <a:ln w="12700">
            <a:solidFill>
              <a:schemeClr val="tx1"/>
            </a:solidFill>
            <a:round/>
            <a:headEnd type="none" w="lg" len="lg"/>
            <a:tailEnd type="none" w="lg" len="lg"/>
          </a:ln>
        </p:spPr>
      </p:cxnSp>
      <p:cxnSp>
        <p:nvCxnSpPr>
          <p:cNvPr id="19503" name="AutoShape 87"/>
          <p:cNvCxnSpPr>
            <a:cxnSpLocks noChangeShapeType="1"/>
            <a:stCxn id="19468" idx="6"/>
            <a:endCxn id="19510" idx="0"/>
          </p:cNvCxnSpPr>
          <p:nvPr/>
        </p:nvCxnSpPr>
        <p:spPr bwMode="auto">
          <a:xfrm>
            <a:off x="3025775" y="3327400"/>
            <a:ext cx="322263" cy="1588"/>
          </a:xfrm>
          <a:prstGeom prst="straightConnector1">
            <a:avLst/>
          </a:prstGeom>
          <a:noFill/>
          <a:ln w="12700">
            <a:solidFill>
              <a:schemeClr val="tx1"/>
            </a:solidFill>
            <a:round/>
            <a:headEnd type="none" w="lg" len="lg"/>
            <a:tailEnd type="none" w="lg" len="lg"/>
          </a:ln>
        </p:spPr>
      </p:cxnSp>
      <p:cxnSp>
        <p:nvCxnSpPr>
          <p:cNvPr id="19504" name="AutoShape 88"/>
          <p:cNvCxnSpPr>
            <a:cxnSpLocks noChangeShapeType="1"/>
            <a:stCxn id="19496" idx="6"/>
            <a:endCxn id="19519" idx="1"/>
          </p:cNvCxnSpPr>
          <p:nvPr/>
        </p:nvCxnSpPr>
        <p:spPr bwMode="auto">
          <a:xfrm flipV="1">
            <a:off x="4221163" y="4462463"/>
            <a:ext cx="365125" cy="722312"/>
          </a:xfrm>
          <a:prstGeom prst="bentConnector2">
            <a:avLst/>
          </a:prstGeom>
          <a:noFill/>
          <a:ln w="12700">
            <a:solidFill>
              <a:schemeClr val="tx1"/>
            </a:solidFill>
            <a:miter lim="800000"/>
            <a:headEnd type="none" w="lg" len="lg"/>
            <a:tailEnd type="none" w="lg" len="lg"/>
          </a:ln>
        </p:spPr>
      </p:cxnSp>
      <p:cxnSp>
        <p:nvCxnSpPr>
          <p:cNvPr id="19505" name="AutoShape 89"/>
          <p:cNvCxnSpPr>
            <a:cxnSpLocks noChangeShapeType="1"/>
            <a:stCxn id="19489" idx="6"/>
            <a:endCxn id="19517" idx="0"/>
          </p:cNvCxnSpPr>
          <p:nvPr/>
        </p:nvCxnSpPr>
        <p:spPr bwMode="auto">
          <a:xfrm>
            <a:off x="4205288" y="3313113"/>
            <a:ext cx="366712" cy="806450"/>
          </a:xfrm>
          <a:prstGeom prst="bentConnector2">
            <a:avLst/>
          </a:prstGeom>
          <a:noFill/>
          <a:ln w="12700">
            <a:solidFill>
              <a:schemeClr val="tx1"/>
            </a:solidFill>
            <a:miter lim="800000"/>
            <a:headEnd type="none" w="lg" len="lg"/>
            <a:tailEnd type="none" w="lg" len="lg"/>
          </a:ln>
        </p:spPr>
      </p:cxnSp>
      <p:grpSp>
        <p:nvGrpSpPr>
          <p:cNvPr id="19506" name="Group 90"/>
          <p:cNvGrpSpPr>
            <a:grpSpLocks/>
          </p:cNvGrpSpPr>
          <p:nvPr/>
        </p:nvGrpSpPr>
        <p:grpSpPr bwMode="auto">
          <a:xfrm>
            <a:off x="2070100" y="3076575"/>
            <a:ext cx="541338" cy="527050"/>
            <a:chOff x="1698" y="2318"/>
            <a:chExt cx="341" cy="332"/>
          </a:xfrm>
        </p:grpSpPr>
        <p:sp>
          <p:nvSpPr>
            <p:cNvPr id="19508" name="Oval 91"/>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19509" name="Text Box 92"/>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19507" name="Text Box 93"/>
          <p:cNvSpPr txBox="1">
            <a:spLocks noChangeArrowheads="1"/>
          </p:cNvSpPr>
          <p:nvPr/>
        </p:nvSpPr>
        <p:spPr bwMode="auto">
          <a:xfrm>
            <a:off x="2162175" y="269875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Date Placeholder 5"/>
          <p:cNvSpPr>
            <a:spLocks noGrp="1"/>
          </p:cNvSpPr>
          <p:nvPr>
            <p:ph type="dt" sz="quarter" idx="10"/>
          </p:nvPr>
        </p:nvSpPr>
        <p:spPr>
          <a:noFill/>
        </p:spPr>
        <p:txBody>
          <a:bodyPr/>
          <a:lstStyle/>
          <a:p>
            <a:r>
              <a:rPr lang="en-US"/>
              <a:t>ECEN 301</a:t>
            </a:r>
          </a:p>
        </p:txBody>
      </p:sp>
      <p:sp>
        <p:nvSpPr>
          <p:cNvPr id="20485" name="Footer Placeholder 6"/>
          <p:cNvSpPr>
            <a:spLocks noGrp="1"/>
          </p:cNvSpPr>
          <p:nvPr>
            <p:ph type="ftr" sz="quarter" idx="11"/>
          </p:nvPr>
        </p:nvSpPr>
        <p:spPr>
          <a:noFill/>
        </p:spPr>
        <p:txBody>
          <a:bodyPr/>
          <a:lstStyle/>
          <a:p>
            <a:r>
              <a:rPr lang="en-US"/>
              <a:t>Discussion #9 – Equivalent Circuits</a:t>
            </a:r>
          </a:p>
        </p:txBody>
      </p:sp>
      <p:sp>
        <p:nvSpPr>
          <p:cNvPr id="20486" name="Slide Number Placeholder 7"/>
          <p:cNvSpPr>
            <a:spLocks noGrp="1"/>
          </p:cNvSpPr>
          <p:nvPr>
            <p:ph type="sldNum" sz="quarter" idx="12"/>
          </p:nvPr>
        </p:nvSpPr>
        <p:spPr>
          <a:noFill/>
        </p:spPr>
        <p:txBody>
          <a:bodyPr/>
          <a:lstStyle/>
          <a:p>
            <a:pPr lvl="1"/>
            <a:fld id="{8B643345-9293-4534-A283-813B7CA2F898}" type="slidenum">
              <a:rPr lang="en-US"/>
              <a:pPr lvl="1"/>
              <a:t>51</a:t>
            </a:fld>
            <a:endParaRPr lang="en-US"/>
          </a:p>
        </p:txBody>
      </p:sp>
      <p:sp>
        <p:nvSpPr>
          <p:cNvPr id="20487" name="Rectangle 2"/>
          <p:cNvSpPr>
            <a:spLocks noGrp="1" noChangeArrowheads="1"/>
          </p:cNvSpPr>
          <p:nvPr>
            <p:ph type="title"/>
          </p:nvPr>
        </p:nvSpPr>
        <p:spPr/>
        <p:txBody>
          <a:bodyPr/>
          <a:lstStyle/>
          <a:p>
            <a:r>
              <a:rPr lang="en-US" smtClean="0">
                <a:cs typeface="Times New Roman" pitchFamily="18" charset="0"/>
              </a:rPr>
              <a:t>Norton Equivalent Circuit</a:t>
            </a:r>
          </a:p>
        </p:txBody>
      </p:sp>
      <p:sp>
        <p:nvSpPr>
          <p:cNvPr id="20488" name="Rectangle 3"/>
          <p:cNvSpPr>
            <a:spLocks noGrp="1" noChangeArrowheads="1"/>
          </p:cNvSpPr>
          <p:nvPr>
            <p:ph type="body" sz="half" idx="1"/>
          </p:nvPr>
        </p:nvSpPr>
        <p:spPr>
          <a:xfrm>
            <a:off x="406400" y="1333500"/>
            <a:ext cx="8356600" cy="1409700"/>
          </a:xfrm>
          <a:noFill/>
        </p:spPr>
        <p:txBody>
          <a:bodyPr/>
          <a:lstStyle/>
          <a:p>
            <a:r>
              <a:rPr lang="en-US" sz="2800" b="1" u="sng" smtClean="0"/>
              <a:t>Example5</a:t>
            </a:r>
            <a:r>
              <a:rPr lang="en-US" sz="2800" smtClean="0"/>
              <a:t>: find the Norton equivalent circuit</a:t>
            </a:r>
            <a:endParaRPr lang="en-US" sz="2800" b="1" i="1" smtClean="0"/>
          </a:p>
          <a:p>
            <a:pPr lvl="1"/>
            <a:r>
              <a:rPr lang="en-US" sz="2400" smtClean="0"/>
              <a:t>v</a:t>
            </a:r>
            <a:r>
              <a:rPr lang="en-US" sz="2400" b="1" baseline="-25000" smtClean="0"/>
              <a:t>s</a:t>
            </a:r>
            <a:r>
              <a:rPr lang="en-US" sz="2400" b="1" smtClean="0"/>
              <a:t> </a:t>
            </a:r>
            <a:r>
              <a:rPr lang="en-US" sz="2400" smtClean="0"/>
              <a:t>= 6V, </a:t>
            </a:r>
            <a:r>
              <a:rPr lang="en-US" sz="2400" b="1" i="1" smtClean="0"/>
              <a:t>i</a:t>
            </a:r>
            <a:r>
              <a:rPr lang="en-US" sz="2400" b="1" i="1" baseline="-25000" smtClean="0"/>
              <a:t>s</a:t>
            </a:r>
            <a:r>
              <a:rPr lang="en-US" sz="2400" smtClean="0"/>
              <a:t> = 2A, </a:t>
            </a:r>
            <a:r>
              <a:rPr lang="en-US" sz="2400" b="1" smtClean="0"/>
              <a:t>R</a:t>
            </a:r>
            <a:r>
              <a:rPr lang="en-US" sz="2400" b="1" baseline="-25000" smtClean="0"/>
              <a:t>1</a:t>
            </a:r>
            <a:r>
              <a:rPr lang="en-US" sz="2400" b="1" smtClean="0"/>
              <a:t> </a:t>
            </a:r>
            <a:r>
              <a:rPr lang="en-US" sz="2400" smtClean="0"/>
              <a:t>= 6</a:t>
            </a:r>
            <a:r>
              <a:rPr lang="el-GR" sz="2400" smtClean="0"/>
              <a:t>Ω</a:t>
            </a:r>
            <a:r>
              <a:rPr lang="en-US" sz="2400" smtClean="0"/>
              <a:t>, </a:t>
            </a:r>
            <a:r>
              <a:rPr lang="en-US" sz="2400" b="1" smtClean="0"/>
              <a:t>R</a:t>
            </a:r>
            <a:r>
              <a:rPr lang="en-US" sz="2400" b="1" baseline="-25000" smtClean="0"/>
              <a:t>2</a:t>
            </a:r>
            <a:r>
              <a:rPr lang="en-US" sz="2400" b="1" smtClean="0"/>
              <a:t> </a:t>
            </a:r>
            <a:r>
              <a:rPr lang="en-US" sz="2400" smtClean="0"/>
              <a:t>= 3</a:t>
            </a:r>
            <a:r>
              <a:rPr lang="el-GR" sz="2400" smtClean="0"/>
              <a:t>Ω</a:t>
            </a:r>
            <a:r>
              <a:rPr lang="en-US" sz="2400" smtClean="0"/>
              <a:t>, </a:t>
            </a:r>
            <a:r>
              <a:rPr lang="en-US" sz="2400" b="1" smtClean="0"/>
              <a:t>R</a:t>
            </a:r>
            <a:r>
              <a:rPr lang="en-US" sz="2400" b="1" baseline="-25000" smtClean="0"/>
              <a:t>3</a:t>
            </a:r>
            <a:r>
              <a:rPr lang="en-US" sz="2400" smtClean="0"/>
              <a:t> = 2</a:t>
            </a:r>
            <a:r>
              <a:rPr lang="el-GR" sz="2400" smtClean="0"/>
              <a:t>Ω</a:t>
            </a:r>
            <a:r>
              <a:rPr lang="en-US" sz="2400" smtClean="0"/>
              <a:t>, </a:t>
            </a:r>
            <a:r>
              <a:rPr lang="en-US" sz="2400" b="1" smtClean="0"/>
              <a:t>R</a:t>
            </a:r>
            <a:r>
              <a:rPr lang="en-US" sz="2400" b="1" baseline="-25000" smtClean="0"/>
              <a:t>L</a:t>
            </a:r>
            <a:r>
              <a:rPr lang="en-US" sz="2400" smtClean="0"/>
              <a:t> = 10</a:t>
            </a:r>
            <a:r>
              <a:rPr lang="el-GR" sz="2400" smtClean="0"/>
              <a:t>Ω</a:t>
            </a:r>
            <a:r>
              <a:rPr lang="el-GR" smtClean="0"/>
              <a:t> </a:t>
            </a:r>
            <a:endParaRPr lang="en-US" smtClean="0"/>
          </a:p>
        </p:txBody>
      </p:sp>
      <p:graphicFrame>
        <p:nvGraphicFramePr>
          <p:cNvPr id="20482" name="Object 4"/>
          <p:cNvGraphicFramePr>
            <a:graphicFrameLocks noChangeAspect="1"/>
          </p:cNvGraphicFramePr>
          <p:nvPr>
            <p:ph sz="quarter" idx="2"/>
          </p:nvPr>
        </p:nvGraphicFramePr>
        <p:xfrm>
          <a:off x="7518400" y="4984750"/>
          <a:ext cx="1544638" cy="604838"/>
        </p:xfrm>
        <a:graphic>
          <a:graphicData uri="http://schemas.openxmlformats.org/presentationml/2006/ole">
            <p:oleObj spid="_x0000_s20482" name="Equation" r:id="rId3" imgW="583920" imgH="228600" progId="Equation.3">
              <p:embed/>
            </p:oleObj>
          </a:graphicData>
        </a:graphic>
      </p:graphicFrame>
      <p:graphicFrame>
        <p:nvGraphicFramePr>
          <p:cNvPr id="20483" name="Object 6"/>
          <p:cNvGraphicFramePr>
            <a:graphicFrameLocks noChangeAspect="1"/>
          </p:cNvGraphicFramePr>
          <p:nvPr>
            <p:ph sz="quarter" idx="3"/>
          </p:nvPr>
        </p:nvGraphicFramePr>
        <p:xfrm>
          <a:off x="5513388" y="5014913"/>
          <a:ext cx="1622425" cy="608012"/>
        </p:xfrm>
        <a:graphic>
          <a:graphicData uri="http://schemas.openxmlformats.org/presentationml/2006/ole">
            <p:oleObj spid="_x0000_s20483" name="Equation" r:id="rId4" imgW="609480" imgH="228600" progId="Equation.3">
              <p:embed/>
            </p:oleObj>
          </a:graphicData>
        </a:graphic>
      </p:graphicFrame>
      <p:sp>
        <p:nvSpPr>
          <p:cNvPr id="20489" name="Text Box 7"/>
          <p:cNvSpPr txBox="1">
            <a:spLocks noChangeArrowheads="1"/>
          </p:cNvSpPr>
          <p:nvPr/>
        </p:nvSpPr>
        <p:spPr bwMode="auto">
          <a:xfrm>
            <a:off x="76200" y="3429000"/>
            <a:ext cx="317500"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i</a:t>
            </a:r>
            <a:r>
              <a:rPr lang="en-US" sz="2000" b="1" i="1" baseline="-25000"/>
              <a:t>s</a:t>
            </a:r>
          </a:p>
          <a:p>
            <a:endParaRPr lang="en-US" sz="2000"/>
          </a:p>
        </p:txBody>
      </p:sp>
      <p:sp>
        <p:nvSpPr>
          <p:cNvPr id="20490" name="Oval 8"/>
          <p:cNvSpPr>
            <a:spLocks noChangeArrowheads="1"/>
          </p:cNvSpPr>
          <p:nvPr/>
        </p:nvSpPr>
        <p:spPr bwMode="auto">
          <a:xfrm>
            <a:off x="1414463" y="300355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491" name="Oval 9"/>
          <p:cNvSpPr>
            <a:spLocks noChangeArrowheads="1"/>
          </p:cNvSpPr>
          <p:nvPr/>
        </p:nvSpPr>
        <p:spPr bwMode="auto">
          <a:xfrm>
            <a:off x="2703513" y="300513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492" name="Oval 10"/>
          <p:cNvSpPr>
            <a:spLocks noChangeArrowheads="1"/>
          </p:cNvSpPr>
          <p:nvPr/>
        </p:nvSpPr>
        <p:spPr bwMode="auto">
          <a:xfrm>
            <a:off x="1446213" y="48625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493" name="AutoShape 11"/>
          <p:cNvCxnSpPr>
            <a:cxnSpLocks noChangeShapeType="1"/>
            <a:stCxn id="20492" idx="2"/>
            <a:endCxn id="20586" idx="4"/>
          </p:cNvCxnSpPr>
          <p:nvPr/>
        </p:nvCxnSpPr>
        <p:spPr bwMode="auto">
          <a:xfrm rot="10800000">
            <a:off x="657225" y="4233863"/>
            <a:ext cx="788988" cy="690562"/>
          </a:xfrm>
          <a:prstGeom prst="bentConnector2">
            <a:avLst/>
          </a:prstGeom>
          <a:noFill/>
          <a:ln w="12700">
            <a:solidFill>
              <a:schemeClr val="tx1"/>
            </a:solidFill>
            <a:miter lim="800000"/>
            <a:headEnd type="none" w="lg" len="lg"/>
            <a:tailEnd type="none" w="lg" len="lg"/>
          </a:ln>
        </p:spPr>
      </p:cxnSp>
      <p:cxnSp>
        <p:nvCxnSpPr>
          <p:cNvPr id="20494" name="AutoShape 12"/>
          <p:cNvCxnSpPr>
            <a:cxnSpLocks noChangeShapeType="1"/>
            <a:stCxn id="20492" idx="0"/>
            <a:endCxn id="20500" idx="1"/>
          </p:cNvCxnSpPr>
          <p:nvPr/>
        </p:nvCxnSpPr>
        <p:spPr bwMode="auto">
          <a:xfrm flipH="1" flipV="1">
            <a:off x="1511300" y="4275138"/>
            <a:ext cx="1588" cy="587375"/>
          </a:xfrm>
          <a:prstGeom prst="straightConnector1">
            <a:avLst/>
          </a:prstGeom>
          <a:noFill/>
          <a:ln w="12700">
            <a:solidFill>
              <a:schemeClr val="tx1"/>
            </a:solidFill>
            <a:round/>
            <a:headEnd type="none" w="lg" len="lg"/>
            <a:tailEnd type="none" w="lg" len="lg"/>
          </a:ln>
        </p:spPr>
      </p:cxnSp>
      <p:cxnSp>
        <p:nvCxnSpPr>
          <p:cNvPr id="20495" name="AutoShape 13"/>
          <p:cNvCxnSpPr>
            <a:cxnSpLocks noChangeShapeType="1"/>
            <a:stCxn id="20490" idx="4"/>
            <a:endCxn id="20498" idx="0"/>
          </p:cNvCxnSpPr>
          <p:nvPr/>
        </p:nvCxnSpPr>
        <p:spPr bwMode="auto">
          <a:xfrm>
            <a:off x="1481138" y="3125788"/>
            <a:ext cx="15875" cy="806450"/>
          </a:xfrm>
          <a:prstGeom prst="straightConnector1">
            <a:avLst/>
          </a:prstGeom>
          <a:noFill/>
          <a:ln w="12700">
            <a:solidFill>
              <a:schemeClr val="tx1"/>
            </a:solidFill>
            <a:round/>
            <a:headEnd type="none" w="lg" len="lg"/>
            <a:tailEnd type="none" w="lg" len="lg"/>
          </a:ln>
        </p:spPr>
      </p:cxnSp>
      <p:cxnSp>
        <p:nvCxnSpPr>
          <p:cNvPr id="20496" name="AutoShape 14"/>
          <p:cNvCxnSpPr>
            <a:cxnSpLocks noChangeShapeType="1"/>
            <a:stCxn id="20491" idx="4"/>
            <a:endCxn id="20590" idx="0"/>
          </p:cNvCxnSpPr>
          <p:nvPr/>
        </p:nvCxnSpPr>
        <p:spPr bwMode="auto">
          <a:xfrm>
            <a:off x="2770188" y="3127375"/>
            <a:ext cx="9525" cy="804863"/>
          </a:xfrm>
          <a:prstGeom prst="straightConnector1">
            <a:avLst/>
          </a:prstGeom>
          <a:noFill/>
          <a:ln w="12700">
            <a:solidFill>
              <a:schemeClr val="tx1"/>
            </a:solidFill>
            <a:round/>
            <a:headEnd type="none" w="lg" len="lg"/>
            <a:tailEnd type="none" w="lg" len="lg"/>
          </a:ln>
        </p:spPr>
      </p:cxnSp>
      <p:sp>
        <p:nvSpPr>
          <p:cNvPr id="20497" name="Text Box 15"/>
          <p:cNvSpPr txBox="1">
            <a:spLocks noChangeArrowheads="1"/>
          </p:cNvSpPr>
          <p:nvPr/>
        </p:nvSpPr>
        <p:spPr bwMode="auto">
          <a:xfrm>
            <a:off x="1042988" y="362743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20498" name="Line 16"/>
          <p:cNvSpPr>
            <a:spLocks noChangeShapeType="1"/>
          </p:cNvSpPr>
          <p:nvPr/>
        </p:nvSpPr>
        <p:spPr bwMode="auto">
          <a:xfrm>
            <a:off x="1497013" y="3932238"/>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20499" name="Line 17"/>
          <p:cNvSpPr>
            <a:spLocks noChangeShapeType="1"/>
          </p:cNvSpPr>
          <p:nvPr/>
        </p:nvSpPr>
        <p:spPr bwMode="auto">
          <a:xfrm flipH="1">
            <a:off x="1420813" y="3965575"/>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20500" name="Line 18"/>
          <p:cNvSpPr>
            <a:spLocks noChangeShapeType="1"/>
          </p:cNvSpPr>
          <p:nvPr/>
        </p:nvSpPr>
        <p:spPr bwMode="auto">
          <a:xfrm>
            <a:off x="1420813" y="4237038"/>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20501" name="Line 19"/>
          <p:cNvSpPr>
            <a:spLocks noChangeShapeType="1"/>
          </p:cNvSpPr>
          <p:nvPr/>
        </p:nvSpPr>
        <p:spPr bwMode="auto">
          <a:xfrm>
            <a:off x="1425575" y="3998913"/>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20502" name="Line 20"/>
          <p:cNvSpPr>
            <a:spLocks noChangeShapeType="1"/>
          </p:cNvSpPr>
          <p:nvPr/>
        </p:nvSpPr>
        <p:spPr bwMode="auto">
          <a:xfrm flipH="1">
            <a:off x="1425575" y="4070350"/>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20503" name="Line 21"/>
          <p:cNvSpPr>
            <a:spLocks noChangeShapeType="1"/>
          </p:cNvSpPr>
          <p:nvPr/>
        </p:nvSpPr>
        <p:spPr bwMode="auto">
          <a:xfrm>
            <a:off x="1425575" y="4113213"/>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20504" name="Line 22"/>
          <p:cNvSpPr>
            <a:spLocks noChangeShapeType="1"/>
          </p:cNvSpPr>
          <p:nvPr/>
        </p:nvSpPr>
        <p:spPr bwMode="auto">
          <a:xfrm flipH="1">
            <a:off x="1425575" y="4184650"/>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20505" name="Group 23"/>
          <p:cNvGrpSpPr>
            <a:grpSpLocks/>
          </p:cNvGrpSpPr>
          <p:nvPr/>
        </p:nvGrpSpPr>
        <p:grpSpPr bwMode="auto">
          <a:xfrm>
            <a:off x="2703513" y="3932238"/>
            <a:ext cx="176212" cy="342900"/>
            <a:chOff x="1670" y="2765"/>
            <a:chExt cx="111" cy="216"/>
          </a:xfrm>
        </p:grpSpPr>
        <p:sp>
          <p:nvSpPr>
            <p:cNvPr id="20590" name="Line 2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0591" name="Line 2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92" name="Line 2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0593" name="Line 2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94" name="Line 2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95" name="Line 2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96" name="Line 3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506" name="Text Box 31"/>
          <p:cNvSpPr txBox="1">
            <a:spLocks noChangeArrowheads="1"/>
          </p:cNvSpPr>
          <p:nvPr/>
        </p:nvSpPr>
        <p:spPr bwMode="auto">
          <a:xfrm>
            <a:off x="2338388" y="3625850"/>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2</a:t>
            </a:r>
          </a:p>
          <a:p>
            <a:endParaRPr lang="en-US" b="1"/>
          </a:p>
        </p:txBody>
      </p:sp>
      <p:grpSp>
        <p:nvGrpSpPr>
          <p:cNvPr id="20507" name="Group 32"/>
          <p:cNvGrpSpPr>
            <a:grpSpLocks/>
          </p:cNvGrpSpPr>
          <p:nvPr/>
        </p:nvGrpSpPr>
        <p:grpSpPr bwMode="auto">
          <a:xfrm>
            <a:off x="393700" y="3713163"/>
            <a:ext cx="527050" cy="520700"/>
            <a:chOff x="311" y="2627"/>
            <a:chExt cx="332" cy="328"/>
          </a:xfrm>
        </p:grpSpPr>
        <p:sp>
          <p:nvSpPr>
            <p:cNvPr id="20586" name="Oval 33"/>
            <p:cNvSpPr>
              <a:spLocks noChangeArrowheads="1"/>
            </p:cNvSpPr>
            <p:nvPr/>
          </p:nvSpPr>
          <p:spPr bwMode="auto">
            <a:xfrm>
              <a:off x="311" y="2645"/>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87" name="Text Box 34"/>
            <p:cNvSpPr txBox="1">
              <a:spLocks noChangeArrowheads="1"/>
            </p:cNvSpPr>
            <p:nvPr/>
          </p:nvSpPr>
          <p:spPr bwMode="auto">
            <a:xfrm>
              <a:off x="420" y="2627"/>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20588" name="Text Box 35"/>
            <p:cNvSpPr txBox="1">
              <a:spLocks noChangeArrowheads="1"/>
            </p:cNvSpPr>
            <p:nvPr/>
          </p:nvSpPr>
          <p:spPr bwMode="auto">
            <a:xfrm>
              <a:off x="417" y="268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20589" name="Line 36"/>
            <p:cNvSpPr>
              <a:spLocks noChangeShapeType="1"/>
            </p:cNvSpPr>
            <p:nvPr/>
          </p:nvSpPr>
          <p:spPr bwMode="auto">
            <a:xfrm flipV="1">
              <a:off x="477" y="2693"/>
              <a:ext cx="0" cy="186"/>
            </a:xfrm>
            <a:prstGeom prst="line">
              <a:avLst/>
            </a:prstGeom>
            <a:noFill/>
            <a:ln w="12700">
              <a:solidFill>
                <a:schemeClr val="tx1"/>
              </a:solidFill>
              <a:round/>
              <a:headEnd type="none" w="lg" len="lg"/>
              <a:tailEnd type="stealth" w="lg" len="lg"/>
            </a:ln>
          </p:spPr>
          <p:txBody>
            <a:bodyPr/>
            <a:lstStyle/>
            <a:p>
              <a:endParaRPr lang="en-US"/>
            </a:p>
          </p:txBody>
        </p:sp>
      </p:grpSp>
      <p:cxnSp>
        <p:nvCxnSpPr>
          <p:cNvPr id="20508" name="AutoShape 37"/>
          <p:cNvCxnSpPr>
            <a:cxnSpLocks noChangeShapeType="1"/>
            <a:stCxn id="20490" idx="6"/>
            <a:endCxn id="20568" idx="1"/>
          </p:cNvCxnSpPr>
          <p:nvPr/>
        </p:nvCxnSpPr>
        <p:spPr bwMode="auto">
          <a:xfrm flipV="1">
            <a:off x="1546225" y="3063875"/>
            <a:ext cx="333375" cy="1588"/>
          </a:xfrm>
          <a:prstGeom prst="straightConnector1">
            <a:avLst/>
          </a:prstGeom>
          <a:noFill/>
          <a:ln w="12700">
            <a:solidFill>
              <a:schemeClr val="tx1"/>
            </a:solidFill>
            <a:round/>
            <a:headEnd type="none" w="lg" len="lg"/>
            <a:tailEnd type="none" w="lg" len="lg"/>
          </a:ln>
        </p:spPr>
      </p:cxnSp>
      <p:cxnSp>
        <p:nvCxnSpPr>
          <p:cNvPr id="20509" name="AutoShape 38"/>
          <p:cNvCxnSpPr>
            <a:cxnSpLocks noChangeShapeType="1"/>
            <a:stCxn id="20491" idx="2"/>
            <a:endCxn id="20568" idx="3"/>
          </p:cNvCxnSpPr>
          <p:nvPr/>
        </p:nvCxnSpPr>
        <p:spPr bwMode="auto">
          <a:xfrm flipH="1" flipV="1">
            <a:off x="2420938" y="3063875"/>
            <a:ext cx="282575" cy="3175"/>
          </a:xfrm>
          <a:prstGeom prst="straightConnector1">
            <a:avLst/>
          </a:prstGeom>
          <a:noFill/>
          <a:ln w="12700">
            <a:solidFill>
              <a:schemeClr val="tx1"/>
            </a:solidFill>
            <a:round/>
            <a:headEnd type="none" w="lg" len="lg"/>
            <a:tailEnd type="none" w="lg" len="lg"/>
          </a:ln>
        </p:spPr>
      </p:cxnSp>
      <p:grpSp>
        <p:nvGrpSpPr>
          <p:cNvPr id="20510" name="Group 39"/>
          <p:cNvGrpSpPr>
            <a:grpSpLocks/>
          </p:cNvGrpSpPr>
          <p:nvPr/>
        </p:nvGrpSpPr>
        <p:grpSpPr bwMode="auto">
          <a:xfrm>
            <a:off x="1279525" y="5167313"/>
            <a:ext cx="457200" cy="152400"/>
            <a:chOff x="1392" y="3552"/>
            <a:chExt cx="288" cy="96"/>
          </a:xfrm>
        </p:grpSpPr>
        <p:sp>
          <p:nvSpPr>
            <p:cNvPr id="20583" name="Line 40"/>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20584" name="Line 41"/>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20585" name="Line 42"/>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20511" name="Line 43"/>
          <p:cNvSpPr>
            <a:spLocks noChangeShapeType="1"/>
          </p:cNvSpPr>
          <p:nvPr/>
        </p:nvSpPr>
        <p:spPr bwMode="auto">
          <a:xfrm flipV="1">
            <a:off x="1512888" y="4924425"/>
            <a:ext cx="0" cy="228600"/>
          </a:xfrm>
          <a:prstGeom prst="line">
            <a:avLst/>
          </a:prstGeom>
          <a:noFill/>
          <a:ln w="12700">
            <a:solidFill>
              <a:schemeClr val="tx1"/>
            </a:solidFill>
            <a:round/>
            <a:headEnd type="none" w="lg" len="lg"/>
            <a:tailEnd type="none" w="lg" len="lg"/>
          </a:ln>
        </p:spPr>
        <p:txBody>
          <a:bodyPr/>
          <a:lstStyle/>
          <a:p>
            <a:endParaRPr lang="en-US"/>
          </a:p>
        </p:txBody>
      </p:sp>
      <p:sp>
        <p:nvSpPr>
          <p:cNvPr id="20512" name="Oval 44"/>
          <p:cNvSpPr>
            <a:spLocks noChangeArrowheads="1"/>
          </p:cNvSpPr>
          <p:nvPr/>
        </p:nvSpPr>
        <p:spPr bwMode="auto">
          <a:xfrm>
            <a:off x="3883025" y="2990850"/>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13" name="Oval 45"/>
          <p:cNvSpPr>
            <a:spLocks noChangeArrowheads="1"/>
          </p:cNvSpPr>
          <p:nvPr/>
        </p:nvSpPr>
        <p:spPr bwMode="auto">
          <a:xfrm>
            <a:off x="2728913" y="48625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514" name="AutoShape 46"/>
          <p:cNvCxnSpPr>
            <a:cxnSpLocks noChangeShapeType="1"/>
            <a:stCxn id="20492" idx="6"/>
            <a:endCxn id="20513" idx="2"/>
          </p:cNvCxnSpPr>
          <p:nvPr/>
        </p:nvCxnSpPr>
        <p:spPr bwMode="auto">
          <a:xfrm>
            <a:off x="1577975" y="4924425"/>
            <a:ext cx="1150938" cy="0"/>
          </a:xfrm>
          <a:prstGeom prst="straightConnector1">
            <a:avLst/>
          </a:prstGeom>
          <a:noFill/>
          <a:ln w="12700">
            <a:solidFill>
              <a:schemeClr val="tx1"/>
            </a:solidFill>
            <a:round/>
            <a:headEnd type="none" w="lg" len="lg"/>
            <a:tailEnd type="none" w="lg" len="lg"/>
          </a:ln>
        </p:spPr>
      </p:cxnSp>
      <p:cxnSp>
        <p:nvCxnSpPr>
          <p:cNvPr id="20515" name="AutoShape 47"/>
          <p:cNvCxnSpPr>
            <a:cxnSpLocks noChangeShapeType="1"/>
            <a:stCxn id="20513" idx="0"/>
            <a:endCxn id="20592" idx="1"/>
          </p:cNvCxnSpPr>
          <p:nvPr/>
        </p:nvCxnSpPr>
        <p:spPr bwMode="auto">
          <a:xfrm flipH="1" flipV="1">
            <a:off x="2794000" y="4275138"/>
            <a:ext cx="1588" cy="587375"/>
          </a:xfrm>
          <a:prstGeom prst="straightConnector1">
            <a:avLst/>
          </a:prstGeom>
          <a:noFill/>
          <a:ln w="12700">
            <a:solidFill>
              <a:schemeClr val="tx1"/>
            </a:solidFill>
            <a:round/>
            <a:headEnd type="none" w="lg" len="lg"/>
            <a:tailEnd type="none" w="lg" len="lg"/>
          </a:ln>
        </p:spPr>
      </p:cxnSp>
      <p:sp>
        <p:nvSpPr>
          <p:cNvPr id="20516" name="Oval 48"/>
          <p:cNvSpPr>
            <a:spLocks noChangeArrowheads="1"/>
          </p:cNvSpPr>
          <p:nvPr/>
        </p:nvSpPr>
        <p:spPr bwMode="auto">
          <a:xfrm>
            <a:off x="588963" y="3003550"/>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0517" name="AutoShape 49"/>
          <p:cNvCxnSpPr>
            <a:cxnSpLocks noChangeShapeType="1"/>
            <a:stCxn id="20587" idx="0"/>
            <a:endCxn id="20516" idx="4"/>
          </p:cNvCxnSpPr>
          <p:nvPr/>
        </p:nvCxnSpPr>
        <p:spPr bwMode="auto">
          <a:xfrm flipH="1" flipV="1">
            <a:off x="655638" y="3125788"/>
            <a:ext cx="3175" cy="587375"/>
          </a:xfrm>
          <a:prstGeom prst="straightConnector1">
            <a:avLst/>
          </a:prstGeom>
          <a:noFill/>
          <a:ln w="12700">
            <a:solidFill>
              <a:schemeClr val="tx1"/>
            </a:solidFill>
            <a:round/>
            <a:headEnd type="none" w="lg" len="lg"/>
            <a:tailEnd type="none" w="lg" len="lg"/>
          </a:ln>
        </p:spPr>
      </p:cxnSp>
      <p:cxnSp>
        <p:nvCxnSpPr>
          <p:cNvPr id="20518" name="AutoShape 50"/>
          <p:cNvCxnSpPr>
            <a:cxnSpLocks noChangeShapeType="1"/>
            <a:stCxn id="20516" idx="6"/>
            <a:endCxn id="20490" idx="2"/>
          </p:cNvCxnSpPr>
          <p:nvPr/>
        </p:nvCxnSpPr>
        <p:spPr bwMode="auto">
          <a:xfrm>
            <a:off x="720725" y="3065463"/>
            <a:ext cx="693738" cy="0"/>
          </a:xfrm>
          <a:prstGeom prst="straightConnector1">
            <a:avLst/>
          </a:prstGeom>
          <a:noFill/>
          <a:ln w="12700">
            <a:solidFill>
              <a:schemeClr val="tx1"/>
            </a:solidFill>
            <a:round/>
            <a:headEnd type="none" w="lg" len="lg"/>
            <a:tailEnd type="none" w="lg" len="lg"/>
          </a:ln>
        </p:spPr>
      </p:cxnSp>
      <p:sp>
        <p:nvSpPr>
          <p:cNvPr id="20519" name="Oval 51"/>
          <p:cNvSpPr>
            <a:spLocks noChangeArrowheads="1"/>
          </p:cNvSpPr>
          <p:nvPr/>
        </p:nvSpPr>
        <p:spPr bwMode="auto">
          <a:xfrm>
            <a:off x="3898900" y="48625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0520" name="AutoShape 52"/>
          <p:cNvCxnSpPr>
            <a:cxnSpLocks noChangeShapeType="1"/>
            <a:stCxn id="20513" idx="6"/>
            <a:endCxn id="20519" idx="2"/>
          </p:cNvCxnSpPr>
          <p:nvPr/>
        </p:nvCxnSpPr>
        <p:spPr bwMode="auto">
          <a:xfrm>
            <a:off x="2860675" y="4924425"/>
            <a:ext cx="1038225" cy="0"/>
          </a:xfrm>
          <a:prstGeom prst="straightConnector1">
            <a:avLst/>
          </a:prstGeom>
          <a:noFill/>
          <a:ln w="12700">
            <a:solidFill>
              <a:schemeClr val="tx1"/>
            </a:solidFill>
            <a:round/>
            <a:headEnd type="none" w="lg" len="lg"/>
            <a:tailEnd type="none" w="lg" len="lg"/>
          </a:ln>
        </p:spPr>
      </p:cxnSp>
      <p:grpSp>
        <p:nvGrpSpPr>
          <p:cNvPr id="20521" name="Group 53"/>
          <p:cNvGrpSpPr>
            <a:grpSpLocks/>
          </p:cNvGrpSpPr>
          <p:nvPr/>
        </p:nvGrpSpPr>
        <p:grpSpPr bwMode="auto">
          <a:xfrm>
            <a:off x="4305300" y="3859213"/>
            <a:ext cx="176213" cy="342900"/>
            <a:chOff x="1670" y="2765"/>
            <a:chExt cx="111" cy="216"/>
          </a:xfrm>
        </p:grpSpPr>
        <p:sp>
          <p:nvSpPr>
            <p:cNvPr id="20576" name="Line 54"/>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0577" name="Line 55"/>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78" name="Line 56"/>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0579" name="Line 57"/>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80" name="Line 58"/>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81" name="Line 59"/>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82" name="Line 60"/>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522" name="Text Box 61"/>
          <p:cNvSpPr txBox="1">
            <a:spLocks noChangeArrowheads="1"/>
          </p:cNvSpPr>
          <p:nvPr/>
        </p:nvSpPr>
        <p:spPr bwMode="auto">
          <a:xfrm>
            <a:off x="4402138" y="3554413"/>
            <a:ext cx="4508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grpSp>
        <p:nvGrpSpPr>
          <p:cNvPr id="20523" name="Group 62"/>
          <p:cNvGrpSpPr>
            <a:grpSpLocks/>
          </p:cNvGrpSpPr>
          <p:nvPr/>
        </p:nvGrpSpPr>
        <p:grpSpPr bwMode="auto">
          <a:xfrm rot="5400000" flipH="1" flipV="1">
            <a:off x="3296444" y="2828132"/>
            <a:ext cx="177800" cy="455612"/>
            <a:chOff x="3450" y="2313"/>
            <a:chExt cx="111" cy="216"/>
          </a:xfrm>
        </p:grpSpPr>
        <p:sp>
          <p:nvSpPr>
            <p:cNvPr id="20569" name="Line 63"/>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570" name="Line 64"/>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71" name="Line 65"/>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572" name="Line 66"/>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73" name="Line 67"/>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74" name="Line 68"/>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75" name="Line 69"/>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524" name="Text Box 70"/>
          <p:cNvSpPr txBox="1">
            <a:spLocks noChangeArrowheads="1"/>
          </p:cNvSpPr>
          <p:nvPr/>
        </p:nvSpPr>
        <p:spPr bwMode="auto">
          <a:xfrm>
            <a:off x="3100388" y="3109913"/>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3</a:t>
            </a:r>
            <a:endParaRPr lang="en-US" b="1"/>
          </a:p>
        </p:txBody>
      </p:sp>
      <p:cxnSp>
        <p:nvCxnSpPr>
          <p:cNvPr id="20525" name="AutoShape 71"/>
          <p:cNvCxnSpPr>
            <a:cxnSpLocks noChangeShapeType="1"/>
            <a:stCxn id="20512" idx="2"/>
            <a:endCxn id="20571" idx="1"/>
          </p:cNvCxnSpPr>
          <p:nvPr/>
        </p:nvCxnSpPr>
        <p:spPr bwMode="auto">
          <a:xfrm flipH="1">
            <a:off x="3614738" y="3052763"/>
            <a:ext cx="268287" cy="0"/>
          </a:xfrm>
          <a:prstGeom prst="straightConnector1">
            <a:avLst/>
          </a:prstGeom>
          <a:noFill/>
          <a:ln w="12700">
            <a:solidFill>
              <a:schemeClr val="tx1"/>
            </a:solidFill>
            <a:round/>
            <a:headEnd type="none" w="lg" len="lg"/>
            <a:tailEnd type="none" w="lg" len="lg"/>
          </a:ln>
        </p:spPr>
      </p:cxnSp>
      <p:cxnSp>
        <p:nvCxnSpPr>
          <p:cNvPr id="20526" name="AutoShape 72"/>
          <p:cNvCxnSpPr>
            <a:cxnSpLocks noChangeShapeType="1"/>
            <a:stCxn id="20491" idx="6"/>
            <a:endCxn id="20569" idx="0"/>
          </p:cNvCxnSpPr>
          <p:nvPr/>
        </p:nvCxnSpPr>
        <p:spPr bwMode="auto">
          <a:xfrm>
            <a:off x="2835275" y="3067050"/>
            <a:ext cx="323850" cy="1588"/>
          </a:xfrm>
          <a:prstGeom prst="straightConnector1">
            <a:avLst/>
          </a:prstGeom>
          <a:noFill/>
          <a:ln w="12700">
            <a:solidFill>
              <a:schemeClr val="tx1"/>
            </a:solidFill>
            <a:round/>
            <a:headEnd type="none" w="lg" len="lg"/>
            <a:tailEnd type="none" w="lg" len="lg"/>
          </a:ln>
        </p:spPr>
      </p:cxnSp>
      <p:cxnSp>
        <p:nvCxnSpPr>
          <p:cNvPr id="20527" name="AutoShape 73"/>
          <p:cNvCxnSpPr>
            <a:cxnSpLocks noChangeShapeType="1"/>
            <a:stCxn id="20519" idx="6"/>
            <a:endCxn id="20578" idx="1"/>
          </p:cNvCxnSpPr>
          <p:nvPr/>
        </p:nvCxnSpPr>
        <p:spPr bwMode="auto">
          <a:xfrm flipV="1">
            <a:off x="4030663" y="4202113"/>
            <a:ext cx="365125" cy="722312"/>
          </a:xfrm>
          <a:prstGeom prst="bentConnector2">
            <a:avLst/>
          </a:prstGeom>
          <a:noFill/>
          <a:ln w="12700">
            <a:solidFill>
              <a:schemeClr val="tx1"/>
            </a:solidFill>
            <a:miter lim="800000"/>
            <a:headEnd type="none" w="lg" len="lg"/>
            <a:tailEnd type="none" w="lg" len="lg"/>
          </a:ln>
        </p:spPr>
      </p:cxnSp>
      <p:cxnSp>
        <p:nvCxnSpPr>
          <p:cNvPr id="20528" name="AutoShape 74"/>
          <p:cNvCxnSpPr>
            <a:cxnSpLocks noChangeShapeType="1"/>
            <a:stCxn id="20512" idx="6"/>
            <a:endCxn id="20576" idx="0"/>
          </p:cNvCxnSpPr>
          <p:nvPr/>
        </p:nvCxnSpPr>
        <p:spPr bwMode="auto">
          <a:xfrm>
            <a:off x="4014788" y="3052763"/>
            <a:ext cx="366712" cy="806450"/>
          </a:xfrm>
          <a:prstGeom prst="bentConnector2">
            <a:avLst/>
          </a:prstGeom>
          <a:noFill/>
          <a:ln w="12700">
            <a:solidFill>
              <a:schemeClr val="tx1"/>
            </a:solidFill>
            <a:miter lim="800000"/>
            <a:headEnd type="none" w="lg" len="lg"/>
            <a:tailEnd type="none" w="lg" len="lg"/>
          </a:ln>
        </p:spPr>
      </p:cxnSp>
      <p:grpSp>
        <p:nvGrpSpPr>
          <p:cNvPr id="20529" name="Group 75"/>
          <p:cNvGrpSpPr>
            <a:grpSpLocks/>
          </p:cNvGrpSpPr>
          <p:nvPr/>
        </p:nvGrpSpPr>
        <p:grpSpPr bwMode="auto">
          <a:xfrm>
            <a:off x="1879600" y="2816225"/>
            <a:ext cx="541338" cy="527050"/>
            <a:chOff x="1698" y="2318"/>
            <a:chExt cx="341" cy="332"/>
          </a:xfrm>
        </p:grpSpPr>
        <p:sp>
          <p:nvSpPr>
            <p:cNvPr id="20567" name="Oval 76"/>
            <p:cNvSpPr>
              <a:spLocks noChangeArrowheads="1"/>
            </p:cNvSpPr>
            <p:nvPr/>
          </p:nvSpPr>
          <p:spPr bwMode="auto">
            <a:xfrm rot="-5400000">
              <a:off x="1706" y="2329"/>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68" name="Text Box 77"/>
            <p:cNvSpPr txBox="1">
              <a:spLocks noChangeArrowheads="1"/>
            </p:cNvSpPr>
            <p:nvPr/>
          </p:nvSpPr>
          <p:spPr bwMode="auto">
            <a:xfrm>
              <a:off x="1698" y="2358"/>
              <a:ext cx="341" cy="231"/>
            </a:xfrm>
            <a:prstGeom prst="rect">
              <a:avLst/>
            </a:prstGeom>
            <a:noFill/>
            <a:ln w="12700">
              <a:noFill/>
              <a:miter lim="800000"/>
              <a:headEnd type="none" w="lg" len="lg"/>
              <a:tailEnd type="none" w="lg" len="lg"/>
            </a:ln>
          </p:spPr>
          <p:txBody>
            <a:bodyPr wrap="none">
              <a:spAutoFit/>
            </a:bodyPr>
            <a:lstStyle/>
            <a:p>
              <a:r>
                <a:rPr lang="en-US"/>
                <a:t>–  +</a:t>
              </a:r>
            </a:p>
          </p:txBody>
        </p:sp>
      </p:grpSp>
      <p:sp>
        <p:nvSpPr>
          <p:cNvPr id="20530" name="Text Box 78"/>
          <p:cNvSpPr txBox="1">
            <a:spLocks noChangeArrowheads="1"/>
          </p:cNvSpPr>
          <p:nvPr/>
        </p:nvSpPr>
        <p:spPr bwMode="auto">
          <a:xfrm>
            <a:off x="1971675" y="2438400"/>
            <a:ext cx="374650" cy="396875"/>
          </a:xfrm>
          <a:prstGeom prst="rect">
            <a:avLst/>
          </a:prstGeom>
          <a:noFill/>
          <a:ln w="12700">
            <a:noFill/>
            <a:miter lim="800000"/>
            <a:headEnd type="none" w="lg" len="lg"/>
            <a:tailEnd type="none" w="lg" len="lg"/>
          </a:ln>
        </p:spPr>
        <p:txBody>
          <a:bodyPr wrap="none">
            <a:spAutoFit/>
          </a:bodyPr>
          <a:lstStyle/>
          <a:p>
            <a:r>
              <a:rPr lang="en-US" sz="2000" b="1"/>
              <a:t>v</a:t>
            </a:r>
            <a:r>
              <a:rPr lang="en-US" sz="2000" b="1" i="1" baseline="-25000"/>
              <a:t>s</a:t>
            </a:r>
            <a:endParaRPr lang="en-US" sz="2000"/>
          </a:p>
        </p:txBody>
      </p:sp>
      <p:grpSp>
        <p:nvGrpSpPr>
          <p:cNvPr id="20531" name="Group 80"/>
          <p:cNvGrpSpPr>
            <a:grpSpLocks/>
          </p:cNvGrpSpPr>
          <p:nvPr/>
        </p:nvGrpSpPr>
        <p:grpSpPr bwMode="auto">
          <a:xfrm>
            <a:off x="5741988" y="3743325"/>
            <a:ext cx="841375" cy="520700"/>
            <a:chOff x="3114" y="2952"/>
            <a:chExt cx="530" cy="328"/>
          </a:xfrm>
        </p:grpSpPr>
        <p:sp>
          <p:nvSpPr>
            <p:cNvPr id="20563" name="Text Box 81"/>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20564" name="Group 82"/>
            <p:cNvGrpSpPr>
              <a:grpSpLocks/>
            </p:cNvGrpSpPr>
            <p:nvPr/>
          </p:nvGrpSpPr>
          <p:grpSpPr bwMode="auto">
            <a:xfrm>
              <a:off x="3312" y="2970"/>
              <a:ext cx="332" cy="310"/>
              <a:chOff x="273" y="2626"/>
              <a:chExt cx="332" cy="310"/>
            </a:xfrm>
          </p:grpSpPr>
          <p:sp>
            <p:nvSpPr>
              <p:cNvPr id="20565" name="Oval 83"/>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0566" name="Line 84"/>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20532" name="Oval 85"/>
          <p:cNvSpPr>
            <a:spLocks noChangeArrowheads="1"/>
          </p:cNvSpPr>
          <p:nvPr/>
        </p:nvSpPr>
        <p:spPr bwMode="auto">
          <a:xfrm>
            <a:off x="7854950" y="45958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33" name="Oval 86"/>
          <p:cNvSpPr>
            <a:spLocks noChangeArrowheads="1"/>
          </p:cNvSpPr>
          <p:nvPr/>
        </p:nvSpPr>
        <p:spPr bwMode="auto">
          <a:xfrm>
            <a:off x="7854950" y="337661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0534" name="Oval 87"/>
          <p:cNvSpPr>
            <a:spLocks noChangeArrowheads="1"/>
          </p:cNvSpPr>
          <p:nvPr/>
        </p:nvSpPr>
        <p:spPr bwMode="auto">
          <a:xfrm rot="-5400000">
            <a:off x="7189787" y="4597401"/>
            <a:ext cx="104775" cy="10160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0535" name="Oval 88"/>
          <p:cNvSpPr>
            <a:spLocks noChangeArrowheads="1"/>
          </p:cNvSpPr>
          <p:nvPr/>
        </p:nvSpPr>
        <p:spPr bwMode="auto">
          <a:xfrm rot="-5400000">
            <a:off x="7170738" y="3378200"/>
            <a:ext cx="104775" cy="111125"/>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20536" name="Group 89"/>
          <p:cNvGrpSpPr>
            <a:grpSpLocks/>
          </p:cNvGrpSpPr>
          <p:nvPr/>
        </p:nvGrpSpPr>
        <p:grpSpPr bwMode="auto">
          <a:xfrm rot="10800000">
            <a:off x="7137400" y="3757613"/>
            <a:ext cx="177800" cy="455612"/>
            <a:chOff x="3450" y="2313"/>
            <a:chExt cx="111" cy="216"/>
          </a:xfrm>
        </p:grpSpPr>
        <p:sp>
          <p:nvSpPr>
            <p:cNvPr id="20556" name="Line 90"/>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0557" name="Line 91"/>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58" name="Line 92"/>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0559" name="Line 93"/>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60" name="Line 94"/>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61" name="Line 95"/>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62" name="Line 96"/>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537" name="Text Box 97"/>
          <p:cNvSpPr txBox="1">
            <a:spLocks noChangeArrowheads="1"/>
          </p:cNvSpPr>
          <p:nvPr/>
        </p:nvSpPr>
        <p:spPr bwMode="auto">
          <a:xfrm>
            <a:off x="6732588" y="3859213"/>
            <a:ext cx="458787" cy="366712"/>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20538" name="AutoShape 98"/>
          <p:cNvCxnSpPr>
            <a:cxnSpLocks noChangeShapeType="1"/>
            <a:stCxn id="20534" idx="6"/>
            <a:endCxn id="20556" idx="0"/>
          </p:cNvCxnSpPr>
          <p:nvPr/>
        </p:nvCxnSpPr>
        <p:spPr bwMode="auto">
          <a:xfrm flipH="1" flipV="1">
            <a:off x="7239000" y="4213225"/>
            <a:ext cx="3175" cy="382588"/>
          </a:xfrm>
          <a:prstGeom prst="straightConnector1">
            <a:avLst/>
          </a:prstGeom>
          <a:noFill/>
          <a:ln w="12700">
            <a:solidFill>
              <a:schemeClr val="tx1"/>
            </a:solidFill>
            <a:round/>
            <a:headEnd type="none" w="lg" len="lg"/>
            <a:tailEnd type="none" w="lg" len="lg"/>
          </a:ln>
        </p:spPr>
      </p:cxnSp>
      <p:cxnSp>
        <p:nvCxnSpPr>
          <p:cNvPr id="20539" name="AutoShape 99"/>
          <p:cNvCxnSpPr>
            <a:cxnSpLocks noChangeShapeType="1"/>
            <a:stCxn id="20535" idx="2"/>
            <a:endCxn id="20558" idx="1"/>
          </p:cNvCxnSpPr>
          <p:nvPr/>
        </p:nvCxnSpPr>
        <p:spPr bwMode="auto">
          <a:xfrm>
            <a:off x="7223125" y="3486150"/>
            <a:ext cx="0" cy="271463"/>
          </a:xfrm>
          <a:prstGeom prst="straightConnector1">
            <a:avLst/>
          </a:prstGeom>
          <a:noFill/>
          <a:ln w="12700">
            <a:solidFill>
              <a:schemeClr val="tx1"/>
            </a:solidFill>
            <a:round/>
            <a:headEnd type="none" w="lg" len="lg"/>
            <a:tailEnd type="none" w="lg" len="lg"/>
          </a:ln>
        </p:spPr>
      </p:cxnSp>
      <p:cxnSp>
        <p:nvCxnSpPr>
          <p:cNvPr id="20540" name="AutoShape 100"/>
          <p:cNvCxnSpPr>
            <a:cxnSpLocks noChangeShapeType="1"/>
            <a:stCxn id="20565" idx="4"/>
            <a:endCxn id="20534" idx="0"/>
          </p:cNvCxnSpPr>
          <p:nvPr/>
        </p:nvCxnSpPr>
        <p:spPr bwMode="auto">
          <a:xfrm rot="16200000" flipH="1">
            <a:off x="6563519" y="4020344"/>
            <a:ext cx="384175" cy="871537"/>
          </a:xfrm>
          <a:prstGeom prst="bentConnector2">
            <a:avLst/>
          </a:prstGeom>
          <a:noFill/>
          <a:ln w="12700">
            <a:solidFill>
              <a:schemeClr val="tx1"/>
            </a:solidFill>
            <a:miter lim="800000"/>
            <a:headEnd type="none" w="lg" len="lg"/>
            <a:tailEnd type="none" w="lg" len="lg"/>
          </a:ln>
        </p:spPr>
      </p:cxnSp>
      <p:cxnSp>
        <p:nvCxnSpPr>
          <p:cNvPr id="20541" name="AutoShape 101"/>
          <p:cNvCxnSpPr>
            <a:cxnSpLocks noChangeShapeType="1"/>
            <a:stCxn id="20565" idx="0"/>
            <a:endCxn id="20535" idx="0"/>
          </p:cNvCxnSpPr>
          <p:nvPr/>
        </p:nvCxnSpPr>
        <p:spPr bwMode="auto">
          <a:xfrm rot="-5400000">
            <a:off x="6574632" y="3178969"/>
            <a:ext cx="338137" cy="847725"/>
          </a:xfrm>
          <a:prstGeom prst="bentConnector2">
            <a:avLst/>
          </a:prstGeom>
          <a:noFill/>
          <a:ln w="12700">
            <a:solidFill>
              <a:schemeClr val="tx1"/>
            </a:solidFill>
            <a:miter lim="800000"/>
            <a:headEnd type="none" w="lg" len="lg"/>
            <a:tailEnd type="none" w="lg" len="lg"/>
          </a:ln>
        </p:spPr>
      </p:cxnSp>
      <p:cxnSp>
        <p:nvCxnSpPr>
          <p:cNvPr id="20542" name="AutoShape 102"/>
          <p:cNvCxnSpPr>
            <a:cxnSpLocks noChangeShapeType="1"/>
            <a:stCxn id="20534" idx="4"/>
            <a:endCxn id="20532" idx="2"/>
          </p:cNvCxnSpPr>
          <p:nvPr/>
        </p:nvCxnSpPr>
        <p:spPr bwMode="auto">
          <a:xfrm>
            <a:off x="7292975" y="4648200"/>
            <a:ext cx="561975" cy="9525"/>
          </a:xfrm>
          <a:prstGeom prst="straightConnector1">
            <a:avLst/>
          </a:prstGeom>
          <a:noFill/>
          <a:ln w="12700">
            <a:solidFill>
              <a:schemeClr val="tx1"/>
            </a:solidFill>
            <a:round/>
            <a:headEnd type="none" w="lg" len="lg"/>
            <a:tailEnd type="none" w="lg" len="lg"/>
          </a:ln>
        </p:spPr>
      </p:cxnSp>
      <p:cxnSp>
        <p:nvCxnSpPr>
          <p:cNvPr id="20543" name="AutoShape 103"/>
          <p:cNvCxnSpPr>
            <a:cxnSpLocks noChangeShapeType="1"/>
            <a:stCxn id="20535" idx="4"/>
            <a:endCxn id="20533" idx="2"/>
          </p:cNvCxnSpPr>
          <p:nvPr/>
        </p:nvCxnSpPr>
        <p:spPr bwMode="auto">
          <a:xfrm>
            <a:off x="7278688" y="3433763"/>
            <a:ext cx="576262" cy="4762"/>
          </a:xfrm>
          <a:prstGeom prst="straightConnector1">
            <a:avLst/>
          </a:prstGeom>
          <a:noFill/>
          <a:ln w="12700">
            <a:solidFill>
              <a:schemeClr val="tx1"/>
            </a:solidFill>
            <a:round/>
            <a:headEnd type="none" w="lg" len="lg"/>
            <a:tailEnd type="none" w="lg" len="lg"/>
          </a:ln>
        </p:spPr>
      </p:cxnSp>
      <p:grpSp>
        <p:nvGrpSpPr>
          <p:cNvPr id="20544" name="Group 112"/>
          <p:cNvGrpSpPr>
            <a:grpSpLocks/>
          </p:cNvGrpSpPr>
          <p:nvPr/>
        </p:nvGrpSpPr>
        <p:grpSpPr bwMode="auto">
          <a:xfrm>
            <a:off x="8291513" y="3886200"/>
            <a:ext cx="176212" cy="342900"/>
            <a:chOff x="1670" y="2765"/>
            <a:chExt cx="111" cy="216"/>
          </a:xfrm>
        </p:grpSpPr>
        <p:sp>
          <p:nvSpPr>
            <p:cNvPr id="20549" name="Line 113"/>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0550" name="Line 114"/>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0551" name="Line 115"/>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0552" name="Line 116"/>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0553" name="Line 117"/>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0554" name="Line 118"/>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0555" name="Line 119"/>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0545" name="Text Box 120"/>
          <p:cNvSpPr txBox="1">
            <a:spLocks noChangeArrowheads="1"/>
          </p:cNvSpPr>
          <p:nvPr/>
        </p:nvSpPr>
        <p:spPr bwMode="auto">
          <a:xfrm>
            <a:off x="8464550" y="3581400"/>
            <a:ext cx="4508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L</a:t>
            </a:r>
          </a:p>
          <a:p>
            <a:endParaRPr lang="en-US" b="1"/>
          </a:p>
        </p:txBody>
      </p:sp>
      <p:cxnSp>
        <p:nvCxnSpPr>
          <p:cNvPr id="20546" name="AutoShape 122"/>
          <p:cNvCxnSpPr>
            <a:cxnSpLocks noChangeShapeType="1"/>
            <a:stCxn id="20532" idx="6"/>
            <a:endCxn id="20551" idx="1"/>
          </p:cNvCxnSpPr>
          <p:nvPr/>
        </p:nvCxnSpPr>
        <p:spPr bwMode="auto">
          <a:xfrm flipV="1">
            <a:off x="7986713" y="4229100"/>
            <a:ext cx="395287" cy="428625"/>
          </a:xfrm>
          <a:prstGeom prst="bentConnector2">
            <a:avLst/>
          </a:prstGeom>
          <a:noFill/>
          <a:ln w="12700">
            <a:solidFill>
              <a:schemeClr val="tx1"/>
            </a:solidFill>
            <a:miter lim="800000"/>
            <a:headEnd type="none" w="lg" len="lg"/>
            <a:tailEnd type="none" w="lg" len="lg"/>
          </a:ln>
        </p:spPr>
      </p:cxnSp>
      <p:cxnSp>
        <p:nvCxnSpPr>
          <p:cNvPr id="20547" name="AutoShape 123"/>
          <p:cNvCxnSpPr>
            <a:cxnSpLocks noChangeShapeType="1"/>
            <a:stCxn id="20533" idx="6"/>
            <a:endCxn id="20549" idx="0"/>
          </p:cNvCxnSpPr>
          <p:nvPr/>
        </p:nvCxnSpPr>
        <p:spPr bwMode="auto">
          <a:xfrm>
            <a:off x="7986713" y="3438525"/>
            <a:ext cx="381000" cy="447675"/>
          </a:xfrm>
          <a:prstGeom prst="bentConnector2">
            <a:avLst/>
          </a:prstGeom>
          <a:noFill/>
          <a:ln w="12700">
            <a:solidFill>
              <a:schemeClr val="tx1"/>
            </a:solidFill>
            <a:miter lim="800000"/>
            <a:headEnd type="none" w="lg" len="lg"/>
            <a:tailEnd type="none" w="lg" len="lg"/>
          </a:ln>
        </p:spPr>
      </p:cxnSp>
      <p:sp>
        <p:nvSpPr>
          <p:cNvPr id="20548" name="AutoShape 124"/>
          <p:cNvSpPr>
            <a:spLocks noChangeArrowheads="1"/>
          </p:cNvSpPr>
          <p:nvPr/>
        </p:nvSpPr>
        <p:spPr bwMode="auto">
          <a:xfrm>
            <a:off x="4979988" y="3886200"/>
            <a:ext cx="762000" cy="396875"/>
          </a:xfrm>
          <a:prstGeom prst="rightArrow">
            <a:avLst>
              <a:gd name="adj1" fmla="val 50000"/>
              <a:gd name="adj2" fmla="val 48000"/>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n-US"/>
              <a:t>ECEN 301</a:t>
            </a:r>
          </a:p>
        </p:txBody>
      </p:sp>
      <p:sp>
        <p:nvSpPr>
          <p:cNvPr id="28675" name="Footer Placeholder 4"/>
          <p:cNvSpPr>
            <a:spLocks noGrp="1"/>
          </p:cNvSpPr>
          <p:nvPr>
            <p:ph type="ftr" sz="quarter" idx="11"/>
          </p:nvPr>
        </p:nvSpPr>
        <p:spPr>
          <a:noFill/>
        </p:spPr>
        <p:txBody>
          <a:bodyPr/>
          <a:lstStyle/>
          <a:p>
            <a:r>
              <a:rPr lang="en-US"/>
              <a:t>Discussion #9 – Equivalent Circuits</a:t>
            </a:r>
          </a:p>
        </p:txBody>
      </p:sp>
      <p:sp>
        <p:nvSpPr>
          <p:cNvPr id="28676" name="Slide Number Placeholder 5"/>
          <p:cNvSpPr>
            <a:spLocks noGrp="1"/>
          </p:cNvSpPr>
          <p:nvPr>
            <p:ph type="sldNum" sz="quarter" idx="12"/>
          </p:nvPr>
        </p:nvSpPr>
        <p:spPr>
          <a:noFill/>
        </p:spPr>
        <p:txBody>
          <a:bodyPr/>
          <a:lstStyle/>
          <a:p>
            <a:pPr lvl="1"/>
            <a:fld id="{F9892A53-6954-41A3-A76B-AE801D1E8BFD}" type="slidenum">
              <a:rPr lang="en-US"/>
              <a:pPr lvl="1"/>
              <a:t>6</a:t>
            </a:fld>
            <a:endParaRPr lang="en-US"/>
          </a:p>
        </p:txBody>
      </p:sp>
      <p:sp>
        <p:nvSpPr>
          <p:cNvPr id="28677" name="Rectangle 2"/>
          <p:cNvSpPr>
            <a:spLocks noGrp="1" noChangeArrowheads="1"/>
          </p:cNvSpPr>
          <p:nvPr>
            <p:ph type="title"/>
          </p:nvPr>
        </p:nvSpPr>
        <p:spPr/>
        <p:txBody>
          <a:bodyPr/>
          <a:lstStyle/>
          <a:p>
            <a:r>
              <a:rPr lang="en-US" smtClean="0"/>
              <a:t>Equivalent Circuits</a:t>
            </a:r>
          </a:p>
        </p:txBody>
      </p:sp>
      <p:sp>
        <p:nvSpPr>
          <p:cNvPr id="28678" name="Rectangle 3"/>
          <p:cNvSpPr>
            <a:spLocks noGrp="1" noChangeArrowheads="1"/>
          </p:cNvSpPr>
          <p:nvPr>
            <p:ph type="body" idx="1"/>
          </p:nvPr>
        </p:nvSpPr>
        <p:spPr/>
        <p:txBody>
          <a:bodyPr/>
          <a:lstStyle/>
          <a:p>
            <a:pPr>
              <a:lnSpc>
                <a:spcPct val="90000"/>
              </a:lnSpc>
            </a:pPr>
            <a:r>
              <a:rPr lang="en-US" smtClean="0"/>
              <a:t>It is always possible to view a complicated circuit in terms of a much simpler </a:t>
            </a:r>
            <a:r>
              <a:rPr lang="en-US" b="1" smtClean="0"/>
              <a:t>equivalent source </a:t>
            </a:r>
            <a:r>
              <a:rPr lang="en-US" smtClean="0"/>
              <a:t>and </a:t>
            </a:r>
            <a:r>
              <a:rPr lang="en-US" b="1" smtClean="0"/>
              <a:t>equivalent load</a:t>
            </a:r>
            <a:r>
              <a:rPr lang="en-US" smtClean="0"/>
              <a:t> circuit.</a:t>
            </a:r>
          </a:p>
        </p:txBody>
      </p:sp>
      <p:grpSp>
        <p:nvGrpSpPr>
          <p:cNvPr id="28679" name="Group 101"/>
          <p:cNvGrpSpPr>
            <a:grpSpLocks/>
          </p:cNvGrpSpPr>
          <p:nvPr/>
        </p:nvGrpSpPr>
        <p:grpSpPr bwMode="auto">
          <a:xfrm>
            <a:off x="152400" y="2933700"/>
            <a:ext cx="4648200" cy="2719388"/>
            <a:chOff x="96" y="1848"/>
            <a:chExt cx="2928" cy="1713"/>
          </a:xfrm>
        </p:grpSpPr>
        <p:sp>
          <p:nvSpPr>
            <p:cNvPr id="28697" name="Text Box 5"/>
            <p:cNvSpPr txBox="1">
              <a:spLocks noChangeArrowheads="1"/>
            </p:cNvSpPr>
            <p:nvPr/>
          </p:nvSpPr>
          <p:spPr bwMode="auto">
            <a:xfrm>
              <a:off x="96" y="2370"/>
              <a:ext cx="239" cy="634"/>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v</a:t>
              </a:r>
              <a:r>
                <a:rPr lang="en-US" sz="2000" b="1" i="1" baseline="-25000"/>
                <a:t>a</a:t>
              </a:r>
            </a:p>
            <a:p>
              <a:endParaRPr lang="en-US" sz="2000"/>
            </a:p>
          </p:txBody>
        </p:sp>
        <p:sp>
          <p:nvSpPr>
            <p:cNvPr id="28698" name="Oval 6"/>
            <p:cNvSpPr>
              <a:spLocks noChangeArrowheads="1"/>
            </p:cNvSpPr>
            <p:nvPr/>
          </p:nvSpPr>
          <p:spPr bwMode="auto">
            <a:xfrm>
              <a:off x="1235" y="2110"/>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8699" name="Oval 7"/>
            <p:cNvSpPr>
              <a:spLocks noChangeArrowheads="1"/>
            </p:cNvSpPr>
            <p:nvPr/>
          </p:nvSpPr>
          <p:spPr bwMode="auto">
            <a:xfrm>
              <a:off x="1951" y="210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8700" name="Oval 8"/>
            <p:cNvSpPr>
              <a:spLocks noChangeArrowheads="1"/>
            </p:cNvSpPr>
            <p:nvPr/>
          </p:nvSpPr>
          <p:spPr bwMode="auto">
            <a:xfrm>
              <a:off x="1255" y="327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8701" name="AutoShape 9"/>
            <p:cNvCxnSpPr>
              <a:cxnSpLocks noChangeShapeType="1"/>
              <a:stCxn id="28738" idx="2"/>
              <a:endCxn id="28715" idx="4"/>
            </p:cNvCxnSpPr>
            <p:nvPr/>
          </p:nvCxnSpPr>
          <p:spPr bwMode="auto">
            <a:xfrm rot="10800000">
              <a:off x="510" y="2877"/>
              <a:ext cx="334" cy="435"/>
            </a:xfrm>
            <a:prstGeom prst="bentConnector2">
              <a:avLst/>
            </a:prstGeom>
            <a:noFill/>
            <a:ln w="12700">
              <a:solidFill>
                <a:schemeClr val="tx1"/>
              </a:solidFill>
              <a:miter lim="800000"/>
              <a:headEnd type="none" w="lg" len="lg"/>
              <a:tailEnd type="none" w="lg" len="lg"/>
            </a:ln>
          </p:spPr>
        </p:cxnSp>
        <p:cxnSp>
          <p:nvCxnSpPr>
            <p:cNvPr id="28702" name="AutoShape 10"/>
            <p:cNvCxnSpPr>
              <a:cxnSpLocks noChangeShapeType="1"/>
              <a:stCxn id="28700" idx="0"/>
              <a:endCxn id="28708" idx="1"/>
            </p:cNvCxnSpPr>
            <p:nvPr/>
          </p:nvCxnSpPr>
          <p:spPr bwMode="auto">
            <a:xfrm flipH="1" flipV="1">
              <a:off x="1296" y="2903"/>
              <a:ext cx="1" cy="370"/>
            </a:xfrm>
            <a:prstGeom prst="straightConnector1">
              <a:avLst/>
            </a:prstGeom>
            <a:noFill/>
            <a:ln w="12700">
              <a:solidFill>
                <a:schemeClr val="tx1"/>
              </a:solidFill>
              <a:round/>
              <a:headEnd type="none" w="lg" len="lg"/>
              <a:tailEnd type="none" w="lg" len="lg"/>
            </a:ln>
          </p:spPr>
        </p:cxnSp>
        <p:cxnSp>
          <p:nvCxnSpPr>
            <p:cNvPr id="28703" name="AutoShape 11"/>
            <p:cNvCxnSpPr>
              <a:cxnSpLocks noChangeShapeType="1"/>
              <a:stCxn id="28698" idx="4"/>
              <a:endCxn id="28706" idx="0"/>
            </p:cNvCxnSpPr>
            <p:nvPr/>
          </p:nvCxnSpPr>
          <p:spPr bwMode="auto">
            <a:xfrm>
              <a:off x="1277" y="2187"/>
              <a:ext cx="10" cy="500"/>
            </a:xfrm>
            <a:prstGeom prst="straightConnector1">
              <a:avLst/>
            </a:prstGeom>
            <a:noFill/>
            <a:ln w="12700">
              <a:solidFill>
                <a:schemeClr val="tx1"/>
              </a:solidFill>
              <a:round/>
              <a:headEnd type="none" w="lg" len="lg"/>
              <a:tailEnd type="none" w="lg" len="lg"/>
            </a:ln>
          </p:spPr>
        </p:cxnSp>
        <p:cxnSp>
          <p:nvCxnSpPr>
            <p:cNvPr id="28704" name="AutoShape 12"/>
            <p:cNvCxnSpPr>
              <a:cxnSpLocks noChangeShapeType="1"/>
              <a:stCxn id="28699" idx="4"/>
              <a:endCxn id="28766" idx="0"/>
            </p:cNvCxnSpPr>
            <p:nvPr/>
          </p:nvCxnSpPr>
          <p:spPr bwMode="auto">
            <a:xfrm>
              <a:off x="1993" y="2180"/>
              <a:ext cx="6" cy="507"/>
            </a:xfrm>
            <a:prstGeom prst="straightConnector1">
              <a:avLst/>
            </a:prstGeom>
            <a:noFill/>
            <a:ln w="12700">
              <a:solidFill>
                <a:schemeClr val="tx1"/>
              </a:solidFill>
              <a:round/>
              <a:headEnd type="none" w="lg" len="lg"/>
              <a:tailEnd type="none" w="lg" len="lg"/>
            </a:ln>
          </p:spPr>
        </p:cxnSp>
        <p:sp>
          <p:nvSpPr>
            <p:cNvPr id="28705" name="Text Box 13"/>
            <p:cNvSpPr txBox="1">
              <a:spLocks noChangeArrowheads="1"/>
            </p:cNvSpPr>
            <p:nvPr/>
          </p:nvSpPr>
          <p:spPr bwMode="auto">
            <a:xfrm>
              <a:off x="1028" y="2495"/>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28706" name="Line 14"/>
            <p:cNvSpPr>
              <a:spLocks noChangeShapeType="1"/>
            </p:cNvSpPr>
            <p:nvPr/>
          </p:nvSpPr>
          <p:spPr bwMode="auto">
            <a:xfrm>
              <a:off x="1287" y="2687"/>
              <a:ext cx="63" cy="21"/>
            </a:xfrm>
            <a:prstGeom prst="line">
              <a:avLst/>
            </a:prstGeom>
            <a:noFill/>
            <a:ln w="12700">
              <a:solidFill>
                <a:schemeClr val="tx1"/>
              </a:solidFill>
              <a:round/>
              <a:headEnd type="none" w="lg" len="lg"/>
              <a:tailEnd type="none" w="lg" len="lg"/>
            </a:ln>
          </p:spPr>
          <p:txBody>
            <a:bodyPr/>
            <a:lstStyle/>
            <a:p>
              <a:endParaRPr lang="en-US"/>
            </a:p>
          </p:txBody>
        </p:sp>
        <p:sp>
          <p:nvSpPr>
            <p:cNvPr id="28707" name="Line 15"/>
            <p:cNvSpPr>
              <a:spLocks noChangeShapeType="1"/>
            </p:cNvSpPr>
            <p:nvPr/>
          </p:nvSpPr>
          <p:spPr bwMode="auto">
            <a:xfrm flipH="1">
              <a:off x="1239" y="2708"/>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08" name="Line 16"/>
            <p:cNvSpPr>
              <a:spLocks noChangeShapeType="1"/>
            </p:cNvSpPr>
            <p:nvPr/>
          </p:nvSpPr>
          <p:spPr bwMode="auto">
            <a:xfrm>
              <a:off x="1239" y="2879"/>
              <a:ext cx="57" cy="24"/>
            </a:xfrm>
            <a:prstGeom prst="line">
              <a:avLst/>
            </a:prstGeom>
            <a:noFill/>
            <a:ln w="12700">
              <a:solidFill>
                <a:schemeClr val="tx1"/>
              </a:solidFill>
              <a:round/>
              <a:headEnd type="none" w="lg" len="lg"/>
              <a:tailEnd type="none" w="lg" len="lg"/>
            </a:ln>
          </p:spPr>
          <p:txBody>
            <a:bodyPr/>
            <a:lstStyle/>
            <a:p>
              <a:endParaRPr lang="en-US"/>
            </a:p>
          </p:txBody>
        </p:sp>
        <p:sp>
          <p:nvSpPr>
            <p:cNvPr id="28709" name="Line 17"/>
            <p:cNvSpPr>
              <a:spLocks noChangeShapeType="1"/>
            </p:cNvSpPr>
            <p:nvPr/>
          </p:nvSpPr>
          <p:spPr bwMode="auto">
            <a:xfrm>
              <a:off x="1242" y="2729"/>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10" name="Line 18"/>
            <p:cNvSpPr>
              <a:spLocks noChangeShapeType="1"/>
            </p:cNvSpPr>
            <p:nvPr/>
          </p:nvSpPr>
          <p:spPr bwMode="auto">
            <a:xfrm flipH="1">
              <a:off x="1242" y="2774"/>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11" name="Line 19"/>
            <p:cNvSpPr>
              <a:spLocks noChangeShapeType="1"/>
            </p:cNvSpPr>
            <p:nvPr/>
          </p:nvSpPr>
          <p:spPr bwMode="auto">
            <a:xfrm>
              <a:off x="1242" y="2801"/>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12" name="Line 20"/>
            <p:cNvSpPr>
              <a:spLocks noChangeShapeType="1"/>
            </p:cNvSpPr>
            <p:nvPr/>
          </p:nvSpPr>
          <p:spPr bwMode="auto">
            <a:xfrm flipH="1">
              <a:off x="1242" y="2846"/>
              <a:ext cx="99" cy="30"/>
            </a:xfrm>
            <a:prstGeom prst="line">
              <a:avLst/>
            </a:prstGeom>
            <a:noFill/>
            <a:ln w="12700">
              <a:solidFill>
                <a:schemeClr val="tx1"/>
              </a:solidFill>
              <a:round/>
              <a:headEnd type="none" w="lg" len="lg"/>
              <a:tailEnd type="none" w="lg" len="lg"/>
            </a:ln>
          </p:spPr>
          <p:txBody>
            <a:bodyPr/>
            <a:lstStyle/>
            <a:p>
              <a:endParaRPr lang="en-US"/>
            </a:p>
          </p:txBody>
        </p:sp>
        <p:grpSp>
          <p:nvGrpSpPr>
            <p:cNvPr id="28713" name="Group 21"/>
            <p:cNvGrpSpPr>
              <a:grpSpLocks/>
            </p:cNvGrpSpPr>
            <p:nvPr/>
          </p:nvGrpSpPr>
          <p:grpSpPr bwMode="auto">
            <a:xfrm>
              <a:off x="1951" y="2687"/>
              <a:ext cx="111" cy="216"/>
              <a:chOff x="1670" y="2765"/>
              <a:chExt cx="111" cy="216"/>
            </a:xfrm>
          </p:grpSpPr>
          <p:sp>
            <p:nvSpPr>
              <p:cNvPr id="28766"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8767"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68"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8769"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70"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71"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72"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8714" name="Text Box 29"/>
            <p:cNvSpPr txBox="1">
              <a:spLocks noChangeArrowheads="1"/>
            </p:cNvSpPr>
            <p:nvPr/>
          </p:nvSpPr>
          <p:spPr bwMode="auto">
            <a:xfrm>
              <a:off x="1721" y="2494"/>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sp>
          <p:nvSpPr>
            <p:cNvPr id="28715" name="Oval 31"/>
            <p:cNvSpPr>
              <a:spLocks noChangeArrowheads="1"/>
            </p:cNvSpPr>
            <p:nvPr/>
          </p:nvSpPr>
          <p:spPr bwMode="auto">
            <a:xfrm>
              <a:off x="344" y="2567"/>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8716" name="Text Box 32"/>
            <p:cNvSpPr txBox="1">
              <a:spLocks noChangeArrowheads="1"/>
            </p:cNvSpPr>
            <p:nvPr/>
          </p:nvSpPr>
          <p:spPr bwMode="auto">
            <a:xfrm>
              <a:off x="453" y="2549"/>
              <a:ext cx="116" cy="231"/>
            </a:xfrm>
            <a:prstGeom prst="rect">
              <a:avLst/>
            </a:prstGeom>
            <a:noFill/>
            <a:ln w="12700">
              <a:noFill/>
              <a:miter lim="800000"/>
              <a:headEnd type="none" w="lg" len="lg"/>
              <a:tailEnd type="none" w="lg" len="lg"/>
            </a:ln>
          </p:spPr>
          <p:txBody>
            <a:bodyPr wrap="none">
              <a:spAutoFit/>
            </a:bodyPr>
            <a:lstStyle/>
            <a:p>
              <a:endParaRPr lang="en-US"/>
            </a:p>
          </p:txBody>
        </p:sp>
        <p:sp>
          <p:nvSpPr>
            <p:cNvPr id="28717" name="Text Box 33"/>
            <p:cNvSpPr txBox="1">
              <a:spLocks noChangeArrowheads="1"/>
            </p:cNvSpPr>
            <p:nvPr/>
          </p:nvSpPr>
          <p:spPr bwMode="auto">
            <a:xfrm>
              <a:off x="387" y="252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nvGrpSpPr>
            <p:cNvPr id="28718" name="Group 35"/>
            <p:cNvGrpSpPr>
              <a:grpSpLocks/>
            </p:cNvGrpSpPr>
            <p:nvPr/>
          </p:nvGrpSpPr>
          <p:grpSpPr bwMode="auto">
            <a:xfrm rot="5400000" flipH="1" flipV="1">
              <a:off x="1598" y="1998"/>
              <a:ext cx="112" cy="287"/>
              <a:chOff x="3450" y="2313"/>
              <a:chExt cx="111" cy="216"/>
            </a:xfrm>
          </p:grpSpPr>
          <p:sp>
            <p:nvSpPr>
              <p:cNvPr id="28759" name="Line 3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8760" name="Line 3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61" name="Line 3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8762" name="Line 3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63" name="Line 4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64" name="Line 4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65" name="Line 4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8719" name="AutoShape 43"/>
            <p:cNvCxnSpPr>
              <a:cxnSpLocks noChangeShapeType="1"/>
              <a:stCxn id="28698" idx="6"/>
              <a:endCxn id="28759" idx="0"/>
            </p:cNvCxnSpPr>
            <p:nvPr/>
          </p:nvCxnSpPr>
          <p:spPr bwMode="auto">
            <a:xfrm>
              <a:off x="1318" y="2149"/>
              <a:ext cx="193" cy="1"/>
            </a:xfrm>
            <a:prstGeom prst="straightConnector1">
              <a:avLst/>
            </a:prstGeom>
            <a:noFill/>
            <a:ln w="12700">
              <a:solidFill>
                <a:schemeClr val="tx1"/>
              </a:solidFill>
              <a:round/>
              <a:headEnd type="none" w="lg" len="lg"/>
              <a:tailEnd type="none" w="lg" len="lg"/>
            </a:ln>
          </p:spPr>
        </p:cxnSp>
        <p:cxnSp>
          <p:nvCxnSpPr>
            <p:cNvPr id="28720" name="AutoShape 44"/>
            <p:cNvCxnSpPr>
              <a:cxnSpLocks noChangeShapeType="1"/>
              <a:stCxn id="28699" idx="2"/>
              <a:endCxn id="28761" idx="1"/>
            </p:cNvCxnSpPr>
            <p:nvPr/>
          </p:nvCxnSpPr>
          <p:spPr bwMode="auto">
            <a:xfrm flipH="1" flipV="1">
              <a:off x="1798" y="2140"/>
              <a:ext cx="153" cy="2"/>
            </a:xfrm>
            <a:prstGeom prst="straightConnector1">
              <a:avLst/>
            </a:prstGeom>
            <a:noFill/>
            <a:ln w="12700">
              <a:solidFill>
                <a:schemeClr val="tx1"/>
              </a:solidFill>
              <a:round/>
              <a:headEnd type="none" w="lg" len="lg"/>
              <a:tailEnd type="none" w="lg" len="lg"/>
            </a:ln>
          </p:spPr>
        </p:cxnSp>
        <p:grpSp>
          <p:nvGrpSpPr>
            <p:cNvPr id="28721" name="Group 45"/>
            <p:cNvGrpSpPr>
              <a:grpSpLocks/>
            </p:cNvGrpSpPr>
            <p:nvPr/>
          </p:nvGrpSpPr>
          <p:grpSpPr bwMode="auto">
            <a:xfrm>
              <a:off x="1150" y="3465"/>
              <a:ext cx="288" cy="96"/>
              <a:chOff x="1392" y="3552"/>
              <a:chExt cx="288" cy="96"/>
            </a:xfrm>
          </p:grpSpPr>
          <p:sp>
            <p:nvSpPr>
              <p:cNvPr id="28756" name="Line 46"/>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28757" name="Line 47"/>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28758" name="Line 48"/>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28722" name="Line 49"/>
            <p:cNvSpPr>
              <a:spLocks noChangeShapeType="1"/>
            </p:cNvSpPr>
            <p:nvPr/>
          </p:nvSpPr>
          <p:spPr bwMode="auto">
            <a:xfrm flipV="1">
              <a:off x="1297" y="3312"/>
              <a:ext cx="0" cy="144"/>
            </a:xfrm>
            <a:prstGeom prst="line">
              <a:avLst/>
            </a:prstGeom>
            <a:noFill/>
            <a:ln w="12700">
              <a:solidFill>
                <a:schemeClr val="tx1"/>
              </a:solidFill>
              <a:round/>
              <a:headEnd type="none" w="lg" len="lg"/>
              <a:tailEnd type="none" w="lg" len="lg"/>
            </a:ln>
          </p:spPr>
          <p:txBody>
            <a:bodyPr/>
            <a:lstStyle/>
            <a:p>
              <a:endParaRPr lang="en-US"/>
            </a:p>
          </p:txBody>
        </p:sp>
        <p:sp>
          <p:nvSpPr>
            <p:cNvPr id="28723" name="Oval 52"/>
            <p:cNvSpPr>
              <a:spLocks noChangeArrowheads="1"/>
            </p:cNvSpPr>
            <p:nvPr/>
          </p:nvSpPr>
          <p:spPr bwMode="auto">
            <a:xfrm>
              <a:off x="1967" y="3273"/>
              <a:ext cx="83" cy="7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8724" name="Text Box 53"/>
            <p:cNvSpPr txBox="1">
              <a:spLocks noChangeArrowheads="1"/>
            </p:cNvSpPr>
            <p:nvPr/>
          </p:nvSpPr>
          <p:spPr bwMode="auto">
            <a:xfrm>
              <a:off x="1481" y="2169"/>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28725" name="AutoShape 54"/>
            <p:cNvCxnSpPr>
              <a:cxnSpLocks noChangeShapeType="1"/>
              <a:stCxn id="28700" idx="6"/>
              <a:endCxn id="28723" idx="2"/>
            </p:cNvCxnSpPr>
            <p:nvPr/>
          </p:nvCxnSpPr>
          <p:spPr bwMode="auto">
            <a:xfrm>
              <a:off x="1338" y="3312"/>
              <a:ext cx="629" cy="0"/>
            </a:xfrm>
            <a:prstGeom prst="straightConnector1">
              <a:avLst/>
            </a:prstGeom>
            <a:noFill/>
            <a:ln w="12700">
              <a:solidFill>
                <a:schemeClr val="tx1"/>
              </a:solidFill>
              <a:round/>
              <a:headEnd type="none" w="lg" len="lg"/>
              <a:tailEnd type="none" w="lg" len="lg"/>
            </a:ln>
          </p:spPr>
        </p:cxnSp>
        <p:cxnSp>
          <p:nvCxnSpPr>
            <p:cNvPr id="28726" name="AutoShape 55"/>
            <p:cNvCxnSpPr>
              <a:cxnSpLocks noChangeShapeType="1"/>
              <a:stCxn id="28723" idx="0"/>
              <a:endCxn id="28768" idx="1"/>
            </p:cNvCxnSpPr>
            <p:nvPr/>
          </p:nvCxnSpPr>
          <p:spPr bwMode="auto">
            <a:xfrm flipH="1" flipV="1">
              <a:off x="2008" y="2903"/>
              <a:ext cx="1" cy="370"/>
            </a:xfrm>
            <a:prstGeom prst="straightConnector1">
              <a:avLst/>
            </a:prstGeom>
            <a:noFill/>
            <a:ln w="12700">
              <a:solidFill>
                <a:schemeClr val="tx1"/>
              </a:solidFill>
              <a:round/>
              <a:headEnd type="none" w="lg" len="lg"/>
              <a:tailEnd type="none" w="lg" len="lg"/>
            </a:ln>
          </p:spPr>
        </p:cxnSp>
        <p:grpSp>
          <p:nvGrpSpPr>
            <p:cNvPr id="28727" name="Group 66"/>
            <p:cNvGrpSpPr>
              <a:grpSpLocks/>
            </p:cNvGrpSpPr>
            <p:nvPr/>
          </p:nvGrpSpPr>
          <p:grpSpPr bwMode="auto">
            <a:xfrm>
              <a:off x="2688" y="2641"/>
              <a:ext cx="111" cy="216"/>
              <a:chOff x="1670" y="2765"/>
              <a:chExt cx="111" cy="216"/>
            </a:xfrm>
          </p:grpSpPr>
          <p:sp>
            <p:nvSpPr>
              <p:cNvPr id="28749" name="Line 67"/>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8750" name="Line 68"/>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51" name="Line 69"/>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8752" name="Line 70"/>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53" name="Line 71"/>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54" name="Line 72"/>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55" name="Line 73"/>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8728" name="Text Box 74"/>
            <p:cNvSpPr txBox="1">
              <a:spLocks noChangeArrowheads="1"/>
            </p:cNvSpPr>
            <p:nvPr/>
          </p:nvSpPr>
          <p:spPr bwMode="auto">
            <a:xfrm>
              <a:off x="2756" y="2449"/>
              <a:ext cx="268" cy="57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5</a:t>
              </a:r>
            </a:p>
            <a:p>
              <a:endParaRPr lang="en-US" b="1"/>
            </a:p>
          </p:txBody>
        </p:sp>
        <p:grpSp>
          <p:nvGrpSpPr>
            <p:cNvPr id="28729" name="Group 75"/>
            <p:cNvGrpSpPr>
              <a:grpSpLocks/>
            </p:cNvGrpSpPr>
            <p:nvPr/>
          </p:nvGrpSpPr>
          <p:grpSpPr bwMode="auto">
            <a:xfrm rot="5400000" flipH="1" flipV="1">
              <a:off x="2325" y="1991"/>
              <a:ext cx="112" cy="287"/>
              <a:chOff x="3450" y="2313"/>
              <a:chExt cx="111" cy="216"/>
            </a:xfrm>
          </p:grpSpPr>
          <p:sp>
            <p:nvSpPr>
              <p:cNvPr id="28742" name="Line 76"/>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8743" name="Line 77"/>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8744" name="Line 78"/>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8745" name="Line 79"/>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8746" name="Line 80"/>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8747" name="Line 81"/>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8748" name="Line 82"/>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8730" name="Text Box 83"/>
            <p:cNvSpPr txBox="1">
              <a:spLocks noChangeArrowheads="1"/>
            </p:cNvSpPr>
            <p:nvPr/>
          </p:nvSpPr>
          <p:spPr bwMode="auto">
            <a:xfrm>
              <a:off x="2201" y="2169"/>
              <a:ext cx="304" cy="231"/>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cxnSp>
          <p:nvCxnSpPr>
            <p:cNvPr id="28731" name="AutoShape 85"/>
            <p:cNvCxnSpPr>
              <a:cxnSpLocks noChangeShapeType="1"/>
              <a:stCxn id="28699" idx="6"/>
              <a:endCxn id="28742" idx="0"/>
            </p:cNvCxnSpPr>
            <p:nvPr/>
          </p:nvCxnSpPr>
          <p:spPr bwMode="auto">
            <a:xfrm>
              <a:off x="2034" y="2142"/>
              <a:ext cx="203" cy="1"/>
            </a:xfrm>
            <a:prstGeom prst="straightConnector1">
              <a:avLst/>
            </a:prstGeom>
            <a:noFill/>
            <a:ln w="12700">
              <a:solidFill>
                <a:schemeClr val="tx1"/>
              </a:solidFill>
              <a:round/>
              <a:headEnd type="none" w="lg" len="lg"/>
              <a:tailEnd type="none" w="lg" len="lg"/>
            </a:ln>
          </p:spPr>
        </p:cxnSp>
        <p:sp>
          <p:nvSpPr>
            <p:cNvPr id="28732" name="Line 90"/>
            <p:cNvSpPr>
              <a:spLocks noChangeShapeType="1"/>
            </p:cNvSpPr>
            <p:nvPr/>
          </p:nvSpPr>
          <p:spPr bwMode="auto">
            <a:xfrm>
              <a:off x="717" y="2064"/>
              <a:ext cx="339" cy="0"/>
            </a:xfrm>
            <a:prstGeom prst="line">
              <a:avLst/>
            </a:prstGeom>
            <a:noFill/>
            <a:ln w="12700">
              <a:solidFill>
                <a:schemeClr val="tx1"/>
              </a:solidFill>
              <a:round/>
              <a:headEnd type="none" w="lg" len="lg"/>
              <a:tailEnd type="stealth" w="lg" len="lg"/>
            </a:ln>
          </p:spPr>
          <p:txBody>
            <a:bodyPr/>
            <a:lstStyle/>
            <a:p>
              <a:endParaRPr lang="en-US"/>
            </a:p>
          </p:txBody>
        </p:sp>
        <p:sp>
          <p:nvSpPr>
            <p:cNvPr id="28733" name="Text Box 91"/>
            <p:cNvSpPr txBox="1">
              <a:spLocks noChangeArrowheads="1"/>
            </p:cNvSpPr>
            <p:nvPr/>
          </p:nvSpPr>
          <p:spPr bwMode="auto">
            <a:xfrm>
              <a:off x="804" y="1848"/>
              <a:ext cx="156" cy="231"/>
            </a:xfrm>
            <a:prstGeom prst="rect">
              <a:avLst/>
            </a:prstGeom>
            <a:noFill/>
            <a:ln w="12700">
              <a:noFill/>
              <a:miter lim="800000"/>
              <a:headEnd type="none" w="lg" len="lg"/>
              <a:tailEnd type="none" w="lg" len="lg"/>
            </a:ln>
          </p:spPr>
          <p:txBody>
            <a:bodyPr wrap="none">
              <a:spAutoFit/>
            </a:bodyPr>
            <a:lstStyle/>
            <a:p>
              <a:r>
                <a:rPr lang="en-US" b="1" i="1"/>
                <a:t>i</a:t>
              </a:r>
            </a:p>
          </p:txBody>
        </p:sp>
        <p:cxnSp>
          <p:nvCxnSpPr>
            <p:cNvPr id="28734" name="AutoShape 92"/>
            <p:cNvCxnSpPr>
              <a:cxnSpLocks noChangeShapeType="1"/>
              <a:stCxn id="28723" idx="6"/>
              <a:endCxn id="28751" idx="1"/>
            </p:cNvCxnSpPr>
            <p:nvPr/>
          </p:nvCxnSpPr>
          <p:spPr bwMode="auto">
            <a:xfrm flipV="1">
              <a:off x="2050" y="2857"/>
              <a:ext cx="695" cy="455"/>
            </a:xfrm>
            <a:prstGeom prst="bentConnector2">
              <a:avLst/>
            </a:prstGeom>
            <a:noFill/>
            <a:ln w="12700">
              <a:solidFill>
                <a:schemeClr val="tx1"/>
              </a:solidFill>
              <a:miter lim="800000"/>
              <a:headEnd type="none" w="lg" len="lg"/>
              <a:tailEnd type="none" w="lg" len="lg"/>
            </a:ln>
          </p:spPr>
        </p:cxnSp>
        <p:cxnSp>
          <p:nvCxnSpPr>
            <p:cNvPr id="28735" name="AutoShape 93"/>
            <p:cNvCxnSpPr>
              <a:cxnSpLocks noChangeShapeType="1"/>
              <a:stCxn id="28749" idx="0"/>
              <a:endCxn id="28744" idx="1"/>
            </p:cNvCxnSpPr>
            <p:nvPr/>
          </p:nvCxnSpPr>
          <p:spPr bwMode="auto">
            <a:xfrm rot="5400000" flipH="1">
              <a:off x="2376" y="2281"/>
              <a:ext cx="508" cy="212"/>
            </a:xfrm>
            <a:prstGeom prst="bentConnector2">
              <a:avLst/>
            </a:prstGeom>
            <a:noFill/>
            <a:ln w="12700">
              <a:solidFill>
                <a:schemeClr val="tx1"/>
              </a:solidFill>
              <a:miter lim="800000"/>
              <a:headEnd type="none" w="lg" len="lg"/>
              <a:tailEnd type="none" w="lg" len="lg"/>
            </a:ln>
          </p:spPr>
        </p:cxnSp>
        <p:cxnSp>
          <p:nvCxnSpPr>
            <p:cNvPr id="28736" name="AutoShape 94"/>
            <p:cNvCxnSpPr>
              <a:cxnSpLocks noChangeShapeType="1"/>
              <a:stCxn id="28717" idx="0"/>
              <a:endCxn id="28737" idx="2"/>
            </p:cNvCxnSpPr>
            <p:nvPr/>
          </p:nvCxnSpPr>
          <p:spPr bwMode="auto">
            <a:xfrm rot="-5400000">
              <a:off x="478" y="2159"/>
              <a:ext cx="373" cy="358"/>
            </a:xfrm>
            <a:prstGeom prst="bentConnector2">
              <a:avLst/>
            </a:prstGeom>
            <a:noFill/>
            <a:ln w="12700">
              <a:solidFill>
                <a:schemeClr val="tx1"/>
              </a:solidFill>
              <a:miter lim="800000"/>
              <a:headEnd type="none" w="lg" len="lg"/>
              <a:tailEnd type="none" w="lg" len="lg"/>
            </a:ln>
          </p:spPr>
        </p:cxnSp>
        <p:sp>
          <p:nvSpPr>
            <p:cNvPr id="28737" name="Oval 95"/>
            <p:cNvSpPr>
              <a:spLocks noChangeArrowheads="1"/>
            </p:cNvSpPr>
            <p:nvPr/>
          </p:nvSpPr>
          <p:spPr bwMode="auto">
            <a:xfrm>
              <a:off x="844" y="2112"/>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8738" name="Oval 96"/>
            <p:cNvSpPr>
              <a:spLocks noChangeArrowheads="1"/>
            </p:cNvSpPr>
            <p:nvPr/>
          </p:nvSpPr>
          <p:spPr bwMode="auto">
            <a:xfrm>
              <a:off x="844" y="3273"/>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8739" name="AutoShape 97"/>
            <p:cNvCxnSpPr>
              <a:cxnSpLocks noChangeShapeType="1"/>
              <a:stCxn id="28737" idx="6"/>
              <a:endCxn id="28698" idx="2"/>
            </p:cNvCxnSpPr>
            <p:nvPr/>
          </p:nvCxnSpPr>
          <p:spPr bwMode="auto">
            <a:xfrm flipV="1">
              <a:off x="927" y="2149"/>
              <a:ext cx="308" cy="2"/>
            </a:xfrm>
            <a:prstGeom prst="straightConnector1">
              <a:avLst/>
            </a:prstGeom>
            <a:noFill/>
            <a:ln w="12700">
              <a:solidFill>
                <a:schemeClr val="tx1"/>
              </a:solidFill>
              <a:round/>
              <a:headEnd type="none" w="lg" len="lg"/>
              <a:tailEnd type="none" w="lg" len="lg"/>
            </a:ln>
          </p:spPr>
        </p:cxnSp>
        <p:cxnSp>
          <p:nvCxnSpPr>
            <p:cNvPr id="28740" name="AutoShape 98"/>
            <p:cNvCxnSpPr>
              <a:cxnSpLocks noChangeShapeType="1"/>
              <a:stCxn id="28738" idx="6"/>
              <a:endCxn id="28700" idx="2"/>
            </p:cNvCxnSpPr>
            <p:nvPr/>
          </p:nvCxnSpPr>
          <p:spPr bwMode="auto">
            <a:xfrm>
              <a:off x="927" y="3312"/>
              <a:ext cx="328" cy="0"/>
            </a:xfrm>
            <a:prstGeom prst="straightConnector1">
              <a:avLst/>
            </a:prstGeom>
            <a:noFill/>
            <a:ln w="12700">
              <a:solidFill>
                <a:schemeClr val="tx1"/>
              </a:solidFill>
              <a:round/>
              <a:headEnd type="none" w="lg" len="lg"/>
              <a:tailEnd type="none" w="lg" len="lg"/>
            </a:ln>
          </p:spPr>
        </p:cxnSp>
        <p:sp>
          <p:nvSpPr>
            <p:cNvPr id="28741" name="Text Box 99"/>
            <p:cNvSpPr txBox="1">
              <a:spLocks noChangeArrowheads="1"/>
            </p:cNvSpPr>
            <p:nvPr/>
          </p:nvSpPr>
          <p:spPr bwMode="auto">
            <a:xfrm>
              <a:off x="792" y="2256"/>
              <a:ext cx="198" cy="923"/>
            </a:xfrm>
            <a:prstGeom prst="rect">
              <a:avLst/>
            </a:prstGeom>
            <a:noFill/>
            <a:ln w="12700">
              <a:noFill/>
              <a:miter lim="800000"/>
              <a:headEnd type="none" w="lg" len="lg"/>
              <a:tailEnd type="none" w="lg" len="lg"/>
            </a:ln>
          </p:spPr>
          <p:txBody>
            <a:bodyPr wrap="none">
              <a:spAutoFit/>
            </a:bodyPr>
            <a:lstStyle/>
            <a:p>
              <a:r>
                <a:rPr lang="en-US" b="1"/>
                <a:t>+</a:t>
              </a:r>
            </a:p>
            <a:p>
              <a:endParaRPr lang="en-US" b="1"/>
            </a:p>
            <a:p>
              <a:r>
                <a:rPr lang="en-US" b="1"/>
                <a:t>v</a:t>
              </a:r>
            </a:p>
            <a:p>
              <a:endParaRPr lang="en-US" b="1"/>
            </a:p>
            <a:p>
              <a:r>
                <a:rPr lang="en-US" b="1"/>
                <a:t>–</a:t>
              </a:r>
            </a:p>
          </p:txBody>
        </p:sp>
      </p:grpSp>
      <p:sp>
        <p:nvSpPr>
          <p:cNvPr id="28680" name="Rectangle 102"/>
          <p:cNvSpPr>
            <a:spLocks noChangeArrowheads="1"/>
          </p:cNvSpPr>
          <p:nvPr/>
        </p:nvSpPr>
        <p:spPr bwMode="auto">
          <a:xfrm>
            <a:off x="152400" y="3124200"/>
            <a:ext cx="1104900" cy="2667000"/>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
        <p:nvSpPr>
          <p:cNvPr id="28681" name="Rectangle 103"/>
          <p:cNvSpPr>
            <a:spLocks noChangeArrowheads="1"/>
          </p:cNvSpPr>
          <p:nvPr/>
        </p:nvSpPr>
        <p:spPr bwMode="auto">
          <a:xfrm>
            <a:off x="1676400" y="3124200"/>
            <a:ext cx="3124200" cy="2667000"/>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grpSp>
        <p:nvGrpSpPr>
          <p:cNvPr id="28682" name="Group 139"/>
          <p:cNvGrpSpPr>
            <a:grpSpLocks/>
          </p:cNvGrpSpPr>
          <p:nvPr/>
        </p:nvGrpSpPr>
        <p:grpSpPr bwMode="auto">
          <a:xfrm>
            <a:off x="5729288" y="3062288"/>
            <a:ext cx="3109912" cy="2411412"/>
            <a:chOff x="3609" y="1929"/>
            <a:chExt cx="1959" cy="1519"/>
          </a:xfrm>
        </p:grpSpPr>
        <p:sp>
          <p:nvSpPr>
            <p:cNvPr id="28684" name="Oval 111"/>
            <p:cNvSpPr>
              <a:spLocks noChangeArrowheads="1"/>
            </p:cNvSpPr>
            <p:nvPr/>
          </p:nvSpPr>
          <p:spPr bwMode="auto">
            <a:xfrm>
              <a:off x="4544" y="3248"/>
              <a:ext cx="105" cy="9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8685" name="Oval 112"/>
            <p:cNvSpPr>
              <a:spLocks noChangeArrowheads="1"/>
            </p:cNvSpPr>
            <p:nvPr/>
          </p:nvSpPr>
          <p:spPr bwMode="auto">
            <a:xfrm>
              <a:off x="4544" y="2222"/>
              <a:ext cx="105" cy="9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8686" name="AutoShape 124"/>
            <p:cNvCxnSpPr>
              <a:cxnSpLocks noChangeShapeType="1"/>
              <a:stCxn id="28685" idx="2"/>
            </p:cNvCxnSpPr>
            <p:nvPr/>
          </p:nvCxnSpPr>
          <p:spPr bwMode="auto">
            <a:xfrm flipH="1">
              <a:off x="4213" y="2271"/>
              <a:ext cx="331" cy="0"/>
            </a:xfrm>
            <a:prstGeom prst="straightConnector1">
              <a:avLst/>
            </a:prstGeom>
            <a:noFill/>
            <a:ln w="12700">
              <a:solidFill>
                <a:schemeClr val="tx1"/>
              </a:solidFill>
              <a:round/>
              <a:headEnd type="none" w="lg" len="lg"/>
              <a:tailEnd type="none" w="lg" len="lg"/>
            </a:ln>
          </p:spPr>
        </p:cxnSp>
        <p:cxnSp>
          <p:nvCxnSpPr>
            <p:cNvPr id="28687" name="AutoShape 127"/>
            <p:cNvCxnSpPr>
              <a:cxnSpLocks noChangeShapeType="1"/>
              <a:stCxn id="28685" idx="6"/>
            </p:cNvCxnSpPr>
            <p:nvPr/>
          </p:nvCxnSpPr>
          <p:spPr bwMode="auto">
            <a:xfrm flipV="1">
              <a:off x="4649" y="2270"/>
              <a:ext cx="307" cy="1"/>
            </a:xfrm>
            <a:prstGeom prst="straightConnector1">
              <a:avLst/>
            </a:prstGeom>
            <a:noFill/>
            <a:ln w="12700">
              <a:solidFill>
                <a:schemeClr val="tx1"/>
              </a:solidFill>
              <a:round/>
              <a:headEnd type="none" w="lg" len="lg"/>
              <a:tailEnd type="none" w="lg" len="lg"/>
            </a:ln>
          </p:spPr>
        </p:cxnSp>
        <p:cxnSp>
          <p:nvCxnSpPr>
            <p:cNvPr id="28688" name="AutoShape 128"/>
            <p:cNvCxnSpPr>
              <a:cxnSpLocks noChangeShapeType="1"/>
              <a:stCxn id="28684" idx="6"/>
            </p:cNvCxnSpPr>
            <p:nvPr/>
          </p:nvCxnSpPr>
          <p:spPr bwMode="auto">
            <a:xfrm>
              <a:off x="4649" y="3297"/>
              <a:ext cx="305" cy="3"/>
            </a:xfrm>
            <a:prstGeom prst="straightConnector1">
              <a:avLst/>
            </a:prstGeom>
            <a:noFill/>
            <a:ln w="12700">
              <a:solidFill>
                <a:schemeClr val="tx1"/>
              </a:solidFill>
              <a:round/>
              <a:headEnd type="none" w="lg" len="lg"/>
              <a:tailEnd type="none" w="lg" len="lg"/>
            </a:ln>
          </p:spPr>
        </p:cxnSp>
        <p:sp>
          <p:nvSpPr>
            <p:cNvPr id="28689" name="Rectangle 130"/>
            <p:cNvSpPr>
              <a:spLocks noChangeArrowheads="1"/>
            </p:cNvSpPr>
            <p:nvPr/>
          </p:nvSpPr>
          <p:spPr bwMode="auto">
            <a:xfrm>
              <a:off x="4964" y="2126"/>
              <a:ext cx="604" cy="1318"/>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28690" name="Text Box 131"/>
            <p:cNvSpPr txBox="1">
              <a:spLocks noChangeArrowheads="1"/>
            </p:cNvSpPr>
            <p:nvPr/>
          </p:nvSpPr>
          <p:spPr bwMode="auto">
            <a:xfrm>
              <a:off x="5063" y="2631"/>
              <a:ext cx="412" cy="231"/>
            </a:xfrm>
            <a:prstGeom prst="rect">
              <a:avLst/>
            </a:prstGeom>
            <a:noFill/>
            <a:ln w="12700">
              <a:noFill/>
              <a:miter lim="800000"/>
              <a:headEnd type="none" w="lg" len="lg"/>
              <a:tailEnd type="none" w="lg" len="lg"/>
            </a:ln>
          </p:spPr>
          <p:txBody>
            <a:bodyPr wrap="none">
              <a:spAutoFit/>
            </a:bodyPr>
            <a:lstStyle/>
            <a:p>
              <a:r>
                <a:rPr lang="en-US"/>
                <a:t>Load</a:t>
              </a:r>
            </a:p>
          </p:txBody>
        </p:sp>
        <p:sp>
          <p:nvSpPr>
            <p:cNvPr id="28691" name="Text Box 132"/>
            <p:cNvSpPr txBox="1">
              <a:spLocks noChangeArrowheads="1"/>
            </p:cNvSpPr>
            <p:nvPr/>
          </p:nvSpPr>
          <p:spPr bwMode="auto">
            <a:xfrm>
              <a:off x="4500" y="2361"/>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28692" name="Line 133"/>
            <p:cNvSpPr>
              <a:spLocks noChangeShapeType="1"/>
            </p:cNvSpPr>
            <p:nvPr/>
          </p:nvSpPr>
          <p:spPr bwMode="auto">
            <a:xfrm>
              <a:off x="4475" y="2150"/>
              <a:ext cx="332" cy="0"/>
            </a:xfrm>
            <a:prstGeom prst="line">
              <a:avLst/>
            </a:prstGeom>
            <a:noFill/>
            <a:ln w="12700">
              <a:solidFill>
                <a:schemeClr val="tx1"/>
              </a:solidFill>
              <a:round/>
              <a:headEnd type="none" w="lg" len="lg"/>
              <a:tailEnd type="stealth" w="lg" len="lg"/>
            </a:ln>
          </p:spPr>
          <p:txBody>
            <a:bodyPr/>
            <a:lstStyle/>
            <a:p>
              <a:endParaRPr lang="en-US"/>
            </a:p>
          </p:txBody>
        </p:sp>
        <p:sp>
          <p:nvSpPr>
            <p:cNvPr id="28693" name="Text Box 134"/>
            <p:cNvSpPr txBox="1">
              <a:spLocks noChangeArrowheads="1"/>
            </p:cNvSpPr>
            <p:nvPr/>
          </p:nvSpPr>
          <p:spPr bwMode="auto">
            <a:xfrm>
              <a:off x="4548" y="1929"/>
              <a:ext cx="156" cy="231"/>
            </a:xfrm>
            <a:prstGeom prst="rect">
              <a:avLst/>
            </a:prstGeom>
            <a:noFill/>
            <a:ln w="12700">
              <a:noFill/>
              <a:miter lim="800000"/>
              <a:headEnd type="none" w="lg" len="lg"/>
              <a:tailEnd type="none" w="lg" len="lg"/>
            </a:ln>
          </p:spPr>
          <p:txBody>
            <a:bodyPr wrap="none">
              <a:spAutoFit/>
            </a:bodyPr>
            <a:lstStyle/>
            <a:p>
              <a:r>
                <a:rPr lang="en-US" b="1" i="1"/>
                <a:t>i</a:t>
              </a:r>
            </a:p>
          </p:txBody>
        </p:sp>
        <p:sp>
          <p:nvSpPr>
            <p:cNvPr id="28694" name="Rectangle 135"/>
            <p:cNvSpPr>
              <a:spLocks noChangeArrowheads="1"/>
            </p:cNvSpPr>
            <p:nvPr/>
          </p:nvSpPr>
          <p:spPr bwMode="auto">
            <a:xfrm>
              <a:off x="3609" y="2130"/>
              <a:ext cx="604" cy="1318"/>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cxnSp>
          <p:nvCxnSpPr>
            <p:cNvPr id="28695" name="AutoShape 136"/>
            <p:cNvCxnSpPr>
              <a:cxnSpLocks noChangeShapeType="1"/>
            </p:cNvCxnSpPr>
            <p:nvPr/>
          </p:nvCxnSpPr>
          <p:spPr bwMode="auto">
            <a:xfrm flipH="1">
              <a:off x="4213" y="3303"/>
              <a:ext cx="331" cy="0"/>
            </a:xfrm>
            <a:prstGeom prst="straightConnector1">
              <a:avLst/>
            </a:prstGeom>
            <a:noFill/>
            <a:ln w="12700">
              <a:solidFill>
                <a:schemeClr val="tx1"/>
              </a:solidFill>
              <a:round/>
              <a:headEnd type="none" w="lg" len="lg"/>
              <a:tailEnd type="none" w="lg" len="lg"/>
            </a:ln>
          </p:spPr>
        </p:cxnSp>
        <p:sp>
          <p:nvSpPr>
            <p:cNvPr id="28696" name="Text Box 137"/>
            <p:cNvSpPr txBox="1">
              <a:spLocks noChangeArrowheads="1"/>
            </p:cNvSpPr>
            <p:nvPr/>
          </p:nvSpPr>
          <p:spPr bwMode="auto">
            <a:xfrm>
              <a:off x="3649" y="2655"/>
              <a:ext cx="517" cy="231"/>
            </a:xfrm>
            <a:prstGeom prst="rect">
              <a:avLst/>
            </a:prstGeom>
            <a:noFill/>
            <a:ln w="12700">
              <a:noFill/>
              <a:miter lim="800000"/>
              <a:headEnd type="none" w="lg" len="lg"/>
              <a:tailEnd type="none" w="lg" len="lg"/>
            </a:ln>
          </p:spPr>
          <p:txBody>
            <a:bodyPr wrap="none">
              <a:spAutoFit/>
            </a:bodyPr>
            <a:lstStyle/>
            <a:p>
              <a:r>
                <a:rPr lang="en-US"/>
                <a:t>Source</a:t>
              </a:r>
            </a:p>
          </p:txBody>
        </p:sp>
      </p:grpSp>
      <p:sp>
        <p:nvSpPr>
          <p:cNvPr id="28683" name="AutoShape 140"/>
          <p:cNvSpPr>
            <a:spLocks noChangeArrowheads="1"/>
          </p:cNvSpPr>
          <p:nvPr/>
        </p:nvSpPr>
        <p:spPr bwMode="auto">
          <a:xfrm>
            <a:off x="5029200" y="4176713"/>
            <a:ext cx="533400" cy="366712"/>
          </a:xfrm>
          <a:prstGeom prst="rightArrow">
            <a:avLst>
              <a:gd name="adj1" fmla="val 50000"/>
              <a:gd name="adj2" fmla="val 36364"/>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p:spPr>
        <p:txBody>
          <a:bodyPr/>
          <a:lstStyle/>
          <a:p>
            <a:r>
              <a:rPr lang="en-US"/>
              <a:t>ECEN 301</a:t>
            </a:r>
          </a:p>
        </p:txBody>
      </p:sp>
      <p:sp>
        <p:nvSpPr>
          <p:cNvPr id="29699" name="Footer Placeholder 4"/>
          <p:cNvSpPr>
            <a:spLocks noGrp="1"/>
          </p:cNvSpPr>
          <p:nvPr>
            <p:ph type="ftr" sz="quarter" idx="11"/>
          </p:nvPr>
        </p:nvSpPr>
        <p:spPr>
          <a:noFill/>
        </p:spPr>
        <p:txBody>
          <a:bodyPr/>
          <a:lstStyle/>
          <a:p>
            <a:r>
              <a:rPr lang="en-US"/>
              <a:t>Discussion #9 – Equivalent Circuits</a:t>
            </a:r>
          </a:p>
        </p:txBody>
      </p:sp>
      <p:sp>
        <p:nvSpPr>
          <p:cNvPr id="29700" name="Slide Number Placeholder 5"/>
          <p:cNvSpPr>
            <a:spLocks noGrp="1"/>
          </p:cNvSpPr>
          <p:nvPr>
            <p:ph type="sldNum" sz="quarter" idx="12"/>
          </p:nvPr>
        </p:nvSpPr>
        <p:spPr>
          <a:noFill/>
        </p:spPr>
        <p:txBody>
          <a:bodyPr/>
          <a:lstStyle/>
          <a:p>
            <a:pPr lvl="1"/>
            <a:fld id="{184D75DE-1649-4490-B3EB-1233A847536C}" type="slidenum">
              <a:rPr lang="en-US"/>
              <a:pPr lvl="1"/>
              <a:t>7</a:t>
            </a:fld>
            <a:endParaRPr lang="en-US"/>
          </a:p>
        </p:txBody>
      </p:sp>
      <p:sp>
        <p:nvSpPr>
          <p:cNvPr id="29701" name="Rectangle 2"/>
          <p:cNvSpPr>
            <a:spLocks noGrp="1" noChangeArrowheads="1"/>
          </p:cNvSpPr>
          <p:nvPr>
            <p:ph type="title"/>
          </p:nvPr>
        </p:nvSpPr>
        <p:spPr/>
        <p:txBody>
          <a:bodyPr/>
          <a:lstStyle/>
          <a:p>
            <a:r>
              <a:rPr lang="en-US" smtClean="0"/>
              <a:t>Equivalent Circuits</a:t>
            </a:r>
          </a:p>
        </p:txBody>
      </p:sp>
      <p:sp>
        <p:nvSpPr>
          <p:cNvPr id="29702" name="Rectangle 3"/>
          <p:cNvSpPr>
            <a:spLocks noGrp="1" noChangeArrowheads="1"/>
          </p:cNvSpPr>
          <p:nvPr>
            <p:ph type="body" idx="1"/>
          </p:nvPr>
        </p:nvSpPr>
        <p:spPr/>
        <p:txBody>
          <a:bodyPr/>
          <a:lstStyle/>
          <a:p>
            <a:pPr>
              <a:lnSpc>
                <a:spcPct val="90000"/>
              </a:lnSpc>
            </a:pPr>
            <a:r>
              <a:rPr lang="en-US" smtClean="0"/>
              <a:t>It is always possible to view a complicated circuit in terms of a much simpler </a:t>
            </a:r>
            <a:r>
              <a:rPr lang="en-US" b="1" smtClean="0"/>
              <a:t>equivalent source </a:t>
            </a:r>
            <a:r>
              <a:rPr lang="en-US" smtClean="0"/>
              <a:t>and </a:t>
            </a:r>
            <a:r>
              <a:rPr lang="en-US" b="1" smtClean="0"/>
              <a:t>equivalent load</a:t>
            </a:r>
            <a:r>
              <a:rPr lang="en-US" smtClean="0"/>
              <a:t> circuit.</a:t>
            </a:r>
          </a:p>
        </p:txBody>
      </p:sp>
      <p:sp>
        <p:nvSpPr>
          <p:cNvPr id="29703" name="Text Box 5"/>
          <p:cNvSpPr txBox="1">
            <a:spLocks noChangeArrowheads="1"/>
          </p:cNvSpPr>
          <p:nvPr/>
        </p:nvSpPr>
        <p:spPr bwMode="auto">
          <a:xfrm>
            <a:off x="230188" y="3762375"/>
            <a:ext cx="379412" cy="1006475"/>
          </a:xfrm>
          <a:prstGeom prst="rect">
            <a:avLst/>
          </a:prstGeom>
          <a:noFill/>
          <a:ln w="12700">
            <a:noFill/>
            <a:miter lim="800000"/>
            <a:headEnd type="none" w="lg" len="lg"/>
            <a:tailEnd type="none" w="lg" len="lg"/>
          </a:ln>
        </p:spPr>
        <p:txBody>
          <a:bodyPr wrap="none">
            <a:spAutoFit/>
          </a:bodyPr>
          <a:lstStyle/>
          <a:p>
            <a:endParaRPr lang="en-US" sz="2000" b="1" i="1"/>
          </a:p>
          <a:p>
            <a:r>
              <a:rPr lang="en-US" sz="2000" b="1" i="1"/>
              <a:t>v</a:t>
            </a:r>
            <a:r>
              <a:rPr lang="en-US" sz="2000" b="1" i="1" baseline="-25000"/>
              <a:t>a</a:t>
            </a:r>
          </a:p>
          <a:p>
            <a:endParaRPr lang="en-US" sz="2000"/>
          </a:p>
        </p:txBody>
      </p:sp>
      <p:sp>
        <p:nvSpPr>
          <p:cNvPr id="29704" name="Oval 6"/>
          <p:cNvSpPr>
            <a:spLocks noChangeArrowheads="1"/>
          </p:cNvSpPr>
          <p:nvPr/>
        </p:nvSpPr>
        <p:spPr bwMode="auto">
          <a:xfrm>
            <a:off x="1655763" y="3349625"/>
            <a:ext cx="131762" cy="122238"/>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9705" name="Oval 7"/>
          <p:cNvSpPr>
            <a:spLocks noChangeArrowheads="1"/>
          </p:cNvSpPr>
          <p:nvPr/>
        </p:nvSpPr>
        <p:spPr bwMode="auto">
          <a:xfrm>
            <a:off x="2792413" y="3338513"/>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9706" name="Oval 8"/>
          <p:cNvSpPr>
            <a:spLocks noChangeArrowheads="1"/>
          </p:cNvSpPr>
          <p:nvPr/>
        </p:nvSpPr>
        <p:spPr bwMode="auto">
          <a:xfrm>
            <a:off x="1687513" y="51958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cxnSp>
        <p:nvCxnSpPr>
          <p:cNvPr id="29707" name="AutoShape 9"/>
          <p:cNvCxnSpPr>
            <a:cxnSpLocks noChangeShapeType="1"/>
            <a:stCxn id="29706" idx="2"/>
            <a:endCxn id="29721" idx="4"/>
          </p:cNvCxnSpPr>
          <p:nvPr/>
        </p:nvCxnSpPr>
        <p:spPr bwMode="auto">
          <a:xfrm rot="10800000">
            <a:off x="803275" y="4567238"/>
            <a:ext cx="884238" cy="690562"/>
          </a:xfrm>
          <a:prstGeom prst="bentConnector2">
            <a:avLst/>
          </a:prstGeom>
          <a:noFill/>
          <a:ln w="12700">
            <a:solidFill>
              <a:schemeClr val="tx1"/>
            </a:solidFill>
            <a:miter lim="800000"/>
            <a:headEnd type="none" w="lg" len="lg"/>
            <a:tailEnd type="none" w="lg" len="lg"/>
          </a:ln>
        </p:spPr>
      </p:cxnSp>
      <p:cxnSp>
        <p:nvCxnSpPr>
          <p:cNvPr id="29708" name="AutoShape 10"/>
          <p:cNvCxnSpPr>
            <a:cxnSpLocks noChangeShapeType="1"/>
            <a:stCxn id="29706" idx="0"/>
            <a:endCxn id="29714" idx="1"/>
          </p:cNvCxnSpPr>
          <p:nvPr/>
        </p:nvCxnSpPr>
        <p:spPr bwMode="auto">
          <a:xfrm flipH="1" flipV="1">
            <a:off x="1752600" y="4608513"/>
            <a:ext cx="1588" cy="587375"/>
          </a:xfrm>
          <a:prstGeom prst="straightConnector1">
            <a:avLst/>
          </a:prstGeom>
          <a:noFill/>
          <a:ln w="12700">
            <a:solidFill>
              <a:schemeClr val="tx1"/>
            </a:solidFill>
            <a:round/>
            <a:headEnd type="none" w="lg" len="lg"/>
            <a:tailEnd type="none" w="lg" len="lg"/>
          </a:ln>
        </p:spPr>
      </p:cxnSp>
      <p:cxnSp>
        <p:nvCxnSpPr>
          <p:cNvPr id="29709" name="AutoShape 11"/>
          <p:cNvCxnSpPr>
            <a:cxnSpLocks noChangeShapeType="1"/>
            <a:stCxn id="29704" idx="4"/>
            <a:endCxn id="29712" idx="0"/>
          </p:cNvCxnSpPr>
          <p:nvPr/>
        </p:nvCxnSpPr>
        <p:spPr bwMode="auto">
          <a:xfrm>
            <a:off x="1722438" y="3471863"/>
            <a:ext cx="15875" cy="793750"/>
          </a:xfrm>
          <a:prstGeom prst="straightConnector1">
            <a:avLst/>
          </a:prstGeom>
          <a:noFill/>
          <a:ln w="12700">
            <a:solidFill>
              <a:schemeClr val="tx1"/>
            </a:solidFill>
            <a:round/>
            <a:headEnd type="none" w="lg" len="lg"/>
            <a:tailEnd type="none" w="lg" len="lg"/>
          </a:ln>
        </p:spPr>
      </p:cxnSp>
      <p:cxnSp>
        <p:nvCxnSpPr>
          <p:cNvPr id="29710" name="AutoShape 12"/>
          <p:cNvCxnSpPr>
            <a:cxnSpLocks noChangeShapeType="1"/>
            <a:stCxn id="29705" idx="4"/>
            <a:endCxn id="29789" idx="0"/>
          </p:cNvCxnSpPr>
          <p:nvPr/>
        </p:nvCxnSpPr>
        <p:spPr bwMode="auto">
          <a:xfrm>
            <a:off x="2859088" y="3460750"/>
            <a:ext cx="9525" cy="804863"/>
          </a:xfrm>
          <a:prstGeom prst="straightConnector1">
            <a:avLst/>
          </a:prstGeom>
          <a:noFill/>
          <a:ln w="12700">
            <a:solidFill>
              <a:schemeClr val="tx1"/>
            </a:solidFill>
            <a:round/>
            <a:headEnd type="none" w="lg" len="lg"/>
            <a:tailEnd type="none" w="lg" len="lg"/>
          </a:ln>
        </p:spPr>
      </p:cxnSp>
      <p:sp>
        <p:nvSpPr>
          <p:cNvPr id="29711" name="Text Box 13"/>
          <p:cNvSpPr txBox="1">
            <a:spLocks noChangeArrowheads="1"/>
          </p:cNvSpPr>
          <p:nvPr/>
        </p:nvSpPr>
        <p:spPr bwMode="auto">
          <a:xfrm>
            <a:off x="1327150" y="3960813"/>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1</a:t>
            </a:r>
          </a:p>
          <a:p>
            <a:endParaRPr lang="en-US" b="1"/>
          </a:p>
        </p:txBody>
      </p:sp>
      <p:sp>
        <p:nvSpPr>
          <p:cNvPr id="29712" name="Line 14"/>
          <p:cNvSpPr>
            <a:spLocks noChangeShapeType="1"/>
          </p:cNvSpPr>
          <p:nvPr/>
        </p:nvSpPr>
        <p:spPr bwMode="auto">
          <a:xfrm>
            <a:off x="1738313" y="4265613"/>
            <a:ext cx="100012" cy="33337"/>
          </a:xfrm>
          <a:prstGeom prst="line">
            <a:avLst/>
          </a:prstGeom>
          <a:noFill/>
          <a:ln w="12700">
            <a:solidFill>
              <a:schemeClr val="tx1"/>
            </a:solidFill>
            <a:round/>
            <a:headEnd type="none" w="lg" len="lg"/>
            <a:tailEnd type="none" w="lg" len="lg"/>
          </a:ln>
        </p:spPr>
        <p:txBody>
          <a:bodyPr/>
          <a:lstStyle/>
          <a:p>
            <a:endParaRPr lang="en-US"/>
          </a:p>
        </p:txBody>
      </p:sp>
      <p:sp>
        <p:nvSpPr>
          <p:cNvPr id="29713" name="Line 15"/>
          <p:cNvSpPr>
            <a:spLocks noChangeShapeType="1"/>
          </p:cNvSpPr>
          <p:nvPr/>
        </p:nvSpPr>
        <p:spPr bwMode="auto">
          <a:xfrm flipH="1">
            <a:off x="1662113" y="4298950"/>
            <a:ext cx="171450" cy="28575"/>
          </a:xfrm>
          <a:prstGeom prst="line">
            <a:avLst/>
          </a:prstGeom>
          <a:noFill/>
          <a:ln w="12700">
            <a:solidFill>
              <a:schemeClr val="tx1"/>
            </a:solidFill>
            <a:round/>
            <a:headEnd type="none" w="lg" len="lg"/>
            <a:tailEnd type="none" w="lg" len="lg"/>
          </a:ln>
        </p:spPr>
        <p:txBody>
          <a:bodyPr/>
          <a:lstStyle/>
          <a:p>
            <a:endParaRPr lang="en-US"/>
          </a:p>
        </p:txBody>
      </p:sp>
      <p:sp>
        <p:nvSpPr>
          <p:cNvPr id="29714" name="Line 16"/>
          <p:cNvSpPr>
            <a:spLocks noChangeShapeType="1"/>
          </p:cNvSpPr>
          <p:nvPr/>
        </p:nvSpPr>
        <p:spPr bwMode="auto">
          <a:xfrm>
            <a:off x="1662113" y="4570413"/>
            <a:ext cx="90487" cy="38100"/>
          </a:xfrm>
          <a:prstGeom prst="line">
            <a:avLst/>
          </a:prstGeom>
          <a:noFill/>
          <a:ln w="12700">
            <a:solidFill>
              <a:schemeClr val="tx1"/>
            </a:solidFill>
            <a:round/>
            <a:headEnd type="none" w="lg" len="lg"/>
            <a:tailEnd type="none" w="lg" len="lg"/>
          </a:ln>
        </p:spPr>
        <p:txBody>
          <a:bodyPr/>
          <a:lstStyle/>
          <a:p>
            <a:endParaRPr lang="en-US"/>
          </a:p>
        </p:txBody>
      </p:sp>
      <p:sp>
        <p:nvSpPr>
          <p:cNvPr id="29715" name="Line 17"/>
          <p:cNvSpPr>
            <a:spLocks noChangeShapeType="1"/>
          </p:cNvSpPr>
          <p:nvPr/>
        </p:nvSpPr>
        <p:spPr bwMode="auto">
          <a:xfrm>
            <a:off x="1666875" y="4332288"/>
            <a:ext cx="166688" cy="66675"/>
          </a:xfrm>
          <a:prstGeom prst="line">
            <a:avLst/>
          </a:prstGeom>
          <a:noFill/>
          <a:ln w="12700">
            <a:solidFill>
              <a:schemeClr val="tx1"/>
            </a:solidFill>
            <a:round/>
            <a:headEnd type="none" w="lg" len="lg"/>
            <a:tailEnd type="none" w="lg" len="lg"/>
          </a:ln>
        </p:spPr>
        <p:txBody>
          <a:bodyPr/>
          <a:lstStyle/>
          <a:p>
            <a:endParaRPr lang="en-US"/>
          </a:p>
        </p:txBody>
      </p:sp>
      <p:sp>
        <p:nvSpPr>
          <p:cNvPr id="29716" name="Line 18"/>
          <p:cNvSpPr>
            <a:spLocks noChangeShapeType="1"/>
          </p:cNvSpPr>
          <p:nvPr/>
        </p:nvSpPr>
        <p:spPr bwMode="auto">
          <a:xfrm flipH="1">
            <a:off x="1666875" y="4403725"/>
            <a:ext cx="171450" cy="42863"/>
          </a:xfrm>
          <a:prstGeom prst="line">
            <a:avLst/>
          </a:prstGeom>
          <a:noFill/>
          <a:ln w="12700">
            <a:solidFill>
              <a:schemeClr val="tx1"/>
            </a:solidFill>
            <a:round/>
            <a:headEnd type="none" w="lg" len="lg"/>
            <a:tailEnd type="none" w="lg" len="lg"/>
          </a:ln>
        </p:spPr>
        <p:txBody>
          <a:bodyPr/>
          <a:lstStyle/>
          <a:p>
            <a:endParaRPr lang="en-US"/>
          </a:p>
        </p:txBody>
      </p:sp>
      <p:sp>
        <p:nvSpPr>
          <p:cNvPr id="29717" name="Line 19"/>
          <p:cNvSpPr>
            <a:spLocks noChangeShapeType="1"/>
          </p:cNvSpPr>
          <p:nvPr/>
        </p:nvSpPr>
        <p:spPr bwMode="auto">
          <a:xfrm>
            <a:off x="1666875" y="4446588"/>
            <a:ext cx="161925" cy="71437"/>
          </a:xfrm>
          <a:prstGeom prst="line">
            <a:avLst/>
          </a:prstGeom>
          <a:noFill/>
          <a:ln w="12700">
            <a:solidFill>
              <a:schemeClr val="tx1"/>
            </a:solidFill>
            <a:round/>
            <a:headEnd type="none" w="lg" len="lg"/>
            <a:tailEnd type="none" w="lg" len="lg"/>
          </a:ln>
        </p:spPr>
        <p:txBody>
          <a:bodyPr/>
          <a:lstStyle/>
          <a:p>
            <a:endParaRPr lang="en-US"/>
          </a:p>
        </p:txBody>
      </p:sp>
      <p:sp>
        <p:nvSpPr>
          <p:cNvPr id="29718" name="Line 20"/>
          <p:cNvSpPr>
            <a:spLocks noChangeShapeType="1"/>
          </p:cNvSpPr>
          <p:nvPr/>
        </p:nvSpPr>
        <p:spPr bwMode="auto">
          <a:xfrm flipH="1">
            <a:off x="1666875" y="4518025"/>
            <a:ext cx="157163" cy="47625"/>
          </a:xfrm>
          <a:prstGeom prst="line">
            <a:avLst/>
          </a:prstGeom>
          <a:noFill/>
          <a:ln w="12700">
            <a:solidFill>
              <a:schemeClr val="tx1"/>
            </a:solidFill>
            <a:round/>
            <a:headEnd type="none" w="lg" len="lg"/>
            <a:tailEnd type="none" w="lg" len="lg"/>
          </a:ln>
        </p:spPr>
        <p:txBody>
          <a:bodyPr/>
          <a:lstStyle/>
          <a:p>
            <a:endParaRPr lang="en-US"/>
          </a:p>
        </p:txBody>
      </p:sp>
      <p:grpSp>
        <p:nvGrpSpPr>
          <p:cNvPr id="29719" name="Group 21"/>
          <p:cNvGrpSpPr>
            <a:grpSpLocks/>
          </p:cNvGrpSpPr>
          <p:nvPr/>
        </p:nvGrpSpPr>
        <p:grpSpPr bwMode="auto">
          <a:xfrm>
            <a:off x="2792413" y="4265613"/>
            <a:ext cx="176212" cy="342900"/>
            <a:chOff x="1670" y="2765"/>
            <a:chExt cx="111" cy="216"/>
          </a:xfrm>
        </p:grpSpPr>
        <p:sp>
          <p:nvSpPr>
            <p:cNvPr id="29789" name="Line 22"/>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9790" name="Line 23"/>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9791" name="Line 24"/>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9792" name="Line 25"/>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9793" name="Line 26"/>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9794" name="Line 27"/>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9795" name="Line 28"/>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9720" name="Text Box 29"/>
          <p:cNvSpPr txBox="1">
            <a:spLocks noChangeArrowheads="1"/>
          </p:cNvSpPr>
          <p:nvPr/>
        </p:nvSpPr>
        <p:spPr bwMode="auto">
          <a:xfrm>
            <a:off x="2427288" y="3959225"/>
            <a:ext cx="425450" cy="915988"/>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3</a:t>
            </a:r>
          </a:p>
          <a:p>
            <a:endParaRPr lang="en-US" b="1"/>
          </a:p>
        </p:txBody>
      </p:sp>
      <p:sp>
        <p:nvSpPr>
          <p:cNvPr id="29721" name="Oval 30"/>
          <p:cNvSpPr>
            <a:spLocks noChangeArrowheads="1"/>
          </p:cNvSpPr>
          <p:nvPr/>
        </p:nvSpPr>
        <p:spPr bwMode="auto">
          <a:xfrm>
            <a:off x="539750" y="4075113"/>
            <a:ext cx="527050" cy="492125"/>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29722" name="Text Box 31"/>
          <p:cNvSpPr txBox="1">
            <a:spLocks noChangeArrowheads="1"/>
          </p:cNvSpPr>
          <p:nvPr/>
        </p:nvSpPr>
        <p:spPr bwMode="auto">
          <a:xfrm>
            <a:off x="712788" y="4046538"/>
            <a:ext cx="184150" cy="366712"/>
          </a:xfrm>
          <a:prstGeom prst="rect">
            <a:avLst/>
          </a:prstGeom>
          <a:noFill/>
          <a:ln w="12700">
            <a:noFill/>
            <a:miter lim="800000"/>
            <a:headEnd type="none" w="lg" len="lg"/>
            <a:tailEnd type="none" w="lg" len="lg"/>
          </a:ln>
        </p:spPr>
        <p:txBody>
          <a:bodyPr wrap="none">
            <a:spAutoFit/>
          </a:bodyPr>
          <a:lstStyle/>
          <a:p>
            <a:endParaRPr lang="en-US"/>
          </a:p>
        </p:txBody>
      </p:sp>
      <p:sp>
        <p:nvSpPr>
          <p:cNvPr id="29723" name="Text Box 32"/>
          <p:cNvSpPr txBox="1">
            <a:spLocks noChangeArrowheads="1"/>
          </p:cNvSpPr>
          <p:nvPr/>
        </p:nvSpPr>
        <p:spPr bwMode="auto">
          <a:xfrm>
            <a:off x="608013" y="4006850"/>
            <a:ext cx="312737" cy="641350"/>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nvGrpSpPr>
          <p:cNvPr id="29724" name="Group 33"/>
          <p:cNvGrpSpPr>
            <a:grpSpLocks/>
          </p:cNvGrpSpPr>
          <p:nvPr/>
        </p:nvGrpSpPr>
        <p:grpSpPr bwMode="auto">
          <a:xfrm rot="5400000" flipH="1" flipV="1">
            <a:off x="2231232" y="3172618"/>
            <a:ext cx="177800" cy="455613"/>
            <a:chOff x="3450" y="2313"/>
            <a:chExt cx="111" cy="216"/>
          </a:xfrm>
        </p:grpSpPr>
        <p:sp>
          <p:nvSpPr>
            <p:cNvPr id="29782" name="Line 3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9783" name="Line 3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9784" name="Line 3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9785" name="Line 3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9786" name="Line 3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9787" name="Line 3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9788" name="Line 4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cxnSp>
        <p:nvCxnSpPr>
          <p:cNvPr id="29725" name="AutoShape 41"/>
          <p:cNvCxnSpPr>
            <a:cxnSpLocks noChangeShapeType="1"/>
            <a:stCxn id="29704" idx="6"/>
            <a:endCxn id="29782" idx="0"/>
          </p:cNvCxnSpPr>
          <p:nvPr/>
        </p:nvCxnSpPr>
        <p:spPr bwMode="auto">
          <a:xfrm>
            <a:off x="1787525" y="3411538"/>
            <a:ext cx="306388" cy="1587"/>
          </a:xfrm>
          <a:prstGeom prst="straightConnector1">
            <a:avLst/>
          </a:prstGeom>
          <a:noFill/>
          <a:ln w="12700">
            <a:solidFill>
              <a:schemeClr val="tx1"/>
            </a:solidFill>
            <a:round/>
            <a:headEnd type="none" w="lg" len="lg"/>
            <a:tailEnd type="none" w="lg" len="lg"/>
          </a:ln>
        </p:spPr>
      </p:cxnSp>
      <p:cxnSp>
        <p:nvCxnSpPr>
          <p:cNvPr id="29726" name="AutoShape 42"/>
          <p:cNvCxnSpPr>
            <a:cxnSpLocks noChangeShapeType="1"/>
            <a:stCxn id="29705" idx="2"/>
            <a:endCxn id="29784" idx="1"/>
          </p:cNvCxnSpPr>
          <p:nvPr/>
        </p:nvCxnSpPr>
        <p:spPr bwMode="auto">
          <a:xfrm flipH="1" flipV="1">
            <a:off x="2549525" y="3397250"/>
            <a:ext cx="242888" cy="3175"/>
          </a:xfrm>
          <a:prstGeom prst="straightConnector1">
            <a:avLst/>
          </a:prstGeom>
          <a:noFill/>
          <a:ln w="12700">
            <a:solidFill>
              <a:schemeClr val="tx1"/>
            </a:solidFill>
            <a:round/>
            <a:headEnd type="none" w="lg" len="lg"/>
            <a:tailEnd type="none" w="lg" len="lg"/>
          </a:ln>
        </p:spPr>
      </p:cxnSp>
      <p:grpSp>
        <p:nvGrpSpPr>
          <p:cNvPr id="29727" name="Group 43"/>
          <p:cNvGrpSpPr>
            <a:grpSpLocks/>
          </p:cNvGrpSpPr>
          <p:nvPr/>
        </p:nvGrpSpPr>
        <p:grpSpPr bwMode="auto">
          <a:xfrm>
            <a:off x="1520825" y="5500688"/>
            <a:ext cx="457200" cy="152400"/>
            <a:chOff x="1392" y="3552"/>
            <a:chExt cx="288" cy="96"/>
          </a:xfrm>
        </p:grpSpPr>
        <p:sp>
          <p:nvSpPr>
            <p:cNvPr id="29779" name="Line 44"/>
            <p:cNvSpPr>
              <a:spLocks noChangeShapeType="1"/>
            </p:cNvSpPr>
            <p:nvPr/>
          </p:nvSpPr>
          <p:spPr bwMode="auto">
            <a:xfrm>
              <a:off x="1392" y="3552"/>
              <a:ext cx="288" cy="0"/>
            </a:xfrm>
            <a:prstGeom prst="line">
              <a:avLst/>
            </a:prstGeom>
            <a:noFill/>
            <a:ln w="12700">
              <a:solidFill>
                <a:schemeClr val="tx1"/>
              </a:solidFill>
              <a:round/>
              <a:headEnd type="none" w="lg" len="lg"/>
              <a:tailEnd type="none" w="lg" len="lg"/>
            </a:ln>
          </p:spPr>
          <p:txBody>
            <a:bodyPr/>
            <a:lstStyle/>
            <a:p>
              <a:endParaRPr lang="en-US"/>
            </a:p>
          </p:txBody>
        </p:sp>
        <p:sp>
          <p:nvSpPr>
            <p:cNvPr id="29780" name="Line 45"/>
            <p:cNvSpPr>
              <a:spLocks noChangeShapeType="1"/>
            </p:cNvSpPr>
            <p:nvPr/>
          </p:nvSpPr>
          <p:spPr bwMode="auto">
            <a:xfrm>
              <a:off x="1434" y="3600"/>
              <a:ext cx="198" cy="0"/>
            </a:xfrm>
            <a:prstGeom prst="line">
              <a:avLst/>
            </a:prstGeom>
            <a:noFill/>
            <a:ln w="12700">
              <a:solidFill>
                <a:schemeClr val="tx1"/>
              </a:solidFill>
              <a:round/>
              <a:headEnd type="none" w="lg" len="lg"/>
              <a:tailEnd type="none" w="lg" len="lg"/>
            </a:ln>
          </p:spPr>
          <p:txBody>
            <a:bodyPr/>
            <a:lstStyle/>
            <a:p>
              <a:endParaRPr lang="en-US"/>
            </a:p>
          </p:txBody>
        </p:sp>
        <p:sp>
          <p:nvSpPr>
            <p:cNvPr id="29781" name="Line 46"/>
            <p:cNvSpPr>
              <a:spLocks noChangeShapeType="1"/>
            </p:cNvSpPr>
            <p:nvPr/>
          </p:nvSpPr>
          <p:spPr bwMode="auto">
            <a:xfrm>
              <a:off x="1482" y="3648"/>
              <a:ext cx="102" cy="0"/>
            </a:xfrm>
            <a:prstGeom prst="line">
              <a:avLst/>
            </a:prstGeom>
            <a:noFill/>
            <a:ln w="12700">
              <a:solidFill>
                <a:schemeClr val="tx1"/>
              </a:solidFill>
              <a:round/>
              <a:headEnd type="none" w="lg" len="lg"/>
              <a:tailEnd type="none" w="lg" len="lg"/>
            </a:ln>
          </p:spPr>
          <p:txBody>
            <a:bodyPr/>
            <a:lstStyle/>
            <a:p>
              <a:endParaRPr lang="en-US"/>
            </a:p>
          </p:txBody>
        </p:sp>
      </p:grpSp>
      <p:sp>
        <p:nvSpPr>
          <p:cNvPr id="29728" name="Line 47"/>
          <p:cNvSpPr>
            <a:spLocks noChangeShapeType="1"/>
          </p:cNvSpPr>
          <p:nvPr/>
        </p:nvSpPr>
        <p:spPr bwMode="auto">
          <a:xfrm flipV="1">
            <a:off x="1754188" y="5257800"/>
            <a:ext cx="0" cy="228600"/>
          </a:xfrm>
          <a:prstGeom prst="line">
            <a:avLst/>
          </a:prstGeom>
          <a:noFill/>
          <a:ln w="12700">
            <a:solidFill>
              <a:schemeClr val="tx1"/>
            </a:solidFill>
            <a:round/>
            <a:headEnd type="none" w="lg" len="lg"/>
            <a:tailEnd type="none" w="lg" len="lg"/>
          </a:ln>
        </p:spPr>
        <p:txBody>
          <a:bodyPr/>
          <a:lstStyle/>
          <a:p>
            <a:endParaRPr lang="en-US"/>
          </a:p>
        </p:txBody>
      </p:sp>
      <p:sp>
        <p:nvSpPr>
          <p:cNvPr id="29729" name="Oval 48"/>
          <p:cNvSpPr>
            <a:spLocks noChangeArrowheads="1"/>
          </p:cNvSpPr>
          <p:nvPr/>
        </p:nvSpPr>
        <p:spPr bwMode="auto">
          <a:xfrm>
            <a:off x="2817813" y="5195888"/>
            <a:ext cx="131762" cy="122237"/>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29730" name="Text Box 49"/>
          <p:cNvSpPr txBox="1">
            <a:spLocks noChangeArrowheads="1"/>
          </p:cNvSpPr>
          <p:nvPr/>
        </p:nvSpPr>
        <p:spPr bwMode="auto">
          <a:xfrm>
            <a:off x="2046288" y="3443288"/>
            <a:ext cx="482600" cy="366712"/>
          </a:xfrm>
          <a:prstGeom prst="rect">
            <a:avLst/>
          </a:prstGeom>
          <a:noFill/>
          <a:ln w="12700">
            <a:noFill/>
            <a:miter lim="800000"/>
            <a:headEnd type="none" w="lg" len="lg"/>
            <a:tailEnd type="none" w="lg" len="lg"/>
          </a:ln>
        </p:spPr>
        <p:txBody>
          <a:bodyPr wrap="none">
            <a:spAutoFit/>
          </a:bodyPr>
          <a:lstStyle/>
          <a:p>
            <a:r>
              <a:rPr lang="en-US" b="1"/>
              <a:t> R</a:t>
            </a:r>
            <a:r>
              <a:rPr lang="en-US" b="1" baseline="-25000"/>
              <a:t>2</a:t>
            </a:r>
            <a:endParaRPr lang="en-US" b="1"/>
          </a:p>
        </p:txBody>
      </p:sp>
      <p:cxnSp>
        <p:nvCxnSpPr>
          <p:cNvPr id="29731" name="AutoShape 50"/>
          <p:cNvCxnSpPr>
            <a:cxnSpLocks noChangeShapeType="1"/>
            <a:stCxn id="29706" idx="6"/>
            <a:endCxn id="29729" idx="2"/>
          </p:cNvCxnSpPr>
          <p:nvPr/>
        </p:nvCxnSpPr>
        <p:spPr bwMode="auto">
          <a:xfrm>
            <a:off x="1819275" y="5257800"/>
            <a:ext cx="998538" cy="0"/>
          </a:xfrm>
          <a:prstGeom prst="straightConnector1">
            <a:avLst/>
          </a:prstGeom>
          <a:noFill/>
          <a:ln w="12700">
            <a:solidFill>
              <a:schemeClr val="tx1"/>
            </a:solidFill>
            <a:round/>
            <a:headEnd type="none" w="lg" len="lg"/>
            <a:tailEnd type="none" w="lg" len="lg"/>
          </a:ln>
        </p:spPr>
      </p:cxnSp>
      <p:cxnSp>
        <p:nvCxnSpPr>
          <p:cNvPr id="29732" name="AutoShape 51"/>
          <p:cNvCxnSpPr>
            <a:cxnSpLocks noChangeShapeType="1"/>
            <a:stCxn id="29729" idx="0"/>
            <a:endCxn id="29791" idx="1"/>
          </p:cNvCxnSpPr>
          <p:nvPr/>
        </p:nvCxnSpPr>
        <p:spPr bwMode="auto">
          <a:xfrm flipH="1" flipV="1">
            <a:off x="2882900" y="4608513"/>
            <a:ext cx="1588" cy="587375"/>
          </a:xfrm>
          <a:prstGeom prst="straightConnector1">
            <a:avLst/>
          </a:prstGeom>
          <a:noFill/>
          <a:ln w="12700">
            <a:solidFill>
              <a:schemeClr val="tx1"/>
            </a:solidFill>
            <a:round/>
            <a:headEnd type="none" w="lg" len="lg"/>
            <a:tailEnd type="none" w="lg" len="lg"/>
          </a:ln>
        </p:spPr>
      </p:cxnSp>
      <p:grpSp>
        <p:nvGrpSpPr>
          <p:cNvPr id="29733" name="Group 52"/>
          <p:cNvGrpSpPr>
            <a:grpSpLocks/>
          </p:cNvGrpSpPr>
          <p:nvPr/>
        </p:nvGrpSpPr>
        <p:grpSpPr bwMode="auto">
          <a:xfrm>
            <a:off x="4419600" y="4192588"/>
            <a:ext cx="176213" cy="342900"/>
            <a:chOff x="1670" y="2765"/>
            <a:chExt cx="111" cy="216"/>
          </a:xfrm>
        </p:grpSpPr>
        <p:sp>
          <p:nvSpPr>
            <p:cNvPr id="29772" name="Line 53"/>
            <p:cNvSpPr>
              <a:spLocks noChangeShapeType="1"/>
            </p:cNvSpPr>
            <p:nvPr/>
          </p:nvSpPr>
          <p:spPr bwMode="auto">
            <a:xfrm>
              <a:off x="1718" y="2765"/>
              <a:ext cx="63" cy="21"/>
            </a:xfrm>
            <a:prstGeom prst="line">
              <a:avLst/>
            </a:prstGeom>
            <a:noFill/>
            <a:ln w="12700">
              <a:solidFill>
                <a:schemeClr val="tx1"/>
              </a:solidFill>
              <a:round/>
              <a:headEnd type="none" w="lg" len="lg"/>
              <a:tailEnd type="none" w="lg" len="lg"/>
            </a:ln>
          </p:spPr>
          <p:txBody>
            <a:bodyPr/>
            <a:lstStyle/>
            <a:p>
              <a:endParaRPr lang="en-US"/>
            </a:p>
          </p:txBody>
        </p:sp>
        <p:sp>
          <p:nvSpPr>
            <p:cNvPr id="29773" name="Line 54"/>
            <p:cNvSpPr>
              <a:spLocks noChangeShapeType="1"/>
            </p:cNvSpPr>
            <p:nvPr/>
          </p:nvSpPr>
          <p:spPr bwMode="auto">
            <a:xfrm flipH="1">
              <a:off x="1670" y="2786"/>
              <a:ext cx="108" cy="18"/>
            </a:xfrm>
            <a:prstGeom prst="line">
              <a:avLst/>
            </a:prstGeom>
            <a:noFill/>
            <a:ln w="12700">
              <a:solidFill>
                <a:schemeClr val="tx1"/>
              </a:solidFill>
              <a:round/>
              <a:headEnd type="none" w="lg" len="lg"/>
              <a:tailEnd type="none" w="lg" len="lg"/>
            </a:ln>
          </p:spPr>
          <p:txBody>
            <a:bodyPr/>
            <a:lstStyle/>
            <a:p>
              <a:endParaRPr lang="en-US"/>
            </a:p>
          </p:txBody>
        </p:sp>
        <p:sp>
          <p:nvSpPr>
            <p:cNvPr id="29774" name="Line 55"/>
            <p:cNvSpPr>
              <a:spLocks noChangeShapeType="1"/>
            </p:cNvSpPr>
            <p:nvPr/>
          </p:nvSpPr>
          <p:spPr bwMode="auto">
            <a:xfrm>
              <a:off x="1670" y="2957"/>
              <a:ext cx="57" cy="24"/>
            </a:xfrm>
            <a:prstGeom prst="line">
              <a:avLst/>
            </a:prstGeom>
            <a:noFill/>
            <a:ln w="12700">
              <a:solidFill>
                <a:schemeClr val="tx1"/>
              </a:solidFill>
              <a:round/>
              <a:headEnd type="none" w="lg" len="lg"/>
              <a:tailEnd type="none" w="lg" len="lg"/>
            </a:ln>
          </p:spPr>
          <p:txBody>
            <a:bodyPr/>
            <a:lstStyle/>
            <a:p>
              <a:endParaRPr lang="en-US"/>
            </a:p>
          </p:txBody>
        </p:sp>
        <p:sp>
          <p:nvSpPr>
            <p:cNvPr id="29775" name="Line 56"/>
            <p:cNvSpPr>
              <a:spLocks noChangeShapeType="1"/>
            </p:cNvSpPr>
            <p:nvPr/>
          </p:nvSpPr>
          <p:spPr bwMode="auto">
            <a:xfrm>
              <a:off x="1673" y="2807"/>
              <a:ext cx="105" cy="42"/>
            </a:xfrm>
            <a:prstGeom prst="line">
              <a:avLst/>
            </a:prstGeom>
            <a:noFill/>
            <a:ln w="12700">
              <a:solidFill>
                <a:schemeClr val="tx1"/>
              </a:solidFill>
              <a:round/>
              <a:headEnd type="none" w="lg" len="lg"/>
              <a:tailEnd type="none" w="lg" len="lg"/>
            </a:ln>
          </p:spPr>
          <p:txBody>
            <a:bodyPr/>
            <a:lstStyle/>
            <a:p>
              <a:endParaRPr lang="en-US"/>
            </a:p>
          </p:txBody>
        </p:sp>
        <p:sp>
          <p:nvSpPr>
            <p:cNvPr id="29776" name="Line 57"/>
            <p:cNvSpPr>
              <a:spLocks noChangeShapeType="1"/>
            </p:cNvSpPr>
            <p:nvPr/>
          </p:nvSpPr>
          <p:spPr bwMode="auto">
            <a:xfrm flipH="1">
              <a:off x="1673" y="2852"/>
              <a:ext cx="108" cy="27"/>
            </a:xfrm>
            <a:prstGeom prst="line">
              <a:avLst/>
            </a:prstGeom>
            <a:noFill/>
            <a:ln w="12700">
              <a:solidFill>
                <a:schemeClr val="tx1"/>
              </a:solidFill>
              <a:round/>
              <a:headEnd type="none" w="lg" len="lg"/>
              <a:tailEnd type="none" w="lg" len="lg"/>
            </a:ln>
          </p:spPr>
          <p:txBody>
            <a:bodyPr/>
            <a:lstStyle/>
            <a:p>
              <a:endParaRPr lang="en-US"/>
            </a:p>
          </p:txBody>
        </p:sp>
        <p:sp>
          <p:nvSpPr>
            <p:cNvPr id="29777" name="Line 58"/>
            <p:cNvSpPr>
              <a:spLocks noChangeShapeType="1"/>
            </p:cNvSpPr>
            <p:nvPr/>
          </p:nvSpPr>
          <p:spPr bwMode="auto">
            <a:xfrm>
              <a:off x="1673" y="2879"/>
              <a:ext cx="102" cy="45"/>
            </a:xfrm>
            <a:prstGeom prst="line">
              <a:avLst/>
            </a:prstGeom>
            <a:noFill/>
            <a:ln w="12700">
              <a:solidFill>
                <a:schemeClr val="tx1"/>
              </a:solidFill>
              <a:round/>
              <a:headEnd type="none" w="lg" len="lg"/>
              <a:tailEnd type="none" w="lg" len="lg"/>
            </a:ln>
          </p:spPr>
          <p:txBody>
            <a:bodyPr/>
            <a:lstStyle/>
            <a:p>
              <a:endParaRPr lang="en-US"/>
            </a:p>
          </p:txBody>
        </p:sp>
        <p:sp>
          <p:nvSpPr>
            <p:cNvPr id="29778" name="Line 59"/>
            <p:cNvSpPr>
              <a:spLocks noChangeShapeType="1"/>
            </p:cNvSpPr>
            <p:nvPr/>
          </p:nvSpPr>
          <p:spPr bwMode="auto">
            <a:xfrm flipH="1">
              <a:off x="1673" y="2924"/>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9734" name="Text Box 60"/>
          <p:cNvSpPr txBox="1">
            <a:spLocks noChangeArrowheads="1"/>
          </p:cNvSpPr>
          <p:nvPr/>
        </p:nvSpPr>
        <p:spPr bwMode="auto">
          <a:xfrm>
            <a:off x="4527550" y="3887788"/>
            <a:ext cx="425450" cy="915987"/>
          </a:xfrm>
          <a:prstGeom prst="rect">
            <a:avLst/>
          </a:prstGeom>
          <a:noFill/>
          <a:ln w="12700">
            <a:noFill/>
            <a:miter lim="800000"/>
            <a:headEnd type="none" w="lg" len="lg"/>
            <a:tailEnd type="none" w="lg" len="lg"/>
          </a:ln>
        </p:spPr>
        <p:txBody>
          <a:bodyPr wrap="none">
            <a:spAutoFit/>
          </a:bodyPr>
          <a:lstStyle/>
          <a:p>
            <a:endParaRPr lang="en-US" b="1"/>
          </a:p>
          <a:p>
            <a:r>
              <a:rPr lang="en-US" b="1"/>
              <a:t>R</a:t>
            </a:r>
            <a:r>
              <a:rPr lang="en-US" b="1" baseline="-25000"/>
              <a:t>5</a:t>
            </a:r>
          </a:p>
          <a:p>
            <a:endParaRPr lang="en-US" b="1"/>
          </a:p>
        </p:txBody>
      </p:sp>
      <p:grpSp>
        <p:nvGrpSpPr>
          <p:cNvPr id="29735" name="Group 61"/>
          <p:cNvGrpSpPr>
            <a:grpSpLocks/>
          </p:cNvGrpSpPr>
          <p:nvPr/>
        </p:nvGrpSpPr>
        <p:grpSpPr bwMode="auto">
          <a:xfrm rot="5400000" flipH="1" flipV="1">
            <a:off x="3842544" y="3161507"/>
            <a:ext cx="177800" cy="455612"/>
            <a:chOff x="3450" y="2313"/>
            <a:chExt cx="111" cy="216"/>
          </a:xfrm>
        </p:grpSpPr>
        <p:sp>
          <p:nvSpPr>
            <p:cNvPr id="29765" name="Line 6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29766" name="Line 6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29767" name="Line 6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29768" name="Line 6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29769" name="Line 6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29770" name="Line 6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29771" name="Line 6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29736" name="Text Box 69"/>
          <p:cNvSpPr txBox="1">
            <a:spLocks noChangeArrowheads="1"/>
          </p:cNvSpPr>
          <p:nvPr/>
        </p:nvSpPr>
        <p:spPr bwMode="auto">
          <a:xfrm>
            <a:off x="3646488" y="3429000"/>
            <a:ext cx="482600" cy="366713"/>
          </a:xfrm>
          <a:prstGeom prst="rect">
            <a:avLst/>
          </a:prstGeom>
          <a:noFill/>
          <a:ln w="12700">
            <a:noFill/>
            <a:miter lim="800000"/>
            <a:headEnd type="none" w="lg" len="lg"/>
            <a:tailEnd type="none" w="lg" len="lg"/>
          </a:ln>
        </p:spPr>
        <p:txBody>
          <a:bodyPr wrap="none">
            <a:spAutoFit/>
          </a:bodyPr>
          <a:lstStyle/>
          <a:p>
            <a:r>
              <a:rPr lang="en-US" b="1"/>
              <a:t> R</a:t>
            </a:r>
            <a:r>
              <a:rPr lang="en-US" b="1" baseline="-25000"/>
              <a:t>4</a:t>
            </a:r>
            <a:endParaRPr lang="en-US" b="1"/>
          </a:p>
        </p:txBody>
      </p:sp>
      <p:sp>
        <p:nvSpPr>
          <p:cNvPr id="29737" name="Line 71"/>
          <p:cNvSpPr>
            <a:spLocks noChangeShapeType="1"/>
          </p:cNvSpPr>
          <p:nvPr/>
        </p:nvSpPr>
        <p:spPr bwMode="auto">
          <a:xfrm>
            <a:off x="3098800" y="3252788"/>
            <a:ext cx="538163" cy="0"/>
          </a:xfrm>
          <a:prstGeom prst="line">
            <a:avLst/>
          </a:prstGeom>
          <a:noFill/>
          <a:ln w="12700">
            <a:solidFill>
              <a:schemeClr val="tx1"/>
            </a:solidFill>
            <a:round/>
            <a:headEnd type="none" w="lg" len="lg"/>
            <a:tailEnd type="stealth" w="lg" len="lg"/>
          </a:ln>
        </p:spPr>
        <p:txBody>
          <a:bodyPr/>
          <a:lstStyle/>
          <a:p>
            <a:endParaRPr lang="en-US"/>
          </a:p>
        </p:txBody>
      </p:sp>
      <p:sp>
        <p:nvSpPr>
          <p:cNvPr id="29738" name="Text Box 72"/>
          <p:cNvSpPr txBox="1">
            <a:spLocks noChangeArrowheads="1"/>
          </p:cNvSpPr>
          <p:nvPr/>
        </p:nvSpPr>
        <p:spPr bwMode="auto">
          <a:xfrm>
            <a:off x="3236913" y="2909888"/>
            <a:ext cx="247650" cy="366712"/>
          </a:xfrm>
          <a:prstGeom prst="rect">
            <a:avLst/>
          </a:prstGeom>
          <a:noFill/>
          <a:ln w="12700">
            <a:noFill/>
            <a:miter lim="800000"/>
            <a:headEnd type="none" w="lg" len="lg"/>
            <a:tailEnd type="none" w="lg" len="lg"/>
          </a:ln>
        </p:spPr>
        <p:txBody>
          <a:bodyPr wrap="none">
            <a:spAutoFit/>
          </a:bodyPr>
          <a:lstStyle/>
          <a:p>
            <a:r>
              <a:rPr lang="en-US" b="1" i="1"/>
              <a:t>i</a:t>
            </a:r>
          </a:p>
        </p:txBody>
      </p:sp>
      <p:cxnSp>
        <p:nvCxnSpPr>
          <p:cNvPr id="29739" name="AutoShape 73"/>
          <p:cNvCxnSpPr>
            <a:cxnSpLocks noChangeShapeType="1"/>
            <a:stCxn id="29748" idx="6"/>
            <a:endCxn id="29774" idx="1"/>
          </p:cNvCxnSpPr>
          <p:nvPr/>
        </p:nvCxnSpPr>
        <p:spPr bwMode="auto">
          <a:xfrm flipV="1">
            <a:off x="3570288" y="4535488"/>
            <a:ext cx="939800" cy="723900"/>
          </a:xfrm>
          <a:prstGeom prst="bentConnector2">
            <a:avLst/>
          </a:prstGeom>
          <a:noFill/>
          <a:ln w="12700">
            <a:solidFill>
              <a:schemeClr val="tx1"/>
            </a:solidFill>
            <a:miter lim="800000"/>
            <a:headEnd type="none" w="lg" len="lg"/>
            <a:tailEnd type="none" w="lg" len="lg"/>
          </a:ln>
        </p:spPr>
      </p:cxnSp>
      <p:cxnSp>
        <p:nvCxnSpPr>
          <p:cNvPr id="29740" name="AutoShape 74"/>
          <p:cNvCxnSpPr>
            <a:cxnSpLocks noChangeShapeType="1"/>
            <a:stCxn id="29772" idx="0"/>
            <a:endCxn id="29767" idx="1"/>
          </p:cNvCxnSpPr>
          <p:nvPr/>
        </p:nvCxnSpPr>
        <p:spPr bwMode="auto">
          <a:xfrm rot="5400000" flipH="1">
            <a:off x="3924300" y="3621088"/>
            <a:ext cx="806450" cy="336550"/>
          </a:xfrm>
          <a:prstGeom prst="bentConnector2">
            <a:avLst/>
          </a:prstGeom>
          <a:noFill/>
          <a:ln w="12700">
            <a:solidFill>
              <a:schemeClr val="tx1"/>
            </a:solidFill>
            <a:miter lim="800000"/>
            <a:headEnd type="none" w="lg" len="lg"/>
            <a:tailEnd type="none" w="lg" len="lg"/>
          </a:ln>
        </p:spPr>
      </p:cxnSp>
      <p:cxnSp>
        <p:nvCxnSpPr>
          <p:cNvPr id="29741" name="AutoShape 75"/>
          <p:cNvCxnSpPr>
            <a:cxnSpLocks noChangeShapeType="1"/>
            <a:stCxn id="29723" idx="0"/>
            <a:endCxn id="29704" idx="2"/>
          </p:cNvCxnSpPr>
          <p:nvPr/>
        </p:nvCxnSpPr>
        <p:spPr bwMode="auto">
          <a:xfrm rot="-5400000">
            <a:off x="912813" y="3263900"/>
            <a:ext cx="595312" cy="890588"/>
          </a:xfrm>
          <a:prstGeom prst="bentConnector2">
            <a:avLst/>
          </a:prstGeom>
          <a:noFill/>
          <a:ln w="12700">
            <a:solidFill>
              <a:schemeClr val="tx1"/>
            </a:solidFill>
            <a:miter lim="800000"/>
            <a:headEnd type="none" w="lg" len="lg"/>
            <a:tailEnd type="none" w="lg" len="lg"/>
          </a:ln>
        </p:spPr>
      </p:cxnSp>
      <p:sp>
        <p:nvSpPr>
          <p:cNvPr id="29742" name="Text Box 80"/>
          <p:cNvSpPr txBox="1">
            <a:spLocks noChangeArrowheads="1"/>
          </p:cNvSpPr>
          <p:nvPr/>
        </p:nvSpPr>
        <p:spPr bwMode="auto">
          <a:xfrm>
            <a:off x="3281363" y="3605213"/>
            <a:ext cx="314325" cy="1465262"/>
          </a:xfrm>
          <a:prstGeom prst="rect">
            <a:avLst/>
          </a:prstGeom>
          <a:noFill/>
          <a:ln w="12700">
            <a:noFill/>
            <a:miter lim="800000"/>
            <a:headEnd type="none" w="lg" len="lg"/>
            <a:tailEnd type="none" w="lg" len="lg"/>
          </a:ln>
        </p:spPr>
        <p:txBody>
          <a:bodyPr wrap="none">
            <a:spAutoFit/>
          </a:bodyPr>
          <a:lstStyle/>
          <a:p>
            <a:r>
              <a:rPr lang="en-US" b="1"/>
              <a:t>+</a:t>
            </a:r>
          </a:p>
          <a:p>
            <a:endParaRPr lang="en-US" b="1"/>
          </a:p>
          <a:p>
            <a:r>
              <a:rPr lang="en-US" b="1"/>
              <a:t>v</a:t>
            </a:r>
          </a:p>
          <a:p>
            <a:endParaRPr lang="en-US" b="1"/>
          </a:p>
          <a:p>
            <a:r>
              <a:rPr lang="en-US" b="1"/>
              <a:t>–</a:t>
            </a:r>
          </a:p>
        </p:txBody>
      </p:sp>
      <p:sp>
        <p:nvSpPr>
          <p:cNvPr id="29743" name="Rectangle 81"/>
          <p:cNvSpPr>
            <a:spLocks noChangeArrowheads="1"/>
          </p:cNvSpPr>
          <p:nvPr/>
        </p:nvSpPr>
        <p:spPr bwMode="auto">
          <a:xfrm>
            <a:off x="101600" y="3040063"/>
            <a:ext cx="2997200" cy="2667000"/>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
        <p:nvSpPr>
          <p:cNvPr id="29744" name="Rectangle 82"/>
          <p:cNvSpPr>
            <a:spLocks noChangeArrowheads="1"/>
          </p:cNvSpPr>
          <p:nvPr/>
        </p:nvSpPr>
        <p:spPr bwMode="auto">
          <a:xfrm>
            <a:off x="3657600" y="3048000"/>
            <a:ext cx="1249363" cy="2667000"/>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grpSp>
        <p:nvGrpSpPr>
          <p:cNvPr id="29745" name="Group 83"/>
          <p:cNvGrpSpPr>
            <a:grpSpLocks/>
          </p:cNvGrpSpPr>
          <p:nvPr/>
        </p:nvGrpSpPr>
        <p:grpSpPr bwMode="auto">
          <a:xfrm>
            <a:off x="5729288" y="3062288"/>
            <a:ext cx="3109912" cy="2411412"/>
            <a:chOff x="3609" y="1929"/>
            <a:chExt cx="1959" cy="1519"/>
          </a:xfrm>
        </p:grpSpPr>
        <p:sp>
          <p:nvSpPr>
            <p:cNvPr id="29752" name="Oval 84"/>
            <p:cNvSpPr>
              <a:spLocks noChangeArrowheads="1"/>
            </p:cNvSpPr>
            <p:nvPr/>
          </p:nvSpPr>
          <p:spPr bwMode="auto">
            <a:xfrm>
              <a:off x="4544" y="3248"/>
              <a:ext cx="105" cy="9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9753" name="Oval 85"/>
            <p:cNvSpPr>
              <a:spLocks noChangeArrowheads="1"/>
            </p:cNvSpPr>
            <p:nvPr/>
          </p:nvSpPr>
          <p:spPr bwMode="auto">
            <a:xfrm>
              <a:off x="4544" y="2222"/>
              <a:ext cx="105" cy="9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9754" name="AutoShape 86"/>
            <p:cNvCxnSpPr>
              <a:cxnSpLocks noChangeShapeType="1"/>
              <a:stCxn id="29753" idx="2"/>
            </p:cNvCxnSpPr>
            <p:nvPr/>
          </p:nvCxnSpPr>
          <p:spPr bwMode="auto">
            <a:xfrm flipH="1">
              <a:off x="4213" y="2271"/>
              <a:ext cx="331" cy="0"/>
            </a:xfrm>
            <a:prstGeom prst="straightConnector1">
              <a:avLst/>
            </a:prstGeom>
            <a:noFill/>
            <a:ln w="12700">
              <a:solidFill>
                <a:schemeClr val="tx1"/>
              </a:solidFill>
              <a:round/>
              <a:headEnd type="none" w="lg" len="lg"/>
              <a:tailEnd type="none" w="lg" len="lg"/>
            </a:ln>
          </p:spPr>
        </p:cxnSp>
        <p:cxnSp>
          <p:nvCxnSpPr>
            <p:cNvPr id="29755" name="AutoShape 87"/>
            <p:cNvCxnSpPr>
              <a:cxnSpLocks noChangeShapeType="1"/>
              <a:stCxn id="29753" idx="6"/>
            </p:cNvCxnSpPr>
            <p:nvPr/>
          </p:nvCxnSpPr>
          <p:spPr bwMode="auto">
            <a:xfrm flipV="1">
              <a:off x="4649" y="2270"/>
              <a:ext cx="307" cy="1"/>
            </a:xfrm>
            <a:prstGeom prst="straightConnector1">
              <a:avLst/>
            </a:prstGeom>
            <a:noFill/>
            <a:ln w="12700">
              <a:solidFill>
                <a:schemeClr val="tx1"/>
              </a:solidFill>
              <a:round/>
              <a:headEnd type="none" w="lg" len="lg"/>
              <a:tailEnd type="none" w="lg" len="lg"/>
            </a:ln>
          </p:spPr>
        </p:cxnSp>
        <p:cxnSp>
          <p:nvCxnSpPr>
            <p:cNvPr id="29756" name="AutoShape 88"/>
            <p:cNvCxnSpPr>
              <a:cxnSpLocks noChangeShapeType="1"/>
              <a:stCxn id="29752" idx="6"/>
            </p:cNvCxnSpPr>
            <p:nvPr/>
          </p:nvCxnSpPr>
          <p:spPr bwMode="auto">
            <a:xfrm>
              <a:off x="4649" y="3297"/>
              <a:ext cx="305" cy="3"/>
            </a:xfrm>
            <a:prstGeom prst="straightConnector1">
              <a:avLst/>
            </a:prstGeom>
            <a:noFill/>
            <a:ln w="12700">
              <a:solidFill>
                <a:schemeClr val="tx1"/>
              </a:solidFill>
              <a:round/>
              <a:headEnd type="none" w="lg" len="lg"/>
              <a:tailEnd type="none" w="lg" len="lg"/>
            </a:ln>
          </p:spPr>
        </p:cxnSp>
        <p:sp>
          <p:nvSpPr>
            <p:cNvPr id="29757" name="Rectangle 89"/>
            <p:cNvSpPr>
              <a:spLocks noChangeArrowheads="1"/>
            </p:cNvSpPr>
            <p:nvPr/>
          </p:nvSpPr>
          <p:spPr bwMode="auto">
            <a:xfrm>
              <a:off x="4964" y="2126"/>
              <a:ext cx="604" cy="1318"/>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29758" name="Text Box 90"/>
            <p:cNvSpPr txBox="1">
              <a:spLocks noChangeArrowheads="1"/>
            </p:cNvSpPr>
            <p:nvPr/>
          </p:nvSpPr>
          <p:spPr bwMode="auto">
            <a:xfrm>
              <a:off x="5063" y="2631"/>
              <a:ext cx="412" cy="231"/>
            </a:xfrm>
            <a:prstGeom prst="rect">
              <a:avLst/>
            </a:prstGeom>
            <a:noFill/>
            <a:ln w="12700">
              <a:noFill/>
              <a:miter lim="800000"/>
              <a:headEnd type="none" w="lg" len="lg"/>
              <a:tailEnd type="none" w="lg" len="lg"/>
            </a:ln>
          </p:spPr>
          <p:txBody>
            <a:bodyPr wrap="none">
              <a:spAutoFit/>
            </a:bodyPr>
            <a:lstStyle/>
            <a:p>
              <a:r>
                <a:rPr lang="en-US"/>
                <a:t>Load</a:t>
              </a:r>
            </a:p>
          </p:txBody>
        </p:sp>
        <p:sp>
          <p:nvSpPr>
            <p:cNvPr id="29759" name="Text Box 91"/>
            <p:cNvSpPr txBox="1">
              <a:spLocks noChangeArrowheads="1"/>
            </p:cNvSpPr>
            <p:nvPr/>
          </p:nvSpPr>
          <p:spPr bwMode="auto">
            <a:xfrm>
              <a:off x="4500" y="2361"/>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29760" name="Line 92"/>
            <p:cNvSpPr>
              <a:spLocks noChangeShapeType="1"/>
            </p:cNvSpPr>
            <p:nvPr/>
          </p:nvSpPr>
          <p:spPr bwMode="auto">
            <a:xfrm>
              <a:off x="4475" y="2150"/>
              <a:ext cx="332" cy="0"/>
            </a:xfrm>
            <a:prstGeom prst="line">
              <a:avLst/>
            </a:prstGeom>
            <a:noFill/>
            <a:ln w="12700">
              <a:solidFill>
                <a:schemeClr val="tx1"/>
              </a:solidFill>
              <a:round/>
              <a:headEnd type="none" w="lg" len="lg"/>
              <a:tailEnd type="stealth" w="lg" len="lg"/>
            </a:ln>
          </p:spPr>
          <p:txBody>
            <a:bodyPr/>
            <a:lstStyle/>
            <a:p>
              <a:endParaRPr lang="en-US"/>
            </a:p>
          </p:txBody>
        </p:sp>
        <p:sp>
          <p:nvSpPr>
            <p:cNvPr id="29761" name="Text Box 93"/>
            <p:cNvSpPr txBox="1">
              <a:spLocks noChangeArrowheads="1"/>
            </p:cNvSpPr>
            <p:nvPr/>
          </p:nvSpPr>
          <p:spPr bwMode="auto">
            <a:xfrm>
              <a:off x="4548" y="1929"/>
              <a:ext cx="156" cy="231"/>
            </a:xfrm>
            <a:prstGeom prst="rect">
              <a:avLst/>
            </a:prstGeom>
            <a:noFill/>
            <a:ln w="12700">
              <a:noFill/>
              <a:miter lim="800000"/>
              <a:headEnd type="none" w="lg" len="lg"/>
              <a:tailEnd type="none" w="lg" len="lg"/>
            </a:ln>
          </p:spPr>
          <p:txBody>
            <a:bodyPr wrap="none">
              <a:spAutoFit/>
            </a:bodyPr>
            <a:lstStyle/>
            <a:p>
              <a:r>
                <a:rPr lang="en-US" b="1" i="1"/>
                <a:t>i</a:t>
              </a:r>
            </a:p>
          </p:txBody>
        </p:sp>
        <p:sp>
          <p:nvSpPr>
            <p:cNvPr id="29762" name="Rectangle 94"/>
            <p:cNvSpPr>
              <a:spLocks noChangeArrowheads="1"/>
            </p:cNvSpPr>
            <p:nvPr/>
          </p:nvSpPr>
          <p:spPr bwMode="auto">
            <a:xfrm>
              <a:off x="3609" y="2130"/>
              <a:ext cx="604" cy="1318"/>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cxnSp>
          <p:nvCxnSpPr>
            <p:cNvPr id="29763" name="AutoShape 95"/>
            <p:cNvCxnSpPr>
              <a:cxnSpLocks noChangeShapeType="1"/>
            </p:cNvCxnSpPr>
            <p:nvPr/>
          </p:nvCxnSpPr>
          <p:spPr bwMode="auto">
            <a:xfrm flipH="1">
              <a:off x="4213" y="3303"/>
              <a:ext cx="331" cy="0"/>
            </a:xfrm>
            <a:prstGeom prst="straightConnector1">
              <a:avLst/>
            </a:prstGeom>
            <a:noFill/>
            <a:ln w="12700">
              <a:solidFill>
                <a:schemeClr val="tx1"/>
              </a:solidFill>
              <a:round/>
              <a:headEnd type="none" w="lg" len="lg"/>
              <a:tailEnd type="none" w="lg" len="lg"/>
            </a:ln>
          </p:spPr>
        </p:cxnSp>
        <p:sp>
          <p:nvSpPr>
            <p:cNvPr id="29764" name="Text Box 96"/>
            <p:cNvSpPr txBox="1">
              <a:spLocks noChangeArrowheads="1"/>
            </p:cNvSpPr>
            <p:nvPr/>
          </p:nvSpPr>
          <p:spPr bwMode="auto">
            <a:xfrm>
              <a:off x="3649" y="2655"/>
              <a:ext cx="517" cy="231"/>
            </a:xfrm>
            <a:prstGeom prst="rect">
              <a:avLst/>
            </a:prstGeom>
            <a:noFill/>
            <a:ln w="12700">
              <a:noFill/>
              <a:miter lim="800000"/>
              <a:headEnd type="none" w="lg" len="lg"/>
              <a:tailEnd type="none" w="lg" len="lg"/>
            </a:ln>
          </p:spPr>
          <p:txBody>
            <a:bodyPr wrap="none">
              <a:spAutoFit/>
            </a:bodyPr>
            <a:lstStyle/>
            <a:p>
              <a:r>
                <a:rPr lang="en-US"/>
                <a:t>Source</a:t>
              </a:r>
            </a:p>
          </p:txBody>
        </p:sp>
      </p:grpSp>
      <p:sp>
        <p:nvSpPr>
          <p:cNvPr id="29746" name="AutoShape 97"/>
          <p:cNvSpPr>
            <a:spLocks noChangeArrowheads="1"/>
          </p:cNvSpPr>
          <p:nvPr/>
        </p:nvSpPr>
        <p:spPr bwMode="auto">
          <a:xfrm>
            <a:off x="5029200" y="4176713"/>
            <a:ext cx="533400" cy="366712"/>
          </a:xfrm>
          <a:prstGeom prst="rightArrow">
            <a:avLst>
              <a:gd name="adj1" fmla="val 50000"/>
              <a:gd name="adj2" fmla="val 36364"/>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29747" name="Oval 98"/>
          <p:cNvSpPr>
            <a:spLocks noChangeArrowheads="1"/>
          </p:cNvSpPr>
          <p:nvPr/>
        </p:nvSpPr>
        <p:spPr bwMode="auto">
          <a:xfrm>
            <a:off x="3352800" y="3344863"/>
            <a:ext cx="131763" cy="12223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29748" name="Oval 99"/>
          <p:cNvSpPr>
            <a:spLocks noChangeArrowheads="1"/>
          </p:cNvSpPr>
          <p:nvPr/>
        </p:nvSpPr>
        <p:spPr bwMode="auto">
          <a:xfrm>
            <a:off x="3438525" y="5197475"/>
            <a:ext cx="131763" cy="122238"/>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cxnSp>
        <p:nvCxnSpPr>
          <p:cNvPr id="29749" name="AutoShape 100"/>
          <p:cNvCxnSpPr>
            <a:cxnSpLocks noChangeShapeType="1"/>
            <a:stCxn id="29747" idx="6"/>
            <a:endCxn id="29765" idx="0"/>
          </p:cNvCxnSpPr>
          <p:nvPr/>
        </p:nvCxnSpPr>
        <p:spPr bwMode="auto">
          <a:xfrm flipV="1">
            <a:off x="3484563" y="3402013"/>
            <a:ext cx="219075" cy="4762"/>
          </a:xfrm>
          <a:prstGeom prst="straightConnector1">
            <a:avLst/>
          </a:prstGeom>
          <a:noFill/>
          <a:ln w="12700">
            <a:solidFill>
              <a:schemeClr val="tx1"/>
            </a:solidFill>
            <a:round/>
            <a:headEnd type="none" w="lg" len="lg"/>
            <a:tailEnd type="none" w="lg" len="lg"/>
          </a:ln>
        </p:spPr>
      </p:cxnSp>
      <p:cxnSp>
        <p:nvCxnSpPr>
          <p:cNvPr id="29750" name="AutoShape 101"/>
          <p:cNvCxnSpPr>
            <a:cxnSpLocks noChangeShapeType="1"/>
            <a:stCxn id="29748" idx="2"/>
            <a:endCxn id="29729" idx="6"/>
          </p:cNvCxnSpPr>
          <p:nvPr/>
        </p:nvCxnSpPr>
        <p:spPr bwMode="auto">
          <a:xfrm flipH="1" flipV="1">
            <a:off x="2949575" y="5257800"/>
            <a:ext cx="488950" cy="1588"/>
          </a:xfrm>
          <a:prstGeom prst="straightConnector1">
            <a:avLst/>
          </a:prstGeom>
          <a:noFill/>
          <a:ln w="12700">
            <a:solidFill>
              <a:schemeClr val="tx1"/>
            </a:solidFill>
            <a:round/>
            <a:headEnd type="none" w="lg" len="lg"/>
            <a:tailEnd type="none" w="lg" len="lg"/>
          </a:ln>
        </p:spPr>
      </p:cxnSp>
      <p:cxnSp>
        <p:nvCxnSpPr>
          <p:cNvPr id="29751" name="AutoShape 102"/>
          <p:cNvCxnSpPr>
            <a:cxnSpLocks noChangeShapeType="1"/>
            <a:stCxn id="29747" idx="2"/>
            <a:endCxn id="29705" idx="6"/>
          </p:cNvCxnSpPr>
          <p:nvPr/>
        </p:nvCxnSpPr>
        <p:spPr bwMode="auto">
          <a:xfrm flipH="1" flipV="1">
            <a:off x="2924175" y="3400425"/>
            <a:ext cx="428625" cy="6350"/>
          </a:xfrm>
          <a:prstGeom prst="straightConnector1">
            <a:avLst/>
          </a:prstGeom>
          <a:noFill/>
          <a:ln w="12700">
            <a:solidFill>
              <a:schemeClr val="tx1"/>
            </a:solidFill>
            <a:round/>
            <a:headEnd type="none" w="lg" len="lg"/>
            <a:tailEnd type="none" w="lg" len="lg"/>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a:t>ECEN 301</a:t>
            </a:r>
          </a:p>
        </p:txBody>
      </p:sp>
      <p:sp>
        <p:nvSpPr>
          <p:cNvPr id="30723" name="Footer Placeholder 4"/>
          <p:cNvSpPr>
            <a:spLocks noGrp="1"/>
          </p:cNvSpPr>
          <p:nvPr>
            <p:ph type="ftr" sz="quarter" idx="11"/>
          </p:nvPr>
        </p:nvSpPr>
        <p:spPr>
          <a:noFill/>
        </p:spPr>
        <p:txBody>
          <a:bodyPr/>
          <a:lstStyle/>
          <a:p>
            <a:r>
              <a:rPr lang="en-US"/>
              <a:t>Discussion #9 – Equivalent Circuits</a:t>
            </a:r>
          </a:p>
        </p:txBody>
      </p:sp>
      <p:sp>
        <p:nvSpPr>
          <p:cNvPr id="30724" name="Slide Number Placeholder 5"/>
          <p:cNvSpPr>
            <a:spLocks noGrp="1"/>
          </p:cNvSpPr>
          <p:nvPr>
            <p:ph type="sldNum" sz="quarter" idx="12"/>
          </p:nvPr>
        </p:nvSpPr>
        <p:spPr>
          <a:noFill/>
        </p:spPr>
        <p:txBody>
          <a:bodyPr/>
          <a:lstStyle/>
          <a:p>
            <a:pPr lvl="1"/>
            <a:fld id="{FDFFB49D-F8FE-40E9-8A7D-7FCA2B3CE896}" type="slidenum">
              <a:rPr lang="en-US"/>
              <a:pPr lvl="1"/>
              <a:t>8</a:t>
            </a:fld>
            <a:endParaRPr lang="en-US"/>
          </a:p>
        </p:txBody>
      </p:sp>
      <p:sp>
        <p:nvSpPr>
          <p:cNvPr id="30725" name="Rectangle 2"/>
          <p:cNvSpPr>
            <a:spLocks noGrp="1" noChangeArrowheads="1"/>
          </p:cNvSpPr>
          <p:nvPr>
            <p:ph type="title"/>
          </p:nvPr>
        </p:nvSpPr>
        <p:spPr/>
        <p:txBody>
          <a:bodyPr/>
          <a:lstStyle/>
          <a:p>
            <a:r>
              <a:rPr lang="en-US" smtClean="0"/>
              <a:t>Equivalent Circuits</a:t>
            </a:r>
          </a:p>
        </p:txBody>
      </p:sp>
      <p:sp>
        <p:nvSpPr>
          <p:cNvPr id="30726" name="Rectangle 3"/>
          <p:cNvSpPr>
            <a:spLocks noGrp="1" noChangeArrowheads="1"/>
          </p:cNvSpPr>
          <p:nvPr>
            <p:ph type="body" idx="1"/>
          </p:nvPr>
        </p:nvSpPr>
        <p:spPr>
          <a:xfrm>
            <a:off x="406400" y="1333500"/>
            <a:ext cx="8356600" cy="1790700"/>
          </a:xfrm>
        </p:spPr>
        <p:txBody>
          <a:bodyPr/>
          <a:lstStyle/>
          <a:p>
            <a:r>
              <a:rPr lang="en-US" smtClean="0"/>
              <a:t>Equivalent circuits fall into one of two classes:</a:t>
            </a:r>
          </a:p>
          <a:p>
            <a:pPr lvl="1"/>
            <a:r>
              <a:rPr lang="en-US" b="1" u="sng" smtClean="0"/>
              <a:t>Th</a:t>
            </a:r>
            <a:r>
              <a:rPr lang="en-US" b="1" u="sng" smtClean="0">
                <a:cs typeface="Times New Roman" pitchFamily="18" charset="0"/>
              </a:rPr>
              <a:t>évenin</a:t>
            </a:r>
            <a:r>
              <a:rPr lang="en-US" smtClean="0">
                <a:cs typeface="Times New Roman" pitchFamily="18" charset="0"/>
              </a:rPr>
              <a:t>: voltage source </a:t>
            </a:r>
            <a:r>
              <a:rPr lang="en-US" b="1" smtClean="0">
                <a:cs typeface="Times New Roman" pitchFamily="18" charset="0"/>
              </a:rPr>
              <a:t>v</a:t>
            </a:r>
            <a:r>
              <a:rPr lang="en-US" b="1" baseline="-25000" smtClean="0">
                <a:cs typeface="Times New Roman" pitchFamily="18" charset="0"/>
              </a:rPr>
              <a:t>T</a:t>
            </a:r>
            <a:r>
              <a:rPr lang="en-US" smtClean="0">
                <a:cs typeface="Times New Roman" pitchFamily="18" charset="0"/>
              </a:rPr>
              <a:t> and series resistor </a:t>
            </a:r>
            <a:r>
              <a:rPr lang="en-US" b="1" smtClean="0">
                <a:cs typeface="Times New Roman" pitchFamily="18" charset="0"/>
              </a:rPr>
              <a:t>R</a:t>
            </a:r>
            <a:r>
              <a:rPr lang="en-US" b="1" baseline="-25000" smtClean="0">
                <a:cs typeface="Times New Roman" pitchFamily="18" charset="0"/>
              </a:rPr>
              <a:t>T</a:t>
            </a:r>
          </a:p>
          <a:p>
            <a:pPr lvl="1"/>
            <a:r>
              <a:rPr lang="en-US" b="1" u="sng" smtClean="0">
                <a:cs typeface="Times New Roman" pitchFamily="18" charset="0"/>
              </a:rPr>
              <a:t>Norton</a:t>
            </a:r>
            <a:r>
              <a:rPr lang="en-US" smtClean="0">
                <a:cs typeface="Times New Roman" pitchFamily="18" charset="0"/>
              </a:rPr>
              <a:t>: current source </a:t>
            </a:r>
            <a:r>
              <a:rPr lang="en-US" b="1" i="1" smtClean="0">
                <a:cs typeface="Times New Roman" pitchFamily="18" charset="0"/>
              </a:rPr>
              <a:t>i</a:t>
            </a:r>
            <a:r>
              <a:rPr lang="en-US" b="1" baseline="-25000" smtClean="0">
                <a:cs typeface="Times New Roman" pitchFamily="18" charset="0"/>
              </a:rPr>
              <a:t>N</a:t>
            </a:r>
            <a:r>
              <a:rPr lang="en-US" smtClean="0">
                <a:cs typeface="Times New Roman" pitchFamily="18" charset="0"/>
              </a:rPr>
              <a:t> and parallel resistor </a:t>
            </a:r>
            <a:r>
              <a:rPr lang="en-US" b="1" smtClean="0">
                <a:cs typeface="Times New Roman" pitchFamily="18" charset="0"/>
              </a:rPr>
              <a:t>R</a:t>
            </a:r>
            <a:r>
              <a:rPr lang="en-US" b="1" baseline="-25000" smtClean="0">
                <a:cs typeface="Times New Roman" pitchFamily="18" charset="0"/>
              </a:rPr>
              <a:t>N</a:t>
            </a:r>
          </a:p>
        </p:txBody>
      </p:sp>
      <p:grpSp>
        <p:nvGrpSpPr>
          <p:cNvPr id="30727" name="Group 72"/>
          <p:cNvGrpSpPr>
            <a:grpSpLocks/>
          </p:cNvGrpSpPr>
          <p:nvPr/>
        </p:nvGrpSpPr>
        <p:grpSpPr bwMode="auto">
          <a:xfrm>
            <a:off x="381000" y="3124200"/>
            <a:ext cx="3346450" cy="1944688"/>
            <a:chOff x="436" y="2016"/>
            <a:chExt cx="2108" cy="1225"/>
          </a:xfrm>
        </p:grpSpPr>
        <p:grpSp>
          <p:nvGrpSpPr>
            <p:cNvPr id="30764" name="Group 7"/>
            <p:cNvGrpSpPr>
              <a:grpSpLocks/>
            </p:cNvGrpSpPr>
            <p:nvPr/>
          </p:nvGrpSpPr>
          <p:grpSpPr bwMode="auto">
            <a:xfrm>
              <a:off x="436" y="2503"/>
              <a:ext cx="577" cy="404"/>
              <a:chOff x="28" y="2584"/>
              <a:chExt cx="577" cy="404"/>
            </a:xfrm>
          </p:grpSpPr>
          <p:sp>
            <p:nvSpPr>
              <p:cNvPr id="30787" name="Text Box 8"/>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30788" name="Oval 9"/>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0789" name="Text Box 10"/>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0765" name="Oval 11"/>
            <p:cNvSpPr>
              <a:spLocks noChangeArrowheads="1"/>
            </p:cNvSpPr>
            <p:nvPr/>
          </p:nvSpPr>
          <p:spPr bwMode="auto">
            <a:xfrm>
              <a:off x="1730"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0766" name="Oval 12"/>
            <p:cNvSpPr>
              <a:spLocks noChangeArrowheads="1"/>
            </p:cNvSpPr>
            <p:nvPr/>
          </p:nvSpPr>
          <p:spPr bwMode="auto">
            <a:xfrm>
              <a:off x="1730"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0767" name="Group 13"/>
            <p:cNvGrpSpPr>
              <a:grpSpLocks/>
            </p:cNvGrpSpPr>
            <p:nvPr/>
          </p:nvGrpSpPr>
          <p:grpSpPr bwMode="auto">
            <a:xfrm rot="5400000" flipH="1" flipV="1">
              <a:off x="1266" y="2176"/>
              <a:ext cx="112" cy="287"/>
              <a:chOff x="3450" y="2313"/>
              <a:chExt cx="111" cy="216"/>
            </a:xfrm>
          </p:grpSpPr>
          <p:sp>
            <p:nvSpPr>
              <p:cNvPr id="30780" name="Line 14"/>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0781" name="Line 15"/>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0782" name="Line 16"/>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0783" name="Line 17"/>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0784" name="Line 18"/>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0785" name="Line 19"/>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0786" name="Line 20"/>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768" name="Text Box 21"/>
            <p:cNvSpPr txBox="1">
              <a:spLocks noChangeArrowheads="1"/>
            </p:cNvSpPr>
            <p:nvPr/>
          </p:nvSpPr>
          <p:spPr bwMode="auto">
            <a:xfrm>
              <a:off x="1175" y="2048"/>
              <a:ext cx="284"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30769" name="AutoShape 22"/>
            <p:cNvCxnSpPr>
              <a:cxnSpLocks noChangeShapeType="1"/>
              <a:stCxn id="30789" idx="2"/>
              <a:endCxn id="30765" idx="2"/>
            </p:cNvCxnSpPr>
            <p:nvPr/>
          </p:nvCxnSpPr>
          <p:spPr bwMode="auto">
            <a:xfrm rot="16200000" flipH="1">
              <a:off x="1178" y="2575"/>
              <a:ext cx="219" cy="884"/>
            </a:xfrm>
            <a:prstGeom prst="bentConnector2">
              <a:avLst/>
            </a:prstGeom>
            <a:noFill/>
            <a:ln w="12700">
              <a:solidFill>
                <a:schemeClr val="tx1"/>
              </a:solidFill>
              <a:miter lim="800000"/>
              <a:headEnd type="none" w="lg" len="lg"/>
              <a:tailEnd type="none" w="lg" len="lg"/>
            </a:ln>
          </p:spPr>
        </p:cxnSp>
        <p:cxnSp>
          <p:nvCxnSpPr>
            <p:cNvPr id="30770" name="AutoShape 23"/>
            <p:cNvCxnSpPr>
              <a:cxnSpLocks noChangeShapeType="1"/>
              <a:stCxn id="30789" idx="0"/>
              <a:endCxn id="30780" idx="0"/>
            </p:cNvCxnSpPr>
            <p:nvPr/>
          </p:nvCxnSpPr>
          <p:spPr bwMode="auto">
            <a:xfrm rot="-5400000">
              <a:off x="925" y="2249"/>
              <a:ext cx="175" cy="333"/>
            </a:xfrm>
            <a:prstGeom prst="bentConnector2">
              <a:avLst/>
            </a:prstGeom>
            <a:noFill/>
            <a:ln w="12700">
              <a:solidFill>
                <a:schemeClr val="tx1"/>
              </a:solidFill>
              <a:miter lim="800000"/>
              <a:headEnd type="none" w="lg" len="lg"/>
              <a:tailEnd type="none" w="lg" len="lg"/>
            </a:ln>
          </p:spPr>
        </p:cxnSp>
        <p:cxnSp>
          <p:nvCxnSpPr>
            <p:cNvPr id="30771" name="AutoShape 24"/>
            <p:cNvCxnSpPr>
              <a:cxnSpLocks noChangeShapeType="1"/>
              <a:stCxn id="30766" idx="2"/>
              <a:endCxn id="30782" idx="1"/>
            </p:cNvCxnSpPr>
            <p:nvPr/>
          </p:nvCxnSpPr>
          <p:spPr bwMode="auto">
            <a:xfrm flipH="1">
              <a:off x="1466" y="2318"/>
              <a:ext cx="264" cy="0"/>
            </a:xfrm>
            <a:prstGeom prst="straightConnector1">
              <a:avLst/>
            </a:prstGeom>
            <a:noFill/>
            <a:ln w="12700">
              <a:solidFill>
                <a:schemeClr val="tx1"/>
              </a:solidFill>
              <a:round/>
              <a:headEnd type="none" w="lg" len="lg"/>
              <a:tailEnd type="none" w="lg" len="lg"/>
            </a:ln>
          </p:spPr>
        </p:cxnSp>
        <p:cxnSp>
          <p:nvCxnSpPr>
            <p:cNvPr id="30772" name="AutoShape 27"/>
            <p:cNvCxnSpPr>
              <a:cxnSpLocks noChangeShapeType="1"/>
              <a:stCxn id="30766" idx="6"/>
            </p:cNvCxnSpPr>
            <p:nvPr/>
          </p:nvCxnSpPr>
          <p:spPr bwMode="auto">
            <a:xfrm flipV="1">
              <a:off x="1813" y="2317"/>
              <a:ext cx="244" cy="1"/>
            </a:xfrm>
            <a:prstGeom prst="straightConnector1">
              <a:avLst/>
            </a:prstGeom>
            <a:noFill/>
            <a:ln w="12700">
              <a:solidFill>
                <a:schemeClr val="tx1"/>
              </a:solidFill>
              <a:round/>
              <a:headEnd type="none" w="lg" len="lg"/>
              <a:tailEnd type="none" w="lg" len="lg"/>
            </a:ln>
          </p:spPr>
        </p:cxnSp>
        <p:cxnSp>
          <p:nvCxnSpPr>
            <p:cNvPr id="30773" name="AutoShape 28"/>
            <p:cNvCxnSpPr>
              <a:cxnSpLocks noChangeShapeType="1"/>
              <a:stCxn id="30765" idx="6"/>
            </p:cNvCxnSpPr>
            <p:nvPr/>
          </p:nvCxnSpPr>
          <p:spPr bwMode="auto">
            <a:xfrm>
              <a:off x="1813" y="3126"/>
              <a:ext cx="243" cy="2"/>
            </a:xfrm>
            <a:prstGeom prst="straightConnector1">
              <a:avLst/>
            </a:prstGeom>
            <a:noFill/>
            <a:ln w="12700">
              <a:solidFill>
                <a:schemeClr val="tx1"/>
              </a:solidFill>
              <a:round/>
              <a:headEnd type="none" w="lg" len="lg"/>
              <a:tailEnd type="none" w="lg" len="lg"/>
            </a:ln>
          </p:spPr>
        </p:cxnSp>
        <p:grpSp>
          <p:nvGrpSpPr>
            <p:cNvPr id="30774" name="Group 29"/>
            <p:cNvGrpSpPr>
              <a:grpSpLocks/>
            </p:cNvGrpSpPr>
            <p:nvPr/>
          </p:nvGrpSpPr>
          <p:grpSpPr bwMode="auto">
            <a:xfrm>
              <a:off x="2064" y="2204"/>
              <a:ext cx="480" cy="1037"/>
              <a:chOff x="1680" y="2060"/>
              <a:chExt cx="480" cy="1037"/>
            </a:xfrm>
          </p:grpSpPr>
          <p:sp>
            <p:nvSpPr>
              <p:cNvPr id="30778" name="Rectangle 30"/>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30779" name="Text Box 31"/>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sp>
          <p:nvSpPr>
            <p:cNvPr id="30775" name="Text Box 32"/>
            <p:cNvSpPr txBox="1">
              <a:spLocks noChangeArrowheads="1"/>
            </p:cNvSpPr>
            <p:nvPr/>
          </p:nvSpPr>
          <p:spPr bwMode="auto">
            <a:xfrm>
              <a:off x="1675" y="2313"/>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30776" name="Line 33"/>
            <p:cNvSpPr>
              <a:spLocks noChangeShapeType="1"/>
            </p:cNvSpPr>
            <p:nvPr/>
          </p:nvSpPr>
          <p:spPr bwMode="auto">
            <a:xfrm>
              <a:off x="1622" y="2221"/>
              <a:ext cx="264" cy="0"/>
            </a:xfrm>
            <a:prstGeom prst="line">
              <a:avLst/>
            </a:prstGeom>
            <a:noFill/>
            <a:ln w="12700">
              <a:solidFill>
                <a:schemeClr val="tx1"/>
              </a:solidFill>
              <a:round/>
              <a:headEnd type="none" w="lg" len="lg"/>
              <a:tailEnd type="stealth" w="lg" len="lg"/>
            </a:ln>
          </p:spPr>
          <p:txBody>
            <a:bodyPr/>
            <a:lstStyle/>
            <a:p>
              <a:endParaRPr lang="en-US"/>
            </a:p>
          </p:txBody>
        </p:sp>
        <p:sp>
          <p:nvSpPr>
            <p:cNvPr id="30777" name="Text Box 34"/>
            <p:cNvSpPr txBox="1">
              <a:spLocks noChangeArrowheads="1"/>
            </p:cNvSpPr>
            <p:nvPr/>
          </p:nvSpPr>
          <p:spPr bwMode="auto">
            <a:xfrm>
              <a:off x="16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grpSp>
        <p:nvGrpSpPr>
          <p:cNvPr id="30728" name="Group 71"/>
          <p:cNvGrpSpPr>
            <a:grpSpLocks/>
          </p:cNvGrpSpPr>
          <p:nvPr/>
        </p:nvGrpSpPr>
        <p:grpSpPr bwMode="auto">
          <a:xfrm>
            <a:off x="5202238" y="3124200"/>
            <a:ext cx="3408362" cy="1981200"/>
            <a:chOff x="3184" y="2016"/>
            <a:chExt cx="2147" cy="1248"/>
          </a:xfrm>
        </p:grpSpPr>
        <p:grpSp>
          <p:nvGrpSpPr>
            <p:cNvPr id="30732" name="Group 37"/>
            <p:cNvGrpSpPr>
              <a:grpSpLocks/>
            </p:cNvGrpSpPr>
            <p:nvPr/>
          </p:nvGrpSpPr>
          <p:grpSpPr bwMode="auto">
            <a:xfrm>
              <a:off x="3184" y="2550"/>
              <a:ext cx="530" cy="328"/>
              <a:chOff x="3114" y="2952"/>
              <a:chExt cx="530" cy="328"/>
            </a:xfrm>
          </p:grpSpPr>
          <p:sp>
            <p:nvSpPr>
              <p:cNvPr id="30760" name="Text Box 38"/>
              <p:cNvSpPr txBox="1">
                <a:spLocks noChangeArrowheads="1"/>
              </p:cNvSpPr>
              <p:nvPr/>
            </p:nvSpPr>
            <p:spPr bwMode="auto">
              <a:xfrm>
                <a:off x="3114" y="2952"/>
                <a:ext cx="235" cy="250"/>
              </a:xfrm>
              <a:prstGeom prst="rect">
                <a:avLst/>
              </a:prstGeom>
              <a:noFill/>
              <a:ln w="12700">
                <a:noFill/>
                <a:miter lim="800000"/>
                <a:headEnd type="none" w="lg" len="lg"/>
                <a:tailEnd type="none" w="lg" len="lg"/>
              </a:ln>
            </p:spPr>
            <p:txBody>
              <a:bodyPr wrap="none">
                <a:spAutoFit/>
              </a:bodyPr>
              <a:lstStyle/>
              <a:p>
                <a:r>
                  <a:rPr lang="en-US" sz="2000" b="1" i="1"/>
                  <a:t>i</a:t>
                </a:r>
                <a:r>
                  <a:rPr lang="en-US" sz="2000" b="1" baseline="-25000"/>
                  <a:t>N</a:t>
                </a:r>
                <a:endParaRPr lang="en-US" sz="2000" b="1"/>
              </a:p>
            </p:txBody>
          </p:sp>
          <p:grpSp>
            <p:nvGrpSpPr>
              <p:cNvPr id="30761" name="Group 39"/>
              <p:cNvGrpSpPr>
                <a:grpSpLocks/>
              </p:cNvGrpSpPr>
              <p:nvPr/>
            </p:nvGrpSpPr>
            <p:grpSpPr bwMode="auto">
              <a:xfrm>
                <a:off x="3312" y="2970"/>
                <a:ext cx="332" cy="310"/>
                <a:chOff x="273" y="2626"/>
                <a:chExt cx="332" cy="310"/>
              </a:xfrm>
            </p:grpSpPr>
            <p:sp>
              <p:nvSpPr>
                <p:cNvPr id="30762" name="Oval 40"/>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0763" name="Line 41"/>
                <p:cNvSpPr>
                  <a:spLocks noChangeShapeType="1"/>
                </p:cNvSpPr>
                <p:nvPr/>
              </p:nvSpPr>
              <p:spPr bwMode="auto">
                <a:xfrm flipV="1">
                  <a:off x="439" y="2681"/>
                  <a:ext cx="0" cy="199"/>
                </a:xfrm>
                <a:prstGeom prst="line">
                  <a:avLst/>
                </a:prstGeom>
                <a:noFill/>
                <a:ln w="12700">
                  <a:solidFill>
                    <a:schemeClr val="tx1"/>
                  </a:solidFill>
                  <a:round/>
                  <a:headEnd type="none" w="lg" len="lg"/>
                  <a:tailEnd type="stealth" w="lg" len="lg"/>
                </a:ln>
              </p:spPr>
              <p:txBody>
                <a:bodyPr/>
                <a:lstStyle/>
                <a:p>
                  <a:endParaRPr lang="en-US"/>
                </a:p>
              </p:txBody>
            </p:sp>
          </p:grpSp>
        </p:grpSp>
        <p:sp>
          <p:nvSpPr>
            <p:cNvPr id="30733" name="Oval 42"/>
            <p:cNvSpPr>
              <a:spLocks noChangeArrowheads="1"/>
            </p:cNvSpPr>
            <p:nvPr/>
          </p:nvSpPr>
          <p:spPr bwMode="auto">
            <a:xfrm>
              <a:off x="4515"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0734" name="Oval 43"/>
            <p:cNvSpPr>
              <a:spLocks noChangeArrowheads="1"/>
            </p:cNvSpPr>
            <p:nvPr/>
          </p:nvSpPr>
          <p:spPr bwMode="auto">
            <a:xfrm>
              <a:off x="4515" y="231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0735" name="Oval 44"/>
            <p:cNvSpPr>
              <a:spLocks noChangeArrowheads="1"/>
            </p:cNvSpPr>
            <p:nvPr/>
          </p:nvSpPr>
          <p:spPr bwMode="auto">
            <a:xfrm rot="-5400000">
              <a:off x="4096" y="3088"/>
              <a:ext cx="66" cy="64"/>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sp>
          <p:nvSpPr>
            <p:cNvPr id="30736" name="Oval 45"/>
            <p:cNvSpPr>
              <a:spLocks noChangeArrowheads="1"/>
            </p:cNvSpPr>
            <p:nvPr/>
          </p:nvSpPr>
          <p:spPr bwMode="auto">
            <a:xfrm rot="-5400000">
              <a:off x="4084" y="2320"/>
              <a:ext cx="66" cy="70"/>
            </a:xfrm>
            <a:prstGeom prst="ellipse">
              <a:avLst/>
            </a:prstGeom>
            <a:solidFill>
              <a:schemeClr val="bg2"/>
            </a:solidFill>
            <a:ln w="12700">
              <a:solidFill>
                <a:schemeClr val="tx1"/>
              </a:solidFill>
              <a:round/>
              <a:headEnd type="none" w="lg" len="lg"/>
              <a:tailEnd type="none" w="lg" len="lg"/>
            </a:ln>
          </p:spPr>
          <p:txBody>
            <a:bodyPr wrap="none" anchor="ctr"/>
            <a:lstStyle/>
            <a:p>
              <a:endParaRPr lang="en-US"/>
            </a:p>
          </p:txBody>
        </p:sp>
        <p:grpSp>
          <p:nvGrpSpPr>
            <p:cNvPr id="30737" name="Group 46"/>
            <p:cNvGrpSpPr>
              <a:grpSpLocks/>
            </p:cNvGrpSpPr>
            <p:nvPr/>
          </p:nvGrpSpPr>
          <p:grpSpPr bwMode="auto">
            <a:xfrm rot="10800000">
              <a:off x="4063" y="2559"/>
              <a:ext cx="112" cy="287"/>
              <a:chOff x="3450" y="2313"/>
              <a:chExt cx="111" cy="216"/>
            </a:xfrm>
          </p:grpSpPr>
          <p:sp>
            <p:nvSpPr>
              <p:cNvPr id="30753" name="Line 47"/>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0754" name="Line 48"/>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0755" name="Line 49"/>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0756" name="Line 50"/>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0757" name="Line 51"/>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0758" name="Line 52"/>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0759" name="Line 53"/>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0738" name="Text Box 54"/>
            <p:cNvSpPr txBox="1">
              <a:spLocks noChangeArrowheads="1"/>
            </p:cNvSpPr>
            <p:nvPr/>
          </p:nvSpPr>
          <p:spPr bwMode="auto">
            <a:xfrm>
              <a:off x="3808" y="2623"/>
              <a:ext cx="289"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N</a:t>
              </a:r>
            </a:p>
          </p:txBody>
        </p:sp>
        <p:cxnSp>
          <p:nvCxnSpPr>
            <p:cNvPr id="30739" name="AutoShape 55"/>
            <p:cNvCxnSpPr>
              <a:cxnSpLocks noChangeShapeType="1"/>
              <a:stCxn id="30735" idx="6"/>
              <a:endCxn id="30753" idx="0"/>
            </p:cNvCxnSpPr>
            <p:nvPr/>
          </p:nvCxnSpPr>
          <p:spPr bwMode="auto">
            <a:xfrm flipH="1" flipV="1">
              <a:off x="4127" y="2846"/>
              <a:ext cx="2" cy="241"/>
            </a:xfrm>
            <a:prstGeom prst="straightConnector1">
              <a:avLst/>
            </a:prstGeom>
            <a:noFill/>
            <a:ln w="12700">
              <a:solidFill>
                <a:schemeClr val="tx1"/>
              </a:solidFill>
              <a:round/>
              <a:headEnd type="none" w="lg" len="lg"/>
              <a:tailEnd type="none" w="lg" len="lg"/>
            </a:ln>
          </p:spPr>
        </p:cxnSp>
        <p:cxnSp>
          <p:nvCxnSpPr>
            <p:cNvPr id="30740" name="AutoShape 56"/>
            <p:cNvCxnSpPr>
              <a:cxnSpLocks noChangeShapeType="1"/>
              <a:stCxn id="30736" idx="2"/>
              <a:endCxn id="30755" idx="1"/>
            </p:cNvCxnSpPr>
            <p:nvPr/>
          </p:nvCxnSpPr>
          <p:spPr bwMode="auto">
            <a:xfrm>
              <a:off x="4117" y="2388"/>
              <a:ext cx="0" cy="171"/>
            </a:xfrm>
            <a:prstGeom prst="straightConnector1">
              <a:avLst/>
            </a:prstGeom>
            <a:noFill/>
            <a:ln w="12700">
              <a:solidFill>
                <a:schemeClr val="tx1"/>
              </a:solidFill>
              <a:round/>
              <a:headEnd type="none" w="lg" len="lg"/>
              <a:tailEnd type="none" w="lg" len="lg"/>
            </a:ln>
          </p:spPr>
        </p:cxnSp>
        <p:cxnSp>
          <p:nvCxnSpPr>
            <p:cNvPr id="30741" name="AutoShape 57"/>
            <p:cNvCxnSpPr>
              <a:cxnSpLocks noChangeShapeType="1"/>
              <a:stCxn id="30762" idx="4"/>
              <a:endCxn id="30735" idx="0"/>
            </p:cNvCxnSpPr>
            <p:nvPr/>
          </p:nvCxnSpPr>
          <p:spPr bwMode="auto">
            <a:xfrm rot="16200000" flipH="1">
              <a:off x="3702" y="2724"/>
              <a:ext cx="242" cy="549"/>
            </a:xfrm>
            <a:prstGeom prst="bentConnector2">
              <a:avLst/>
            </a:prstGeom>
            <a:noFill/>
            <a:ln w="12700">
              <a:solidFill>
                <a:schemeClr val="tx1"/>
              </a:solidFill>
              <a:miter lim="800000"/>
              <a:headEnd type="none" w="lg" len="lg"/>
              <a:tailEnd type="none" w="lg" len="lg"/>
            </a:ln>
          </p:spPr>
        </p:cxnSp>
        <p:cxnSp>
          <p:nvCxnSpPr>
            <p:cNvPr id="30742" name="AutoShape 58"/>
            <p:cNvCxnSpPr>
              <a:cxnSpLocks noChangeShapeType="1"/>
              <a:stCxn id="30762" idx="0"/>
              <a:endCxn id="30736" idx="0"/>
            </p:cNvCxnSpPr>
            <p:nvPr/>
          </p:nvCxnSpPr>
          <p:spPr bwMode="auto">
            <a:xfrm rot="-5400000">
              <a:off x="3708" y="2195"/>
              <a:ext cx="213" cy="534"/>
            </a:xfrm>
            <a:prstGeom prst="bentConnector2">
              <a:avLst/>
            </a:prstGeom>
            <a:noFill/>
            <a:ln w="12700">
              <a:solidFill>
                <a:schemeClr val="tx1"/>
              </a:solidFill>
              <a:miter lim="800000"/>
              <a:headEnd type="none" w="lg" len="lg"/>
              <a:tailEnd type="none" w="lg" len="lg"/>
            </a:ln>
          </p:spPr>
        </p:cxnSp>
        <p:cxnSp>
          <p:nvCxnSpPr>
            <p:cNvPr id="30743" name="AutoShape 59"/>
            <p:cNvCxnSpPr>
              <a:cxnSpLocks noChangeShapeType="1"/>
              <a:stCxn id="30735" idx="4"/>
              <a:endCxn id="30733" idx="2"/>
            </p:cNvCxnSpPr>
            <p:nvPr/>
          </p:nvCxnSpPr>
          <p:spPr bwMode="auto">
            <a:xfrm>
              <a:off x="4161" y="3120"/>
              <a:ext cx="354" cy="6"/>
            </a:xfrm>
            <a:prstGeom prst="straightConnector1">
              <a:avLst/>
            </a:prstGeom>
            <a:noFill/>
            <a:ln w="12700">
              <a:solidFill>
                <a:schemeClr val="tx1"/>
              </a:solidFill>
              <a:round/>
              <a:headEnd type="none" w="lg" len="lg"/>
              <a:tailEnd type="none" w="lg" len="lg"/>
            </a:ln>
          </p:spPr>
        </p:cxnSp>
        <p:cxnSp>
          <p:nvCxnSpPr>
            <p:cNvPr id="30744" name="AutoShape 60"/>
            <p:cNvCxnSpPr>
              <a:cxnSpLocks noChangeShapeType="1"/>
              <a:stCxn id="30736" idx="4"/>
              <a:endCxn id="30734" idx="2"/>
            </p:cNvCxnSpPr>
            <p:nvPr/>
          </p:nvCxnSpPr>
          <p:spPr bwMode="auto">
            <a:xfrm>
              <a:off x="4152" y="2355"/>
              <a:ext cx="363" cy="3"/>
            </a:xfrm>
            <a:prstGeom prst="straightConnector1">
              <a:avLst/>
            </a:prstGeom>
            <a:noFill/>
            <a:ln w="12700">
              <a:solidFill>
                <a:schemeClr val="tx1"/>
              </a:solidFill>
              <a:round/>
              <a:headEnd type="none" w="lg" len="lg"/>
              <a:tailEnd type="none" w="lg" len="lg"/>
            </a:ln>
          </p:spPr>
        </p:cxnSp>
        <p:grpSp>
          <p:nvGrpSpPr>
            <p:cNvPr id="30745" name="Group 63"/>
            <p:cNvGrpSpPr>
              <a:grpSpLocks/>
            </p:cNvGrpSpPr>
            <p:nvPr/>
          </p:nvGrpSpPr>
          <p:grpSpPr bwMode="auto">
            <a:xfrm>
              <a:off x="4851" y="2227"/>
              <a:ext cx="480" cy="1037"/>
              <a:chOff x="1680" y="2060"/>
              <a:chExt cx="480" cy="1037"/>
            </a:xfrm>
          </p:grpSpPr>
          <p:sp>
            <p:nvSpPr>
              <p:cNvPr id="30751" name="Rectangle 64"/>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30752" name="Text Box 65"/>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cxnSp>
          <p:nvCxnSpPr>
            <p:cNvPr id="30746" name="AutoShape 66"/>
            <p:cNvCxnSpPr>
              <a:cxnSpLocks noChangeShapeType="1"/>
              <a:stCxn id="30733" idx="6"/>
            </p:cNvCxnSpPr>
            <p:nvPr/>
          </p:nvCxnSpPr>
          <p:spPr bwMode="auto">
            <a:xfrm>
              <a:off x="4598" y="3126"/>
              <a:ext cx="253" cy="1"/>
            </a:xfrm>
            <a:prstGeom prst="straightConnector1">
              <a:avLst/>
            </a:prstGeom>
            <a:noFill/>
            <a:ln w="12700">
              <a:solidFill>
                <a:schemeClr val="tx1"/>
              </a:solidFill>
              <a:round/>
              <a:headEnd type="none" w="lg" len="lg"/>
              <a:tailEnd type="none" w="lg" len="lg"/>
            </a:ln>
          </p:spPr>
        </p:cxnSp>
        <p:cxnSp>
          <p:nvCxnSpPr>
            <p:cNvPr id="30747" name="AutoShape 67"/>
            <p:cNvCxnSpPr>
              <a:cxnSpLocks noChangeShapeType="1"/>
              <a:stCxn id="30734" idx="6"/>
            </p:cNvCxnSpPr>
            <p:nvPr/>
          </p:nvCxnSpPr>
          <p:spPr bwMode="auto">
            <a:xfrm>
              <a:off x="4598" y="2358"/>
              <a:ext cx="253" cy="1"/>
            </a:xfrm>
            <a:prstGeom prst="straightConnector1">
              <a:avLst/>
            </a:prstGeom>
            <a:noFill/>
            <a:ln w="12700">
              <a:solidFill>
                <a:schemeClr val="tx1"/>
              </a:solidFill>
              <a:round/>
              <a:headEnd type="none" w="lg" len="lg"/>
              <a:tailEnd type="none" w="lg" len="lg"/>
            </a:ln>
          </p:spPr>
        </p:cxnSp>
        <p:sp>
          <p:nvSpPr>
            <p:cNvPr id="30748" name="Text Box 68"/>
            <p:cNvSpPr txBox="1">
              <a:spLocks noChangeArrowheads="1"/>
            </p:cNvSpPr>
            <p:nvPr/>
          </p:nvSpPr>
          <p:spPr bwMode="auto">
            <a:xfrm>
              <a:off x="4461" y="2335"/>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30749" name="Line 69"/>
            <p:cNvSpPr>
              <a:spLocks noChangeShapeType="1"/>
            </p:cNvSpPr>
            <p:nvPr/>
          </p:nvSpPr>
          <p:spPr bwMode="auto">
            <a:xfrm>
              <a:off x="4431" y="2259"/>
              <a:ext cx="264" cy="0"/>
            </a:xfrm>
            <a:prstGeom prst="line">
              <a:avLst/>
            </a:prstGeom>
            <a:noFill/>
            <a:ln w="12700">
              <a:solidFill>
                <a:schemeClr val="tx1"/>
              </a:solidFill>
              <a:round/>
              <a:headEnd type="none" w="lg" len="lg"/>
              <a:tailEnd type="stealth" w="lg" len="lg"/>
            </a:ln>
          </p:spPr>
          <p:txBody>
            <a:bodyPr/>
            <a:lstStyle/>
            <a:p>
              <a:endParaRPr lang="en-US"/>
            </a:p>
          </p:txBody>
        </p:sp>
        <p:sp>
          <p:nvSpPr>
            <p:cNvPr id="30750" name="Text Box 70"/>
            <p:cNvSpPr txBox="1">
              <a:spLocks noChangeArrowheads="1"/>
            </p:cNvSpPr>
            <p:nvPr/>
          </p:nvSpPr>
          <p:spPr bwMode="auto">
            <a:xfrm>
              <a:off x="44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sp>
        <p:nvSpPr>
          <p:cNvPr id="30729" name="Text Box 73"/>
          <p:cNvSpPr txBox="1">
            <a:spLocks noChangeArrowheads="1"/>
          </p:cNvSpPr>
          <p:nvPr/>
        </p:nvSpPr>
        <p:spPr bwMode="auto">
          <a:xfrm>
            <a:off x="1250950" y="5259388"/>
            <a:ext cx="2108200" cy="379412"/>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r>
              <a:rPr lang="en-US"/>
              <a:t>Th</a:t>
            </a:r>
            <a:r>
              <a:rPr lang="en-US">
                <a:cs typeface="Times New Roman" pitchFamily="18" charset="0"/>
              </a:rPr>
              <a:t>évenin Equivalent</a:t>
            </a:r>
          </a:p>
        </p:txBody>
      </p:sp>
      <p:sp>
        <p:nvSpPr>
          <p:cNvPr id="30730" name="Text Box 74"/>
          <p:cNvSpPr txBox="1">
            <a:spLocks noChangeArrowheads="1"/>
          </p:cNvSpPr>
          <p:nvPr/>
        </p:nvSpPr>
        <p:spPr bwMode="auto">
          <a:xfrm>
            <a:off x="5995988" y="5257800"/>
            <a:ext cx="1892300" cy="379413"/>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r>
              <a:rPr lang="en-US">
                <a:cs typeface="Times New Roman" pitchFamily="18" charset="0"/>
              </a:rPr>
              <a:t>Norton Equivalent</a:t>
            </a:r>
          </a:p>
        </p:txBody>
      </p:sp>
      <p:sp>
        <p:nvSpPr>
          <p:cNvPr id="30731" name="Text Box 75"/>
          <p:cNvSpPr txBox="1">
            <a:spLocks noChangeArrowheads="1"/>
          </p:cNvSpPr>
          <p:nvPr/>
        </p:nvSpPr>
        <p:spPr bwMode="auto">
          <a:xfrm>
            <a:off x="4086225" y="5791200"/>
            <a:ext cx="1400175" cy="379413"/>
          </a:xfrm>
          <a:prstGeom prst="rect">
            <a:avLst/>
          </a:prstGeom>
          <a:solidFill>
            <a:srgbClr val="8495A9">
              <a:alpha val="50195"/>
            </a:srgbClr>
          </a:solidFill>
          <a:ln w="12700">
            <a:solidFill>
              <a:schemeClr val="tx1"/>
            </a:solidFill>
            <a:miter lim="800000"/>
            <a:headEnd type="none" w="lg" len="lg"/>
            <a:tailEnd type="none" w="lg" len="lg"/>
          </a:ln>
        </p:spPr>
        <p:txBody>
          <a:bodyPr wrap="none">
            <a:spAutoFit/>
          </a:bodyPr>
          <a:lstStyle/>
          <a:p>
            <a:pPr algn="l"/>
            <a:r>
              <a:rPr lang="en-US" b="1"/>
              <a:t>NB</a:t>
            </a:r>
            <a:r>
              <a:rPr lang="en-US"/>
              <a:t>: </a:t>
            </a:r>
            <a:r>
              <a:rPr lang="en-US" b="1"/>
              <a:t>R</a:t>
            </a:r>
            <a:r>
              <a:rPr lang="en-US" b="1" baseline="-25000"/>
              <a:t>T </a:t>
            </a:r>
            <a:r>
              <a:rPr lang="en-US"/>
              <a:t>= </a:t>
            </a:r>
            <a:r>
              <a:rPr lang="en-US" b="1"/>
              <a:t>R</a:t>
            </a:r>
            <a:r>
              <a:rPr lang="en-US" b="1" baseline="-25000"/>
              <a:t>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a:t>ECEN 301</a:t>
            </a:r>
          </a:p>
        </p:txBody>
      </p:sp>
      <p:sp>
        <p:nvSpPr>
          <p:cNvPr id="31747" name="Footer Placeholder 4"/>
          <p:cNvSpPr>
            <a:spLocks noGrp="1"/>
          </p:cNvSpPr>
          <p:nvPr>
            <p:ph type="ftr" sz="quarter" idx="11"/>
          </p:nvPr>
        </p:nvSpPr>
        <p:spPr>
          <a:noFill/>
        </p:spPr>
        <p:txBody>
          <a:bodyPr/>
          <a:lstStyle/>
          <a:p>
            <a:r>
              <a:rPr lang="en-US"/>
              <a:t>Discussion #9 – Equivalent Circuits</a:t>
            </a:r>
          </a:p>
        </p:txBody>
      </p:sp>
      <p:sp>
        <p:nvSpPr>
          <p:cNvPr id="31748" name="Slide Number Placeholder 5"/>
          <p:cNvSpPr>
            <a:spLocks noGrp="1"/>
          </p:cNvSpPr>
          <p:nvPr>
            <p:ph type="sldNum" sz="quarter" idx="12"/>
          </p:nvPr>
        </p:nvSpPr>
        <p:spPr>
          <a:noFill/>
        </p:spPr>
        <p:txBody>
          <a:bodyPr/>
          <a:lstStyle/>
          <a:p>
            <a:pPr lvl="1"/>
            <a:fld id="{82062F30-6D46-4E38-8F03-DBA1142A0641}" type="slidenum">
              <a:rPr lang="en-US"/>
              <a:pPr lvl="1"/>
              <a:t>9</a:t>
            </a:fld>
            <a:endParaRPr lang="en-US"/>
          </a:p>
        </p:txBody>
      </p:sp>
      <p:sp>
        <p:nvSpPr>
          <p:cNvPr id="31749" name="Rectangle 2"/>
          <p:cNvSpPr>
            <a:spLocks noGrp="1" noChangeArrowheads="1"/>
          </p:cNvSpPr>
          <p:nvPr>
            <p:ph type="title"/>
          </p:nvPr>
        </p:nvSpPr>
        <p:spPr/>
        <p:txBody>
          <a:bodyPr/>
          <a:lstStyle/>
          <a:p>
            <a:r>
              <a:rPr lang="en-US" smtClean="0"/>
              <a:t>Equivalent Circuits</a:t>
            </a:r>
          </a:p>
        </p:txBody>
      </p:sp>
      <p:sp>
        <p:nvSpPr>
          <p:cNvPr id="31750" name="Rectangle 3"/>
          <p:cNvSpPr>
            <a:spLocks noGrp="1" noChangeArrowheads="1"/>
          </p:cNvSpPr>
          <p:nvPr>
            <p:ph type="body" idx="1"/>
          </p:nvPr>
        </p:nvSpPr>
        <p:spPr>
          <a:xfrm>
            <a:off x="406400" y="1333500"/>
            <a:ext cx="8356600" cy="1638300"/>
          </a:xfrm>
          <a:solidFill>
            <a:srgbClr val="8495A9"/>
          </a:solidFill>
          <a:ln>
            <a:solidFill>
              <a:schemeClr val="tx1"/>
            </a:solidFill>
          </a:ln>
        </p:spPr>
        <p:txBody>
          <a:bodyPr/>
          <a:lstStyle/>
          <a:p>
            <a:pPr>
              <a:lnSpc>
                <a:spcPct val="80000"/>
              </a:lnSpc>
              <a:buFont typeface="Monotype Sorts" pitchFamily="2" charset="2"/>
              <a:buNone/>
            </a:pPr>
            <a:r>
              <a:rPr lang="en-US" sz="2400" b="1" u="sng" smtClean="0"/>
              <a:t>Th</a:t>
            </a:r>
            <a:r>
              <a:rPr lang="en-US" sz="2400" b="1" u="sng" smtClean="0">
                <a:cs typeface="Times New Roman" pitchFamily="18" charset="0"/>
              </a:rPr>
              <a:t>évenin Theorem</a:t>
            </a:r>
            <a:r>
              <a:rPr lang="en-US" sz="2400" smtClean="0">
                <a:cs typeface="Times New Roman" pitchFamily="18" charset="0"/>
              </a:rPr>
              <a:t>: when </a:t>
            </a:r>
            <a:r>
              <a:rPr lang="en-US" sz="2400" i="1" smtClean="0">
                <a:cs typeface="Times New Roman" pitchFamily="18" charset="0"/>
              </a:rPr>
              <a:t>viewed from the load</a:t>
            </a:r>
            <a:r>
              <a:rPr lang="en-US" sz="2400" smtClean="0">
                <a:cs typeface="Times New Roman" pitchFamily="18" charset="0"/>
              </a:rPr>
              <a:t>, any network comprised of independent sources and linear elements (resistors), may be represented by an equivalent circuit.</a:t>
            </a:r>
          </a:p>
          <a:p>
            <a:pPr lvl="1">
              <a:lnSpc>
                <a:spcPct val="80000"/>
              </a:lnSpc>
              <a:buClr>
                <a:schemeClr val="tx1"/>
              </a:buClr>
              <a:buFont typeface="Wingdings" pitchFamily="2" charset="2"/>
              <a:buChar char="Ø"/>
            </a:pPr>
            <a:r>
              <a:rPr lang="en-US" sz="2000" smtClean="0">
                <a:cs typeface="Times New Roman" pitchFamily="18" charset="0"/>
              </a:rPr>
              <a:t>Equivalent circuit consists of an ideal voltage source </a:t>
            </a:r>
            <a:r>
              <a:rPr lang="en-US" sz="2000" b="1" smtClean="0">
                <a:cs typeface="Times New Roman" pitchFamily="18" charset="0"/>
              </a:rPr>
              <a:t>v</a:t>
            </a:r>
            <a:r>
              <a:rPr lang="en-US" sz="2000" b="1" baseline="-25000" smtClean="0">
                <a:cs typeface="Times New Roman" pitchFamily="18" charset="0"/>
              </a:rPr>
              <a:t>T</a:t>
            </a:r>
            <a:r>
              <a:rPr lang="en-US" sz="2000" smtClean="0">
                <a:cs typeface="Times New Roman" pitchFamily="18" charset="0"/>
              </a:rPr>
              <a:t> in series with an </a:t>
            </a:r>
            <a:r>
              <a:rPr lang="en-US" sz="2000" b="1" smtClean="0">
                <a:cs typeface="Times New Roman" pitchFamily="18" charset="0"/>
              </a:rPr>
              <a:t>equivalent resistance R</a:t>
            </a:r>
            <a:r>
              <a:rPr lang="en-US" sz="2000" b="1" baseline="-25000" smtClean="0">
                <a:cs typeface="Times New Roman" pitchFamily="18" charset="0"/>
              </a:rPr>
              <a:t>T</a:t>
            </a:r>
          </a:p>
        </p:txBody>
      </p:sp>
      <p:grpSp>
        <p:nvGrpSpPr>
          <p:cNvPr id="31751" name="Group 4"/>
          <p:cNvGrpSpPr>
            <a:grpSpLocks/>
          </p:cNvGrpSpPr>
          <p:nvPr/>
        </p:nvGrpSpPr>
        <p:grpSpPr bwMode="auto">
          <a:xfrm>
            <a:off x="1216025" y="3276600"/>
            <a:ext cx="3346450" cy="1944688"/>
            <a:chOff x="436" y="2016"/>
            <a:chExt cx="2108" cy="1225"/>
          </a:xfrm>
        </p:grpSpPr>
        <p:grpSp>
          <p:nvGrpSpPr>
            <p:cNvPr id="31757" name="Group 5"/>
            <p:cNvGrpSpPr>
              <a:grpSpLocks/>
            </p:cNvGrpSpPr>
            <p:nvPr/>
          </p:nvGrpSpPr>
          <p:grpSpPr bwMode="auto">
            <a:xfrm>
              <a:off x="436" y="2503"/>
              <a:ext cx="577" cy="404"/>
              <a:chOff x="28" y="2584"/>
              <a:chExt cx="577" cy="404"/>
            </a:xfrm>
          </p:grpSpPr>
          <p:sp>
            <p:nvSpPr>
              <p:cNvPr id="31780" name="Text Box 6"/>
              <p:cNvSpPr txBox="1">
                <a:spLocks noChangeArrowheads="1"/>
              </p:cNvSpPr>
              <p:nvPr/>
            </p:nvSpPr>
            <p:spPr bwMode="auto">
              <a:xfrm>
                <a:off x="28" y="2608"/>
                <a:ext cx="265" cy="250"/>
              </a:xfrm>
              <a:prstGeom prst="rect">
                <a:avLst/>
              </a:prstGeom>
              <a:noFill/>
              <a:ln w="12700">
                <a:noFill/>
                <a:miter lim="800000"/>
                <a:headEnd type="none" w="lg" len="lg"/>
                <a:tailEnd type="none" w="lg" len="lg"/>
              </a:ln>
            </p:spPr>
            <p:txBody>
              <a:bodyPr wrap="none">
                <a:spAutoFit/>
              </a:bodyPr>
              <a:lstStyle/>
              <a:p>
                <a:r>
                  <a:rPr lang="en-US" sz="2000" b="1"/>
                  <a:t>v</a:t>
                </a:r>
                <a:r>
                  <a:rPr lang="en-US" sz="2000" b="1" baseline="-25000"/>
                  <a:t>T</a:t>
                </a:r>
                <a:endParaRPr lang="en-US" sz="2000" b="1"/>
              </a:p>
            </p:txBody>
          </p:sp>
          <p:sp>
            <p:nvSpPr>
              <p:cNvPr id="31781" name="Oval 7"/>
              <p:cNvSpPr>
                <a:spLocks noChangeArrowheads="1"/>
              </p:cNvSpPr>
              <p:nvPr/>
            </p:nvSpPr>
            <p:spPr bwMode="auto">
              <a:xfrm>
                <a:off x="273" y="2626"/>
                <a:ext cx="332" cy="310"/>
              </a:xfrm>
              <a:prstGeom prst="ellipse">
                <a:avLst/>
              </a:prstGeom>
              <a:noFill/>
              <a:ln w="12700">
                <a:solidFill>
                  <a:schemeClr val="tx1"/>
                </a:solidFill>
                <a:round/>
                <a:headEnd type="none" w="lg" len="lg"/>
                <a:tailEnd type="none" w="lg" len="lg"/>
              </a:ln>
            </p:spPr>
            <p:txBody>
              <a:bodyPr wrap="none" anchor="ctr"/>
              <a:lstStyle/>
              <a:p>
                <a:endParaRPr lang="en-US"/>
              </a:p>
            </p:txBody>
          </p:sp>
          <p:sp>
            <p:nvSpPr>
              <p:cNvPr id="31782" name="Text Box 8"/>
              <p:cNvSpPr txBox="1">
                <a:spLocks noChangeArrowheads="1"/>
              </p:cNvSpPr>
              <p:nvPr/>
            </p:nvSpPr>
            <p:spPr bwMode="auto">
              <a:xfrm>
                <a:off x="339" y="2584"/>
                <a:ext cx="197" cy="404"/>
              </a:xfrm>
              <a:prstGeom prst="rect">
                <a:avLst/>
              </a:prstGeom>
              <a:noFill/>
              <a:ln w="12700">
                <a:noFill/>
                <a:miter lim="800000"/>
                <a:headEnd type="none" w="lg" len="lg"/>
                <a:tailEnd type="none" w="lg" len="lg"/>
              </a:ln>
            </p:spPr>
            <p:txBody>
              <a:bodyPr wrap="none">
                <a:spAutoFit/>
              </a:bodyPr>
              <a:lstStyle/>
              <a:p>
                <a:r>
                  <a:rPr lang="en-US"/>
                  <a:t>+</a:t>
                </a:r>
              </a:p>
              <a:p>
                <a:r>
                  <a:rPr lang="en-US"/>
                  <a:t>–</a:t>
                </a:r>
              </a:p>
            </p:txBody>
          </p:sp>
        </p:grpSp>
        <p:sp>
          <p:nvSpPr>
            <p:cNvPr id="31758" name="Oval 9"/>
            <p:cNvSpPr>
              <a:spLocks noChangeArrowheads="1"/>
            </p:cNvSpPr>
            <p:nvPr/>
          </p:nvSpPr>
          <p:spPr bwMode="auto">
            <a:xfrm>
              <a:off x="1730" y="3087"/>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sp>
          <p:nvSpPr>
            <p:cNvPr id="31759" name="Oval 10"/>
            <p:cNvSpPr>
              <a:spLocks noChangeArrowheads="1"/>
            </p:cNvSpPr>
            <p:nvPr/>
          </p:nvSpPr>
          <p:spPr bwMode="auto">
            <a:xfrm>
              <a:off x="1730" y="2279"/>
              <a:ext cx="83" cy="77"/>
            </a:xfrm>
            <a:prstGeom prst="ellipse">
              <a:avLst/>
            </a:prstGeom>
            <a:solidFill>
              <a:srgbClr val="FFFFFF"/>
            </a:solidFill>
            <a:ln w="12700">
              <a:solidFill>
                <a:schemeClr val="tx1"/>
              </a:solidFill>
              <a:round/>
              <a:headEnd type="none" w="lg" len="lg"/>
              <a:tailEnd type="none" w="lg" len="lg"/>
            </a:ln>
          </p:spPr>
          <p:txBody>
            <a:bodyPr wrap="none" anchor="ctr"/>
            <a:lstStyle/>
            <a:p>
              <a:endParaRPr lang="en-US"/>
            </a:p>
          </p:txBody>
        </p:sp>
        <p:grpSp>
          <p:nvGrpSpPr>
            <p:cNvPr id="31760" name="Group 11"/>
            <p:cNvGrpSpPr>
              <a:grpSpLocks/>
            </p:cNvGrpSpPr>
            <p:nvPr/>
          </p:nvGrpSpPr>
          <p:grpSpPr bwMode="auto">
            <a:xfrm rot="5400000" flipH="1" flipV="1">
              <a:off x="1266" y="2176"/>
              <a:ext cx="112" cy="287"/>
              <a:chOff x="3450" y="2313"/>
              <a:chExt cx="111" cy="216"/>
            </a:xfrm>
          </p:grpSpPr>
          <p:sp>
            <p:nvSpPr>
              <p:cNvPr id="31773" name="Line 12"/>
              <p:cNvSpPr>
                <a:spLocks noChangeShapeType="1"/>
              </p:cNvSpPr>
              <p:nvPr/>
            </p:nvSpPr>
            <p:spPr bwMode="auto">
              <a:xfrm>
                <a:off x="3498" y="2313"/>
                <a:ext cx="63" cy="21"/>
              </a:xfrm>
              <a:prstGeom prst="line">
                <a:avLst/>
              </a:prstGeom>
              <a:noFill/>
              <a:ln w="12700">
                <a:solidFill>
                  <a:schemeClr val="tx1"/>
                </a:solidFill>
                <a:round/>
                <a:headEnd type="none" w="lg" len="lg"/>
                <a:tailEnd type="none" w="lg" len="lg"/>
              </a:ln>
            </p:spPr>
            <p:txBody>
              <a:bodyPr/>
              <a:lstStyle/>
              <a:p>
                <a:endParaRPr lang="en-US"/>
              </a:p>
            </p:txBody>
          </p:sp>
          <p:sp>
            <p:nvSpPr>
              <p:cNvPr id="31774" name="Line 13"/>
              <p:cNvSpPr>
                <a:spLocks noChangeShapeType="1"/>
              </p:cNvSpPr>
              <p:nvPr/>
            </p:nvSpPr>
            <p:spPr bwMode="auto">
              <a:xfrm flipH="1">
                <a:off x="3450" y="2334"/>
                <a:ext cx="108" cy="18"/>
              </a:xfrm>
              <a:prstGeom prst="line">
                <a:avLst/>
              </a:prstGeom>
              <a:noFill/>
              <a:ln w="12700">
                <a:solidFill>
                  <a:schemeClr val="tx1"/>
                </a:solidFill>
                <a:round/>
                <a:headEnd type="none" w="lg" len="lg"/>
                <a:tailEnd type="none" w="lg" len="lg"/>
              </a:ln>
            </p:spPr>
            <p:txBody>
              <a:bodyPr/>
              <a:lstStyle/>
              <a:p>
                <a:endParaRPr lang="en-US"/>
              </a:p>
            </p:txBody>
          </p:sp>
          <p:sp>
            <p:nvSpPr>
              <p:cNvPr id="31775" name="Line 14"/>
              <p:cNvSpPr>
                <a:spLocks noChangeShapeType="1"/>
              </p:cNvSpPr>
              <p:nvPr/>
            </p:nvSpPr>
            <p:spPr bwMode="auto">
              <a:xfrm>
                <a:off x="3450" y="2505"/>
                <a:ext cx="57" cy="24"/>
              </a:xfrm>
              <a:prstGeom prst="line">
                <a:avLst/>
              </a:prstGeom>
              <a:noFill/>
              <a:ln w="12700">
                <a:solidFill>
                  <a:schemeClr val="tx1"/>
                </a:solidFill>
                <a:round/>
                <a:headEnd type="none" w="lg" len="lg"/>
                <a:tailEnd type="none" w="lg" len="lg"/>
              </a:ln>
            </p:spPr>
            <p:txBody>
              <a:bodyPr/>
              <a:lstStyle/>
              <a:p>
                <a:endParaRPr lang="en-US"/>
              </a:p>
            </p:txBody>
          </p:sp>
          <p:sp>
            <p:nvSpPr>
              <p:cNvPr id="31776" name="Line 15"/>
              <p:cNvSpPr>
                <a:spLocks noChangeShapeType="1"/>
              </p:cNvSpPr>
              <p:nvPr/>
            </p:nvSpPr>
            <p:spPr bwMode="auto">
              <a:xfrm>
                <a:off x="3453" y="2355"/>
                <a:ext cx="105" cy="42"/>
              </a:xfrm>
              <a:prstGeom prst="line">
                <a:avLst/>
              </a:prstGeom>
              <a:noFill/>
              <a:ln w="12700">
                <a:solidFill>
                  <a:schemeClr val="tx1"/>
                </a:solidFill>
                <a:round/>
                <a:headEnd type="none" w="lg" len="lg"/>
                <a:tailEnd type="none" w="lg" len="lg"/>
              </a:ln>
            </p:spPr>
            <p:txBody>
              <a:bodyPr/>
              <a:lstStyle/>
              <a:p>
                <a:endParaRPr lang="en-US"/>
              </a:p>
            </p:txBody>
          </p:sp>
          <p:sp>
            <p:nvSpPr>
              <p:cNvPr id="31777" name="Line 16"/>
              <p:cNvSpPr>
                <a:spLocks noChangeShapeType="1"/>
              </p:cNvSpPr>
              <p:nvPr/>
            </p:nvSpPr>
            <p:spPr bwMode="auto">
              <a:xfrm flipH="1">
                <a:off x="3453" y="2400"/>
                <a:ext cx="108" cy="27"/>
              </a:xfrm>
              <a:prstGeom prst="line">
                <a:avLst/>
              </a:prstGeom>
              <a:noFill/>
              <a:ln w="12700">
                <a:solidFill>
                  <a:schemeClr val="tx1"/>
                </a:solidFill>
                <a:round/>
                <a:headEnd type="none" w="lg" len="lg"/>
                <a:tailEnd type="none" w="lg" len="lg"/>
              </a:ln>
            </p:spPr>
            <p:txBody>
              <a:bodyPr/>
              <a:lstStyle/>
              <a:p>
                <a:endParaRPr lang="en-US"/>
              </a:p>
            </p:txBody>
          </p:sp>
          <p:sp>
            <p:nvSpPr>
              <p:cNvPr id="31778" name="Line 17"/>
              <p:cNvSpPr>
                <a:spLocks noChangeShapeType="1"/>
              </p:cNvSpPr>
              <p:nvPr/>
            </p:nvSpPr>
            <p:spPr bwMode="auto">
              <a:xfrm>
                <a:off x="3453" y="2427"/>
                <a:ext cx="102" cy="45"/>
              </a:xfrm>
              <a:prstGeom prst="line">
                <a:avLst/>
              </a:prstGeom>
              <a:noFill/>
              <a:ln w="12700">
                <a:solidFill>
                  <a:schemeClr val="tx1"/>
                </a:solidFill>
                <a:round/>
                <a:headEnd type="none" w="lg" len="lg"/>
                <a:tailEnd type="none" w="lg" len="lg"/>
              </a:ln>
            </p:spPr>
            <p:txBody>
              <a:bodyPr/>
              <a:lstStyle/>
              <a:p>
                <a:endParaRPr lang="en-US"/>
              </a:p>
            </p:txBody>
          </p:sp>
          <p:sp>
            <p:nvSpPr>
              <p:cNvPr id="31779" name="Line 18"/>
              <p:cNvSpPr>
                <a:spLocks noChangeShapeType="1"/>
              </p:cNvSpPr>
              <p:nvPr/>
            </p:nvSpPr>
            <p:spPr bwMode="auto">
              <a:xfrm flipH="1">
                <a:off x="3453" y="2472"/>
                <a:ext cx="99" cy="30"/>
              </a:xfrm>
              <a:prstGeom prst="line">
                <a:avLst/>
              </a:prstGeom>
              <a:noFill/>
              <a:ln w="12700">
                <a:solidFill>
                  <a:schemeClr val="tx1"/>
                </a:solidFill>
                <a:round/>
                <a:headEnd type="none" w="lg" len="lg"/>
                <a:tailEnd type="none" w="lg" len="lg"/>
              </a:ln>
            </p:spPr>
            <p:txBody>
              <a:bodyPr/>
              <a:lstStyle/>
              <a:p>
                <a:endParaRPr lang="en-US"/>
              </a:p>
            </p:txBody>
          </p:sp>
        </p:grpSp>
        <p:sp>
          <p:nvSpPr>
            <p:cNvPr id="31761" name="Text Box 19"/>
            <p:cNvSpPr txBox="1">
              <a:spLocks noChangeArrowheads="1"/>
            </p:cNvSpPr>
            <p:nvPr/>
          </p:nvSpPr>
          <p:spPr bwMode="auto">
            <a:xfrm>
              <a:off x="1175" y="2048"/>
              <a:ext cx="284" cy="231"/>
            </a:xfrm>
            <a:prstGeom prst="rect">
              <a:avLst/>
            </a:prstGeom>
            <a:noFill/>
            <a:ln w="12700">
              <a:noFill/>
              <a:miter lim="800000"/>
              <a:headEnd type="none" w="lg" len="lg"/>
              <a:tailEnd type="none" w="lg" len="lg"/>
            </a:ln>
          </p:spPr>
          <p:txBody>
            <a:bodyPr wrap="none">
              <a:spAutoFit/>
            </a:bodyPr>
            <a:lstStyle/>
            <a:p>
              <a:r>
                <a:rPr lang="en-US" b="1"/>
                <a:t>R</a:t>
              </a:r>
              <a:r>
                <a:rPr lang="en-US" b="1" baseline="-25000"/>
                <a:t>T</a:t>
              </a:r>
            </a:p>
          </p:txBody>
        </p:sp>
        <p:cxnSp>
          <p:nvCxnSpPr>
            <p:cNvPr id="31762" name="AutoShape 20"/>
            <p:cNvCxnSpPr>
              <a:cxnSpLocks noChangeShapeType="1"/>
              <a:stCxn id="31782" idx="2"/>
              <a:endCxn id="31758" idx="2"/>
            </p:cNvCxnSpPr>
            <p:nvPr/>
          </p:nvCxnSpPr>
          <p:spPr bwMode="auto">
            <a:xfrm rot="16200000" flipH="1">
              <a:off x="1178" y="2575"/>
              <a:ext cx="219" cy="884"/>
            </a:xfrm>
            <a:prstGeom prst="bentConnector2">
              <a:avLst/>
            </a:prstGeom>
            <a:noFill/>
            <a:ln w="12700">
              <a:solidFill>
                <a:schemeClr val="tx1"/>
              </a:solidFill>
              <a:miter lim="800000"/>
              <a:headEnd type="none" w="lg" len="lg"/>
              <a:tailEnd type="none" w="lg" len="lg"/>
            </a:ln>
          </p:spPr>
        </p:cxnSp>
        <p:cxnSp>
          <p:nvCxnSpPr>
            <p:cNvPr id="31763" name="AutoShape 21"/>
            <p:cNvCxnSpPr>
              <a:cxnSpLocks noChangeShapeType="1"/>
              <a:stCxn id="31782" idx="0"/>
              <a:endCxn id="31773" idx="0"/>
            </p:cNvCxnSpPr>
            <p:nvPr/>
          </p:nvCxnSpPr>
          <p:spPr bwMode="auto">
            <a:xfrm rot="-5400000">
              <a:off x="925" y="2249"/>
              <a:ext cx="175" cy="333"/>
            </a:xfrm>
            <a:prstGeom prst="bentConnector2">
              <a:avLst/>
            </a:prstGeom>
            <a:noFill/>
            <a:ln w="12700">
              <a:solidFill>
                <a:schemeClr val="tx1"/>
              </a:solidFill>
              <a:miter lim="800000"/>
              <a:headEnd type="none" w="lg" len="lg"/>
              <a:tailEnd type="none" w="lg" len="lg"/>
            </a:ln>
          </p:spPr>
        </p:cxnSp>
        <p:cxnSp>
          <p:nvCxnSpPr>
            <p:cNvPr id="31764" name="AutoShape 22"/>
            <p:cNvCxnSpPr>
              <a:cxnSpLocks noChangeShapeType="1"/>
              <a:stCxn id="31759" idx="2"/>
              <a:endCxn id="31775" idx="1"/>
            </p:cNvCxnSpPr>
            <p:nvPr/>
          </p:nvCxnSpPr>
          <p:spPr bwMode="auto">
            <a:xfrm flipH="1">
              <a:off x="1466" y="2318"/>
              <a:ext cx="264" cy="0"/>
            </a:xfrm>
            <a:prstGeom prst="straightConnector1">
              <a:avLst/>
            </a:prstGeom>
            <a:noFill/>
            <a:ln w="12700">
              <a:solidFill>
                <a:schemeClr val="tx1"/>
              </a:solidFill>
              <a:round/>
              <a:headEnd type="none" w="lg" len="lg"/>
              <a:tailEnd type="none" w="lg" len="lg"/>
            </a:ln>
          </p:spPr>
        </p:cxnSp>
        <p:cxnSp>
          <p:nvCxnSpPr>
            <p:cNvPr id="31765" name="AutoShape 23"/>
            <p:cNvCxnSpPr>
              <a:cxnSpLocks noChangeShapeType="1"/>
              <a:stCxn id="31759" idx="6"/>
            </p:cNvCxnSpPr>
            <p:nvPr/>
          </p:nvCxnSpPr>
          <p:spPr bwMode="auto">
            <a:xfrm flipV="1">
              <a:off x="1813" y="2317"/>
              <a:ext cx="244" cy="1"/>
            </a:xfrm>
            <a:prstGeom prst="straightConnector1">
              <a:avLst/>
            </a:prstGeom>
            <a:noFill/>
            <a:ln w="12700">
              <a:solidFill>
                <a:schemeClr val="tx1"/>
              </a:solidFill>
              <a:round/>
              <a:headEnd type="none" w="lg" len="lg"/>
              <a:tailEnd type="none" w="lg" len="lg"/>
            </a:ln>
          </p:spPr>
        </p:cxnSp>
        <p:cxnSp>
          <p:nvCxnSpPr>
            <p:cNvPr id="31766" name="AutoShape 24"/>
            <p:cNvCxnSpPr>
              <a:cxnSpLocks noChangeShapeType="1"/>
              <a:stCxn id="31758" idx="6"/>
            </p:cNvCxnSpPr>
            <p:nvPr/>
          </p:nvCxnSpPr>
          <p:spPr bwMode="auto">
            <a:xfrm>
              <a:off x="1813" y="3126"/>
              <a:ext cx="243" cy="2"/>
            </a:xfrm>
            <a:prstGeom prst="straightConnector1">
              <a:avLst/>
            </a:prstGeom>
            <a:noFill/>
            <a:ln w="12700">
              <a:solidFill>
                <a:schemeClr val="tx1"/>
              </a:solidFill>
              <a:round/>
              <a:headEnd type="none" w="lg" len="lg"/>
              <a:tailEnd type="none" w="lg" len="lg"/>
            </a:ln>
          </p:spPr>
        </p:cxnSp>
        <p:grpSp>
          <p:nvGrpSpPr>
            <p:cNvPr id="31767" name="Group 25"/>
            <p:cNvGrpSpPr>
              <a:grpSpLocks/>
            </p:cNvGrpSpPr>
            <p:nvPr/>
          </p:nvGrpSpPr>
          <p:grpSpPr bwMode="auto">
            <a:xfrm>
              <a:off x="2064" y="2204"/>
              <a:ext cx="480" cy="1037"/>
              <a:chOff x="1680" y="2060"/>
              <a:chExt cx="480" cy="1037"/>
            </a:xfrm>
          </p:grpSpPr>
          <p:sp>
            <p:nvSpPr>
              <p:cNvPr id="31771" name="Rectangle 26"/>
              <p:cNvSpPr>
                <a:spLocks noChangeArrowheads="1"/>
              </p:cNvSpPr>
              <p:nvPr/>
            </p:nvSpPr>
            <p:spPr bwMode="auto">
              <a:xfrm>
                <a:off x="1680" y="2060"/>
                <a:ext cx="480" cy="1037"/>
              </a:xfrm>
              <a:prstGeom prst="rect">
                <a:avLst/>
              </a:prstGeom>
              <a:solidFill>
                <a:srgbClr val="8495A9"/>
              </a:solidFill>
              <a:ln w="12700">
                <a:solidFill>
                  <a:schemeClr val="tx1"/>
                </a:solidFill>
                <a:miter lim="800000"/>
                <a:headEnd type="none" w="lg" len="lg"/>
                <a:tailEnd type="none" w="lg" len="lg"/>
              </a:ln>
            </p:spPr>
            <p:txBody>
              <a:bodyPr wrap="none" anchor="ctr"/>
              <a:lstStyle/>
              <a:p>
                <a:endParaRPr lang="en-US"/>
              </a:p>
            </p:txBody>
          </p:sp>
          <p:sp>
            <p:nvSpPr>
              <p:cNvPr id="31772" name="Text Box 27"/>
              <p:cNvSpPr txBox="1">
                <a:spLocks noChangeArrowheads="1"/>
              </p:cNvSpPr>
              <p:nvPr/>
            </p:nvSpPr>
            <p:spPr bwMode="auto">
              <a:xfrm>
                <a:off x="1716" y="2457"/>
                <a:ext cx="412" cy="231"/>
              </a:xfrm>
              <a:prstGeom prst="rect">
                <a:avLst/>
              </a:prstGeom>
              <a:noFill/>
              <a:ln w="12700">
                <a:noFill/>
                <a:miter lim="800000"/>
                <a:headEnd type="none" w="lg" len="lg"/>
                <a:tailEnd type="none" w="lg" len="lg"/>
              </a:ln>
            </p:spPr>
            <p:txBody>
              <a:bodyPr wrap="none">
                <a:spAutoFit/>
              </a:bodyPr>
              <a:lstStyle/>
              <a:p>
                <a:r>
                  <a:rPr lang="en-US"/>
                  <a:t>Load</a:t>
                </a:r>
              </a:p>
            </p:txBody>
          </p:sp>
        </p:grpSp>
        <p:sp>
          <p:nvSpPr>
            <p:cNvPr id="31768" name="Text Box 28"/>
            <p:cNvSpPr txBox="1">
              <a:spLocks noChangeArrowheads="1"/>
            </p:cNvSpPr>
            <p:nvPr/>
          </p:nvSpPr>
          <p:spPr bwMode="auto">
            <a:xfrm>
              <a:off x="1675" y="2313"/>
              <a:ext cx="198" cy="807"/>
            </a:xfrm>
            <a:prstGeom prst="rect">
              <a:avLst/>
            </a:prstGeom>
            <a:noFill/>
            <a:ln w="12700">
              <a:noFill/>
              <a:miter lim="800000"/>
              <a:headEnd type="none" w="lg" len="lg"/>
              <a:tailEnd type="none" w="lg" len="lg"/>
            </a:ln>
          </p:spPr>
          <p:txBody>
            <a:bodyPr wrap="none">
              <a:spAutoFit/>
            </a:bodyPr>
            <a:lstStyle/>
            <a:p>
              <a:r>
                <a:rPr lang="en-US" b="1"/>
                <a:t>+</a:t>
              </a:r>
              <a:endParaRPr lang="en-US" sz="1200" b="1"/>
            </a:p>
            <a:p>
              <a:endParaRPr lang="en-US" sz="1200" b="1"/>
            </a:p>
            <a:p>
              <a:r>
                <a:rPr lang="en-US" b="1"/>
                <a:t>v</a:t>
              </a:r>
              <a:endParaRPr lang="en-US" sz="1200" b="1"/>
            </a:p>
            <a:p>
              <a:endParaRPr lang="en-US" sz="1200" b="1"/>
            </a:p>
            <a:p>
              <a:r>
                <a:rPr lang="en-US" b="1"/>
                <a:t>–</a:t>
              </a:r>
            </a:p>
          </p:txBody>
        </p:sp>
        <p:sp>
          <p:nvSpPr>
            <p:cNvPr id="31769" name="Line 29"/>
            <p:cNvSpPr>
              <a:spLocks noChangeShapeType="1"/>
            </p:cNvSpPr>
            <p:nvPr/>
          </p:nvSpPr>
          <p:spPr bwMode="auto">
            <a:xfrm>
              <a:off x="1622" y="2221"/>
              <a:ext cx="264" cy="0"/>
            </a:xfrm>
            <a:prstGeom prst="line">
              <a:avLst/>
            </a:prstGeom>
            <a:noFill/>
            <a:ln w="12700">
              <a:solidFill>
                <a:schemeClr val="tx1"/>
              </a:solidFill>
              <a:round/>
              <a:headEnd type="none" w="lg" len="lg"/>
              <a:tailEnd type="stealth" w="lg" len="lg"/>
            </a:ln>
          </p:spPr>
          <p:txBody>
            <a:bodyPr/>
            <a:lstStyle/>
            <a:p>
              <a:endParaRPr lang="en-US"/>
            </a:p>
          </p:txBody>
        </p:sp>
        <p:sp>
          <p:nvSpPr>
            <p:cNvPr id="31770" name="Text Box 30"/>
            <p:cNvSpPr txBox="1">
              <a:spLocks noChangeArrowheads="1"/>
            </p:cNvSpPr>
            <p:nvPr/>
          </p:nvSpPr>
          <p:spPr bwMode="auto">
            <a:xfrm>
              <a:off x="1652" y="2016"/>
              <a:ext cx="156" cy="231"/>
            </a:xfrm>
            <a:prstGeom prst="rect">
              <a:avLst/>
            </a:prstGeom>
            <a:noFill/>
            <a:ln w="12700">
              <a:noFill/>
              <a:miter lim="800000"/>
              <a:headEnd type="none" w="lg" len="lg"/>
              <a:tailEnd type="none" w="lg" len="lg"/>
            </a:ln>
          </p:spPr>
          <p:txBody>
            <a:bodyPr wrap="none">
              <a:spAutoFit/>
            </a:bodyPr>
            <a:lstStyle/>
            <a:p>
              <a:r>
                <a:rPr lang="en-US" b="1" i="1"/>
                <a:t>i</a:t>
              </a:r>
            </a:p>
          </p:txBody>
        </p:sp>
      </p:grpSp>
      <p:sp>
        <p:nvSpPr>
          <p:cNvPr id="31752" name="Rectangle 31"/>
          <p:cNvSpPr>
            <a:spLocks noChangeArrowheads="1"/>
          </p:cNvSpPr>
          <p:nvPr/>
        </p:nvSpPr>
        <p:spPr bwMode="auto">
          <a:xfrm>
            <a:off x="914400" y="3327400"/>
            <a:ext cx="2184400" cy="2071688"/>
          </a:xfrm>
          <a:prstGeom prst="rect">
            <a:avLst/>
          </a:prstGeom>
          <a:solidFill>
            <a:srgbClr val="800000">
              <a:alpha val="20000"/>
            </a:srgbClr>
          </a:solidFill>
          <a:ln w="12700">
            <a:solidFill>
              <a:schemeClr val="tx1"/>
            </a:solidFill>
            <a:miter lim="800000"/>
            <a:headEnd type="none" w="lg" len="lg"/>
            <a:tailEnd type="none" w="lg" len="lg"/>
          </a:ln>
        </p:spPr>
        <p:txBody>
          <a:bodyPr wrap="none" anchor="ctr"/>
          <a:lstStyle/>
          <a:p>
            <a:endParaRPr lang="en-US"/>
          </a:p>
        </p:txBody>
      </p:sp>
      <p:sp>
        <p:nvSpPr>
          <p:cNvPr id="31753" name="AutoShape 33"/>
          <p:cNvSpPr>
            <a:spLocks noChangeArrowheads="1"/>
          </p:cNvSpPr>
          <p:nvPr/>
        </p:nvSpPr>
        <p:spPr bwMode="auto">
          <a:xfrm>
            <a:off x="3216275" y="5170488"/>
            <a:ext cx="517525" cy="304800"/>
          </a:xfrm>
          <a:prstGeom prst="leftArrow">
            <a:avLst>
              <a:gd name="adj1" fmla="val 50000"/>
              <a:gd name="adj2" fmla="val 42448"/>
            </a:avLst>
          </a:prstGeom>
          <a:solidFill>
            <a:srgbClr val="ACA964"/>
          </a:solidFill>
          <a:ln w="12700">
            <a:solidFill>
              <a:schemeClr val="tx1"/>
            </a:solidFill>
            <a:miter lim="800000"/>
            <a:headEnd type="none" w="lg" len="lg"/>
            <a:tailEnd type="none" w="lg" len="lg"/>
          </a:ln>
        </p:spPr>
        <p:txBody>
          <a:bodyPr wrap="none" anchor="ctr"/>
          <a:lstStyle/>
          <a:p>
            <a:endParaRPr lang="en-US"/>
          </a:p>
        </p:txBody>
      </p:sp>
      <p:sp>
        <p:nvSpPr>
          <p:cNvPr id="31754" name="Text Box 35"/>
          <p:cNvSpPr txBox="1">
            <a:spLocks noChangeArrowheads="1"/>
          </p:cNvSpPr>
          <p:nvPr/>
        </p:nvSpPr>
        <p:spPr bwMode="auto">
          <a:xfrm>
            <a:off x="2514600" y="5792788"/>
            <a:ext cx="1847850" cy="379412"/>
          </a:xfrm>
          <a:prstGeom prst="rect">
            <a:avLst/>
          </a:prstGeom>
          <a:solidFill>
            <a:srgbClr val="ACA964">
              <a:alpha val="50195"/>
            </a:srgbClr>
          </a:solidFill>
          <a:ln w="12700">
            <a:solidFill>
              <a:schemeClr val="tx1"/>
            </a:solidFill>
            <a:miter lim="800000"/>
            <a:headEnd type="none" w="lg" len="lg"/>
            <a:tailEnd type="none" w="lg" len="lg"/>
          </a:ln>
        </p:spPr>
        <p:txBody>
          <a:bodyPr wrap="none">
            <a:spAutoFit/>
          </a:bodyPr>
          <a:lstStyle/>
          <a:p>
            <a:pPr algn="l"/>
            <a:r>
              <a:rPr lang="en-US"/>
              <a:t>“View from load”</a:t>
            </a:r>
          </a:p>
        </p:txBody>
      </p:sp>
      <p:sp>
        <p:nvSpPr>
          <p:cNvPr id="31755" name="Line 36"/>
          <p:cNvSpPr>
            <a:spLocks noChangeShapeType="1"/>
          </p:cNvSpPr>
          <p:nvPr/>
        </p:nvSpPr>
        <p:spPr bwMode="auto">
          <a:xfrm flipV="1">
            <a:off x="4362450" y="4011613"/>
            <a:ext cx="1504950" cy="1781175"/>
          </a:xfrm>
          <a:prstGeom prst="line">
            <a:avLst/>
          </a:prstGeom>
          <a:noFill/>
          <a:ln w="12700">
            <a:solidFill>
              <a:schemeClr val="tx1"/>
            </a:solidFill>
            <a:round/>
            <a:headEnd type="none" w="lg" len="lg"/>
            <a:tailEnd type="stealth" w="lg" len="lg"/>
          </a:ln>
        </p:spPr>
        <p:txBody>
          <a:bodyPr/>
          <a:lstStyle/>
          <a:p>
            <a:endParaRPr lang="en-US"/>
          </a:p>
        </p:txBody>
      </p:sp>
      <p:sp>
        <p:nvSpPr>
          <p:cNvPr id="31756" name="Text Box 37"/>
          <p:cNvSpPr txBox="1">
            <a:spLocks noChangeArrowheads="1"/>
          </p:cNvSpPr>
          <p:nvPr/>
        </p:nvSpPr>
        <p:spPr bwMode="auto">
          <a:xfrm>
            <a:off x="5997575" y="3744913"/>
            <a:ext cx="2384425" cy="1203325"/>
          </a:xfrm>
          <a:prstGeom prst="rect">
            <a:avLst/>
          </a:prstGeom>
          <a:solidFill>
            <a:srgbClr val="8495A9">
              <a:alpha val="50195"/>
            </a:srgbClr>
          </a:solidFill>
          <a:ln w="12700">
            <a:solidFill>
              <a:schemeClr val="tx1"/>
            </a:solidFill>
            <a:miter lim="800000"/>
            <a:headEnd type="none" w="lg" len="lg"/>
            <a:tailEnd type="none" w="lg" len="lg"/>
          </a:ln>
        </p:spPr>
        <p:txBody>
          <a:bodyPr>
            <a:spAutoFit/>
          </a:bodyPr>
          <a:lstStyle/>
          <a:p>
            <a:pPr algn="l"/>
            <a:r>
              <a:rPr lang="en-US"/>
              <a:t>A fancy way of saying:</a:t>
            </a:r>
          </a:p>
          <a:p>
            <a:pPr algn="l"/>
            <a:r>
              <a:rPr lang="en-US"/>
              <a:t>“The circuit that includes everything except for the load”</a:t>
            </a:r>
          </a:p>
        </p:txBody>
      </p:sp>
    </p:spTree>
  </p:cSld>
  <p:clrMapOvr>
    <a:masterClrMapping/>
  </p:clrMapOvr>
</p:sld>
</file>

<file path=ppt/theme/theme1.xml><?xml version="1.0" encoding="utf-8"?>
<a:theme xmlns:a="http://schemas.openxmlformats.org/drawingml/2006/main" name="CS124">
  <a:themeElements>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fontScheme name="CS12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lg" len="lg"/>
          <a:tailEnd type="stealth" w="lg" len="lg"/>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S124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CS124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CS124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CS124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19529</TotalTime>
  <Pages>10</Pages>
  <Words>3207</Words>
  <Application>Microsoft PowerPoint 4.0</Application>
  <PresentationFormat>On-screen Show (4:3)</PresentationFormat>
  <Paragraphs>978</Paragraphs>
  <Slides>51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7" baseType="lpstr">
      <vt:lpstr>Times New Roman</vt:lpstr>
      <vt:lpstr>Arial</vt:lpstr>
      <vt:lpstr>Monotype Sorts</vt:lpstr>
      <vt:lpstr>Wingdings</vt:lpstr>
      <vt:lpstr>CS124</vt:lpstr>
      <vt:lpstr>Microsoft Equation 3.0</vt:lpstr>
      <vt:lpstr>Slide 1</vt:lpstr>
      <vt:lpstr>Equivalence - Equality</vt:lpstr>
      <vt:lpstr>Current Sources</vt:lpstr>
      <vt:lpstr>Lecture 9 – Equivalent Circuits</vt:lpstr>
      <vt:lpstr>Network Analysis</vt:lpstr>
      <vt:lpstr>Equivalent Circuits</vt:lpstr>
      <vt:lpstr>Equivalent Circuits</vt:lpstr>
      <vt:lpstr>Equivalent Circuits</vt:lpstr>
      <vt:lpstr>Equivalent Circuits</vt:lpstr>
      <vt:lpstr>Equivalent Circuits</vt:lpstr>
      <vt:lpstr>Thévenin and Norton Resistances</vt:lpstr>
      <vt:lpstr>Thévenin and Norton Resistances</vt:lpstr>
      <vt:lpstr>Thévenin and Norton Resistances</vt:lpstr>
      <vt:lpstr>Thévenin and Norton Resistances</vt:lpstr>
      <vt:lpstr>Thévenin and Norton Resistances</vt:lpstr>
      <vt:lpstr>Thévenin and Norton Resistances</vt:lpstr>
      <vt:lpstr>Thévenin and Norton Resistances</vt:lpstr>
      <vt:lpstr>Thévenin and Norton Resistances</vt:lpstr>
      <vt:lpstr>Thévenin and Norton Resistances</vt:lpstr>
      <vt:lpstr>Thévenin and Norton Resistances</vt:lpstr>
      <vt:lpstr>Thévenin Voltage</vt:lpstr>
      <vt:lpstr>Thévenin Voltage</vt:lpstr>
      <vt:lpstr>Thévenin Voltage</vt:lpstr>
      <vt:lpstr>Thévenin Voltage</vt:lpstr>
      <vt:lpstr>Thévenin Voltage</vt:lpstr>
      <vt:lpstr>Thévenin Voltage</vt:lpstr>
      <vt:lpstr>Thévenin Equivalent Circuit</vt:lpstr>
      <vt:lpstr>Thévenin Equivalent Circuit</vt:lpstr>
      <vt:lpstr>Thévenin Equivalent Circuit</vt:lpstr>
      <vt:lpstr>Thévenin Equivalent Circuit</vt:lpstr>
      <vt:lpstr>Thévenin Equivalent Circuit</vt:lpstr>
      <vt:lpstr>Thévenin Equivalent Circuit</vt:lpstr>
      <vt:lpstr>Thévenin Equivalent Circuit</vt:lpstr>
      <vt:lpstr>Thévenin Equivalent Circuit</vt:lpstr>
      <vt:lpstr>Norton Current</vt:lpstr>
      <vt:lpstr>Norton Current</vt:lpstr>
      <vt:lpstr>Norton Current</vt:lpstr>
      <vt:lpstr>Norton Current</vt:lpstr>
      <vt:lpstr>Norton Current</vt:lpstr>
      <vt:lpstr>Norton Current</vt:lpstr>
      <vt:lpstr>Norton Current</vt:lpstr>
      <vt:lpstr>Norton Current</vt:lpstr>
      <vt:lpstr>Norton Current</vt:lpstr>
      <vt:lpstr>Norton Current</vt:lpstr>
      <vt:lpstr>Norton Equivalent Circuit</vt:lpstr>
      <vt:lpstr>Norton Equivalent Circuit</vt:lpstr>
      <vt:lpstr>Norton Equivalent Circuit</vt:lpstr>
      <vt:lpstr>Norton Equivalent Circuit</vt:lpstr>
      <vt:lpstr>Norton Equivalent Circuit</vt:lpstr>
      <vt:lpstr>Norton Equivalent Circuit</vt:lpstr>
      <vt:lpstr>Norton Equivalent Circuit</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#9 - Equivalent Circuits</dc:title>
  <dc:subject>ECEN 301</dc:subject>
  <dc:creator>Nathaniel Rollins</dc:creator>
  <cp:keywords/>
  <dc:description/>
  <cp:lastModifiedBy>nathan</cp:lastModifiedBy>
  <cp:revision>515</cp:revision>
  <cp:lastPrinted>2001-01-08T22:32:48Z</cp:lastPrinted>
  <dcterms:created xsi:type="dcterms:W3CDTF">1996-12-30T23:48:02Z</dcterms:created>
  <dcterms:modified xsi:type="dcterms:W3CDTF">2008-08-25T21:31:53Z</dcterms:modified>
</cp:coreProperties>
</file>