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8" r:id="rId3"/>
    <p:sldId id="261" r:id="rId4"/>
    <p:sldId id="260" r:id="rId5"/>
    <p:sldId id="259" r:id="rId6"/>
    <p:sldId id="262" r:id="rId7"/>
    <p:sldId id="263" r:id="rId8"/>
    <p:sldId id="265" r:id="rId9"/>
    <p:sldId id="266" r:id="rId10"/>
    <p:sldId id="267" r:id="rId11"/>
    <p:sldId id="268" r:id="rId12"/>
    <p:sldId id="269"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6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1BC1D-8DD3-454B-9103-240C68E9B60D}" type="datetimeFigureOut">
              <a:rPr lang="en-US" smtClean="0"/>
              <a:t>9/10/2010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D9285-33C9-40B0-9361-44885E2DB5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6D492-1C3B-4950-BF06-F879572AD246}" type="datetimeFigureOut">
              <a:rPr lang="en-US" smtClean="0"/>
              <a:t>9/10/2010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DE478A-DB8D-487F-8E41-2F7A98D2196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6D492-1C3B-4950-BF06-F879572AD246}" type="datetimeFigureOut">
              <a:rPr lang="en-US" smtClean="0"/>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478A-DB8D-487F-8E41-2F7A98D219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6D492-1C3B-4950-BF06-F879572AD246}" type="datetimeFigureOut">
              <a:rPr lang="en-US" smtClean="0"/>
              <a:t>9/10/2010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ADE478A-DB8D-487F-8E41-2F7A98D219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6D492-1C3B-4950-BF06-F879572AD246}" type="datetimeFigureOut">
              <a:rPr lang="en-US" smtClean="0"/>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DE478A-DB8D-487F-8E41-2F7A98D21969}"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6D492-1C3B-4950-BF06-F879572AD246}" type="datetimeFigureOut">
              <a:rPr lang="en-US" smtClean="0"/>
              <a:t>9/10/2010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DE478A-DB8D-487F-8E41-2F7A98D2196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6D492-1C3B-4950-BF06-F879572AD246}" type="datetimeFigureOut">
              <a:rPr lang="en-US" smtClean="0"/>
              <a:t>9/10/2010</a:t>
            </a:fld>
            <a:endParaRPr lang="en-US"/>
          </a:p>
        </p:txBody>
      </p:sp>
      <p:sp>
        <p:nvSpPr>
          <p:cNvPr id="10" name="Slide Number Placeholder 9"/>
          <p:cNvSpPr>
            <a:spLocks noGrp="1"/>
          </p:cNvSpPr>
          <p:nvPr>
            <p:ph type="sldNum" sz="quarter" idx="16"/>
          </p:nvPr>
        </p:nvSpPr>
        <p:spPr/>
        <p:txBody>
          <a:bodyPr rtlCol="0"/>
          <a:lstStyle/>
          <a:p>
            <a:fld id="{CADE478A-DB8D-487F-8E41-2F7A98D2196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6D492-1C3B-4950-BF06-F879572AD246}" type="datetimeFigureOut">
              <a:rPr lang="en-US" smtClean="0"/>
              <a:t>9/10/2010</a:t>
            </a:fld>
            <a:endParaRPr lang="en-US"/>
          </a:p>
        </p:txBody>
      </p:sp>
      <p:sp>
        <p:nvSpPr>
          <p:cNvPr id="12" name="Slide Number Placeholder 11"/>
          <p:cNvSpPr>
            <a:spLocks noGrp="1"/>
          </p:cNvSpPr>
          <p:nvPr>
            <p:ph type="sldNum" sz="quarter" idx="16"/>
          </p:nvPr>
        </p:nvSpPr>
        <p:spPr/>
        <p:txBody>
          <a:bodyPr rtlCol="0"/>
          <a:lstStyle/>
          <a:p>
            <a:fld id="{CADE478A-DB8D-487F-8E41-2F7A98D2196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6D492-1C3B-4950-BF06-F879572AD246}" type="datetimeFigureOut">
              <a:rPr lang="en-US" smtClean="0"/>
              <a:t>9/10/2010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DE478A-DB8D-487F-8E41-2F7A98D219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6D492-1C3B-4950-BF06-F879572AD246}" type="datetimeFigureOut">
              <a:rPr lang="en-US" smtClean="0"/>
              <a:t>9/10/2010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DE478A-DB8D-487F-8E41-2F7A98D219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6D492-1C3B-4950-BF06-F879572AD246}" type="datetimeFigureOut">
              <a:rPr lang="en-US" smtClean="0"/>
              <a:t>9/10/2010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DE478A-DB8D-487F-8E41-2F7A98D21969}"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E86D492-1C3B-4950-BF06-F879572AD246}" type="datetimeFigureOut">
              <a:rPr lang="en-US" smtClean="0"/>
              <a:t>9/10/2010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DE478A-DB8D-487F-8E41-2F7A98D21969}"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6D492-1C3B-4950-BF06-F879572AD246}" type="datetimeFigureOut">
              <a:rPr lang="en-US" smtClean="0"/>
              <a:t>9/10/2010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DE478A-DB8D-487F-8E41-2F7A98D219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42890"/>
            <a:ext cx="8229600" cy="3200400"/>
          </a:xfrm>
        </p:spPr>
        <p:txBody>
          <a:bodyPr>
            <a:normAutofit fontScale="90000"/>
          </a:bodyPr>
          <a:lstStyle/>
          <a:p>
            <a:pPr algn="ctr"/>
            <a:r>
              <a:rPr lang="en-US" b="1" dirty="0" smtClean="0"/>
              <a:t>Extrusion of 7075 </a:t>
            </a:r>
            <a:r>
              <a:rPr lang="en-US" b="1" dirty="0" err="1" smtClean="0"/>
              <a:t>aluminium</a:t>
            </a:r>
            <a:r>
              <a:rPr lang="en-US" b="1" dirty="0" smtClean="0"/>
              <a:t> alloy through double-pocket</a:t>
            </a:r>
            <a:br>
              <a:rPr lang="en-US" b="1" dirty="0" smtClean="0"/>
            </a:br>
            <a:r>
              <a:rPr lang="en-US" b="1" dirty="0" smtClean="0"/>
              <a:t>dies to manufacture a complex profile</a:t>
            </a:r>
            <a:endParaRPr lang="en-US" dirty="0"/>
          </a:p>
        </p:txBody>
      </p:sp>
      <p:sp>
        <p:nvSpPr>
          <p:cNvPr id="3" name="Subtitle 2"/>
          <p:cNvSpPr>
            <a:spLocks noGrp="1"/>
          </p:cNvSpPr>
          <p:nvPr>
            <p:ph type="subTitle" idx="1"/>
          </p:nvPr>
        </p:nvSpPr>
        <p:spPr/>
        <p:txBody>
          <a:bodyPr>
            <a:normAutofit/>
          </a:bodyPr>
          <a:lstStyle/>
          <a:p>
            <a:r>
              <a:rPr lang="en-US" sz="1600" dirty="0" smtClean="0"/>
              <a:t>Presenter: Christina Lambertson</a:t>
            </a:r>
          </a:p>
          <a:p>
            <a:r>
              <a:rPr lang="en-US" sz="1600" dirty="0" smtClean="0"/>
              <a:t>Date: September 13, 2010</a:t>
            </a:r>
            <a:endParaRPr lang="en-US" sz="1600" dirty="0"/>
          </a:p>
        </p:txBody>
      </p:sp>
      <p:sp>
        <p:nvSpPr>
          <p:cNvPr id="4" name="TextBox 3"/>
          <p:cNvSpPr txBox="1"/>
          <p:nvPr/>
        </p:nvSpPr>
        <p:spPr>
          <a:xfrm>
            <a:off x="457200" y="3943290"/>
            <a:ext cx="8229600" cy="369332"/>
          </a:xfrm>
          <a:prstGeom prst="rect">
            <a:avLst/>
          </a:prstGeom>
          <a:noFill/>
        </p:spPr>
        <p:txBody>
          <a:bodyPr wrap="square" rtlCol="0">
            <a:spAutoFit/>
          </a:bodyPr>
          <a:lstStyle/>
          <a:p>
            <a:r>
              <a:rPr lang="en-US" dirty="0" smtClean="0"/>
              <a:t>Authors: </a:t>
            </a:r>
            <a:r>
              <a:rPr lang="en-US" b="1" i="1" dirty="0"/>
              <a:t>Gang </a:t>
            </a:r>
            <a:r>
              <a:rPr lang="en-US" b="1" i="1" dirty="0" smtClean="0"/>
              <a:t>Fang, </a:t>
            </a:r>
            <a:r>
              <a:rPr lang="en-US" b="1" i="1" dirty="0" err="1"/>
              <a:t>Jie</a:t>
            </a:r>
            <a:r>
              <a:rPr lang="en-US" b="1" i="1" dirty="0"/>
              <a:t> </a:t>
            </a:r>
            <a:r>
              <a:rPr lang="en-US" b="1" i="1" dirty="0" smtClean="0"/>
              <a:t>Zhou, </a:t>
            </a:r>
            <a:r>
              <a:rPr lang="en-US" b="1" i="1" dirty="0" err="1"/>
              <a:t>Jurek</a:t>
            </a:r>
            <a:r>
              <a:rPr lang="en-US" b="1" i="1" dirty="0"/>
              <a:t> </a:t>
            </a:r>
            <a:r>
              <a:rPr lang="en-US" b="1" i="1" dirty="0" err="1"/>
              <a:t>Duszczyk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612648" y="1828800"/>
            <a:ext cx="3806952" cy="4495800"/>
          </a:xfrm>
        </p:spPr>
        <p:txBody>
          <a:bodyPr>
            <a:normAutofit fontScale="85000" lnSpcReduction="10000"/>
          </a:bodyPr>
          <a:lstStyle/>
          <a:p>
            <a:r>
              <a:rPr lang="en-US" dirty="0" smtClean="0"/>
              <a:t>From this graph we can see how the temperature is effected by the ram stroke.</a:t>
            </a:r>
          </a:p>
          <a:p>
            <a:r>
              <a:rPr lang="en-US" dirty="0" smtClean="0"/>
              <a:t>The bigger the ram stroke the higher the temperature gets.</a:t>
            </a:r>
          </a:p>
          <a:p>
            <a:r>
              <a:rPr lang="en-US" dirty="0" smtClean="0"/>
              <a:t>The rate at which it is extruded does not really effect temperature as can be seen here.</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495800" y="1828800"/>
            <a:ext cx="4434380" cy="3204910"/>
          </a:xfrm>
          <a:prstGeom prst="rect">
            <a:avLst/>
          </a:prstGeom>
          <a:noFill/>
          <a:ln w="9525">
            <a:noFill/>
            <a:miter lim="800000"/>
            <a:headEnd/>
            <a:tailEnd/>
          </a:ln>
        </p:spPr>
      </p:pic>
      <p:sp>
        <p:nvSpPr>
          <p:cNvPr id="5" name="TextBox 4"/>
          <p:cNvSpPr txBox="1"/>
          <p:nvPr/>
        </p:nvSpPr>
        <p:spPr>
          <a:xfrm>
            <a:off x="4953000" y="5029200"/>
            <a:ext cx="3962400" cy="830997"/>
          </a:xfrm>
          <a:prstGeom prst="rect">
            <a:avLst/>
          </a:prstGeom>
          <a:noFill/>
        </p:spPr>
        <p:txBody>
          <a:bodyPr wrap="square" rtlCol="0">
            <a:spAutoFit/>
          </a:bodyPr>
          <a:lstStyle/>
          <a:p>
            <a:r>
              <a:rPr lang="en-US" sz="1200" b="1" dirty="0"/>
              <a:t>Fig. 10 – Evolutions of the maximum temperatures of </a:t>
            </a:r>
            <a:r>
              <a:rPr lang="en-US" sz="1200" b="1" dirty="0" smtClean="0"/>
              <a:t>the </a:t>
            </a:r>
            <a:r>
              <a:rPr lang="en-US" sz="1200" b="1" dirty="0" err="1" smtClean="0"/>
              <a:t>workpiece</a:t>
            </a:r>
            <a:r>
              <a:rPr lang="en-US" sz="1200" b="1" dirty="0" smtClean="0"/>
              <a:t> </a:t>
            </a:r>
            <a:r>
              <a:rPr lang="en-US" sz="1200" b="1" dirty="0"/>
              <a:t>through the three dies and at extrusion </a:t>
            </a:r>
            <a:r>
              <a:rPr lang="en-US" sz="1200" b="1" dirty="0" smtClean="0"/>
              <a:t>speeds of </a:t>
            </a:r>
            <a:r>
              <a:rPr lang="en-US" sz="1200" b="1" dirty="0"/>
              <a:t>0.51 and 0.76m/min (simulation results).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457200" y="1905000"/>
            <a:ext cx="3425952" cy="4495800"/>
          </a:xfrm>
        </p:spPr>
        <p:txBody>
          <a:bodyPr>
            <a:normAutofit fontScale="77500" lnSpcReduction="20000"/>
          </a:bodyPr>
          <a:lstStyle/>
          <a:p>
            <a:r>
              <a:rPr lang="en-US" dirty="0" smtClean="0"/>
              <a:t>This graph shows us the difference in temperature between the different dies.</a:t>
            </a:r>
          </a:p>
          <a:p>
            <a:r>
              <a:rPr lang="en-US" dirty="0" smtClean="0"/>
              <a:t>This graph also shows more of the maximum temperatures rather than the average temperatures which is seen in the last graph shown.</a:t>
            </a:r>
          </a:p>
          <a:p>
            <a:r>
              <a:rPr lang="en-US" dirty="0" smtClean="0"/>
              <a:t>These temperatures are very closely related to those that the simulation derived.</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038600" y="1676400"/>
            <a:ext cx="4857750" cy="3536381"/>
          </a:xfrm>
          <a:prstGeom prst="rect">
            <a:avLst/>
          </a:prstGeom>
          <a:noFill/>
          <a:ln w="9525">
            <a:noFill/>
            <a:miter lim="800000"/>
            <a:headEnd/>
            <a:tailEnd/>
          </a:ln>
        </p:spPr>
      </p:pic>
      <p:sp>
        <p:nvSpPr>
          <p:cNvPr id="6" name="Rectangle 5"/>
          <p:cNvSpPr/>
          <p:nvPr/>
        </p:nvSpPr>
        <p:spPr>
          <a:xfrm>
            <a:off x="4419600" y="5257800"/>
            <a:ext cx="4572000" cy="461665"/>
          </a:xfrm>
          <a:prstGeom prst="rect">
            <a:avLst/>
          </a:prstGeom>
        </p:spPr>
        <p:txBody>
          <a:bodyPr>
            <a:spAutoFit/>
          </a:bodyPr>
          <a:lstStyle/>
          <a:p>
            <a:r>
              <a:rPr lang="en-US" sz="1200" b="1" dirty="0"/>
              <a:t>Fig. 12 – Evolutions of the </a:t>
            </a:r>
            <a:r>
              <a:rPr lang="en-US" sz="1200" b="1" dirty="0" err="1"/>
              <a:t>extrudate</a:t>
            </a:r>
            <a:r>
              <a:rPr lang="en-US" sz="1200" b="1" dirty="0"/>
              <a:t> </a:t>
            </a:r>
            <a:r>
              <a:rPr lang="en-US" sz="1200" b="1" dirty="0" smtClean="0"/>
              <a:t>temperatures measured </a:t>
            </a:r>
            <a:r>
              <a:rPr lang="en-US" sz="1200" b="1" dirty="0"/>
              <a:t>at the press exit (ram speed 0.6 </a:t>
            </a:r>
            <a:r>
              <a:rPr lang="en-US" sz="1200" b="1" dirty="0" smtClean="0"/>
              <a:t>mm/s, experimental </a:t>
            </a:r>
            <a:r>
              <a:rPr lang="en-US" sz="1200" b="1" dirty="0"/>
              <a:t>results).</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612648" y="4648200"/>
            <a:ext cx="8153400" cy="1600200"/>
          </a:xfrm>
        </p:spPr>
        <p:txBody>
          <a:bodyPr>
            <a:normAutofit fontScale="92500" lnSpcReduction="20000"/>
          </a:bodyPr>
          <a:lstStyle/>
          <a:p>
            <a:r>
              <a:rPr lang="en-US" dirty="0" smtClean="0"/>
              <a:t>The difference in these pictures is that there are defects in two of the specimens.</a:t>
            </a:r>
          </a:p>
          <a:p>
            <a:r>
              <a:rPr lang="en-US" dirty="0" smtClean="0"/>
              <a:t>These cracks appeared because the temperature exceeded the critical value and was too high.</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04800" y="1676400"/>
            <a:ext cx="8598278" cy="2224088"/>
          </a:xfrm>
          <a:prstGeom prst="rect">
            <a:avLst/>
          </a:prstGeom>
          <a:noFill/>
          <a:ln w="9525">
            <a:noFill/>
            <a:miter lim="800000"/>
            <a:headEnd/>
            <a:tailEnd/>
          </a:ln>
        </p:spPr>
      </p:pic>
      <p:sp>
        <p:nvSpPr>
          <p:cNvPr id="5" name="TextBox 4"/>
          <p:cNvSpPr txBox="1"/>
          <p:nvPr/>
        </p:nvSpPr>
        <p:spPr>
          <a:xfrm>
            <a:off x="762000" y="3962400"/>
            <a:ext cx="7620000" cy="461665"/>
          </a:xfrm>
          <a:prstGeom prst="rect">
            <a:avLst/>
          </a:prstGeom>
          <a:noFill/>
        </p:spPr>
        <p:txBody>
          <a:bodyPr wrap="square" rtlCol="0">
            <a:spAutoFit/>
          </a:bodyPr>
          <a:lstStyle/>
          <a:p>
            <a:r>
              <a:rPr lang="en-US" sz="1200" b="1" dirty="0"/>
              <a:t>Fig. 13 – </a:t>
            </a:r>
            <a:r>
              <a:rPr lang="en-US" sz="1200" b="1" dirty="0" err="1"/>
              <a:t>Extrudate</a:t>
            </a:r>
            <a:r>
              <a:rPr lang="en-US" sz="1200" b="1" dirty="0"/>
              <a:t> surface quality determined mainly by the temperatures at the </a:t>
            </a:r>
            <a:r>
              <a:rPr lang="en-US" sz="1200" b="1" dirty="0" err="1"/>
              <a:t>extrudate</a:t>
            </a:r>
            <a:r>
              <a:rPr lang="en-US" sz="1200" b="1" dirty="0"/>
              <a:t> tips: (</a:t>
            </a:r>
            <a:r>
              <a:rPr lang="en-US" sz="1200" b="1" dirty="0" smtClean="0"/>
              <a:t>a) perfect </a:t>
            </a:r>
            <a:r>
              <a:rPr lang="en-US" sz="1200" b="1" dirty="0"/>
              <a:t>surface, (</a:t>
            </a:r>
            <a:r>
              <a:rPr lang="en-US" sz="1200" b="1" dirty="0" smtClean="0"/>
              <a:t>b) surface </a:t>
            </a:r>
            <a:r>
              <a:rPr lang="en-US" sz="1200" b="1" dirty="0"/>
              <a:t>with mini-cracks and (c) surface with hot shortness.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a:t>
            </a:r>
            <a:endParaRPr lang="en-US" dirty="0"/>
          </a:p>
        </p:txBody>
      </p:sp>
      <p:sp>
        <p:nvSpPr>
          <p:cNvPr id="3" name="Content Placeholder 2"/>
          <p:cNvSpPr>
            <a:spLocks noGrp="1"/>
          </p:cNvSpPr>
          <p:nvPr>
            <p:ph sz="quarter" idx="1"/>
          </p:nvPr>
        </p:nvSpPr>
        <p:spPr/>
        <p:txBody>
          <a:bodyPr>
            <a:normAutofit/>
          </a:bodyPr>
          <a:lstStyle/>
          <a:p>
            <a:r>
              <a:rPr lang="en-US" dirty="0" smtClean="0"/>
              <a:t>Ram speed and temperature affect the surface quality of AA7075 high strength aluminum in the extrusion process.</a:t>
            </a:r>
          </a:p>
          <a:p>
            <a:r>
              <a:rPr lang="en-US" dirty="0" smtClean="0"/>
              <a:t>From the simulations and experiments it was shown that the simulation data was very close to experiment data.</a:t>
            </a:r>
          </a:p>
          <a:p>
            <a:r>
              <a:rPr lang="en-US" dirty="0" smtClean="0"/>
              <a:t>These tools can now be used and applied to other shapes in the extrusion process or to other alloys.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sz="quarter" idx="1"/>
          </p:nvPr>
        </p:nvSpPr>
        <p:spPr>
          <a:xfrm>
            <a:off x="612648" y="1752600"/>
            <a:ext cx="8153400" cy="4495800"/>
          </a:xfrm>
        </p:spPr>
        <p:txBody>
          <a:bodyPr>
            <a:normAutofit fontScale="85000" lnSpcReduction="20000"/>
          </a:bodyPr>
          <a:lstStyle/>
          <a:p>
            <a:r>
              <a:rPr lang="en-US" dirty="0" smtClean="0"/>
              <a:t>AA7075 is a high strength aluminum alloy used in aircraft and aerospace.</a:t>
            </a:r>
          </a:p>
          <a:p>
            <a:r>
              <a:rPr lang="en-US" dirty="0" smtClean="0"/>
              <a:t>The alloy is difficult to extrude especially with complex cross-section shapes.</a:t>
            </a:r>
          </a:p>
          <a:p>
            <a:r>
              <a:rPr lang="en-US" dirty="0" smtClean="0"/>
              <a:t>This alloy has higher flow stresses that are sensitive to strain rate and temperature.</a:t>
            </a:r>
          </a:p>
          <a:p>
            <a:r>
              <a:rPr lang="en-US" dirty="0" smtClean="0"/>
              <a:t>Die design and process optimization for the alloy were considered in the manufacture of a complex solid profile with differences in wall thicknesses.</a:t>
            </a:r>
          </a:p>
          <a:p>
            <a:r>
              <a:rPr lang="en-US" dirty="0" smtClean="0"/>
              <a:t>Knowing the effects of extrusion on the alloy will help us to know how fast to extrude it and what kind of die to use so as not to get defects in the product.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5" name="TextBox 4"/>
          <p:cNvSpPr txBox="1"/>
          <p:nvPr/>
        </p:nvSpPr>
        <p:spPr>
          <a:xfrm>
            <a:off x="457200" y="1600200"/>
            <a:ext cx="8229600" cy="5029200"/>
          </a:xfrm>
          <a:prstGeom prst="rect">
            <a:avLst/>
          </a:prstGeom>
          <a:noFill/>
        </p:spPr>
        <p:txBody>
          <a:bodyPr wrap="square" rtlCol="0">
            <a:spAutoFit/>
          </a:bodyPr>
          <a:lstStyle/>
          <a:p>
            <a:pPr marL="228600" indent="-228600">
              <a:buFont typeface="+mj-lt"/>
              <a:buAutoNum type="arabicPeriod"/>
            </a:pPr>
            <a:r>
              <a:rPr lang="pl-PL" sz="1100" dirty="0"/>
              <a:t>Arentoft, M., Gronostajski, Z., Niechajowicz, A., Wanheim, T</a:t>
            </a:r>
            <a:r>
              <a:rPr lang="pl-PL" sz="1100" dirty="0" smtClean="0"/>
              <a:t>.,</a:t>
            </a:r>
            <a:r>
              <a:rPr lang="en-US" sz="1100" dirty="0" smtClean="0"/>
              <a:t> 2000</a:t>
            </a:r>
            <a:r>
              <a:rPr lang="en-US" sz="1100" dirty="0"/>
              <a:t>. Physical and mathematical </a:t>
            </a:r>
            <a:r>
              <a:rPr lang="en-US" sz="1100" dirty="0" err="1"/>
              <a:t>modelling</a:t>
            </a:r>
            <a:r>
              <a:rPr lang="en-US" sz="1100" dirty="0"/>
              <a:t> of </a:t>
            </a:r>
            <a:r>
              <a:rPr lang="en-US" sz="1100" dirty="0" smtClean="0"/>
              <a:t>extrusion processes</a:t>
            </a:r>
            <a:r>
              <a:rPr lang="en-US" sz="1100" dirty="0"/>
              <a:t>. J. Mater. Process. Technol. 106, 2–7.</a:t>
            </a:r>
          </a:p>
          <a:p>
            <a:pPr marL="228600" indent="-228600">
              <a:buFont typeface="+mj-lt"/>
              <a:buAutoNum type="arabicPeriod"/>
            </a:pPr>
            <a:r>
              <a:rPr lang="en-US" sz="1100" dirty="0"/>
              <a:t>Dixon, B., Extrusion of 2xxx and 7xxx alloys 2000. Proceedings </a:t>
            </a:r>
            <a:r>
              <a:rPr lang="en-US" sz="1100" dirty="0" smtClean="0"/>
              <a:t>of the </a:t>
            </a:r>
            <a:r>
              <a:rPr lang="en-US" sz="1100" dirty="0"/>
              <a:t>7th International </a:t>
            </a:r>
            <a:r>
              <a:rPr lang="en-US" sz="1100" dirty="0" err="1"/>
              <a:t>Aluminium</a:t>
            </a:r>
            <a:r>
              <a:rPr lang="en-US" sz="1100" dirty="0"/>
              <a:t> Extrusion </a:t>
            </a:r>
            <a:r>
              <a:rPr lang="en-US" sz="1100" dirty="0" smtClean="0"/>
              <a:t>Technology Seminar</a:t>
            </a:r>
            <a:r>
              <a:rPr lang="en-US" sz="1100" dirty="0"/>
              <a:t>, vol. 1. </a:t>
            </a:r>
            <a:r>
              <a:rPr lang="en-US" sz="1100" dirty="0" err="1"/>
              <a:t>Aluminium</a:t>
            </a:r>
            <a:r>
              <a:rPr lang="en-US" sz="1100" dirty="0"/>
              <a:t> Association and </a:t>
            </a:r>
            <a:r>
              <a:rPr lang="en-US" sz="1100" dirty="0" err="1" smtClean="0"/>
              <a:t>Aluminium</a:t>
            </a:r>
            <a:r>
              <a:rPr lang="en-US" sz="1100" dirty="0" smtClean="0"/>
              <a:t> Extruder’s </a:t>
            </a:r>
            <a:r>
              <a:rPr lang="en-US" sz="1100" dirty="0"/>
              <a:t>Council, Wauconda, Illinois, pp. 281–294.</a:t>
            </a:r>
          </a:p>
          <a:p>
            <a:pPr marL="228600" indent="-228600">
              <a:buFont typeface="+mj-lt"/>
              <a:buAutoNum type="arabicPeriod"/>
            </a:pPr>
            <a:r>
              <a:rPr lang="en-US" sz="1100" dirty="0" err="1"/>
              <a:t>Flitta</a:t>
            </a:r>
            <a:r>
              <a:rPr lang="en-US" sz="1100" dirty="0"/>
              <a:t>, I., Sheppard, T., 2003. Nature of friction in </a:t>
            </a:r>
            <a:r>
              <a:rPr lang="en-US" sz="1100" dirty="0" smtClean="0"/>
              <a:t>extrusion process </a:t>
            </a:r>
            <a:r>
              <a:rPr lang="en-US" sz="1100" dirty="0"/>
              <a:t>and its effect on material flow. Mater. Sci. Technol. </a:t>
            </a:r>
            <a:r>
              <a:rPr lang="en-US" sz="1100" dirty="0" smtClean="0"/>
              <a:t>19, 837–846</a:t>
            </a:r>
            <a:r>
              <a:rPr lang="en-US" sz="1100" dirty="0"/>
              <a:t>.</a:t>
            </a:r>
          </a:p>
          <a:p>
            <a:pPr marL="228600" indent="-228600">
              <a:buFont typeface="+mj-lt"/>
              <a:buAutoNum type="arabicPeriod"/>
            </a:pPr>
            <a:r>
              <a:rPr lang="en-US" sz="1100" dirty="0" err="1"/>
              <a:t>Gouveia</a:t>
            </a:r>
            <a:r>
              <a:rPr lang="en-US" sz="1100" dirty="0"/>
              <a:t>, B.P.P.A., </a:t>
            </a:r>
            <a:r>
              <a:rPr lang="en-US" sz="1100" dirty="0" err="1"/>
              <a:t>Rodrigues</a:t>
            </a:r>
            <a:r>
              <a:rPr lang="en-US" sz="1100" dirty="0"/>
              <a:t>, J.M.C., Martins, P.A.F., Bay, N., </a:t>
            </a:r>
            <a:r>
              <a:rPr lang="en-US" sz="1100" dirty="0" smtClean="0"/>
              <a:t>2001. Physical </a:t>
            </a:r>
            <a:r>
              <a:rPr lang="en-US" sz="1100" dirty="0" err="1"/>
              <a:t>modelling</a:t>
            </a:r>
            <a:r>
              <a:rPr lang="en-US" sz="1100" dirty="0"/>
              <a:t> and numerical simulation of </a:t>
            </a:r>
            <a:r>
              <a:rPr lang="en-US" sz="1100" dirty="0" smtClean="0"/>
              <a:t>the round-to-square </a:t>
            </a:r>
            <a:r>
              <a:rPr lang="en-US" sz="1100" dirty="0"/>
              <a:t>forward extrusion. J. Mater. Process. </a:t>
            </a:r>
            <a:r>
              <a:rPr lang="en-US" sz="1100" dirty="0" smtClean="0"/>
              <a:t>Technol. 112</a:t>
            </a:r>
            <a:r>
              <a:rPr lang="en-US" sz="1100" dirty="0"/>
              <a:t>, 244–251.</a:t>
            </a:r>
          </a:p>
          <a:p>
            <a:pPr marL="228600" indent="-228600">
              <a:buFont typeface="+mj-lt"/>
              <a:buAutoNum type="arabicPeriod"/>
            </a:pPr>
            <a:r>
              <a:rPr lang="en-US" sz="1100" dirty="0"/>
              <a:t>Johnson, W., </a:t>
            </a:r>
            <a:r>
              <a:rPr lang="en-US" sz="1100" dirty="0" err="1"/>
              <a:t>Kudo</a:t>
            </a:r>
            <a:r>
              <a:rPr lang="en-US" sz="1100" dirty="0"/>
              <a:t>, H., 1962. The Mechanics of Metal </a:t>
            </a:r>
            <a:r>
              <a:rPr lang="en-US" sz="1100" dirty="0" smtClean="0"/>
              <a:t>Extrusion. Manchester </a:t>
            </a:r>
            <a:r>
              <a:rPr lang="en-US" sz="1100" dirty="0"/>
              <a:t>University Press, Manchester, p. 60.</a:t>
            </a:r>
          </a:p>
          <a:p>
            <a:pPr marL="228600" indent="-228600">
              <a:buFont typeface="+mj-lt"/>
              <a:buAutoNum type="arabicPeriod"/>
            </a:pPr>
            <a:r>
              <a:rPr lang="da-DK" sz="1100" dirty="0"/>
              <a:t>Kayser, T., Parvizian, F., Hortig, C., Svendsen, B., 2008. </a:t>
            </a:r>
            <a:r>
              <a:rPr lang="da-DK" sz="1100" dirty="0" smtClean="0"/>
              <a:t>Advances </a:t>
            </a:r>
            <a:r>
              <a:rPr lang="en-US" sz="1100" dirty="0" smtClean="0"/>
              <a:t>on </a:t>
            </a:r>
            <a:r>
              <a:rPr lang="en-US" sz="1100" dirty="0"/>
              <a:t>extrusion technology and simulation of light alloys. </a:t>
            </a:r>
            <a:r>
              <a:rPr lang="en-US" sz="1100" dirty="0" smtClean="0"/>
              <a:t>Key Eng</a:t>
            </a:r>
            <a:r>
              <a:rPr lang="en-US" sz="1100" dirty="0"/>
              <a:t>. Mater. 367, 117–123.</a:t>
            </a:r>
            <a:endParaRPr lang="en-US" sz="1100" dirty="0" smtClean="0"/>
          </a:p>
          <a:p>
            <a:pPr marL="228600" indent="-228600">
              <a:buFont typeface="+mj-lt"/>
              <a:buAutoNum type="arabicPeriod"/>
            </a:pPr>
            <a:r>
              <a:rPr lang="en-US" sz="1100" dirty="0" smtClean="0"/>
              <a:t>Lee</a:t>
            </a:r>
            <a:r>
              <a:rPr lang="en-US" sz="1100" dirty="0"/>
              <a:t>, W.-S., Sue, W.-C., Lin, C.-F., Wu, C.-J., 2000. The strain </a:t>
            </a:r>
            <a:r>
              <a:rPr lang="en-US" sz="1100" dirty="0" smtClean="0"/>
              <a:t>rate and </a:t>
            </a:r>
            <a:r>
              <a:rPr lang="en-US" sz="1100" dirty="0"/>
              <a:t>temperature dependences of the dynamic </a:t>
            </a:r>
            <a:r>
              <a:rPr lang="en-US" sz="1100" dirty="0" smtClean="0"/>
              <a:t>impact properties </a:t>
            </a:r>
            <a:r>
              <a:rPr lang="en-US" sz="1100" dirty="0"/>
              <a:t>of 7075 </a:t>
            </a:r>
            <a:r>
              <a:rPr lang="en-US" sz="1100" dirty="0" err="1"/>
              <a:t>aluminium</a:t>
            </a:r>
            <a:r>
              <a:rPr lang="en-US" sz="1100" dirty="0"/>
              <a:t> alloy. J. Mater. Process. </a:t>
            </a:r>
            <a:r>
              <a:rPr lang="en-US" sz="1100" dirty="0" smtClean="0"/>
              <a:t>Technol. 100</a:t>
            </a:r>
            <a:r>
              <a:rPr lang="en-US" sz="1100" dirty="0"/>
              <a:t>, 116–122.</a:t>
            </a:r>
          </a:p>
          <a:p>
            <a:pPr marL="228600" indent="-228600">
              <a:buFont typeface="+mj-lt"/>
              <a:buAutoNum type="arabicPeriod"/>
            </a:pPr>
            <a:r>
              <a:rPr lang="de-DE" sz="1100" dirty="0"/>
              <a:t>Lee, G.-A., Kwak, D.-Y., Kim, S.-Y., Im, Y.-T., 2002. Analysis </a:t>
            </a:r>
            <a:r>
              <a:rPr lang="de-DE" sz="1100" dirty="0" smtClean="0"/>
              <a:t>and </a:t>
            </a:r>
            <a:r>
              <a:rPr lang="en-US" sz="1100" dirty="0" smtClean="0"/>
              <a:t>design </a:t>
            </a:r>
            <a:r>
              <a:rPr lang="en-US" sz="1100" dirty="0"/>
              <a:t>of flat-die hot extrusion process 1. </a:t>
            </a:r>
            <a:r>
              <a:rPr lang="en-US" sz="1100" dirty="0" smtClean="0"/>
              <a:t>Three-dimensional finite </a:t>
            </a:r>
            <a:r>
              <a:rPr lang="en-US" sz="1100" dirty="0"/>
              <a:t>element analysis. Int. J. Mech. Sci. 44, </a:t>
            </a:r>
            <a:r>
              <a:rPr lang="en-US" sz="1100" dirty="0" smtClean="0"/>
              <a:t>915–934</a:t>
            </a:r>
            <a:r>
              <a:rPr lang="en-US" sz="1100" dirty="0"/>
              <a:t>.</a:t>
            </a:r>
          </a:p>
          <a:p>
            <a:pPr marL="228600" indent="-228600">
              <a:buFont typeface="+mj-lt"/>
              <a:buAutoNum type="arabicPeriod"/>
            </a:pPr>
            <a:r>
              <a:rPr lang="en-US" sz="1100" dirty="0"/>
              <a:t>Li, Q., Smith, C.J., Harris, C., Jolly, M.R., 2003a. Finite </a:t>
            </a:r>
            <a:r>
              <a:rPr lang="en-US" sz="1100" dirty="0" smtClean="0"/>
              <a:t>element investigations </a:t>
            </a:r>
            <a:r>
              <a:rPr lang="en-US" sz="1100" dirty="0"/>
              <a:t>upon the influence of pocket die designs </a:t>
            </a:r>
            <a:r>
              <a:rPr lang="en-US" sz="1100" dirty="0" smtClean="0"/>
              <a:t>on metal </a:t>
            </a:r>
            <a:r>
              <a:rPr lang="en-US" sz="1100" dirty="0"/>
              <a:t>flow in </a:t>
            </a:r>
            <a:r>
              <a:rPr lang="en-US" sz="1100" dirty="0" err="1"/>
              <a:t>aluminium</a:t>
            </a:r>
            <a:r>
              <a:rPr lang="en-US" sz="1100" dirty="0"/>
              <a:t> extrusion, part I, effect of </a:t>
            </a:r>
            <a:r>
              <a:rPr lang="en-US" sz="1100" dirty="0" smtClean="0"/>
              <a:t>pocket angle </a:t>
            </a:r>
            <a:r>
              <a:rPr lang="en-US" sz="1100" dirty="0"/>
              <a:t>and volume on metal flow. J. Mater. Process. </a:t>
            </a:r>
            <a:r>
              <a:rPr lang="en-US" sz="1100" dirty="0" smtClean="0"/>
              <a:t>Technol. 135</a:t>
            </a:r>
            <a:r>
              <a:rPr lang="en-US" sz="1100" dirty="0"/>
              <a:t>, 189–196.</a:t>
            </a:r>
          </a:p>
          <a:p>
            <a:pPr marL="228600" indent="-228600">
              <a:buFont typeface="+mj-lt"/>
              <a:buAutoNum type="arabicPeriod"/>
            </a:pPr>
            <a:r>
              <a:rPr lang="en-US" sz="1100" dirty="0"/>
              <a:t>Li, L., Zhou, J., </a:t>
            </a:r>
            <a:r>
              <a:rPr lang="en-US" sz="1100" dirty="0" err="1"/>
              <a:t>Duszczyk</a:t>
            </a:r>
            <a:r>
              <a:rPr lang="en-US" sz="1100" dirty="0"/>
              <a:t>, J., 2003b. Prediction of </a:t>
            </a:r>
            <a:r>
              <a:rPr lang="en-US" sz="1100" dirty="0" smtClean="0"/>
              <a:t>temperature evolution </a:t>
            </a:r>
            <a:r>
              <a:rPr lang="en-US" sz="1100" dirty="0"/>
              <a:t>during the extrusion of 7075 </a:t>
            </a:r>
            <a:r>
              <a:rPr lang="en-US" sz="1100" dirty="0" err="1"/>
              <a:t>aluminium</a:t>
            </a:r>
            <a:r>
              <a:rPr lang="en-US" sz="1100" dirty="0"/>
              <a:t> alloy </a:t>
            </a:r>
            <a:r>
              <a:rPr lang="en-US" sz="1100" dirty="0" smtClean="0"/>
              <a:t>at various </a:t>
            </a:r>
            <a:r>
              <a:rPr lang="en-US" sz="1100" dirty="0"/>
              <a:t>ram speeds. J. Mater. Process. Technol. </a:t>
            </a:r>
            <a:r>
              <a:rPr lang="en-US" sz="1100" dirty="0" smtClean="0"/>
              <a:t>145, 360–370.</a:t>
            </a:r>
          </a:p>
          <a:p>
            <a:pPr marL="228600" indent="-228600">
              <a:buFont typeface="+mj-lt"/>
              <a:buAutoNum type="arabicPeriod"/>
            </a:pPr>
            <a:r>
              <a:rPr lang="en-US" sz="1100" dirty="0" err="1"/>
              <a:t>Prassad</a:t>
            </a:r>
            <a:r>
              <a:rPr lang="en-US" sz="1100" dirty="0"/>
              <a:t>, Y.V.R.K., </a:t>
            </a:r>
            <a:r>
              <a:rPr lang="en-US" sz="1100" dirty="0" err="1"/>
              <a:t>Sasidhara</a:t>
            </a:r>
            <a:r>
              <a:rPr lang="en-US" sz="1100" dirty="0"/>
              <a:t>, S., 1997. Hot Working Guide: </a:t>
            </a:r>
            <a:r>
              <a:rPr lang="en-US" sz="1100" dirty="0" smtClean="0"/>
              <a:t>A Compendium </a:t>
            </a:r>
            <a:r>
              <a:rPr lang="en-US" sz="1100" dirty="0"/>
              <a:t>of Processing Maps. ASM </a:t>
            </a:r>
            <a:r>
              <a:rPr lang="en-US" sz="1100" dirty="0" smtClean="0"/>
              <a:t>International, Materials </a:t>
            </a:r>
            <a:r>
              <a:rPr lang="en-US" sz="1100" dirty="0"/>
              <a:t>Park, Ohio, pp. 139–141.</a:t>
            </a:r>
          </a:p>
          <a:p>
            <a:pPr marL="228600" indent="-228600">
              <a:buFont typeface="+mj-lt"/>
              <a:buAutoNum type="arabicPeriod"/>
            </a:pPr>
            <a:r>
              <a:rPr lang="en-US" sz="1100" dirty="0"/>
              <a:t>Sheppard, T., </a:t>
            </a:r>
            <a:r>
              <a:rPr lang="en-US" sz="1100" dirty="0" err="1"/>
              <a:t>Tunnicliffe</a:t>
            </a:r>
            <a:r>
              <a:rPr lang="en-US" sz="1100" dirty="0"/>
              <a:t>, P.J., Patterson, S.J., 1982. Direct </a:t>
            </a:r>
            <a:r>
              <a:rPr lang="en-US" sz="1100" dirty="0" smtClean="0"/>
              <a:t>and indirect </a:t>
            </a:r>
            <a:r>
              <a:rPr lang="en-US" sz="1100" dirty="0"/>
              <a:t>extrusion of a high strength aerospace alloy (AA7075</a:t>
            </a:r>
            <a:r>
              <a:rPr lang="en-US" sz="1100" dirty="0" smtClean="0"/>
              <a:t>). J</a:t>
            </a:r>
            <a:r>
              <a:rPr lang="en-US" sz="1100" dirty="0"/>
              <a:t>. Mech. Work. Technol. 6, </a:t>
            </a:r>
            <a:r>
              <a:rPr lang="en-US" sz="1100" dirty="0" smtClean="0"/>
              <a:t>313–331.</a:t>
            </a:r>
            <a:endParaRPr lang="en-US" sz="1100" dirty="0"/>
          </a:p>
          <a:p>
            <a:pPr marL="228600" indent="-228600">
              <a:buFont typeface="+mj-lt"/>
              <a:buAutoNum type="arabicPeriod"/>
            </a:pPr>
            <a:r>
              <a:rPr lang="it-IT" sz="1100" dirty="0"/>
              <a:t>Shikorra, M., Donati, L., Tomesani, L., Tekkaya, A.E., </a:t>
            </a:r>
            <a:r>
              <a:rPr lang="it-IT" sz="1100" dirty="0" smtClean="0"/>
              <a:t>2007. </a:t>
            </a:r>
            <a:r>
              <a:rPr lang="en-US" sz="1100" dirty="0" smtClean="0"/>
              <a:t>Extrusion </a:t>
            </a:r>
            <a:r>
              <a:rPr lang="en-US" sz="1100" dirty="0"/>
              <a:t>Benchmark 2007—benchmark experiments: </a:t>
            </a:r>
            <a:r>
              <a:rPr lang="en-US" sz="1100" dirty="0" smtClean="0"/>
              <a:t>study on </a:t>
            </a:r>
            <a:r>
              <a:rPr lang="en-US" sz="1100" dirty="0"/>
              <a:t>material flow extrusion of a flat die. Key Eng. Mater. </a:t>
            </a:r>
            <a:r>
              <a:rPr lang="en-US" sz="1100" dirty="0" smtClean="0"/>
              <a:t>367, 1–8</a:t>
            </a:r>
            <a:r>
              <a:rPr lang="en-US" sz="1100" dirty="0"/>
              <a:t>.</a:t>
            </a:r>
          </a:p>
          <a:p>
            <a:pPr marL="228600" indent="-228600">
              <a:buFont typeface="+mj-lt"/>
              <a:buAutoNum type="arabicPeriod"/>
            </a:pPr>
            <a:r>
              <a:rPr lang="en-US" sz="1100" dirty="0" err="1"/>
              <a:t>Zakharov</a:t>
            </a:r>
            <a:r>
              <a:rPr lang="en-US" sz="1100" dirty="0"/>
              <a:t>, V.V., 2005. Scientific aspects of deformability </a:t>
            </a:r>
            <a:r>
              <a:rPr lang="en-US" sz="1100" dirty="0" smtClean="0"/>
              <a:t>of </a:t>
            </a:r>
            <a:r>
              <a:rPr lang="en-US" sz="1100" dirty="0" err="1" smtClean="0"/>
              <a:t>aluminium</a:t>
            </a:r>
            <a:r>
              <a:rPr lang="en-US" sz="1100" dirty="0" smtClean="0"/>
              <a:t> </a:t>
            </a:r>
            <a:r>
              <a:rPr lang="en-US" sz="1100" dirty="0"/>
              <a:t>alloys during extrusion. Adv. Perform. Mater. </a:t>
            </a:r>
            <a:r>
              <a:rPr lang="en-US" sz="1100" dirty="0" smtClean="0"/>
              <a:t>2, 51–66</a:t>
            </a:r>
            <a:r>
              <a:rPr lang="en-US" sz="1100" dirty="0"/>
              <a:t>.</a:t>
            </a:r>
          </a:p>
          <a:p>
            <a:pPr marL="228600" indent="-228600">
              <a:buFont typeface="+mj-lt"/>
              <a:buAutoNum type="arabicPeriod"/>
            </a:pPr>
            <a:r>
              <a:rPr lang="en-US" sz="1100" dirty="0"/>
              <a:t>Zhou, J., Li, L., </a:t>
            </a:r>
            <a:r>
              <a:rPr lang="en-US" sz="1100" dirty="0" err="1"/>
              <a:t>Duszczyk</a:t>
            </a:r>
            <a:r>
              <a:rPr lang="en-US" sz="1100" dirty="0"/>
              <a:t>, J., 2003. 3D FEM simulation of the </a:t>
            </a:r>
            <a:r>
              <a:rPr lang="en-US" sz="1100" dirty="0" smtClean="0"/>
              <a:t>whole cycle </a:t>
            </a:r>
            <a:r>
              <a:rPr lang="en-US" sz="1100" dirty="0"/>
              <a:t>of </a:t>
            </a:r>
            <a:r>
              <a:rPr lang="en-US" sz="1100" dirty="0" err="1"/>
              <a:t>aluminium</a:t>
            </a:r>
            <a:r>
              <a:rPr lang="en-US" sz="1100" dirty="0"/>
              <a:t> extrusion throughout the transient </a:t>
            </a:r>
            <a:r>
              <a:rPr lang="en-US" sz="1100" dirty="0" smtClean="0"/>
              <a:t>state and </a:t>
            </a:r>
            <a:r>
              <a:rPr lang="en-US" sz="1100" dirty="0"/>
              <a:t>the steady state using the updated </a:t>
            </a:r>
            <a:r>
              <a:rPr lang="en-US" sz="1100" dirty="0" err="1"/>
              <a:t>Lagrangian</a:t>
            </a:r>
            <a:r>
              <a:rPr lang="en-US" sz="1100" dirty="0"/>
              <a:t> </a:t>
            </a:r>
            <a:r>
              <a:rPr lang="en-US" sz="1100" dirty="0" smtClean="0"/>
              <a:t>approach. J</a:t>
            </a:r>
            <a:r>
              <a:rPr lang="en-US" sz="1100" dirty="0"/>
              <a:t>. Mater. Process. Technol. 134, 383–397.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Models and Design Principles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43000" y="1554480"/>
            <a:ext cx="6858000" cy="3120479"/>
          </a:xfrm>
          <a:prstGeom prst="rect">
            <a:avLst/>
          </a:prstGeom>
          <a:noFill/>
          <a:ln w="9525">
            <a:noFill/>
            <a:miter lim="800000"/>
            <a:headEnd/>
            <a:tailEnd/>
          </a:ln>
        </p:spPr>
      </p:pic>
      <p:sp>
        <p:nvSpPr>
          <p:cNvPr id="5" name="TextBox 4"/>
          <p:cNvSpPr txBox="1"/>
          <p:nvPr/>
        </p:nvSpPr>
        <p:spPr>
          <a:xfrm>
            <a:off x="1143000" y="4572000"/>
            <a:ext cx="6858000" cy="640080"/>
          </a:xfrm>
          <a:prstGeom prst="rect">
            <a:avLst/>
          </a:prstGeom>
          <a:noFill/>
        </p:spPr>
        <p:txBody>
          <a:bodyPr wrap="square" rtlCol="0">
            <a:spAutoFit/>
          </a:bodyPr>
          <a:lstStyle/>
          <a:p>
            <a:r>
              <a:rPr lang="en-US" sz="1200" dirty="0"/>
              <a:t>Fig. 1 – Cross-section shape and dimensions of the </a:t>
            </a:r>
            <a:r>
              <a:rPr lang="en-US" sz="1200" dirty="0" err="1"/>
              <a:t>extrudate</a:t>
            </a:r>
            <a:r>
              <a:rPr lang="en-US" sz="1200" dirty="0"/>
              <a:t> and the basic design of </a:t>
            </a:r>
            <a:r>
              <a:rPr lang="en-US" sz="1200" dirty="0" smtClean="0"/>
              <a:t>the double-pocket </a:t>
            </a:r>
            <a:r>
              <a:rPr lang="en-US" sz="1200" dirty="0"/>
              <a:t>die (half model</a:t>
            </a:r>
            <a:r>
              <a:rPr lang="en-US" sz="1200" dirty="0" smtClean="0"/>
              <a:t>) </a:t>
            </a:r>
            <a:r>
              <a:rPr lang="de-DE" sz="1200" dirty="0" smtClean="0"/>
              <a:t>(</a:t>
            </a:r>
            <a:r>
              <a:rPr lang="de-DE" sz="1200" dirty="0"/>
              <a:t>b1—die bearing 1 behind Pocket 1 and b2—die bearing 2 behind Pocket 2).</a:t>
            </a:r>
            <a:endParaRPr lang="en-US" sz="1200" dirty="0"/>
          </a:p>
        </p:txBody>
      </p:sp>
      <p:graphicFrame>
        <p:nvGraphicFramePr>
          <p:cNvPr id="8" name="Table 7"/>
          <p:cNvGraphicFramePr>
            <a:graphicFrameLocks noGrp="1"/>
          </p:cNvGraphicFramePr>
          <p:nvPr/>
        </p:nvGraphicFramePr>
        <p:xfrm>
          <a:off x="2209800" y="5105400"/>
          <a:ext cx="4495800" cy="1554480"/>
        </p:xfrm>
        <a:graphic>
          <a:graphicData uri="http://schemas.openxmlformats.org/drawingml/2006/table">
            <a:tbl>
              <a:tblPr firstRow="1" bandRow="1">
                <a:tableStyleId>{5C22544A-7EE6-4342-B048-85BDC9FD1C3A}</a:tableStyleId>
              </a:tblPr>
              <a:tblGrid>
                <a:gridCol w="1295400"/>
                <a:gridCol w="1600200"/>
                <a:gridCol w="1600200"/>
              </a:tblGrid>
              <a:tr h="2794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Table 1 – Die bearing lengths behind Pocket 1 and Pocket 2</a:t>
                      </a:r>
                    </a:p>
                    <a:p>
                      <a:pPr algn="ctr"/>
                      <a:endParaRPr lang="en-US" sz="1200" dirty="0"/>
                    </a:p>
                  </a:txBody>
                  <a:tcPr/>
                </a:tc>
                <a:tc hMerge="1">
                  <a:txBody>
                    <a:bodyPr/>
                    <a:lstStyle/>
                    <a:p>
                      <a:endParaRPr lang="en-US" dirty="0"/>
                    </a:p>
                  </a:txBody>
                  <a:tcPr/>
                </a:tc>
                <a:tc hMerge="1">
                  <a:txBody>
                    <a:bodyPr/>
                    <a:lstStyle/>
                    <a:p>
                      <a:endParaRPr lang="en-US" dirty="0"/>
                    </a:p>
                  </a:txBody>
                  <a:tcPr/>
                </a:tc>
              </a:tr>
              <a:tr h="237565">
                <a:tc>
                  <a:txBody>
                    <a:bodyPr/>
                    <a:lstStyle/>
                    <a:p>
                      <a:pPr algn="ctr"/>
                      <a:endParaRPr lang="en-US" sz="1200" dirty="0"/>
                    </a:p>
                  </a:txBody>
                  <a:tcPr/>
                </a:tc>
                <a:tc>
                  <a:txBody>
                    <a:bodyPr/>
                    <a:lstStyle/>
                    <a:p>
                      <a:pPr algn="ctr"/>
                      <a:r>
                        <a:rPr lang="en-US" sz="1200" dirty="0" smtClean="0"/>
                        <a:t>Bearing, b1 [mm] </a:t>
                      </a:r>
                      <a:endParaRPr lang="en-US" sz="1200" dirty="0"/>
                    </a:p>
                  </a:txBody>
                  <a:tcPr/>
                </a:tc>
                <a:tc>
                  <a:txBody>
                    <a:bodyPr/>
                    <a:lstStyle/>
                    <a:p>
                      <a:pPr algn="ctr"/>
                      <a:r>
                        <a:rPr lang="en-US" sz="1200" dirty="0" smtClean="0"/>
                        <a:t>Bearing, b2 [mm]</a:t>
                      </a:r>
                      <a:endParaRPr lang="en-US" sz="1200" dirty="0"/>
                    </a:p>
                  </a:txBody>
                  <a:tcPr/>
                </a:tc>
              </a:tr>
              <a:tr h="237565">
                <a:tc>
                  <a:txBody>
                    <a:bodyPr/>
                    <a:lstStyle/>
                    <a:p>
                      <a:pPr algn="ctr"/>
                      <a:r>
                        <a:rPr lang="de-DE" sz="1200" dirty="0" smtClean="0"/>
                        <a:t>Die No. 1 </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3.5</a:t>
                      </a:r>
                      <a:endParaRPr lang="en-US" sz="1200" dirty="0"/>
                    </a:p>
                  </a:txBody>
                  <a:tcPr/>
                </a:tc>
              </a:tr>
              <a:tr h="237565">
                <a:tc>
                  <a:txBody>
                    <a:bodyPr/>
                    <a:lstStyle/>
                    <a:p>
                      <a:pPr algn="ctr"/>
                      <a:r>
                        <a:rPr lang="en-US" sz="1200" dirty="0" smtClean="0"/>
                        <a:t>Die No. 2</a:t>
                      </a:r>
                      <a:endParaRPr lang="en-US" sz="1200" dirty="0"/>
                    </a:p>
                  </a:txBody>
                  <a:tcPr/>
                </a:tc>
                <a:tc>
                  <a:txBody>
                    <a:bodyPr/>
                    <a:lstStyle/>
                    <a:p>
                      <a:pPr algn="ctr"/>
                      <a:r>
                        <a:rPr lang="en-US" sz="1200" dirty="0" smtClean="0"/>
                        <a:t>5.0</a:t>
                      </a:r>
                      <a:endParaRPr lang="en-US" sz="1200" dirty="0"/>
                    </a:p>
                  </a:txBody>
                  <a:tcPr/>
                </a:tc>
                <a:tc>
                  <a:txBody>
                    <a:bodyPr/>
                    <a:lstStyle/>
                    <a:p>
                      <a:pPr algn="ctr"/>
                      <a:r>
                        <a:rPr lang="en-US" sz="1200" dirty="0" smtClean="0"/>
                        <a:t>6.0</a:t>
                      </a:r>
                      <a:endParaRPr lang="en-US" sz="1200" dirty="0"/>
                    </a:p>
                  </a:txBody>
                  <a:tcPr/>
                </a:tc>
              </a:tr>
              <a:tr h="237565">
                <a:tc>
                  <a:txBody>
                    <a:bodyPr/>
                    <a:lstStyle/>
                    <a:p>
                      <a:pPr algn="ctr"/>
                      <a:r>
                        <a:rPr lang="en-US" sz="1200" dirty="0" smtClean="0"/>
                        <a:t>Die No. 3</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11.0</a:t>
                      </a:r>
                      <a:endParaRPr lang="en-US" sz="1200"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Models and Design Principles</a:t>
            </a:r>
            <a:endParaRPr lang="en-US" dirty="0"/>
          </a:p>
        </p:txBody>
      </p:sp>
      <p:graphicFrame>
        <p:nvGraphicFramePr>
          <p:cNvPr id="5" name="Table 4"/>
          <p:cNvGraphicFramePr>
            <a:graphicFrameLocks noGrp="1"/>
          </p:cNvGraphicFramePr>
          <p:nvPr/>
        </p:nvGraphicFramePr>
        <p:xfrm>
          <a:off x="3352799" y="1981200"/>
          <a:ext cx="5257801" cy="2667000"/>
        </p:xfrm>
        <a:graphic>
          <a:graphicData uri="http://schemas.openxmlformats.org/drawingml/2006/table">
            <a:tbl>
              <a:tblPr firstRow="1" bandRow="1">
                <a:tableStyleId>{5C22544A-7EE6-4342-B048-85BDC9FD1C3A}</a:tableStyleId>
              </a:tblPr>
              <a:tblGrid>
                <a:gridCol w="3833813"/>
                <a:gridCol w="547688"/>
                <a:gridCol w="876300"/>
              </a:tblGrid>
              <a:tr h="335280">
                <a:tc gridSpan="3">
                  <a:txBody>
                    <a:bodyPr/>
                    <a:lstStyle/>
                    <a:p>
                      <a:r>
                        <a:rPr lang="en-US" sz="1200" b="1" dirty="0" smtClean="0"/>
                        <a:t>Table 2 – Physical properties of the </a:t>
                      </a:r>
                      <a:r>
                        <a:rPr lang="en-US" sz="1200" b="1" dirty="0" err="1" smtClean="0"/>
                        <a:t>workpiece</a:t>
                      </a:r>
                      <a:r>
                        <a:rPr lang="en-US" sz="1200" b="1" dirty="0" smtClean="0"/>
                        <a:t> and</a:t>
                      </a:r>
                      <a:r>
                        <a:rPr lang="en-US" sz="1200" b="1" baseline="0" dirty="0" smtClean="0"/>
                        <a:t> </a:t>
                      </a:r>
                      <a:r>
                        <a:rPr lang="en-US" sz="1200" b="1" dirty="0" smtClean="0"/>
                        <a:t>extrusion tooling and heat transfer coefficients</a:t>
                      </a:r>
                    </a:p>
                  </a:txBody>
                  <a:tcPr/>
                </a:tc>
                <a:tc hMerge="1">
                  <a:txBody>
                    <a:bodyPr/>
                    <a:lstStyle/>
                    <a:p>
                      <a:endParaRPr lang="en-US" dirty="0"/>
                    </a:p>
                  </a:txBody>
                  <a:tcPr/>
                </a:tc>
                <a:tc hMerge="1">
                  <a:txBody>
                    <a:bodyPr/>
                    <a:lstStyle/>
                    <a:p>
                      <a:endParaRPr lang="en-US" dirty="0"/>
                    </a:p>
                  </a:txBody>
                  <a:tcPr/>
                </a:tc>
              </a:tr>
              <a:tr h="304800">
                <a:tc>
                  <a:txBody>
                    <a:bodyPr/>
                    <a:lstStyle/>
                    <a:p>
                      <a:r>
                        <a:rPr lang="en-US" sz="1200" dirty="0" smtClean="0"/>
                        <a:t>Physical properties </a:t>
                      </a:r>
                      <a:endParaRPr lang="en-US" sz="1200" dirty="0"/>
                    </a:p>
                  </a:txBody>
                  <a:tcPr/>
                </a:tc>
                <a:tc>
                  <a:txBody>
                    <a:bodyPr/>
                    <a:lstStyle/>
                    <a:p>
                      <a:r>
                        <a:rPr lang="en-US" sz="1200" dirty="0" smtClean="0"/>
                        <a:t>AA7075</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H13 tool steel</a:t>
                      </a:r>
                    </a:p>
                  </a:txBody>
                  <a:tcPr/>
                </a:tc>
              </a:tr>
              <a:tr h="265814">
                <a:tc>
                  <a:txBody>
                    <a:bodyPr/>
                    <a:lstStyle/>
                    <a:p>
                      <a:r>
                        <a:rPr lang="en-US" sz="1200" dirty="0" smtClean="0"/>
                        <a:t>Heat capacity [N/(mm2 ◦C)] </a:t>
                      </a:r>
                      <a:endParaRPr lang="en-US" sz="1200" dirty="0"/>
                    </a:p>
                  </a:txBody>
                  <a:tcPr/>
                </a:tc>
                <a:tc>
                  <a:txBody>
                    <a:bodyPr/>
                    <a:lstStyle/>
                    <a:p>
                      <a:r>
                        <a:rPr lang="en-US" sz="1200" dirty="0" smtClean="0"/>
                        <a:t>2.39</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5.6</a:t>
                      </a:r>
                    </a:p>
                  </a:txBody>
                  <a:tcPr/>
                </a:tc>
              </a:tr>
              <a:tr h="289560">
                <a:tc>
                  <a:txBody>
                    <a:bodyPr/>
                    <a:lstStyle/>
                    <a:p>
                      <a:r>
                        <a:rPr lang="en-US" sz="1200" dirty="0" smtClean="0"/>
                        <a:t>Thermal conductivity [W/(m ◦C)]</a:t>
                      </a:r>
                      <a:endParaRPr lang="en-US" sz="1200" dirty="0"/>
                    </a:p>
                  </a:txBody>
                  <a:tcPr/>
                </a:tc>
                <a:tc>
                  <a:txBody>
                    <a:bodyPr/>
                    <a:lstStyle/>
                    <a:p>
                      <a:r>
                        <a:rPr lang="en-US" sz="1200" dirty="0" smtClean="0"/>
                        <a:t>130</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28.4</a:t>
                      </a:r>
                    </a:p>
                  </a:txBody>
                  <a:tcPr/>
                </a:tc>
              </a:tr>
              <a:tr h="326774">
                <a:tc>
                  <a:txBody>
                    <a:bodyPr/>
                    <a:lstStyle/>
                    <a:p>
                      <a:r>
                        <a:rPr lang="en-US" sz="1200" dirty="0" smtClean="0"/>
                        <a:t>Heat transfer coefficient</a:t>
                      </a:r>
                      <a:r>
                        <a:rPr lang="en-US" sz="1200" baseline="0" dirty="0" smtClean="0"/>
                        <a:t> </a:t>
                      </a:r>
                      <a:r>
                        <a:rPr lang="en-US" sz="1200" dirty="0" smtClean="0"/>
                        <a:t>between</a:t>
                      </a:r>
                      <a:r>
                        <a:rPr lang="en-US" sz="1200" baseline="0" dirty="0" smtClean="0"/>
                        <a:t> </a:t>
                      </a:r>
                      <a:r>
                        <a:rPr lang="en-US" sz="1200" dirty="0" smtClean="0"/>
                        <a:t>tooling and </a:t>
                      </a:r>
                      <a:r>
                        <a:rPr lang="en-US" sz="1200" dirty="0" err="1" smtClean="0"/>
                        <a:t>workpiece</a:t>
                      </a:r>
                      <a:r>
                        <a:rPr lang="en-US" sz="1200" baseline="0" dirty="0" smtClean="0"/>
                        <a:t> </a:t>
                      </a:r>
                      <a:r>
                        <a:rPr lang="en-US" sz="1200" dirty="0" smtClean="0"/>
                        <a:t>[N/(◦Csmm2)]</a:t>
                      </a:r>
                    </a:p>
                  </a:txBody>
                  <a:tcPr/>
                </a:tc>
                <a:tc>
                  <a:txBody>
                    <a:bodyPr/>
                    <a:lstStyle/>
                    <a:p>
                      <a:r>
                        <a:rPr lang="en-US" sz="1200" dirty="0" smtClean="0"/>
                        <a:t>11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11</a:t>
                      </a:r>
                    </a:p>
                  </a:txBody>
                  <a:tcPr/>
                </a:tc>
              </a:tr>
              <a:tr h="304800">
                <a:tc>
                  <a:txBody>
                    <a:bodyPr/>
                    <a:lstStyle/>
                    <a:p>
                      <a:r>
                        <a:rPr lang="en-US" sz="1200" dirty="0" smtClean="0"/>
                        <a:t>Heat transfer coefficient</a:t>
                      </a:r>
                      <a:r>
                        <a:rPr lang="en-US" sz="1200" baseline="0" dirty="0" smtClean="0"/>
                        <a:t> </a:t>
                      </a:r>
                      <a:r>
                        <a:rPr lang="en-US" sz="1200" dirty="0" smtClean="0"/>
                        <a:t>between</a:t>
                      </a:r>
                      <a:r>
                        <a:rPr lang="en-US" sz="1200" baseline="0" dirty="0" smtClean="0"/>
                        <a:t> </a:t>
                      </a:r>
                      <a:r>
                        <a:rPr lang="en-US" sz="1200" dirty="0" smtClean="0"/>
                        <a:t>tooling/</a:t>
                      </a:r>
                      <a:r>
                        <a:rPr lang="en-US" sz="1200" dirty="0" err="1" smtClean="0"/>
                        <a:t>workpiece</a:t>
                      </a:r>
                      <a:r>
                        <a:rPr lang="en-US" sz="1200" dirty="0" smtClean="0"/>
                        <a:t> and air</a:t>
                      </a:r>
                      <a:r>
                        <a:rPr lang="en-US" sz="1200" baseline="0" dirty="0" smtClean="0"/>
                        <a:t> </a:t>
                      </a:r>
                      <a:r>
                        <a:rPr lang="en-US" sz="1200" dirty="0" smtClean="0"/>
                        <a:t>[N/(◦Csmm2)]</a:t>
                      </a:r>
                    </a:p>
                  </a:txBody>
                  <a:tcPr/>
                </a:tc>
                <a:tc>
                  <a:txBody>
                    <a:bodyPr/>
                    <a:lstStyle/>
                    <a:p>
                      <a:r>
                        <a:rPr lang="en-US" sz="1200" dirty="0" smtClean="0"/>
                        <a:t>0.02</a:t>
                      </a:r>
                      <a:endParaRPr lang="en-US" sz="1200" dirty="0"/>
                    </a:p>
                  </a:txBody>
                  <a:tcPr/>
                </a:tc>
                <a:tc>
                  <a:txBody>
                    <a:bodyPr/>
                    <a:lstStyle/>
                    <a:p>
                      <a:r>
                        <a:rPr lang="en-US" sz="1200" dirty="0" smtClean="0"/>
                        <a:t>0.02</a:t>
                      </a:r>
                      <a:endParaRPr lang="en-US" sz="1200" dirty="0"/>
                    </a:p>
                  </a:txBody>
                  <a:tcPr/>
                </a:tc>
              </a:tr>
              <a:tr h="251992">
                <a:tc>
                  <a:txBody>
                    <a:bodyPr/>
                    <a:lstStyle/>
                    <a:p>
                      <a:r>
                        <a:rPr lang="en-US" sz="1200" dirty="0" smtClean="0"/>
                        <a:t>Emissivity</a:t>
                      </a:r>
                      <a:endParaRPr lang="en-US" sz="1200" dirty="0"/>
                    </a:p>
                  </a:txBody>
                  <a:tcPr/>
                </a:tc>
                <a:tc>
                  <a:txBody>
                    <a:bodyPr/>
                    <a:lstStyle/>
                    <a:p>
                      <a:r>
                        <a:rPr lang="en-US" sz="1200" dirty="0" smtClean="0"/>
                        <a:t>0.1</a:t>
                      </a:r>
                      <a:endParaRPr lang="en-US" sz="1200" dirty="0"/>
                    </a:p>
                  </a:txBody>
                  <a:tcPr/>
                </a:tc>
                <a:tc>
                  <a:txBody>
                    <a:bodyPr/>
                    <a:lstStyle/>
                    <a:p>
                      <a:r>
                        <a:rPr lang="en-US" sz="1200" dirty="0" smtClean="0"/>
                        <a:t>0.7</a:t>
                      </a:r>
                      <a:endParaRPr lang="en-US" sz="1200" dirty="0"/>
                    </a:p>
                  </a:txBody>
                  <a:tcPr/>
                </a:tc>
              </a:tr>
            </a:tbl>
          </a:graphicData>
        </a:graphic>
      </p:graphicFrame>
      <p:graphicFrame>
        <p:nvGraphicFramePr>
          <p:cNvPr id="7" name="Table 6"/>
          <p:cNvGraphicFramePr>
            <a:graphicFrameLocks noGrp="1"/>
          </p:cNvGraphicFramePr>
          <p:nvPr/>
        </p:nvGraphicFramePr>
        <p:xfrm>
          <a:off x="457200" y="2971800"/>
          <a:ext cx="2819400" cy="3449320"/>
        </p:xfrm>
        <a:graphic>
          <a:graphicData uri="http://schemas.openxmlformats.org/drawingml/2006/table">
            <a:tbl>
              <a:tblPr firstRow="1" bandRow="1">
                <a:tableStyleId>{5C22544A-7EE6-4342-B048-85BDC9FD1C3A}</a:tableStyleId>
              </a:tblPr>
              <a:tblGrid>
                <a:gridCol w="1824318"/>
                <a:gridCol w="995082"/>
              </a:tblGrid>
              <a:tr h="431800">
                <a:tc gridSpan="2">
                  <a:txBody>
                    <a:bodyPr/>
                    <a:lstStyle/>
                    <a:p>
                      <a:r>
                        <a:rPr lang="en-US" sz="1200" b="1" dirty="0" smtClean="0"/>
                        <a:t>Table 3 – Process parameters and billet dimensions</a:t>
                      </a:r>
                      <a:r>
                        <a:rPr lang="en-US" sz="1200" b="1" baseline="0" dirty="0" smtClean="0"/>
                        <a:t> </a:t>
                      </a:r>
                      <a:r>
                        <a:rPr lang="en-US" sz="1200" b="1" dirty="0" smtClean="0"/>
                        <a:t>used</a:t>
                      </a:r>
                      <a:r>
                        <a:rPr lang="en-US" sz="1200" b="1" baseline="0" dirty="0" smtClean="0"/>
                        <a:t> </a:t>
                      </a:r>
                      <a:r>
                        <a:rPr lang="en-US" sz="1200" b="1" dirty="0" smtClean="0"/>
                        <a:t>in FEM simulation and experiments</a:t>
                      </a:r>
                    </a:p>
                  </a:txBody>
                  <a:tcPr/>
                </a:tc>
                <a:tc hMerge="1">
                  <a:txBody>
                    <a:bodyPr/>
                    <a:lstStyle/>
                    <a:p>
                      <a:endParaRPr lang="en-US" dirty="0"/>
                    </a:p>
                  </a:txBody>
                  <a:tcPr/>
                </a:tc>
              </a:tr>
              <a:tr h="2946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temperature (◦C)</a:t>
                      </a:r>
                    </a:p>
                  </a:txBody>
                  <a:tcPr/>
                </a:tc>
                <a:tc hMerge="1">
                  <a:txBody>
                    <a:bodyPr/>
                    <a:lstStyle/>
                    <a:p>
                      <a:endParaRPr lang="en-US" sz="1200" dirty="0"/>
                    </a:p>
                  </a:txBody>
                  <a:tcPr/>
                </a:tc>
              </a:tr>
              <a:tr h="218440">
                <a:tc>
                  <a:txBody>
                    <a:bodyPr/>
                    <a:lstStyle/>
                    <a:p>
                      <a:r>
                        <a:rPr lang="en-US" sz="1200" dirty="0" smtClean="0"/>
                        <a:t>Die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450</a:t>
                      </a:r>
                    </a:p>
                  </a:txBody>
                  <a:tcPr/>
                </a:tc>
              </a:tr>
              <a:tr h="152400">
                <a:tc>
                  <a:txBody>
                    <a:bodyPr/>
                    <a:lstStyle/>
                    <a:p>
                      <a:r>
                        <a:rPr lang="en-US" sz="1200" dirty="0" smtClean="0"/>
                        <a:t>Stem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450</a:t>
                      </a:r>
                    </a:p>
                  </a:txBody>
                  <a:tcPr/>
                </a:tc>
              </a:tr>
              <a:tr h="238760">
                <a:tc>
                  <a:txBody>
                    <a:bodyPr/>
                    <a:lstStyle/>
                    <a:p>
                      <a:r>
                        <a:rPr lang="en-US" sz="1200" dirty="0" smtClean="0"/>
                        <a:t>Container</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450</a:t>
                      </a:r>
                    </a:p>
                  </a:txBody>
                  <a:tcPr/>
                </a:tc>
              </a:tr>
              <a:tr h="248920">
                <a:tc>
                  <a:txBody>
                    <a:bodyPr/>
                    <a:lstStyle/>
                    <a:p>
                      <a:r>
                        <a:rPr lang="en-US" sz="1200" dirty="0" smtClean="0"/>
                        <a:t>Billet</a:t>
                      </a:r>
                      <a:endParaRPr lang="en-US" sz="1200" dirty="0"/>
                    </a:p>
                  </a:txBody>
                  <a:tcPr/>
                </a:tc>
                <a:tc>
                  <a:txBody>
                    <a:bodyPr/>
                    <a:lstStyle/>
                    <a:p>
                      <a:r>
                        <a:rPr lang="en-US" sz="1200" dirty="0" smtClean="0"/>
                        <a:t>470</a:t>
                      </a:r>
                      <a:endParaRPr lang="en-US" sz="1200" dirty="0"/>
                    </a:p>
                  </a:txBody>
                  <a:tcPr/>
                </a:tc>
              </a:tr>
              <a:tr h="259080">
                <a:tc>
                  <a:txBody>
                    <a:bodyPr/>
                    <a:lstStyle/>
                    <a:p>
                      <a:r>
                        <a:rPr lang="en-US" sz="1200" dirty="0" smtClean="0"/>
                        <a:t>Ram speed [mm/s]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0.4, 0.6</a:t>
                      </a:r>
                    </a:p>
                  </a:txBody>
                  <a:tcPr/>
                </a:tc>
              </a:tr>
              <a:tr h="269240">
                <a:tc>
                  <a:txBody>
                    <a:bodyPr/>
                    <a:lstStyle/>
                    <a:p>
                      <a:r>
                        <a:rPr lang="sv-SE" sz="1200" dirty="0" smtClean="0"/>
                        <a:t>Extrusion speed [m/min]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0.51, 0.76</a:t>
                      </a:r>
                    </a:p>
                  </a:txBody>
                  <a:tcPr/>
                </a:tc>
              </a:tr>
              <a:tr h="279400">
                <a:tc>
                  <a:txBody>
                    <a:bodyPr/>
                    <a:lstStyle/>
                    <a:p>
                      <a:r>
                        <a:rPr lang="en-US" sz="1200" dirty="0" smtClean="0"/>
                        <a:t>Billet diameter [mm]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110</a:t>
                      </a:r>
                    </a:p>
                  </a:txBody>
                  <a:tcPr/>
                </a:tc>
              </a:tr>
              <a:tr h="289560">
                <a:tc>
                  <a:txBody>
                    <a:bodyPr/>
                    <a:lstStyle/>
                    <a:p>
                      <a:r>
                        <a:rPr lang="en-US" sz="1200" dirty="0" smtClean="0"/>
                        <a:t>Billet length [mm]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220</a:t>
                      </a:r>
                    </a:p>
                  </a:txBody>
                  <a:tcPr/>
                </a:tc>
              </a:tr>
              <a:tr h="299720">
                <a:tc>
                  <a:txBody>
                    <a:bodyPr/>
                    <a:lstStyle/>
                    <a:p>
                      <a:r>
                        <a:rPr lang="en-US" sz="1200" dirty="0" smtClean="0"/>
                        <a:t>Extrusion ratio </a:t>
                      </a:r>
                      <a:endParaRPr lang="en-US" sz="1200" dirty="0"/>
                    </a:p>
                  </a:txBody>
                  <a:tcPr/>
                </a:tc>
                <a:tc>
                  <a:txBody>
                    <a:bodyPr/>
                    <a:lstStyle/>
                    <a:p>
                      <a:r>
                        <a:rPr lang="en-US" sz="1200" dirty="0" smtClean="0"/>
                        <a:t>21.23</a:t>
                      </a:r>
                      <a:endParaRPr lang="en-US" sz="1200" dirty="0"/>
                    </a:p>
                  </a:txBody>
                  <a:tcPr/>
                </a:tc>
              </a:tr>
            </a:tbl>
          </a:graphicData>
        </a:graphic>
      </p:graphicFrame>
      <p:sp>
        <p:nvSpPr>
          <p:cNvPr id="8" name="TextBox 7"/>
          <p:cNvSpPr txBox="1"/>
          <p:nvPr/>
        </p:nvSpPr>
        <p:spPr>
          <a:xfrm>
            <a:off x="3581400" y="4876800"/>
            <a:ext cx="5029200" cy="1754326"/>
          </a:xfrm>
          <a:prstGeom prst="rect">
            <a:avLst/>
          </a:prstGeom>
          <a:noFill/>
        </p:spPr>
        <p:txBody>
          <a:bodyPr wrap="square" rtlCol="0">
            <a:spAutoFit/>
          </a:bodyPr>
          <a:lstStyle/>
          <a:p>
            <a:r>
              <a:rPr lang="en-US" dirty="0" err="1" smtClean="0"/>
              <a:t>f</a:t>
            </a:r>
            <a:r>
              <a:rPr lang="en-US" baseline="-25000" dirty="0" err="1" smtClean="0"/>
              <a:t>s</a:t>
            </a:r>
            <a:r>
              <a:rPr lang="en-US" dirty="0" smtClean="0"/>
              <a:t>=</a:t>
            </a:r>
            <a:r>
              <a:rPr lang="en-US" dirty="0" err="1" smtClean="0"/>
              <a:t>mk</a:t>
            </a:r>
            <a:r>
              <a:rPr lang="en-US" dirty="0" smtClean="0"/>
              <a:t>: where </a:t>
            </a:r>
            <a:r>
              <a:rPr lang="en-US" dirty="0" err="1" smtClean="0"/>
              <a:t>f</a:t>
            </a:r>
            <a:r>
              <a:rPr lang="en-US" baseline="-25000" dirty="0" err="1" smtClean="0"/>
              <a:t>s</a:t>
            </a:r>
            <a:r>
              <a:rPr lang="en-US" baseline="-25000" dirty="0" smtClean="0"/>
              <a:t> </a:t>
            </a:r>
            <a:r>
              <a:rPr lang="en-US" dirty="0" smtClean="0"/>
              <a:t>is the frictional stress, k the shear yield stress of the deforming </a:t>
            </a:r>
            <a:r>
              <a:rPr lang="en-US" dirty="0" err="1" smtClean="0"/>
              <a:t>workpiece</a:t>
            </a:r>
            <a:r>
              <a:rPr lang="en-US" dirty="0" smtClean="0"/>
              <a:t>, and m the friction factor. This equation is used to represent the friction between the </a:t>
            </a:r>
            <a:r>
              <a:rPr lang="en-US" dirty="0" err="1" smtClean="0"/>
              <a:t>workpiece</a:t>
            </a:r>
            <a:r>
              <a:rPr lang="en-US" dirty="0" smtClean="0"/>
              <a:t> and die and between the </a:t>
            </a:r>
            <a:r>
              <a:rPr lang="en-US" dirty="0" err="1" smtClean="0"/>
              <a:t>workpiece</a:t>
            </a:r>
            <a:r>
              <a:rPr lang="en-US" dirty="0" smtClean="0"/>
              <a:t> and container.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304800" y="1752600"/>
            <a:ext cx="4568952" cy="4191000"/>
          </a:xfrm>
        </p:spPr>
        <p:txBody>
          <a:bodyPr>
            <a:normAutofit fontScale="77500" lnSpcReduction="20000"/>
          </a:bodyPr>
          <a:lstStyle/>
          <a:p>
            <a:r>
              <a:rPr lang="en-US" sz="3600" dirty="0" smtClean="0"/>
              <a:t>There were many different kinds of software or equipment used when performing this experiment</a:t>
            </a:r>
            <a:r>
              <a:rPr lang="en-US" sz="4000" dirty="0" smtClean="0"/>
              <a:t>.</a:t>
            </a:r>
          </a:p>
          <a:p>
            <a:pPr lvl="1"/>
            <a:r>
              <a:rPr lang="en-US" sz="3200" dirty="0" smtClean="0"/>
              <a:t>DEFORM 3D</a:t>
            </a:r>
          </a:p>
          <a:p>
            <a:pPr lvl="1"/>
            <a:r>
              <a:rPr lang="en-US" sz="3200" dirty="0" smtClean="0"/>
              <a:t>FEM-based commercial software package</a:t>
            </a:r>
          </a:p>
          <a:p>
            <a:pPr lvl="1"/>
            <a:r>
              <a:rPr lang="en-US" sz="3200" dirty="0" smtClean="0"/>
              <a:t>AMD quad processer station</a:t>
            </a:r>
          </a:p>
          <a:p>
            <a:pPr lvl="1"/>
            <a:r>
              <a:rPr lang="en-US" sz="3200" dirty="0" smtClean="0"/>
              <a:t>Three different sized dies</a:t>
            </a: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5029200" y="1756867"/>
            <a:ext cx="3657600" cy="3577133"/>
          </a:xfrm>
          <a:prstGeom prst="rect">
            <a:avLst/>
          </a:prstGeom>
          <a:noFill/>
          <a:ln w="9525">
            <a:noFill/>
            <a:miter lim="800000"/>
            <a:headEnd/>
            <a:tailEnd/>
          </a:ln>
        </p:spPr>
      </p:pic>
      <p:sp>
        <p:nvSpPr>
          <p:cNvPr id="5" name="TextBox 4"/>
          <p:cNvSpPr txBox="1"/>
          <p:nvPr/>
        </p:nvSpPr>
        <p:spPr>
          <a:xfrm>
            <a:off x="5410200" y="5486400"/>
            <a:ext cx="2971800" cy="461665"/>
          </a:xfrm>
          <a:prstGeom prst="rect">
            <a:avLst/>
          </a:prstGeom>
          <a:noFill/>
        </p:spPr>
        <p:txBody>
          <a:bodyPr wrap="square" rtlCol="0">
            <a:spAutoFit/>
          </a:bodyPr>
          <a:lstStyle/>
          <a:p>
            <a:r>
              <a:rPr lang="en-US" sz="1200" b="1" dirty="0"/>
              <a:t>Fig. 3 – Example of a double-pocket die used in </a:t>
            </a:r>
            <a:r>
              <a:rPr lang="en-US" sz="1200" b="1" dirty="0" smtClean="0"/>
              <a:t>extrusion experiments</a:t>
            </a:r>
            <a:r>
              <a:rPr lang="en-US" sz="1200" b="1" dirty="0"/>
              <a:t>.</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5257800" y="1600200"/>
            <a:ext cx="3581400" cy="5105400"/>
          </a:xfrm>
        </p:spPr>
        <p:txBody>
          <a:bodyPr>
            <a:normAutofit fontScale="85000" lnSpcReduction="20000"/>
          </a:bodyPr>
          <a:lstStyle/>
          <a:p>
            <a:r>
              <a:rPr lang="en-US" dirty="0" smtClean="0"/>
              <a:t>Both simulations and experiments were performed.</a:t>
            </a:r>
          </a:p>
          <a:p>
            <a:r>
              <a:rPr lang="en-US" dirty="0" smtClean="0"/>
              <a:t>Using the FEM software simulations were able to be performed with different temperatures as expressed in table 3.</a:t>
            </a:r>
          </a:p>
          <a:p>
            <a:r>
              <a:rPr lang="en-US" dirty="0" smtClean="0"/>
              <a:t>Real experiments were then performed using the same temperatures as the FEM simulations.</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2205336"/>
            <a:ext cx="4772785" cy="2895600"/>
          </a:xfrm>
          <a:prstGeom prst="rect">
            <a:avLst/>
          </a:prstGeom>
          <a:noFill/>
          <a:ln w="9525">
            <a:noFill/>
            <a:miter lim="800000"/>
            <a:headEnd/>
            <a:tailEnd/>
          </a:ln>
        </p:spPr>
      </p:pic>
      <p:sp>
        <p:nvSpPr>
          <p:cNvPr id="5" name="TextBox 4"/>
          <p:cNvSpPr txBox="1"/>
          <p:nvPr/>
        </p:nvSpPr>
        <p:spPr>
          <a:xfrm>
            <a:off x="609600" y="5253335"/>
            <a:ext cx="4495800" cy="461665"/>
          </a:xfrm>
          <a:prstGeom prst="rect">
            <a:avLst/>
          </a:prstGeom>
          <a:noFill/>
        </p:spPr>
        <p:txBody>
          <a:bodyPr wrap="square" rtlCol="0">
            <a:spAutoFit/>
          </a:bodyPr>
          <a:lstStyle/>
          <a:p>
            <a:r>
              <a:rPr lang="en-US" sz="1200" b="1" dirty="0"/>
              <a:t>Fig. 2 – FEM meshes of the billet, die and other extrusion tooling.</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1752600"/>
            <a:ext cx="7689418" cy="2633662"/>
          </a:xfrm>
          <a:prstGeom prst="rect">
            <a:avLst/>
          </a:prstGeom>
          <a:noFill/>
          <a:ln w="9525">
            <a:noFill/>
            <a:miter lim="800000"/>
            <a:headEnd/>
            <a:tailEnd/>
          </a:ln>
        </p:spPr>
      </p:pic>
      <p:sp>
        <p:nvSpPr>
          <p:cNvPr id="5" name="TextBox 4"/>
          <p:cNvSpPr txBox="1"/>
          <p:nvPr/>
        </p:nvSpPr>
        <p:spPr>
          <a:xfrm>
            <a:off x="1371600" y="4419600"/>
            <a:ext cx="6629400" cy="461665"/>
          </a:xfrm>
          <a:prstGeom prst="rect">
            <a:avLst/>
          </a:prstGeom>
          <a:noFill/>
        </p:spPr>
        <p:txBody>
          <a:bodyPr wrap="square" rtlCol="0">
            <a:spAutoFit/>
          </a:bodyPr>
          <a:lstStyle/>
          <a:p>
            <a:r>
              <a:rPr lang="en-US" sz="1200" b="1" dirty="0"/>
              <a:t>Fig. 5 – (a) Experimental and (b) simulated </a:t>
            </a:r>
            <a:r>
              <a:rPr lang="en-US" sz="1200" b="1" dirty="0" err="1"/>
              <a:t>extrudate</a:t>
            </a:r>
            <a:r>
              <a:rPr lang="en-US" sz="1200" b="1" dirty="0"/>
              <a:t> front ends through Die No. 2 with </a:t>
            </a:r>
            <a:r>
              <a:rPr lang="en-US" sz="1200" b="1" dirty="0" smtClean="0"/>
              <a:t>a difference </a:t>
            </a:r>
            <a:r>
              <a:rPr lang="en-US" sz="1200" b="1" dirty="0"/>
              <a:t>of 0.6% in the radius </a:t>
            </a:r>
            <a:r>
              <a:rPr lang="en-US" sz="1200" b="1" dirty="0" smtClean="0"/>
              <a:t>of the </a:t>
            </a:r>
            <a:r>
              <a:rPr lang="en-US" sz="1200" b="1" dirty="0"/>
              <a:t>curvature.</a:t>
            </a:r>
            <a:endParaRPr lang="en-US" sz="1200" dirty="0"/>
          </a:p>
        </p:txBody>
      </p:sp>
      <p:sp>
        <p:nvSpPr>
          <p:cNvPr id="6" name="Content Placeholder 2"/>
          <p:cNvSpPr>
            <a:spLocks noGrp="1"/>
          </p:cNvSpPr>
          <p:nvPr>
            <p:ph sz="quarter" idx="1"/>
          </p:nvPr>
        </p:nvSpPr>
        <p:spPr>
          <a:xfrm>
            <a:off x="612648" y="5257800"/>
            <a:ext cx="8153400" cy="1066800"/>
          </a:xfrm>
        </p:spPr>
        <p:txBody>
          <a:bodyPr>
            <a:normAutofit fontScale="62500" lnSpcReduction="20000"/>
          </a:bodyPr>
          <a:lstStyle/>
          <a:p>
            <a:r>
              <a:rPr lang="en-US" dirty="0" smtClean="0"/>
              <a:t>From these two pictures we can see that there is a difference in what the simulation will give and what we get from real experiments.</a:t>
            </a:r>
          </a:p>
          <a:p>
            <a:r>
              <a:rPr lang="en-US" dirty="0" smtClean="0"/>
              <a:t>The example from the experiment shows that it has a larger radius of curvature after it is extruded.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sz="quarter" idx="1"/>
          </p:nvPr>
        </p:nvSpPr>
        <p:spPr>
          <a:xfrm>
            <a:off x="609600" y="5715000"/>
            <a:ext cx="8153400" cy="914400"/>
          </a:xfrm>
        </p:spPr>
        <p:txBody>
          <a:bodyPr>
            <a:normAutofit lnSpcReduction="10000"/>
          </a:bodyPr>
          <a:lstStyle/>
          <a:p>
            <a:r>
              <a:rPr lang="en-US" dirty="0" smtClean="0"/>
              <a:t>We can see that between the three dies that temperature distributions are different.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1752600"/>
            <a:ext cx="8534399" cy="2895991"/>
          </a:xfrm>
          <a:prstGeom prst="rect">
            <a:avLst/>
          </a:prstGeom>
          <a:noFill/>
          <a:ln w="9525">
            <a:noFill/>
            <a:miter lim="800000"/>
            <a:headEnd/>
            <a:tailEnd/>
          </a:ln>
        </p:spPr>
      </p:pic>
      <p:sp>
        <p:nvSpPr>
          <p:cNvPr id="5" name="TextBox 4"/>
          <p:cNvSpPr txBox="1"/>
          <p:nvPr/>
        </p:nvSpPr>
        <p:spPr>
          <a:xfrm>
            <a:off x="533400" y="4800600"/>
            <a:ext cx="8001000" cy="646331"/>
          </a:xfrm>
          <a:prstGeom prst="rect">
            <a:avLst/>
          </a:prstGeom>
          <a:noFill/>
        </p:spPr>
        <p:txBody>
          <a:bodyPr wrap="square" rtlCol="0">
            <a:spAutoFit/>
          </a:bodyPr>
          <a:lstStyle/>
          <a:p>
            <a:r>
              <a:rPr lang="en-US" sz="1200" b="1" dirty="0"/>
              <a:t>Fig. 9 – Temperature distributions of the </a:t>
            </a:r>
            <a:r>
              <a:rPr lang="en-US" sz="1200" b="1" dirty="0" err="1"/>
              <a:t>workpiece</a:t>
            </a:r>
            <a:r>
              <a:rPr lang="en-US" sz="1200" b="1" dirty="0"/>
              <a:t> during extrusion through Die No. 2 with bearing lengths of 5 and </a:t>
            </a:r>
            <a:r>
              <a:rPr lang="en-US" sz="1200" b="1" dirty="0" smtClean="0"/>
              <a:t>6mm and </a:t>
            </a:r>
            <a:r>
              <a:rPr lang="en-US" sz="1200" b="1" dirty="0"/>
              <a:t>at a ram speed of 0.6mm/s (</a:t>
            </a:r>
            <a:r>
              <a:rPr lang="en-US" sz="1200" b="1" i="1" dirty="0"/>
              <a:t>s—ram displacement): (a) s = 9.45mm, (b) s = 11.10mm and (c) s = 12.10mm.</a:t>
            </a:r>
            <a:endParaRPr lang="en-US" sz="1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193</TotalTime>
  <Words>1536</Words>
  <Application>Microsoft Office PowerPoint</Application>
  <PresentationFormat>On-screen Show (4:3)</PresentationFormat>
  <Paragraphs>118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Extrusion of 7075 aluminium alloy through double-pocket dies to manufacture a complex profile</vt:lpstr>
      <vt:lpstr>Introduction</vt:lpstr>
      <vt:lpstr>References</vt:lpstr>
      <vt:lpstr>Models and Design Principles </vt:lpstr>
      <vt:lpstr>Models and Design Principles</vt:lpstr>
      <vt:lpstr>Results</vt:lpstr>
      <vt:lpstr>Results</vt:lpstr>
      <vt:lpstr>Results</vt:lpstr>
      <vt:lpstr>Results</vt:lpstr>
      <vt:lpstr>Results</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Extrusion of 7075 aluminium alloy through double-pocket dies to manufacture a complex profile</dc:title>
  <dc:creator>Christina Lambertson</dc:creator>
  <cp:lastModifiedBy>Christina Lambertson</cp:lastModifiedBy>
  <cp:revision>23</cp:revision>
  <dcterms:created xsi:type="dcterms:W3CDTF">2010-09-11T02:44:32Z</dcterms:created>
  <dcterms:modified xsi:type="dcterms:W3CDTF">2010-09-11T05:57:59Z</dcterms:modified>
</cp:coreProperties>
</file>