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764" autoAdjust="0"/>
    <p:restoredTop sz="91833" autoAdjust="0"/>
  </p:normalViewPr>
  <p:slideViewPr>
    <p:cSldViewPr>
      <p:cViewPr>
        <p:scale>
          <a:sx n="90" d="100"/>
          <a:sy n="90" d="100"/>
        </p:scale>
        <p:origin x="-810"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C8462AB-716E-4437-9CBA-A9A0419BEC97}" type="datetimeFigureOut">
              <a:rPr lang="en-US" smtClean="0"/>
              <a:t>9/19/2010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C2FDC92-92CB-49F3-84B8-D021786F3C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8462AB-716E-4437-9CBA-A9A0419BEC97}" type="datetimeFigureOut">
              <a:rPr lang="en-US" smtClean="0"/>
              <a:t>9/19/2010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DC92-92CB-49F3-84B8-D021786F3C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8462AB-716E-4437-9CBA-A9A0419BEC97}" type="datetimeFigureOut">
              <a:rPr lang="en-US" smtClean="0"/>
              <a:t>9/19/2010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DC92-92CB-49F3-84B8-D021786F3C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8462AB-716E-4437-9CBA-A9A0419BEC97}" type="datetimeFigureOut">
              <a:rPr lang="en-US" smtClean="0"/>
              <a:t>9/19/2010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DC92-92CB-49F3-84B8-D021786F3C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8462AB-716E-4437-9CBA-A9A0419BEC97}" type="datetimeFigureOut">
              <a:rPr lang="en-US" smtClean="0"/>
              <a:t>9/19/2010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DC92-92CB-49F3-84B8-D021786F3C2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8462AB-716E-4437-9CBA-A9A0419BEC97}" type="datetimeFigureOut">
              <a:rPr lang="en-US" smtClean="0"/>
              <a:t>9/19/2010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FDC92-92CB-49F3-84B8-D021786F3C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C8462AB-716E-4437-9CBA-A9A0419BEC97}" type="datetimeFigureOut">
              <a:rPr lang="en-US" smtClean="0"/>
              <a:t>9/19/2010</a:t>
            </a:fld>
            <a:endParaRPr lang="en-US"/>
          </a:p>
        </p:txBody>
      </p:sp>
      <p:sp>
        <p:nvSpPr>
          <p:cNvPr id="27" name="Slide Number Placeholder 26"/>
          <p:cNvSpPr>
            <a:spLocks noGrp="1"/>
          </p:cNvSpPr>
          <p:nvPr>
            <p:ph type="sldNum" sz="quarter" idx="11"/>
          </p:nvPr>
        </p:nvSpPr>
        <p:spPr/>
        <p:txBody>
          <a:bodyPr rtlCol="0"/>
          <a:lstStyle/>
          <a:p>
            <a:fld id="{9C2FDC92-92CB-49F3-84B8-D021786F3C26}"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C8462AB-716E-4437-9CBA-A9A0419BEC97}" type="datetimeFigureOut">
              <a:rPr lang="en-US" smtClean="0"/>
              <a:t>9/19/2010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C2FDC92-92CB-49F3-84B8-D021786F3C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462AB-716E-4437-9CBA-A9A0419BEC97}" type="datetimeFigureOut">
              <a:rPr lang="en-US" smtClean="0"/>
              <a:t>9/19/2010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FDC92-92CB-49F3-84B8-D021786F3C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8462AB-716E-4437-9CBA-A9A0419BEC97}" type="datetimeFigureOut">
              <a:rPr lang="en-US" smtClean="0"/>
              <a:t>9/19/2010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FDC92-92CB-49F3-84B8-D021786F3C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8462AB-716E-4437-9CBA-A9A0419BEC97}" type="datetimeFigureOut">
              <a:rPr lang="en-US" smtClean="0"/>
              <a:t>9/19/2010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FDC92-92CB-49F3-84B8-D021786F3C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C8462AB-716E-4437-9CBA-A9A0419BEC97}" type="datetimeFigureOut">
              <a:rPr lang="en-US" smtClean="0"/>
              <a:t>9/19/2010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C2FDC92-92CB-49F3-84B8-D021786F3C2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458200" cy="2514600"/>
          </a:xfrm>
        </p:spPr>
        <p:txBody>
          <a:bodyPr>
            <a:normAutofit/>
          </a:bodyPr>
          <a:lstStyle/>
          <a:p>
            <a:r>
              <a:rPr lang="en-US" dirty="0" smtClean="0"/>
              <a:t>Experimental Study on sheet metal bending with medium-power diode laser</a:t>
            </a:r>
            <a:endParaRPr lang="en-US" dirty="0"/>
          </a:p>
        </p:txBody>
      </p:sp>
      <p:sp>
        <p:nvSpPr>
          <p:cNvPr id="3" name="Subtitle 2"/>
          <p:cNvSpPr>
            <a:spLocks noGrp="1"/>
          </p:cNvSpPr>
          <p:nvPr>
            <p:ph type="subTitle" idx="1"/>
          </p:nvPr>
        </p:nvSpPr>
        <p:spPr>
          <a:xfrm>
            <a:off x="457200" y="4191000"/>
            <a:ext cx="8077200" cy="1752600"/>
          </a:xfrm>
        </p:spPr>
        <p:txBody>
          <a:bodyPr/>
          <a:lstStyle/>
          <a:p>
            <a:r>
              <a:rPr lang="en-US" dirty="0" smtClean="0"/>
              <a:t>Authors: M-L Chen, J. </a:t>
            </a:r>
            <a:r>
              <a:rPr lang="en-US" dirty="0" err="1" smtClean="0"/>
              <a:t>Jeswiet</a:t>
            </a:r>
            <a:r>
              <a:rPr lang="en-US" dirty="0" smtClean="0"/>
              <a:t>, P.J. Bates, G. Zak</a:t>
            </a:r>
          </a:p>
          <a:p>
            <a:endParaRPr lang="en-US" dirty="0" smtClean="0"/>
          </a:p>
          <a:p>
            <a:r>
              <a:rPr lang="en-US" dirty="0" smtClean="0"/>
              <a:t>September 20, 2010</a:t>
            </a:r>
          </a:p>
          <a:p>
            <a:r>
              <a:rPr lang="en-US" dirty="0" smtClean="0"/>
              <a:t>Presented by: Kyle Petersen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200" dirty="0" smtClean="0"/>
              <a:t>Laser scan speed</a:t>
            </a:r>
            <a:endParaRPr lang="en-US" sz="3200" dirty="0"/>
          </a:p>
        </p:txBody>
      </p:sp>
      <p:sp>
        <p:nvSpPr>
          <p:cNvPr id="4" name="Content Placeholder 3"/>
          <p:cNvSpPr>
            <a:spLocks noGrp="1"/>
          </p:cNvSpPr>
          <p:nvPr>
            <p:ph sz="half" idx="2"/>
          </p:nvPr>
        </p:nvSpPr>
        <p:spPr/>
        <p:txBody>
          <a:bodyPr/>
          <a:lstStyle/>
          <a:p>
            <a:endParaRPr lang="en-US"/>
          </a:p>
        </p:txBody>
      </p:sp>
      <p:pic>
        <p:nvPicPr>
          <p:cNvPr id="5122" name="Picture 2"/>
          <p:cNvPicPr>
            <a:picLocks noGrp="1" noChangeAspect="1" noChangeArrowheads="1"/>
          </p:cNvPicPr>
          <p:nvPr>
            <p:ph sz="half" idx="1"/>
          </p:nvPr>
        </p:nvPicPr>
        <p:blipFill>
          <a:blip r:embed="rId2"/>
          <a:srcRect/>
          <a:stretch>
            <a:fillRect/>
          </a:stretch>
        </p:blipFill>
        <p:spPr bwMode="auto">
          <a:xfrm>
            <a:off x="304800" y="1676400"/>
            <a:ext cx="4919007" cy="1905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505200" y="2743200"/>
            <a:ext cx="5398512"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Laser scan passes</a:t>
            </a:r>
            <a:endParaRPr lang="en-US" dirty="0"/>
          </a:p>
        </p:txBody>
      </p:sp>
      <p:pic>
        <p:nvPicPr>
          <p:cNvPr id="6146" name="Picture 2"/>
          <p:cNvPicPr>
            <a:picLocks noGrp="1" noChangeAspect="1" noChangeArrowheads="1"/>
          </p:cNvPicPr>
          <p:nvPr>
            <p:ph sz="half" idx="1"/>
          </p:nvPr>
        </p:nvPicPr>
        <p:blipFill>
          <a:blip r:embed="rId2"/>
          <a:srcRect/>
          <a:stretch>
            <a:fillRect/>
          </a:stretch>
        </p:blipFill>
        <p:spPr bwMode="auto">
          <a:xfrm>
            <a:off x="228600" y="3657600"/>
            <a:ext cx="8583446" cy="2667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600200" y="1600200"/>
            <a:ext cx="5381897" cy="18288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1981200" y="6248400"/>
            <a:ext cx="4686300" cy="31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smtClean="0"/>
              <a:t>Analysis of the Results</a:t>
            </a:r>
            <a:endParaRPr lang="en-US" dirty="0"/>
          </a:p>
        </p:txBody>
      </p:sp>
      <p:sp>
        <p:nvSpPr>
          <p:cNvPr id="3" name="Content Placeholder 2"/>
          <p:cNvSpPr>
            <a:spLocks noGrp="1"/>
          </p:cNvSpPr>
          <p:nvPr>
            <p:ph sz="half" idx="1"/>
          </p:nvPr>
        </p:nvSpPr>
        <p:spPr>
          <a:xfrm>
            <a:off x="457200" y="1676400"/>
            <a:ext cx="4038600" cy="4525963"/>
          </a:xfrm>
        </p:spPr>
        <p:txBody>
          <a:bodyPr/>
          <a:lstStyle/>
          <a:p>
            <a:pPr>
              <a:buNone/>
            </a:pPr>
            <a:r>
              <a:rPr lang="en-US" dirty="0" smtClean="0"/>
              <a:t>From a bend angle point of view, regardless of </a:t>
            </a:r>
            <a:r>
              <a:rPr lang="en-US" dirty="0" smtClean="0"/>
              <a:t>the surface </a:t>
            </a:r>
            <a:r>
              <a:rPr lang="en-US" dirty="0" smtClean="0"/>
              <a:t>quality, a maximum bend angle and </a:t>
            </a:r>
            <a:r>
              <a:rPr lang="en-US" dirty="0" smtClean="0"/>
              <a:t>material thickness </a:t>
            </a:r>
            <a:r>
              <a:rPr lang="en-US" dirty="0" smtClean="0"/>
              <a:t>relationship can be drawn, as shown </a:t>
            </a:r>
            <a:r>
              <a:rPr lang="en-US" dirty="0" smtClean="0"/>
              <a:t>in Fig</a:t>
            </a:r>
            <a:r>
              <a:rPr lang="en-US" dirty="0" smtClean="0"/>
              <a:t>. 9, for both wide and narrow laser beam conditions</a:t>
            </a:r>
            <a:r>
              <a:rPr lang="en-US" dirty="0" smtClean="0"/>
              <a:t>. A </a:t>
            </a:r>
            <a:r>
              <a:rPr lang="en-US" dirty="0" smtClean="0"/>
              <a:t>relationship can also be drawn between </a:t>
            </a:r>
            <a:r>
              <a:rPr lang="en-US" dirty="0" smtClean="0"/>
              <a:t>the maximum </a:t>
            </a:r>
            <a:r>
              <a:rPr lang="en-US" dirty="0" smtClean="0"/>
              <a:t>bend angle and the ratio of laser </a:t>
            </a:r>
            <a:r>
              <a:rPr lang="en-US" dirty="0" smtClean="0"/>
              <a:t>beam width </a:t>
            </a:r>
            <a:r>
              <a:rPr lang="en-US" dirty="0" smtClean="0"/>
              <a:t>to sheet metal thickness</a:t>
            </a:r>
            <a:endParaRPr lang="en-US" dirty="0"/>
          </a:p>
        </p:txBody>
      </p:sp>
      <p:pic>
        <p:nvPicPr>
          <p:cNvPr id="7170" name="Picture 2"/>
          <p:cNvPicPr>
            <a:picLocks noGrp="1" noChangeAspect="1" noChangeArrowheads="1"/>
          </p:cNvPicPr>
          <p:nvPr>
            <p:ph sz="half" idx="2"/>
          </p:nvPr>
        </p:nvPicPr>
        <p:blipFill>
          <a:blip r:embed="rId2"/>
          <a:srcRect/>
          <a:stretch>
            <a:fillRect/>
          </a:stretch>
        </p:blipFill>
        <p:spPr bwMode="auto">
          <a:xfrm>
            <a:off x="4828806" y="3886200"/>
            <a:ext cx="3781794" cy="2590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029200" y="1219200"/>
            <a:ext cx="3381375" cy="27544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beam width effects</a:t>
            </a:r>
            <a:endParaRPr lang="en-US" dirty="0"/>
          </a:p>
        </p:txBody>
      </p:sp>
      <p:sp>
        <p:nvSpPr>
          <p:cNvPr id="3" name="Content Placeholder 2"/>
          <p:cNvSpPr>
            <a:spLocks noGrp="1"/>
          </p:cNvSpPr>
          <p:nvPr>
            <p:ph sz="half" idx="1"/>
          </p:nvPr>
        </p:nvSpPr>
        <p:spPr>
          <a:xfrm>
            <a:off x="457200" y="2249424"/>
            <a:ext cx="7848600" cy="4525963"/>
          </a:xfrm>
        </p:spPr>
        <p:txBody>
          <a:bodyPr/>
          <a:lstStyle/>
          <a:p>
            <a:r>
              <a:rPr lang="en-US" dirty="0" smtClean="0"/>
              <a:t>Overall the width has little effect on the bend angle, but the surface appearances vary greatly depending on laser width and number of passes. </a:t>
            </a:r>
            <a:endParaRPr lang="en-US" dirty="0"/>
          </a:p>
        </p:txBody>
      </p:sp>
      <p:pic>
        <p:nvPicPr>
          <p:cNvPr id="8194" name="Picture 2"/>
          <p:cNvPicPr>
            <a:picLocks noGrp="1" noChangeAspect="1" noChangeArrowheads="1"/>
          </p:cNvPicPr>
          <p:nvPr>
            <p:ph sz="half" idx="2"/>
          </p:nvPr>
        </p:nvPicPr>
        <p:blipFill>
          <a:blip r:embed="rId2"/>
          <a:srcRect/>
          <a:stretch>
            <a:fillRect/>
          </a:stretch>
        </p:blipFill>
        <p:spPr bwMode="auto">
          <a:xfrm>
            <a:off x="762000" y="3505200"/>
            <a:ext cx="7797998"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lstStyle/>
          <a:p>
            <a:r>
              <a:rPr lang="en-US" dirty="0" smtClean="0"/>
              <a:t>In conclusion</a:t>
            </a:r>
            <a:endParaRPr lang="en-US" dirty="0"/>
          </a:p>
        </p:txBody>
      </p:sp>
      <p:sp>
        <p:nvSpPr>
          <p:cNvPr id="3" name="Content Placeholder 2"/>
          <p:cNvSpPr>
            <a:spLocks noGrp="1"/>
          </p:cNvSpPr>
          <p:nvPr>
            <p:ph sz="half" idx="1"/>
          </p:nvPr>
        </p:nvSpPr>
        <p:spPr>
          <a:xfrm>
            <a:off x="457200" y="1295400"/>
            <a:ext cx="4572000" cy="5105400"/>
          </a:xfrm>
        </p:spPr>
        <p:txBody>
          <a:bodyPr>
            <a:normAutofit/>
          </a:bodyPr>
          <a:lstStyle/>
          <a:p>
            <a:r>
              <a:rPr lang="en-US" sz="1400" dirty="0" smtClean="0"/>
              <a:t>This test showed that a diode laser is an effective tool for </a:t>
            </a:r>
            <a:r>
              <a:rPr lang="en-US" sz="1400" dirty="0" smtClean="0"/>
              <a:t>laser forming </a:t>
            </a:r>
            <a:r>
              <a:rPr lang="en-US" sz="1400" dirty="0" smtClean="0"/>
              <a:t>of carbon </a:t>
            </a:r>
            <a:r>
              <a:rPr lang="en-US" sz="1400" dirty="0" smtClean="0"/>
              <a:t>steel sheets</a:t>
            </a:r>
            <a:r>
              <a:rPr lang="en-US" sz="1400" dirty="0" smtClean="0"/>
              <a:t>.</a:t>
            </a:r>
          </a:p>
          <a:p>
            <a:r>
              <a:rPr lang="en-US" sz="1400" dirty="0" smtClean="0"/>
              <a:t> </a:t>
            </a:r>
            <a:r>
              <a:rPr lang="en-US" sz="1400" dirty="0" smtClean="0"/>
              <a:t>No additional surface </a:t>
            </a:r>
            <a:r>
              <a:rPr lang="en-US" sz="1400" dirty="0" smtClean="0"/>
              <a:t>coating is </a:t>
            </a:r>
            <a:r>
              <a:rPr lang="en-US" sz="1400" dirty="0" smtClean="0"/>
              <a:t>required. </a:t>
            </a:r>
          </a:p>
          <a:p>
            <a:r>
              <a:rPr lang="en-US" sz="1400" dirty="0" smtClean="0"/>
              <a:t>Beam width to material thickness ratios played an important role in the resulting bend angle of the sheet metal. </a:t>
            </a:r>
          </a:p>
          <a:p>
            <a:r>
              <a:rPr lang="en-US" sz="1400" dirty="0" smtClean="0"/>
              <a:t>This </a:t>
            </a:r>
            <a:r>
              <a:rPr lang="en-US" sz="1400" dirty="0" smtClean="0"/>
              <a:t>laser beam </a:t>
            </a:r>
            <a:r>
              <a:rPr lang="en-US" sz="1400" dirty="0" smtClean="0"/>
              <a:t>width study </a:t>
            </a:r>
            <a:r>
              <a:rPr lang="en-US" sz="1400" dirty="0" smtClean="0"/>
              <a:t>showed that the maximum bend </a:t>
            </a:r>
            <a:r>
              <a:rPr lang="en-US" sz="1400" dirty="0" smtClean="0"/>
              <a:t>angle depends </a:t>
            </a:r>
            <a:r>
              <a:rPr lang="en-US" sz="1400" dirty="0" smtClean="0"/>
              <a:t>mainly on the material thickness, not </a:t>
            </a:r>
            <a:r>
              <a:rPr lang="en-US" sz="1400" dirty="0" smtClean="0"/>
              <a:t>the power </a:t>
            </a:r>
            <a:r>
              <a:rPr lang="en-US" sz="1400" dirty="0" smtClean="0"/>
              <a:t>intensity distribution across the bend </a:t>
            </a:r>
            <a:r>
              <a:rPr lang="en-US" sz="1400" dirty="0" smtClean="0"/>
              <a:t>line for </a:t>
            </a:r>
            <a:r>
              <a:rPr lang="en-US" sz="1400" dirty="0" smtClean="0"/>
              <a:t>the given laser beam profile </a:t>
            </a:r>
            <a:r>
              <a:rPr lang="en-US" sz="1400" dirty="0" smtClean="0"/>
              <a:t>and material thickness range </a:t>
            </a:r>
            <a:r>
              <a:rPr lang="en-US" sz="1400" dirty="0" smtClean="0"/>
              <a:t>tested here. </a:t>
            </a:r>
            <a:endParaRPr lang="en-US" sz="1400" dirty="0" smtClean="0"/>
          </a:p>
          <a:p>
            <a:r>
              <a:rPr lang="en-US" sz="1400" dirty="0" smtClean="0"/>
              <a:t>A</a:t>
            </a:r>
            <a:r>
              <a:rPr lang="en-US" sz="1400" dirty="0" smtClean="0"/>
              <a:t> </a:t>
            </a:r>
            <a:r>
              <a:rPr lang="en-US" sz="1400" dirty="0" smtClean="0"/>
              <a:t>more evenly </a:t>
            </a:r>
            <a:r>
              <a:rPr lang="en-US" sz="1400" dirty="0" smtClean="0"/>
              <a:t>distributed laser </a:t>
            </a:r>
            <a:r>
              <a:rPr lang="en-US" sz="1400" dirty="0" smtClean="0"/>
              <a:t>beam is preferred to a sharp one </a:t>
            </a:r>
            <a:r>
              <a:rPr lang="en-US" sz="1400" dirty="0" smtClean="0"/>
              <a:t>for obtaining </a:t>
            </a:r>
            <a:r>
              <a:rPr lang="en-US" sz="1400" dirty="0" smtClean="0"/>
              <a:t>approximately the same bend angle </a:t>
            </a:r>
            <a:r>
              <a:rPr lang="en-US" sz="1400" dirty="0" smtClean="0"/>
              <a:t>but with </a:t>
            </a:r>
            <a:r>
              <a:rPr lang="en-US" sz="1400" dirty="0" smtClean="0"/>
              <a:t>less material property and surface </a:t>
            </a:r>
            <a:r>
              <a:rPr lang="en-US" sz="1400" dirty="0" smtClean="0"/>
              <a:t>appearance changes.</a:t>
            </a:r>
          </a:p>
          <a:p>
            <a:r>
              <a:rPr lang="en-US" sz="1400" dirty="0" smtClean="0"/>
              <a:t>Laser bending is more effective in the initial number of passes. So, a multi-path bend strategy may be preferred for maximizing the total bend angle as well as reducing the bend surface morphology change.</a:t>
            </a:r>
          </a:p>
          <a:p>
            <a:endParaRPr lang="en-US" sz="1400" dirty="0" smtClean="0"/>
          </a:p>
          <a:p>
            <a:endParaRPr lang="en-US" sz="1400" dirty="0"/>
          </a:p>
        </p:txBody>
      </p:sp>
      <p:sp>
        <p:nvSpPr>
          <p:cNvPr id="6" name="TextBox 5"/>
          <p:cNvSpPr txBox="1"/>
          <p:nvPr/>
        </p:nvSpPr>
        <p:spPr>
          <a:xfrm>
            <a:off x="5638800" y="1981200"/>
            <a:ext cx="2571538" cy="2308324"/>
          </a:xfrm>
          <a:prstGeom prst="rect">
            <a:avLst/>
          </a:prstGeom>
          <a:noFill/>
        </p:spPr>
        <p:txBody>
          <a:bodyPr wrap="none" rtlCol="0">
            <a:spAutoFit/>
          </a:bodyPr>
          <a:lstStyle/>
          <a:p>
            <a:r>
              <a:rPr lang="en-US" dirty="0" smtClean="0"/>
              <a:t>Industries affected:</a:t>
            </a:r>
          </a:p>
          <a:p>
            <a:endParaRPr lang="en-US" dirty="0"/>
          </a:p>
          <a:p>
            <a:r>
              <a:rPr lang="en-US" dirty="0" smtClean="0"/>
              <a:t>This technology could </a:t>
            </a:r>
          </a:p>
          <a:p>
            <a:r>
              <a:rPr lang="en-US" dirty="0" smtClean="0"/>
              <a:t>impact virtually all </a:t>
            </a:r>
          </a:p>
          <a:p>
            <a:r>
              <a:rPr lang="en-US" dirty="0" smtClean="0"/>
              <a:t>Manufacturing dealing </a:t>
            </a:r>
          </a:p>
          <a:p>
            <a:r>
              <a:rPr lang="en-US" dirty="0" smtClean="0"/>
              <a:t>with sheet metal.</a:t>
            </a:r>
          </a:p>
          <a:p>
            <a:r>
              <a:rPr lang="en-US" dirty="0" smtClean="0"/>
              <a:t>From ship building </a:t>
            </a:r>
          </a:p>
          <a:p>
            <a:r>
              <a:rPr lang="en-US" dirty="0" smtClean="0"/>
              <a:t>to cell phones.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Through high-power laser irradiation, sheet metal can be formed by a laser-generated temperature gradient in the metal.</a:t>
            </a:r>
          </a:p>
          <a:p>
            <a:pPr>
              <a:buNone/>
            </a:pPr>
            <a:r>
              <a:rPr lang="en-US" dirty="0" smtClean="0"/>
              <a:t>CO</a:t>
            </a:r>
            <a:r>
              <a:rPr lang="en-US" sz="1600" dirty="0" smtClean="0"/>
              <a:t>2  </a:t>
            </a:r>
            <a:r>
              <a:rPr lang="en-US" dirty="0" smtClean="0"/>
              <a:t>lasers have been used for metal forming for a while, but this study looks at using medium powered diode lasers (160 w) for sheet metal forming.  There is currently very little information about the application of diode lasers in metal forming, thus the process characteristics of using a diode laser are investigated.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important because…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This experimental study on sheet metal bending with medium power diode lasers is furthering the research and knowledge base of using lasers in the manufacturing industry.  </a:t>
            </a:r>
          </a:p>
          <a:p>
            <a:pPr>
              <a:buNone/>
            </a:pPr>
            <a:r>
              <a:rPr lang="en-US" dirty="0" smtClean="0"/>
              <a:t>New and developing technologies must be tested to determine their applicability to modern manufacturing methods. In many cases this allows old methods to be replaced by faster, cheaper, and more versatile methods of manufacturing.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pPr algn="ctr"/>
            <a:r>
              <a:rPr lang="en-US" dirty="0" smtClean="0"/>
              <a:t>References</a:t>
            </a:r>
            <a:endParaRPr lang="en-US" dirty="0"/>
          </a:p>
        </p:txBody>
      </p:sp>
      <p:sp>
        <p:nvSpPr>
          <p:cNvPr id="3" name="Content Placeholder 2"/>
          <p:cNvSpPr>
            <a:spLocks noGrp="1"/>
          </p:cNvSpPr>
          <p:nvPr>
            <p:ph sz="half" idx="1"/>
          </p:nvPr>
        </p:nvSpPr>
        <p:spPr>
          <a:xfrm>
            <a:off x="457200" y="1524000"/>
            <a:ext cx="4191000" cy="5251387"/>
          </a:xfrm>
        </p:spPr>
        <p:txBody>
          <a:bodyPr>
            <a:normAutofit fontScale="55000" lnSpcReduction="20000"/>
          </a:bodyPr>
          <a:lstStyle/>
          <a:p>
            <a:pPr marL="566928" indent="-457200">
              <a:buNone/>
            </a:pPr>
            <a:r>
              <a:rPr lang="en-US" b="1" dirty="0" smtClean="0"/>
              <a:t>1</a:t>
            </a:r>
            <a:r>
              <a:rPr lang="en-US" dirty="0" smtClean="0"/>
              <a:t> Martin, R. Automated adjusting in precision engineering</a:t>
            </a:r>
          </a:p>
          <a:p>
            <a:pPr marL="566928" indent="-457200">
              <a:buNone/>
            </a:pPr>
            <a:r>
              <a:rPr lang="de-DE" dirty="0" smtClean="0"/>
              <a:t>(German patent: Automatisiertes justieren in der</a:t>
            </a:r>
          </a:p>
          <a:p>
            <a:pPr marL="566928" indent="-457200">
              <a:buNone/>
            </a:pPr>
            <a:r>
              <a:rPr lang="en-US" dirty="0" err="1" smtClean="0"/>
              <a:t>feinwerktechnik</a:t>
            </a:r>
            <a:r>
              <a:rPr lang="en-US" dirty="0" smtClean="0"/>
              <a:t>). </a:t>
            </a:r>
            <a:r>
              <a:rPr lang="en-US" dirty="0" err="1" smtClean="0"/>
              <a:t>Deutsches</a:t>
            </a:r>
            <a:r>
              <a:rPr lang="en-US" dirty="0" smtClean="0"/>
              <a:t> </a:t>
            </a:r>
            <a:r>
              <a:rPr lang="en-US" dirty="0" err="1" smtClean="0"/>
              <a:t>Patentamt</a:t>
            </a:r>
            <a:r>
              <a:rPr lang="en-US" dirty="0" smtClean="0"/>
              <a:t>, </a:t>
            </a:r>
            <a:r>
              <a:rPr lang="en-US" dirty="0" err="1" smtClean="0"/>
              <a:t>Offenlegungsschrift</a:t>
            </a:r>
            <a:r>
              <a:rPr lang="en-US" dirty="0" smtClean="0"/>
              <a:t>,</a:t>
            </a:r>
          </a:p>
          <a:p>
            <a:pPr marL="566928" indent="-457200">
              <a:buNone/>
            </a:pPr>
            <a:r>
              <a:rPr lang="en-US" dirty="0" smtClean="0"/>
              <a:t>1979, 29 18 100.</a:t>
            </a:r>
          </a:p>
          <a:p>
            <a:pPr marL="566928" indent="-457200">
              <a:buNone/>
            </a:pPr>
            <a:r>
              <a:rPr lang="en-US" b="1" dirty="0" smtClean="0"/>
              <a:t>2</a:t>
            </a:r>
            <a:r>
              <a:rPr lang="en-US" dirty="0" smtClean="0"/>
              <a:t> </a:t>
            </a:r>
            <a:r>
              <a:rPr lang="en-US" dirty="0" err="1" smtClean="0"/>
              <a:t>Vollertson</a:t>
            </a:r>
            <a:r>
              <a:rPr lang="en-US" dirty="0" smtClean="0"/>
              <a:t>, F. Mechanisms and models for laser forming.</a:t>
            </a:r>
          </a:p>
          <a:p>
            <a:pPr marL="566928" indent="-457200">
              <a:buNone/>
            </a:pPr>
            <a:r>
              <a:rPr lang="en-US" dirty="0" smtClean="0"/>
              <a:t>In Proceedings of the Laser assisted net shape engineering</a:t>
            </a:r>
          </a:p>
          <a:p>
            <a:pPr marL="566928" indent="-457200">
              <a:buNone/>
            </a:pPr>
            <a:r>
              <a:rPr lang="en-US" dirty="0" smtClean="0"/>
              <a:t>Conference, 1994, pp. 345–359.</a:t>
            </a:r>
          </a:p>
          <a:p>
            <a:pPr marL="566928" indent="-457200">
              <a:buNone/>
            </a:pPr>
            <a:r>
              <a:rPr lang="en-US" b="1" dirty="0" smtClean="0"/>
              <a:t>3</a:t>
            </a:r>
            <a:r>
              <a:rPr lang="en-US" dirty="0" smtClean="0"/>
              <a:t> Geiger, M. and </a:t>
            </a:r>
            <a:r>
              <a:rPr lang="en-US" dirty="0" err="1" smtClean="0"/>
              <a:t>Vollertsen</a:t>
            </a:r>
            <a:r>
              <a:rPr lang="en-US" dirty="0" smtClean="0"/>
              <a:t>, F. The mechanisms of laser</a:t>
            </a:r>
          </a:p>
          <a:p>
            <a:pPr marL="566928" indent="-457200">
              <a:buNone/>
            </a:pPr>
            <a:r>
              <a:rPr lang="en-US" dirty="0" smtClean="0"/>
              <a:t>forming. Ann. CIRP, 1993, 42(1), 301–304.</a:t>
            </a:r>
          </a:p>
          <a:p>
            <a:pPr marL="566928" indent="-457200">
              <a:buNone/>
            </a:pPr>
            <a:r>
              <a:rPr lang="en-US" b="1" dirty="0" smtClean="0"/>
              <a:t>4</a:t>
            </a:r>
            <a:r>
              <a:rPr lang="en-US" dirty="0" smtClean="0"/>
              <a:t> Geiger, M. Synergy of laser material processing and</a:t>
            </a:r>
          </a:p>
          <a:p>
            <a:pPr marL="566928" indent="-457200">
              <a:buNone/>
            </a:pPr>
            <a:r>
              <a:rPr lang="en-US" dirty="0" smtClean="0"/>
              <a:t>metal forming. Ann. CIRP, 1994, 43(2), 563–570.</a:t>
            </a:r>
          </a:p>
          <a:p>
            <a:pPr marL="566928" indent="-457200">
              <a:buNone/>
            </a:pPr>
            <a:r>
              <a:rPr lang="en-US" b="1" dirty="0" smtClean="0"/>
              <a:t>5</a:t>
            </a:r>
            <a:r>
              <a:rPr lang="en-US" dirty="0" smtClean="0"/>
              <a:t> </a:t>
            </a:r>
            <a:r>
              <a:rPr lang="en-US" dirty="0" err="1" smtClean="0"/>
              <a:t>Vollertsen</a:t>
            </a:r>
            <a:r>
              <a:rPr lang="en-US" dirty="0" smtClean="0"/>
              <a:t>, F., </a:t>
            </a:r>
            <a:r>
              <a:rPr lang="en-US" dirty="0" err="1" smtClean="0"/>
              <a:t>Komel</a:t>
            </a:r>
            <a:r>
              <a:rPr lang="en-US" dirty="0" smtClean="0"/>
              <a:t>, I., and </a:t>
            </a:r>
            <a:r>
              <a:rPr lang="en-US" dirty="0" err="1" smtClean="0"/>
              <a:t>Kals</a:t>
            </a:r>
            <a:r>
              <a:rPr lang="en-US" dirty="0" smtClean="0"/>
              <a:t>, R. The laser bending</a:t>
            </a:r>
          </a:p>
          <a:p>
            <a:pPr marL="566928" indent="-457200">
              <a:buNone/>
            </a:pPr>
            <a:r>
              <a:rPr lang="en-US" dirty="0" smtClean="0"/>
              <a:t>of steel foils </a:t>
            </a:r>
            <a:r>
              <a:rPr lang="en-US" dirty="0" err="1" smtClean="0"/>
              <a:t>formicroparts</a:t>
            </a:r>
            <a:r>
              <a:rPr lang="en-US" dirty="0" smtClean="0"/>
              <a:t> by the </a:t>
            </a:r>
            <a:r>
              <a:rPr lang="en-US" dirty="0" err="1" smtClean="0"/>
              <a:t>bulkling</a:t>
            </a:r>
            <a:r>
              <a:rPr lang="en-US" dirty="0" smtClean="0"/>
              <a:t> mechanism– a</a:t>
            </a:r>
          </a:p>
          <a:p>
            <a:pPr marL="566928" indent="-457200">
              <a:buNone/>
            </a:pPr>
            <a:r>
              <a:rPr lang="en-US" dirty="0" smtClean="0"/>
              <a:t>model. </a:t>
            </a:r>
            <a:r>
              <a:rPr lang="en-US" dirty="0" err="1" smtClean="0"/>
              <a:t>Modelling</a:t>
            </a:r>
            <a:r>
              <a:rPr lang="en-US" dirty="0" smtClean="0"/>
              <a:t> Simulation Mater. Sci. </a:t>
            </a:r>
            <a:r>
              <a:rPr lang="en-US" dirty="0" err="1" smtClean="0"/>
              <a:t>Engng</a:t>
            </a:r>
            <a:r>
              <a:rPr lang="en-US" dirty="0" smtClean="0"/>
              <a:t>, 1995, 3,</a:t>
            </a:r>
          </a:p>
          <a:p>
            <a:pPr marL="566928" indent="-457200">
              <a:buNone/>
            </a:pPr>
            <a:r>
              <a:rPr lang="en-US" dirty="0" smtClean="0"/>
              <a:t>107–119.</a:t>
            </a:r>
          </a:p>
          <a:p>
            <a:pPr marL="566928" indent="-457200">
              <a:buNone/>
            </a:pPr>
            <a:r>
              <a:rPr lang="en-US" b="1" dirty="0" smtClean="0"/>
              <a:t>6</a:t>
            </a:r>
            <a:r>
              <a:rPr lang="en-US" dirty="0" smtClean="0"/>
              <a:t> </a:t>
            </a:r>
            <a:r>
              <a:rPr lang="en-US" dirty="0" err="1" smtClean="0"/>
              <a:t>Arnet</a:t>
            </a:r>
            <a:r>
              <a:rPr lang="en-US" dirty="0" smtClean="0"/>
              <a:t>, H. and </a:t>
            </a:r>
            <a:r>
              <a:rPr lang="en-US" dirty="0" err="1" smtClean="0"/>
              <a:t>Vollertsen</a:t>
            </a:r>
            <a:r>
              <a:rPr lang="en-US" dirty="0" smtClean="0"/>
              <a:t>, F. Extending laser bending for</a:t>
            </a:r>
          </a:p>
          <a:p>
            <a:pPr marL="566928" indent="-457200">
              <a:buNone/>
            </a:pPr>
            <a:r>
              <a:rPr lang="en-US" dirty="0" smtClean="0"/>
              <a:t>the generation of convex shapes. Proc. </a:t>
            </a:r>
            <a:r>
              <a:rPr lang="en-US" dirty="0" err="1" smtClean="0"/>
              <a:t>Instn</a:t>
            </a:r>
            <a:r>
              <a:rPr lang="en-US" dirty="0" smtClean="0"/>
              <a:t> Mech.</a:t>
            </a:r>
          </a:p>
          <a:p>
            <a:pPr marL="566928" indent="-457200">
              <a:buNone/>
            </a:pPr>
            <a:r>
              <a:rPr lang="en-US" dirty="0" err="1" smtClean="0"/>
              <a:t>Engrs</a:t>
            </a:r>
            <a:r>
              <a:rPr lang="en-US" dirty="0" smtClean="0"/>
              <a:t>, Part B: J Engineering Manufacture, 1995, 209,</a:t>
            </a:r>
          </a:p>
          <a:p>
            <a:pPr marL="566928" indent="-457200">
              <a:buNone/>
            </a:pPr>
            <a:r>
              <a:rPr lang="en-US" dirty="0" smtClean="0"/>
              <a:t>433–442.</a:t>
            </a:r>
          </a:p>
          <a:p>
            <a:pPr marL="566928" indent="-457200">
              <a:buNone/>
            </a:pPr>
            <a:r>
              <a:rPr lang="en-US" b="1" dirty="0" smtClean="0"/>
              <a:t>7 </a:t>
            </a:r>
            <a:r>
              <a:rPr lang="en-US" dirty="0" smtClean="0"/>
              <a:t>Lawrence, J., Schmidt, M. J. J., and Li, L. The forming of</a:t>
            </a:r>
          </a:p>
          <a:p>
            <a:pPr marL="566928" indent="-457200">
              <a:buNone/>
            </a:pPr>
            <a:r>
              <a:rPr lang="en-US" dirty="0" smtClean="0"/>
              <a:t>mild steel plates with a 2.5kW high power diode laser.</a:t>
            </a:r>
          </a:p>
          <a:p>
            <a:pPr marL="566928" indent="-457200">
              <a:buNone/>
            </a:pPr>
            <a:r>
              <a:rPr lang="en-US" dirty="0" smtClean="0"/>
              <a:t>Int. J. Machine Tools Mf., 2001, 41, 967–977</a:t>
            </a:r>
            <a:r>
              <a:rPr lang="en-US" dirty="0" smtClean="0"/>
              <a:t>.</a:t>
            </a:r>
          </a:p>
          <a:p>
            <a:pPr>
              <a:buNone/>
            </a:pPr>
            <a:r>
              <a:rPr lang="en-US" b="1" dirty="0" smtClean="0"/>
              <a:t>8</a:t>
            </a:r>
            <a:r>
              <a:rPr lang="en-US" dirty="0" smtClean="0"/>
              <a:t> </a:t>
            </a:r>
            <a:r>
              <a:rPr lang="en-US" dirty="0" err="1" smtClean="0"/>
              <a:t>Hu</a:t>
            </a:r>
            <a:r>
              <a:rPr lang="en-US" dirty="0" smtClean="0"/>
              <a:t>, Z., </a:t>
            </a:r>
            <a:r>
              <a:rPr lang="en-US" dirty="0" err="1" smtClean="0"/>
              <a:t>Kovacevic</a:t>
            </a:r>
            <a:r>
              <a:rPr lang="en-US" dirty="0" smtClean="0"/>
              <a:t>, R., and </a:t>
            </a:r>
            <a:r>
              <a:rPr lang="en-US" dirty="0" err="1" smtClean="0"/>
              <a:t>Labudovic</a:t>
            </a:r>
            <a:r>
              <a:rPr lang="en-US" dirty="0" smtClean="0"/>
              <a:t>, M. Experimental</a:t>
            </a:r>
          </a:p>
          <a:p>
            <a:pPr>
              <a:buNone/>
            </a:pPr>
            <a:r>
              <a:rPr lang="en-US" dirty="0" smtClean="0"/>
              <a:t>and numerical modeling of buckling instability of</a:t>
            </a:r>
          </a:p>
          <a:p>
            <a:pPr>
              <a:buNone/>
            </a:pPr>
            <a:r>
              <a:rPr lang="en-US" dirty="0" smtClean="0"/>
              <a:t>laser sheet forming. Int. J. Machine Tools Mf., 2002,</a:t>
            </a:r>
          </a:p>
          <a:p>
            <a:pPr>
              <a:buNone/>
            </a:pPr>
            <a:r>
              <a:rPr lang="en-US" dirty="0" smtClean="0"/>
              <a:t>42, 1427–1439.</a:t>
            </a:r>
          </a:p>
          <a:p>
            <a:pPr>
              <a:buNone/>
            </a:pPr>
            <a:r>
              <a:rPr lang="en-US" b="1" dirty="0" smtClean="0"/>
              <a:t>9</a:t>
            </a:r>
            <a:r>
              <a:rPr lang="en-US" dirty="0" smtClean="0"/>
              <a:t> Cheng, J. and Yao, Y. L. Process design of laser forming</a:t>
            </a:r>
          </a:p>
          <a:p>
            <a:pPr>
              <a:buNone/>
            </a:pPr>
            <a:r>
              <a:rPr lang="en-US" dirty="0" smtClean="0"/>
              <a:t>for three-dimensional thin plates. J. Mfg Sci. </a:t>
            </a:r>
            <a:r>
              <a:rPr lang="en-US" dirty="0" err="1" smtClean="0"/>
              <a:t>Engng</a:t>
            </a:r>
            <a:r>
              <a:rPr lang="en-US" dirty="0" smtClean="0"/>
              <a:t>,</a:t>
            </a:r>
          </a:p>
          <a:p>
            <a:pPr>
              <a:buNone/>
            </a:pPr>
            <a:r>
              <a:rPr lang="en-US" dirty="0" smtClean="0"/>
              <a:t>2004, 126, 217–225.</a:t>
            </a:r>
          </a:p>
          <a:p>
            <a:pPr marL="566928" indent="-457200">
              <a:buNone/>
            </a:pPr>
            <a:endParaRPr lang="en-US" dirty="0"/>
          </a:p>
        </p:txBody>
      </p:sp>
      <p:sp>
        <p:nvSpPr>
          <p:cNvPr id="4" name="Content Placeholder 3"/>
          <p:cNvSpPr>
            <a:spLocks noGrp="1"/>
          </p:cNvSpPr>
          <p:nvPr>
            <p:ph sz="half" idx="2"/>
          </p:nvPr>
        </p:nvSpPr>
        <p:spPr>
          <a:xfrm>
            <a:off x="4495800" y="1524000"/>
            <a:ext cx="4191000" cy="5251387"/>
          </a:xfrm>
        </p:spPr>
        <p:txBody>
          <a:bodyPr>
            <a:normAutofit fontScale="55000" lnSpcReduction="20000"/>
          </a:bodyPr>
          <a:lstStyle/>
          <a:p>
            <a:pPr>
              <a:buNone/>
            </a:pPr>
            <a:r>
              <a:rPr lang="en-US" b="1" dirty="0" smtClean="0"/>
              <a:t>10</a:t>
            </a:r>
            <a:r>
              <a:rPr lang="en-US" dirty="0" smtClean="0"/>
              <a:t> </a:t>
            </a:r>
            <a:r>
              <a:rPr lang="en-US" dirty="0" err="1" smtClean="0"/>
              <a:t>Ji</a:t>
            </a:r>
            <a:r>
              <a:rPr lang="en-US" dirty="0" smtClean="0"/>
              <a:t>, Z. and Wu, S. FEM simulation of the temperature</a:t>
            </a:r>
          </a:p>
          <a:p>
            <a:pPr>
              <a:buNone/>
            </a:pPr>
            <a:r>
              <a:rPr lang="en-US" dirty="0" smtClean="0"/>
              <a:t>field during the laser forming of sheet metal. J. Mater.</a:t>
            </a:r>
          </a:p>
          <a:p>
            <a:pPr>
              <a:buNone/>
            </a:pPr>
            <a:r>
              <a:rPr lang="en-US" dirty="0" smtClean="0"/>
              <a:t>Process. Technol., 1998, 74, 89–95.</a:t>
            </a:r>
          </a:p>
          <a:p>
            <a:pPr>
              <a:buNone/>
            </a:pPr>
            <a:r>
              <a:rPr lang="pl-PL" b="1" dirty="0" smtClean="0"/>
              <a:t>11</a:t>
            </a:r>
            <a:r>
              <a:rPr lang="pl-PL" dirty="0" smtClean="0"/>
              <a:t> Yu, G., Masubuchi, K., Maekawa, T., and Patrikalakis,</a:t>
            </a:r>
          </a:p>
          <a:p>
            <a:pPr>
              <a:buNone/>
            </a:pPr>
            <a:r>
              <a:rPr lang="en-US" dirty="0" smtClean="0"/>
              <a:t>N. M. FEM simulation of laser forming of metal plates.</a:t>
            </a:r>
          </a:p>
          <a:p>
            <a:pPr>
              <a:buNone/>
            </a:pPr>
            <a:r>
              <a:rPr lang="en-US" dirty="0" smtClean="0"/>
              <a:t>J. Mfg Sci. </a:t>
            </a:r>
            <a:r>
              <a:rPr lang="en-US" dirty="0" err="1" smtClean="0"/>
              <a:t>Engng</a:t>
            </a:r>
            <a:r>
              <a:rPr lang="en-US" dirty="0" smtClean="0"/>
              <a:t>, 2001, 123, 405–410.</a:t>
            </a:r>
          </a:p>
          <a:p>
            <a:pPr>
              <a:buNone/>
            </a:pPr>
            <a:r>
              <a:rPr lang="en-US" b="1" dirty="0" smtClean="0"/>
              <a:t>12</a:t>
            </a:r>
            <a:r>
              <a:rPr lang="en-US" dirty="0" smtClean="0"/>
              <a:t> </a:t>
            </a:r>
            <a:r>
              <a:rPr lang="en-US" dirty="0" err="1" smtClean="0"/>
              <a:t>Dearden</a:t>
            </a:r>
            <a:r>
              <a:rPr lang="en-US" dirty="0" smtClean="0"/>
              <a:t>, G. and </a:t>
            </a:r>
            <a:r>
              <a:rPr lang="en-US" dirty="0" err="1" smtClean="0"/>
              <a:t>Edwardson</a:t>
            </a:r>
            <a:r>
              <a:rPr lang="en-US" dirty="0" smtClean="0"/>
              <a:t>, S. P. Laser assisted forming</a:t>
            </a:r>
          </a:p>
          <a:p>
            <a:pPr>
              <a:buNone/>
            </a:pPr>
            <a:r>
              <a:rPr lang="en-US" dirty="0" smtClean="0"/>
              <a:t>for ship building. SAIL, Williamsburg, VA. 2–4 June 2003.</a:t>
            </a:r>
          </a:p>
          <a:p>
            <a:pPr>
              <a:buNone/>
            </a:pPr>
            <a:r>
              <a:rPr lang="en-US" b="1" dirty="0" smtClean="0"/>
              <a:t>13</a:t>
            </a:r>
            <a:r>
              <a:rPr lang="en-US" dirty="0" smtClean="0"/>
              <a:t> Cheng, P. and Yao, Y. L . The influence of sheet metal</a:t>
            </a:r>
          </a:p>
          <a:p>
            <a:pPr>
              <a:buNone/>
            </a:pPr>
            <a:r>
              <a:rPr lang="en-US" dirty="0" smtClean="0"/>
              <a:t>anisotropy on laser forming process. J. Mfg Sci. </a:t>
            </a:r>
            <a:r>
              <a:rPr lang="en-US" dirty="0" err="1" smtClean="0"/>
              <a:t>Engng</a:t>
            </a:r>
            <a:r>
              <a:rPr lang="en-US" dirty="0" smtClean="0"/>
              <a:t>,</a:t>
            </a:r>
          </a:p>
          <a:p>
            <a:pPr>
              <a:buNone/>
            </a:pPr>
            <a:r>
              <a:rPr lang="en-US" dirty="0" smtClean="0"/>
              <a:t>2005, 127, 572–582.</a:t>
            </a:r>
          </a:p>
          <a:p>
            <a:pPr>
              <a:buNone/>
            </a:pPr>
            <a:r>
              <a:rPr lang="en-US" b="1" dirty="0" smtClean="0"/>
              <a:t>14</a:t>
            </a:r>
            <a:r>
              <a:rPr lang="en-US" dirty="0" smtClean="0"/>
              <a:t> Kim, J. and Na, S. J. Feedback control for 2D free curve</a:t>
            </a:r>
          </a:p>
          <a:p>
            <a:pPr>
              <a:buNone/>
            </a:pPr>
            <a:r>
              <a:rPr lang="en-US" dirty="0" smtClean="0"/>
              <a:t>laser forming. Optics Laser Technol., 2005, 37, 139–146.</a:t>
            </a:r>
          </a:p>
          <a:p>
            <a:pPr>
              <a:buNone/>
            </a:pPr>
            <a:r>
              <a:rPr lang="en-US" b="1" dirty="0" smtClean="0"/>
              <a:t>15</a:t>
            </a:r>
            <a:r>
              <a:rPr lang="en-US" dirty="0" smtClean="0"/>
              <a:t> </a:t>
            </a:r>
            <a:r>
              <a:rPr lang="en-US" dirty="0" err="1" smtClean="0"/>
              <a:t>Namba</a:t>
            </a:r>
            <a:r>
              <a:rPr lang="en-US" dirty="0" smtClean="0"/>
              <a:t>, Y. and Yamaguchi, T. Laser forming of metals</a:t>
            </a:r>
          </a:p>
          <a:p>
            <a:pPr>
              <a:buNone/>
            </a:pPr>
            <a:r>
              <a:rPr lang="en-US" dirty="0" smtClean="0"/>
              <a:t>using few-watt </a:t>
            </a:r>
            <a:r>
              <a:rPr lang="en-US" dirty="0" err="1" smtClean="0"/>
              <a:t>Nd:YAG</a:t>
            </a:r>
            <a:r>
              <a:rPr lang="en-US" dirty="0" smtClean="0"/>
              <a:t> lasers. In Proceedings of the</a:t>
            </a:r>
          </a:p>
          <a:p>
            <a:pPr>
              <a:buNone/>
            </a:pPr>
            <a:r>
              <a:rPr lang="en-US" dirty="0" smtClean="0"/>
              <a:t>1998 International Symposium on Information theory,</a:t>
            </a:r>
          </a:p>
          <a:p>
            <a:pPr>
              <a:buNone/>
            </a:pPr>
            <a:r>
              <a:rPr lang="en-US" dirty="0" smtClean="0"/>
              <a:t>CLEO/EUROPE’98</a:t>
            </a:r>
            <a:r>
              <a:rPr lang="en-US" dirty="0" smtClean="0"/>
              <a:t>, 14–18 September 1998</a:t>
            </a:r>
            <a:r>
              <a:rPr lang="en-US" dirty="0" smtClean="0"/>
              <a:t>.</a:t>
            </a:r>
          </a:p>
          <a:p>
            <a:pPr>
              <a:buNone/>
            </a:pPr>
            <a:r>
              <a:rPr lang="en-US" b="1" dirty="0" smtClean="0"/>
              <a:t>16</a:t>
            </a:r>
            <a:r>
              <a:rPr lang="en-US" dirty="0" smtClean="0"/>
              <a:t> Bachmann, F. Present status and future prospects of</a:t>
            </a:r>
          </a:p>
          <a:p>
            <a:pPr>
              <a:buNone/>
            </a:pPr>
            <a:r>
              <a:rPr lang="en-US" dirty="0" smtClean="0"/>
              <a:t>high power diode and diode-pumped solid-state-laser</a:t>
            </a:r>
          </a:p>
          <a:p>
            <a:pPr>
              <a:buNone/>
            </a:pPr>
            <a:r>
              <a:rPr lang="en-US" dirty="0" smtClean="0"/>
              <a:t>technology and applications in Germany. Report</a:t>
            </a:r>
          </a:p>
          <a:p>
            <a:pPr>
              <a:buNone/>
            </a:pPr>
            <a:r>
              <a:rPr lang="en-US" dirty="0" smtClean="0"/>
              <a:t>from </a:t>
            </a:r>
            <a:r>
              <a:rPr lang="en-US" dirty="0" err="1" smtClean="0"/>
              <a:t>Rofin-Sinar</a:t>
            </a:r>
            <a:r>
              <a:rPr lang="en-US" dirty="0" smtClean="0"/>
              <a:t> Laser GmbH, Mainz, Germany,</a:t>
            </a:r>
          </a:p>
          <a:p>
            <a:pPr>
              <a:buNone/>
            </a:pPr>
            <a:r>
              <a:rPr lang="en-US" dirty="0" smtClean="0"/>
              <a:t>http://219.163.176.20/photon2/pcenter_t/symposium/</a:t>
            </a:r>
          </a:p>
          <a:p>
            <a:pPr>
              <a:buNone/>
            </a:pPr>
            <a:r>
              <a:rPr lang="en-US" dirty="0" smtClean="0"/>
              <a:t>2000pdf/p176.pdf.</a:t>
            </a:r>
          </a:p>
          <a:p>
            <a:pPr>
              <a:buNone/>
            </a:pPr>
            <a:r>
              <a:rPr lang="en-US" b="1" dirty="0" smtClean="0"/>
              <a:t>17</a:t>
            </a:r>
            <a:r>
              <a:rPr lang="en-US" dirty="0" smtClean="0"/>
              <a:t> Bachmann, F.G. and </a:t>
            </a:r>
            <a:r>
              <a:rPr lang="en-US" dirty="0" err="1" smtClean="0"/>
              <a:t>Russek,U</a:t>
            </a:r>
            <a:r>
              <a:rPr lang="en-US" dirty="0" smtClean="0"/>
              <a:t>. A. </a:t>
            </a:r>
            <a:r>
              <a:rPr lang="en-US" dirty="0" err="1" smtClean="0"/>
              <a:t>Laserwelding</a:t>
            </a:r>
            <a:r>
              <a:rPr lang="en-US" dirty="0" smtClean="0"/>
              <a:t> of polymers</a:t>
            </a:r>
          </a:p>
          <a:p>
            <a:pPr>
              <a:buNone/>
            </a:pPr>
            <a:r>
              <a:rPr lang="en-US" dirty="0" smtClean="0"/>
              <a:t>using high power diode lasers. In Proceedings of the</a:t>
            </a:r>
          </a:p>
          <a:p>
            <a:pPr>
              <a:buNone/>
            </a:pPr>
            <a:r>
              <a:rPr lang="en-US" dirty="0" smtClean="0"/>
              <a:t>Photonics West 2002 Conference, 22–24 January 2002.</a:t>
            </a:r>
          </a:p>
          <a:p>
            <a:pPr>
              <a:buNone/>
            </a:pPr>
            <a:endParaRPr lang="en-US" dirty="0"/>
          </a:p>
        </p:txBody>
      </p:sp>
      <p:sp>
        <p:nvSpPr>
          <p:cNvPr id="8" name="Right Arrow 7"/>
          <p:cNvSpPr/>
          <p:nvPr/>
        </p:nvSpPr>
        <p:spPr>
          <a:xfrm>
            <a:off x="152400" y="2286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52400" y="2743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52400" y="3124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52400" y="3429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52400" y="41148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2400" y="48768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52400" y="60198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191000" y="28956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191000" y="3505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191000" y="3886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4191000" y="2667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19200" y="914400"/>
            <a:ext cx="2971800" cy="1200329"/>
          </a:xfrm>
          <a:prstGeom prst="rect">
            <a:avLst/>
          </a:prstGeom>
          <a:solidFill>
            <a:schemeClr val="accent1"/>
          </a:solidFill>
        </p:spPr>
        <p:txBody>
          <a:bodyPr wrap="square" rtlCol="0">
            <a:spAutoFit/>
          </a:bodyPr>
          <a:lstStyle/>
          <a:p>
            <a:r>
              <a:rPr lang="en-US" dirty="0" smtClean="0"/>
              <a:t>All these references are about Laser forming sheet metal. And the processes involved.</a:t>
            </a:r>
            <a:endParaRPr lang="en-US" dirty="0"/>
          </a:p>
        </p:txBody>
      </p:sp>
      <p:sp>
        <p:nvSpPr>
          <p:cNvPr id="20" name="Right Arrow 19"/>
          <p:cNvSpPr/>
          <p:nvPr/>
        </p:nvSpPr>
        <p:spPr>
          <a:xfrm>
            <a:off x="4191000" y="1600200"/>
            <a:ext cx="4572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Right Arrow 20"/>
          <p:cNvSpPr/>
          <p:nvPr/>
        </p:nvSpPr>
        <p:spPr>
          <a:xfrm>
            <a:off x="4191000" y="2133600"/>
            <a:ext cx="4572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 name="Right Arrow 21"/>
          <p:cNvSpPr/>
          <p:nvPr/>
        </p:nvSpPr>
        <p:spPr>
          <a:xfrm>
            <a:off x="152400" y="5334000"/>
            <a:ext cx="4572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3" name="TextBox 22"/>
          <p:cNvSpPr txBox="1"/>
          <p:nvPr/>
        </p:nvSpPr>
        <p:spPr>
          <a:xfrm>
            <a:off x="4495800" y="4648200"/>
            <a:ext cx="32004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These references are about FEM </a:t>
            </a:r>
            <a:r>
              <a:rPr lang="en-US" dirty="0" err="1" smtClean="0"/>
              <a:t>analisis</a:t>
            </a:r>
            <a:r>
              <a:rPr lang="en-US" dirty="0" smtClean="0"/>
              <a:t>, modeling, and simulation of laser metal forming.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8" grpId="2" animBg="1"/>
      <p:bldP spid="19" grpId="0" animBg="1"/>
      <p:bldP spid="19" grpId="1"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References Cont.</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p>
            <a:pPr>
              <a:buNone/>
            </a:pPr>
            <a:r>
              <a:rPr lang="en-US" sz="1100" b="1" dirty="0" smtClean="0"/>
              <a:t>18</a:t>
            </a:r>
            <a:r>
              <a:rPr lang="en-US" sz="1100" dirty="0" smtClean="0"/>
              <a:t> </a:t>
            </a:r>
            <a:r>
              <a:rPr lang="en-US" sz="1100" dirty="0" err="1" smtClean="0"/>
              <a:t>Mayboudi</a:t>
            </a:r>
            <a:r>
              <a:rPr lang="en-US" sz="1100" dirty="0" smtClean="0"/>
              <a:t>, L. S., Chen, M., Zak, G., </a:t>
            </a:r>
            <a:r>
              <a:rPr lang="en-US" sz="1100" dirty="0" err="1" smtClean="0"/>
              <a:t>Birk</a:t>
            </a:r>
            <a:r>
              <a:rPr lang="en-US" sz="1100" dirty="0" smtClean="0"/>
              <a:t>, A. M., and</a:t>
            </a:r>
          </a:p>
          <a:p>
            <a:pPr>
              <a:buNone/>
            </a:pPr>
            <a:r>
              <a:rPr lang="en-US" sz="1100" dirty="0" smtClean="0"/>
              <a:t>Bates, P. J. Characterization of beam profile for </a:t>
            </a:r>
            <a:r>
              <a:rPr lang="en-US" sz="1100" dirty="0" err="1" smtClean="0"/>
              <a:t>highpower</a:t>
            </a:r>
            <a:endParaRPr lang="en-US" sz="1100" dirty="0" smtClean="0"/>
          </a:p>
          <a:p>
            <a:pPr>
              <a:buNone/>
            </a:pPr>
            <a:r>
              <a:rPr lang="en-US" sz="1100" dirty="0" smtClean="0"/>
              <a:t>diode lasers with application to laser welding of</a:t>
            </a:r>
          </a:p>
          <a:p>
            <a:pPr>
              <a:buNone/>
            </a:pPr>
            <a:r>
              <a:rPr lang="en-US" sz="1100" dirty="0" smtClean="0"/>
              <a:t>polymers. ANTEC, 2274, 2006.</a:t>
            </a:r>
          </a:p>
          <a:p>
            <a:pPr>
              <a:buNone/>
            </a:pPr>
            <a:r>
              <a:rPr lang="en-US" sz="1100" b="1" dirty="0" smtClean="0"/>
              <a:t>19</a:t>
            </a:r>
            <a:r>
              <a:rPr lang="en-US" sz="1100" dirty="0" smtClean="0"/>
              <a:t> Ready, J. F. Absorption of laser energy. LIA handbook of</a:t>
            </a:r>
          </a:p>
          <a:p>
            <a:pPr>
              <a:buNone/>
            </a:pPr>
            <a:r>
              <a:rPr lang="sv-SE" sz="1100" dirty="0" smtClean="0"/>
              <a:t>laser materials processing, 2001, pp. 4–9.</a:t>
            </a:r>
          </a:p>
          <a:p>
            <a:pPr>
              <a:buNone/>
            </a:pPr>
            <a:r>
              <a:rPr lang="en-US" sz="1100" b="1" dirty="0" smtClean="0"/>
              <a:t>20</a:t>
            </a:r>
            <a:r>
              <a:rPr lang="en-US" sz="1100" dirty="0" smtClean="0"/>
              <a:t> Oberg, E., Jones, F. D., Horton, H. L., and </a:t>
            </a:r>
            <a:r>
              <a:rPr lang="en-US" sz="1100" dirty="0" err="1" smtClean="0"/>
              <a:t>Ryffel</a:t>
            </a:r>
            <a:r>
              <a:rPr lang="en-US" sz="1100" dirty="0" smtClean="0"/>
              <a:t>, H. H.</a:t>
            </a:r>
          </a:p>
          <a:p>
            <a:pPr>
              <a:buNone/>
            </a:pPr>
            <a:r>
              <a:rPr lang="en-US" sz="1100" dirty="0" smtClean="0"/>
              <a:t>Machinery’s handbook, 25th edition, Industrial Press,</a:t>
            </a:r>
          </a:p>
          <a:p>
            <a:pPr>
              <a:buNone/>
            </a:pPr>
            <a:r>
              <a:rPr lang="en-US" sz="1100" dirty="0" smtClean="0"/>
              <a:t>New York, 1996, pp. 1348, 1349, 1356.</a:t>
            </a:r>
          </a:p>
          <a:p>
            <a:pPr>
              <a:buNone/>
            </a:pPr>
            <a:r>
              <a:rPr lang="en-US" sz="1100" b="1" dirty="0" smtClean="0"/>
              <a:t>21</a:t>
            </a:r>
            <a:r>
              <a:rPr lang="en-US" sz="1100" dirty="0" smtClean="0"/>
              <a:t> </a:t>
            </a:r>
            <a:r>
              <a:rPr lang="en-US" sz="1100" dirty="0" err="1" smtClean="0"/>
              <a:t>Dearden</a:t>
            </a:r>
            <a:r>
              <a:rPr lang="en-US" sz="1100" dirty="0" smtClean="0"/>
              <a:t>, G. and </a:t>
            </a:r>
            <a:r>
              <a:rPr lang="en-US" sz="1100" dirty="0" err="1" smtClean="0"/>
              <a:t>Edwardson</a:t>
            </a:r>
            <a:r>
              <a:rPr lang="en-US" sz="1100" dirty="0" smtClean="0"/>
              <a:t>, S. P. Some recent developments</a:t>
            </a:r>
          </a:p>
          <a:p>
            <a:pPr>
              <a:buNone/>
            </a:pPr>
            <a:r>
              <a:rPr lang="en-US" sz="1100" dirty="0" smtClean="0"/>
              <a:t>in two- and three-dimensional laser forming</a:t>
            </a:r>
          </a:p>
          <a:p>
            <a:pPr>
              <a:buNone/>
            </a:pPr>
            <a:r>
              <a:rPr lang="en-US" sz="1100" dirty="0" smtClean="0"/>
              <a:t>for ‘macro’ and ‘micro’ applications. J. Optics A: Pure</a:t>
            </a:r>
          </a:p>
          <a:p>
            <a:pPr>
              <a:buNone/>
            </a:pPr>
            <a:r>
              <a:rPr lang="en-US" sz="1100" dirty="0" smtClean="0"/>
              <a:t>and Applied Optics, 2003, 5, S8–S19.</a:t>
            </a:r>
          </a:p>
          <a:p>
            <a:pPr>
              <a:buNone/>
            </a:pPr>
            <a:r>
              <a:rPr lang="en-US" sz="1100" b="1" dirty="0" smtClean="0"/>
              <a:t>22</a:t>
            </a:r>
            <a:r>
              <a:rPr lang="en-US" sz="1100" dirty="0" smtClean="0"/>
              <a:t> </a:t>
            </a:r>
            <a:r>
              <a:rPr lang="en-US" sz="1100" dirty="0" err="1" smtClean="0"/>
              <a:t>Hannweber</a:t>
            </a:r>
            <a:r>
              <a:rPr lang="en-US" sz="1100" dirty="0" smtClean="0"/>
              <a:t>, J., </a:t>
            </a:r>
            <a:r>
              <a:rPr lang="en-US" sz="1100" dirty="0" err="1" smtClean="0"/>
              <a:t>Bonss</a:t>
            </a:r>
            <a:r>
              <a:rPr lang="en-US" sz="1100" dirty="0" smtClean="0"/>
              <a:t>, S., Brenner, B., and Beyer, E.</a:t>
            </a:r>
          </a:p>
          <a:p>
            <a:pPr>
              <a:buNone/>
            </a:pPr>
            <a:r>
              <a:rPr lang="en-US" sz="1100" dirty="0" smtClean="0"/>
              <a:t>Integrated laser system for heat treatment with high</a:t>
            </a:r>
          </a:p>
          <a:p>
            <a:pPr>
              <a:buNone/>
            </a:pPr>
            <a:r>
              <a:rPr lang="en-US" sz="1100" dirty="0" smtClean="0"/>
              <a:t>power diode laser. Proceedings of the 23rd International</a:t>
            </a:r>
          </a:p>
          <a:p>
            <a:pPr>
              <a:buNone/>
            </a:pPr>
            <a:r>
              <a:rPr lang="en-US" sz="1100" dirty="0" smtClean="0"/>
              <a:t>Congress on Applications of lasers and electro-optics,</a:t>
            </a:r>
          </a:p>
          <a:p>
            <a:pPr>
              <a:buNone/>
            </a:pPr>
            <a:r>
              <a:rPr lang="en-US" sz="1100" dirty="0" smtClean="0"/>
              <a:t>2004.</a:t>
            </a:r>
          </a:p>
          <a:p>
            <a:pPr>
              <a:buNone/>
            </a:pPr>
            <a:r>
              <a:rPr lang="en-US" sz="1100" dirty="0" smtClean="0"/>
              <a:t>Experimental study on sheet metal bending 389</a:t>
            </a:r>
          </a:p>
          <a:p>
            <a:pPr>
              <a:buNone/>
            </a:pPr>
            <a:r>
              <a:rPr lang="en-US" sz="1100" dirty="0" smtClean="0"/>
              <a:t>JEM951</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Test equipment and materials</a:t>
            </a:r>
            <a:endParaRPr lang="en-US" dirty="0"/>
          </a:p>
        </p:txBody>
      </p:sp>
      <p:sp>
        <p:nvSpPr>
          <p:cNvPr id="3" name="Content Placeholder 2"/>
          <p:cNvSpPr>
            <a:spLocks noGrp="1"/>
          </p:cNvSpPr>
          <p:nvPr>
            <p:ph sz="half" idx="1"/>
          </p:nvPr>
        </p:nvSpPr>
        <p:spPr>
          <a:xfrm>
            <a:off x="457200" y="1524000"/>
            <a:ext cx="4038600" cy="4525963"/>
          </a:xfrm>
        </p:spPr>
        <p:txBody>
          <a:bodyPr/>
          <a:lstStyle/>
          <a:p>
            <a:r>
              <a:rPr lang="en-US" dirty="0" smtClean="0"/>
              <a:t>Laser used was a </a:t>
            </a:r>
            <a:r>
              <a:rPr lang="en-US" dirty="0" err="1" smtClean="0"/>
              <a:t>Rofin-Sinar</a:t>
            </a:r>
            <a:r>
              <a:rPr lang="en-US" dirty="0" smtClean="0"/>
              <a:t> DLx16 160 W diode laser</a:t>
            </a:r>
          </a:p>
          <a:p>
            <a:r>
              <a:rPr lang="en-US" dirty="0" smtClean="0"/>
              <a:t>Setup in a UW200 workstation with an 18x18x12 movable work table. To which the specimen was attached.</a:t>
            </a:r>
          </a:p>
          <a:p>
            <a:r>
              <a:rPr lang="en-US" dirty="0" smtClean="0"/>
              <a:t>Material to be tested was cold-rolled carbon steel, in three thicknesses.  .25mm, .51mm, .79mm.</a:t>
            </a:r>
          </a:p>
        </p:txBody>
      </p:sp>
      <p:pic>
        <p:nvPicPr>
          <p:cNvPr id="1026" name="Picture 2"/>
          <p:cNvPicPr>
            <a:picLocks noGrp="1" noChangeAspect="1" noChangeArrowheads="1"/>
          </p:cNvPicPr>
          <p:nvPr>
            <p:ph sz="half" idx="2"/>
          </p:nvPr>
        </p:nvPicPr>
        <p:blipFill>
          <a:blip r:embed="rId2"/>
          <a:srcRect/>
          <a:stretch>
            <a:fillRect/>
          </a:stretch>
        </p:blipFill>
        <p:spPr bwMode="auto">
          <a:xfrm>
            <a:off x="5029200" y="1600200"/>
            <a:ext cx="3209641" cy="4274226"/>
          </a:xfrm>
          <a:prstGeom prst="rect">
            <a:avLst/>
          </a:prstGeom>
          <a:noFill/>
          <a:ln w="9525">
            <a:noFill/>
            <a:miter lim="800000"/>
            <a:headEnd/>
            <a:tailEnd/>
          </a:ln>
          <a:effectLst/>
        </p:spPr>
      </p:pic>
      <p:sp>
        <p:nvSpPr>
          <p:cNvPr id="6" name="Oval Callout 5"/>
          <p:cNvSpPr/>
          <p:nvPr/>
        </p:nvSpPr>
        <p:spPr>
          <a:xfrm>
            <a:off x="4572000" y="1447800"/>
            <a:ext cx="1143000" cy="457200"/>
          </a:xfrm>
          <a:prstGeom prst="wedgeEllipseCallout">
            <a:avLst>
              <a:gd name="adj1" fmla="val 61028"/>
              <a:gd name="adj2" fmla="val 1113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laser</a:t>
            </a:r>
            <a:endParaRPr lang="en-US" dirty="0"/>
          </a:p>
        </p:txBody>
      </p:sp>
      <p:sp>
        <p:nvSpPr>
          <p:cNvPr id="7" name="Oval Callout 6"/>
          <p:cNvSpPr/>
          <p:nvPr/>
        </p:nvSpPr>
        <p:spPr>
          <a:xfrm>
            <a:off x="6477000" y="3124200"/>
            <a:ext cx="1752600" cy="304800"/>
          </a:xfrm>
          <a:prstGeom prst="wedgeEllipseCallout">
            <a:avLst>
              <a:gd name="adj1" fmla="val -36161"/>
              <a:gd name="adj2" fmla="val 18226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specimen</a:t>
            </a:r>
            <a:endParaRPr lang="en-US" dirty="0"/>
          </a:p>
        </p:txBody>
      </p:sp>
      <p:sp>
        <p:nvSpPr>
          <p:cNvPr id="8" name="Oval Callout 7"/>
          <p:cNvSpPr/>
          <p:nvPr/>
        </p:nvSpPr>
        <p:spPr>
          <a:xfrm>
            <a:off x="6934200" y="5486400"/>
            <a:ext cx="1905000" cy="609600"/>
          </a:xfrm>
          <a:prstGeom prst="wedgeEllipseCallout">
            <a:avLst>
              <a:gd name="adj1" fmla="val -59717"/>
              <a:gd name="adj2" fmla="val -77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Pneumatic cylinder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parameters </a:t>
            </a:r>
            <a:endParaRPr lang="en-US" dirty="0"/>
          </a:p>
        </p:txBody>
      </p:sp>
      <p:sp>
        <p:nvSpPr>
          <p:cNvPr id="3" name="Content Placeholder 2"/>
          <p:cNvSpPr>
            <a:spLocks noGrp="1"/>
          </p:cNvSpPr>
          <p:nvPr>
            <p:ph sz="half" idx="1"/>
          </p:nvPr>
        </p:nvSpPr>
        <p:spPr/>
        <p:txBody>
          <a:bodyPr/>
          <a:lstStyle/>
          <a:p>
            <a:r>
              <a:rPr lang="en-US" dirty="0" smtClean="0"/>
              <a:t>Material thickness</a:t>
            </a:r>
          </a:p>
          <a:p>
            <a:endParaRPr lang="en-US" dirty="0" smtClean="0"/>
          </a:p>
          <a:p>
            <a:r>
              <a:rPr lang="en-US" dirty="0" smtClean="0"/>
              <a:t>Laser beam width </a:t>
            </a:r>
          </a:p>
          <a:p>
            <a:pPr>
              <a:buNone/>
            </a:pPr>
            <a:r>
              <a:rPr lang="en-US" dirty="0" smtClean="0"/>
              <a:t>	</a:t>
            </a:r>
            <a:r>
              <a:rPr lang="en-US" dirty="0" smtClean="0"/>
              <a:t>(.6mm &amp; 1mm)</a:t>
            </a:r>
          </a:p>
          <a:p>
            <a:pPr>
              <a:buNone/>
            </a:pPr>
            <a:endParaRPr lang="en-US" dirty="0" smtClean="0"/>
          </a:p>
          <a:p>
            <a:r>
              <a:rPr lang="en-US" dirty="0" smtClean="0"/>
              <a:t>Laser scan speed </a:t>
            </a:r>
          </a:p>
          <a:p>
            <a:pPr>
              <a:buNone/>
            </a:pPr>
            <a:r>
              <a:rPr lang="en-US" dirty="0" smtClean="0"/>
              <a:t>	</a:t>
            </a:r>
            <a:r>
              <a:rPr lang="en-US" dirty="0" smtClean="0"/>
              <a:t>(500, 750, 1000 mm/min)</a:t>
            </a:r>
          </a:p>
          <a:p>
            <a:pPr>
              <a:buNone/>
            </a:pPr>
            <a:endParaRPr lang="en-US" dirty="0" smtClean="0"/>
          </a:p>
          <a:p>
            <a:r>
              <a:rPr lang="en-US" dirty="0" smtClean="0"/>
              <a:t>Laser scan passes</a:t>
            </a:r>
          </a:p>
          <a:p>
            <a:pPr>
              <a:buNone/>
            </a:pPr>
            <a:r>
              <a:rPr lang="en-US" dirty="0" smtClean="0"/>
              <a:t>	</a:t>
            </a:r>
            <a:r>
              <a:rPr lang="en-US" dirty="0" smtClean="0"/>
              <a:t> (1, 2, 3, 4, 6, 8, 10, 15, 20, 30)</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800600" y="1219200"/>
            <a:ext cx="2743200" cy="22566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24400" y="3581400"/>
            <a:ext cx="3162300" cy="25347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Results from test procedure</a:t>
            </a:r>
            <a:endParaRPr lang="en-US" dirty="0"/>
          </a:p>
        </p:txBody>
      </p:sp>
      <p:sp>
        <p:nvSpPr>
          <p:cNvPr id="3" name="Content Placeholder 2"/>
          <p:cNvSpPr>
            <a:spLocks noGrp="1"/>
          </p:cNvSpPr>
          <p:nvPr>
            <p:ph sz="half" idx="1"/>
          </p:nvPr>
        </p:nvSpPr>
        <p:spPr>
          <a:xfrm>
            <a:off x="533400" y="1219200"/>
            <a:ext cx="4038600" cy="4525963"/>
          </a:xfrm>
        </p:spPr>
        <p:txBody>
          <a:bodyPr/>
          <a:lstStyle/>
          <a:p>
            <a:r>
              <a:rPr lang="en-US" dirty="0" smtClean="0"/>
              <a:t>Material thickness</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3962400" y="1143000"/>
            <a:ext cx="2762250" cy="212426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438400" y="3276600"/>
            <a:ext cx="6118424" cy="381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33400" y="3810000"/>
            <a:ext cx="7574922" cy="2675059"/>
          </a:xfrm>
          <a:prstGeom prst="rect">
            <a:avLst/>
          </a:prstGeom>
          <a:noFill/>
          <a:ln w="9525">
            <a:noFill/>
            <a:miter lim="800000"/>
            <a:headEnd/>
            <a:tailEnd/>
          </a:ln>
          <a:effectLst/>
        </p:spPr>
      </p:pic>
      <p:sp>
        <p:nvSpPr>
          <p:cNvPr id="8" name="TextBox 7"/>
          <p:cNvSpPr txBox="1"/>
          <p:nvPr/>
        </p:nvSpPr>
        <p:spPr>
          <a:xfrm>
            <a:off x="304800" y="1752600"/>
            <a:ext cx="3328155" cy="923330"/>
          </a:xfrm>
          <a:prstGeom prst="rect">
            <a:avLst/>
          </a:prstGeom>
          <a:noFill/>
        </p:spPr>
        <p:txBody>
          <a:bodyPr wrap="none" rtlCol="0">
            <a:spAutoFit/>
          </a:bodyPr>
          <a:lstStyle/>
          <a:p>
            <a:r>
              <a:rPr lang="en-US" dirty="0" smtClean="0"/>
              <a:t>The  .25 mm specimen did not </a:t>
            </a:r>
          </a:p>
          <a:p>
            <a:r>
              <a:rPr lang="en-US" dirty="0" smtClean="0"/>
              <a:t>Return consistent results with </a:t>
            </a:r>
          </a:p>
          <a:p>
            <a:r>
              <a:rPr lang="en-US" dirty="0" smtClean="0"/>
              <a:t>The higher power laser.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2800" dirty="0" smtClean="0"/>
              <a:t>Laser beam width results</a:t>
            </a:r>
            <a:endParaRPr lang="en-US" sz="2800" dirty="0"/>
          </a:p>
        </p:txBody>
      </p:sp>
      <p:pic>
        <p:nvPicPr>
          <p:cNvPr id="4098" name="Picture 2"/>
          <p:cNvPicPr>
            <a:picLocks noGrp="1" noChangeAspect="1" noChangeArrowheads="1"/>
          </p:cNvPicPr>
          <p:nvPr>
            <p:ph sz="half" idx="2"/>
          </p:nvPr>
        </p:nvPicPr>
        <p:blipFill>
          <a:blip r:embed="rId2"/>
          <a:srcRect/>
          <a:stretch>
            <a:fillRect/>
          </a:stretch>
        </p:blipFill>
        <p:spPr bwMode="auto">
          <a:xfrm>
            <a:off x="457200" y="1981200"/>
            <a:ext cx="8312624" cy="38676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292</TotalTime>
  <Words>1409</Words>
  <Application>Microsoft Office PowerPoint</Application>
  <PresentationFormat>On-screen Show (4:3)</PresentationFormat>
  <Paragraphs>135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Experimental Study on sheet metal bending with medium-power diode laser</vt:lpstr>
      <vt:lpstr>Introduction</vt:lpstr>
      <vt:lpstr>Its important because… </vt:lpstr>
      <vt:lpstr>References</vt:lpstr>
      <vt:lpstr>References Cont.</vt:lpstr>
      <vt:lpstr>Test equipment and materials</vt:lpstr>
      <vt:lpstr>Test parameters </vt:lpstr>
      <vt:lpstr>Results from test procedure</vt:lpstr>
      <vt:lpstr>Laser beam width results</vt:lpstr>
      <vt:lpstr>Laser scan speed</vt:lpstr>
      <vt:lpstr>Laser scan passes</vt:lpstr>
      <vt:lpstr>Analysis of the Results</vt:lpstr>
      <vt:lpstr>Laser beam width effects</vt:lpstr>
      <vt:lpstr>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bomboy300</dc:creator>
  <cp:lastModifiedBy>bomboy300</cp:lastModifiedBy>
  <cp:revision>30</cp:revision>
  <dcterms:created xsi:type="dcterms:W3CDTF">2010-09-19T22:26:58Z</dcterms:created>
  <dcterms:modified xsi:type="dcterms:W3CDTF">2010-09-20T03:19:02Z</dcterms:modified>
</cp:coreProperties>
</file>