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85" r:id="rId2"/>
    <p:sldId id="339" r:id="rId3"/>
    <p:sldId id="340" r:id="rId4"/>
    <p:sldId id="341" r:id="rId5"/>
    <p:sldId id="342" r:id="rId6"/>
    <p:sldId id="343" r:id="rId7"/>
    <p:sldId id="370" r:id="rId8"/>
    <p:sldId id="344" r:id="rId9"/>
    <p:sldId id="371" r:id="rId10"/>
    <p:sldId id="372" r:id="rId11"/>
    <p:sldId id="345" r:id="rId12"/>
    <p:sldId id="346" r:id="rId13"/>
    <p:sldId id="373" r:id="rId14"/>
    <p:sldId id="375" r:id="rId15"/>
    <p:sldId id="384" r:id="rId16"/>
    <p:sldId id="376" r:id="rId17"/>
    <p:sldId id="377" r:id="rId18"/>
    <p:sldId id="378" r:id="rId19"/>
    <p:sldId id="379" r:id="rId20"/>
    <p:sldId id="380" r:id="rId21"/>
    <p:sldId id="381" r:id="rId22"/>
    <p:sldId id="382" r:id="rId23"/>
    <p:sldId id="383" r:id="rId2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656565"/>
    <a:srgbClr val="4D4D4D"/>
    <a:srgbClr val="777777"/>
    <a:srgbClr val="FF0000"/>
    <a:srgbClr val="FFCC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snapToGrid="0">
      <p:cViewPr>
        <p:scale>
          <a:sx n="75" d="100"/>
          <a:sy n="75" d="100"/>
        </p:scale>
        <p:origin x="-1944" y="-6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28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463215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50913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95298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16001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012411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57072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2609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539776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2617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80471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3972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DMAC"/>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89750"/>
          </a:xfrm>
          <a:prstGeom prst="rect">
            <a:avLst/>
          </a:prstGeom>
          <a:noFill/>
          <a:extLst>
            <a:ext uri="{909E8E84-426E-40DD-AFC4-6F175D3DCCD1}">
              <a14:hiddenFill xmlns:a14="http://schemas.microsoft.com/office/drawing/2010/main">
                <a:solidFill>
                  <a:srgbClr val="FFFFFF"/>
                </a:solidFill>
              </a14:hiddenFill>
            </a:ext>
          </a:extLst>
        </p:spPr>
      </p:pic>
      <p:sp>
        <p:nvSpPr>
          <p:cNvPr id="1032" name="Text Box 8"/>
          <p:cNvSpPr txBox="1">
            <a:spLocks noChangeArrowheads="1"/>
          </p:cNvSpPr>
          <p:nvPr userDrawn="1"/>
        </p:nvSpPr>
        <p:spPr bwMode="auto">
          <a:xfrm>
            <a:off x="1143000" y="5842000"/>
            <a:ext cx="5905500" cy="588963"/>
          </a:xfrm>
          <a:prstGeom prst="rect">
            <a:avLst/>
          </a:prstGeom>
          <a:solidFill>
            <a:srgbClr val="0000FF"/>
          </a:solidFill>
          <a:ln w="9525">
            <a:solidFill>
              <a:srgbClr val="33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bg1"/>
                </a:solidFill>
                <a:effectLst>
                  <a:outerShdw blurRad="38100" dist="38100" dir="2700000" algn="tl">
                    <a:srgbClr val="000000"/>
                  </a:outerShdw>
                </a:effectLst>
                <a:latin typeface="Times New Roman" pitchFamily="18" charset="0"/>
              </a:rPr>
              <a:t>ME 537 - Robotics</a:t>
            </a:r>
            <a:endParaRPr lang="en-US" altLang="en-US">
              <a:latin typeface="Times New Roman" pitchFamily="18" charset="0"/>
            </a:endParaRPr>
          </a:p>
        </p:txBody>
      </p:sp>
      <p:pic>
        <p:nvPicPr>
          <p:cNvPr id="1033" name="Picture 9" descr="1"/>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pic>
      <p:sp>
        <p:nvSpPr>
          <p:cNvPr id="1034" name="Text Box 10"/>
          <p:cNvSpPr txBox="1">
            <a:spLocks noChangeArrowheads="1"/>
          </p:cNvSpPr>
          <p:nvPr userDrawn="1"/>
        </p:nvSpPr>
        <p:spPr bwMode="auto">
          <a:xfrm>
            <a:off x="0" y="6278563"/>
            <a:ext cx="5905500" cy="588962"/>
          </a:xfrm>
          <a:prstGeom prst="rect">
            <a:avLst/>
          </a:prstGeom>
          <a:solidFill>
            <a:srgbClr val="360036"/>
          </a:solidFill>
          <a:ln w="9525">
            <a:solidFill>
              <a:srgbClr val="FFFF00"/>
            </a:solidFill>
            <a:miter lim="800000"/>
            <a:headEnd/>
            <a:tailEnd/>
          </a:ln>
          <a:effectLst>
            <a:outerShdw dist="35921" dir="2700000" algn="ctr" rotWithShape="0">
              <a:schemeClr val="bg2"/>
            </a:outerShdw>
          </a:effectLst>
        </p:spPr>
        <p:txBody>
          <a:bodyPr>
            <a:spAutoFit/>
          </a:bodyPr>
          <a:lstStyle/>
          <a:p>
            <a:pPr>
              <a:spcBef>
                <a:spcPct val="50000"/>
              </a:spcBef>
            </a:pPr>
            <a:r>
              <a:rPr lang="en-US" altLang="en-US" sz="3200" b="1" dirty="0" smtClean="0">
                <a:solidFill>
                  <a:schemeClr val="bg1"/>
                </a:solidFill>
                <a:effectLst>
                  <a:outerShdw blurRad="38100" dist="38100" dir="2700000" algn="tl">
                    <a:srgbClr val="000000"/>
                  </a:outerShdw>
                </a:effectLst>
                <a:latin typeface="Times New Roman" pitchFamily="18" charset="0"/>
              </a:rPr>
              <a:t>ME EN </a:t>
            </a:r>
            <a:r>
              <a:rPr lang="en-US" altLang="en-US" sz="3200" b="1" dirty="0">
                <a:solidFill>
                  <a:schemeClr val="bg1"/>
                </a:solidFill>
                <a:effectLst>
                  <a:outerShdw blurRad="38100" dist="38100" dir="2700000" algn="tl">
                    <a:srgbClr val="000000"/>
                  </a:outerShdw>
                </a:effectLst>
                <a:latin typeface="Times New Roman" pitchFamily="18" charset="0"/>
              </a:rPr>
              <a:t>537 - Robotics</a:t>
            </a:r>
            <a:endParaRPr lang="en-US" altLang="en-US" dirty="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pitchFamily="18" charset="0"/>
        </a:defRPr>
      </a:lvl2pPr>
      <a:lvl3pPr algn="ctr" rtl="0" eaLnBrk="0" fontAlgn="base" hangingPunct="0">
        <a:spcBef>
          <a:spcPct val="0"/>
        </a:spcBef>
        <a:spcAft>
          <a:spcPct val="0"/>
        </a:spcAft>
        <a:defRPr sz="4400">
          <a:solidFill>
            <a:schemeClr val="tx2"/>
          </a:solidFill>
          <a:latin typeface="TIMES" pitchFamily="18" charset="0"/>
        </a:defRPr>
      </a:lvl3pPr>
      <a:lvl4pPr algn="ctr" rtl="0" eaLnBrk="0" fontAlgn="base" hangingPunct="0">
        <a:spcBef>
          <a:spcPct val="0"/>
        </a:spcBef>
        <a:spcAft>
          <a:spcPct val="0"/>
        </a:spcAft>
        <a:defRPr sz="4400">
          <a:solidFill>
            <a:schemeClr val="tx2"/>
          </a:solidFill>
          <a:latin typeface="TIMES" pitchFamily="18" charset="0"/>
        </a:defRPr>
      </a:lvl4pPr>
      <a:lvl5pPr algn="ctr" rtl="0" eaLnBrk="0" fontAlgn="base" hangingPunct="0">
        <a:spcBef>
          <a:spcPct val="0"/>
        </a:spcBef>
        <a:spcAft>
          <a:spcPct val="0"/>
        </a:spcAft>
        <a:defRPr sz="4400">
          <a:solidFill>
            <a:schemeClr val="tx2"/>
          </a:solidFill>
          <a:latin typeface="TIMES" pitchFamily="18" charset="0"/>
        </a:defRPr>
      </a:lvl5pPr>
      <a:lvl6pPr marL="457200" algn="ctr" rtl="0" eaLnBrk="0" fontAlgn="base" hangingPunct="0">
        <a:spcBef>
          <a:spcPct val="0"/>
        </a:spcBef>
        <a:spcAft>
          <a:spcPct val="0"/>
        </a:spcAft>
        <a:defRPr sz="4400">
          <a:solidFill>
            <a:schemeClr val="tx2"/>
          </a:solidFill>
          <a:latin typeface="TIMES" pitchFamily="18" charset="0"/>
        </a:defRPr>
      </a:lvl6pPr>
      <a:lvl7pPr marL="914400" algn="ctr" rtl="0" eaLnBrk="0" fontAlgn="base" hangingPunct="0">
        <a:spcBef>
          <a:spcPct val="0"/>
        </a:spcBef>
        <a:spcAft>
          <a:spcPct val="0"/>
        </a:spcAft>
        <a:defRPr sz="4400">
          <a:solidFill>
            <a:schemeClr val="tx2"/>
          </a:solidFill>
          <a:latin typeface="TIMES" pitchFamily="18" charset="0"/>
        </a:defRPr>
      </a:lvl7pPr>
      <a:lvl8pPr marL="1371600" algn="ctr" rtl="0" eaLnBrk="0" fontAlgn="base" hangingPunct="0">
        <a:spcBef>
          <a:spcPct val="0"/>
        </a:spcBef>
        <a:spcAft>
          <a:spcPct val="0"/>
        </a:spcAft>
        <a:defRPr sz="4400">
          <a:solidFill>
            <a:schemeClr val="tx2"/>
          </a:solidFill>
          <a:latin typeface="TIMES" pitchFamily="18" charset="0"/>
        </a:defRPr>
      </a:lvl8pPr>
      <a:lvl9pPr marL="1828800" algn="ctr" rtl="0" eaLnBrk="0" fontAlgn="base" hangingPunct="0">
        <a:spcBef>
          <a:spcPct val="0"/>
        </a:spcBef>
        <a:spcAft>
          <a:spcPct val="0"/>
        </a:spcAft>
        <a:defRPr sz="4400">
          <a:solidFill>
            <a:schemeClr val="tx2"/>
          </a:solidFill>
          <a:latin typeface="TIMES"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330200" y="241300"/>
            <a:ext cx="8470900" cy="1738313"/>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n-US" altLang="en-US" sz="4800" b="1">
                <a:solidFill>
                  <a:srgbClr val="FFFFCC"/>
                </a:solidFill>
                <a:cs typeface="Times New Roman" pitchFamily="18" charset="0"/>
              </a:rPr>
              <a:t>Constant Jerk Trajectory Generator</a:t>
            </a:r>
            <a:r>
              <a:rPr lang="en-US" altLang="en-US" sz="6000" b="1">
                <a:solidFill>
                  <a:srgbClr val="FFFFCC"/>
                </a:solidFill>
                <a:cs typeface="Times New Roman" pitchFamily="18" charset="0"/>
              </a:rPr>
              <a:t> </a:t>
            </a:r>
            <a:r>
              <a:rPr lang="en-US" altLang="en-US" sz="4800" b="1">
                <a:solidFill>
                  <a:srgbClr val="FFFFCC"/>
                </a:solidFill>
                <a:cs typeface="Times New Roman" pitchFamily="18" charset="0"/>
              </a:rPr>
              <a:t>(TG)</a:t>
            </a:r>
          </a:p>
        </p:txBody>
      </p:sp>
      <p:sp>
        <p:nvSpPr>
          <p:cNvPr id="31748" name="Text Box 4"/>
          <p:cNvSpPr txBox="1">
            <a:spLocks noChangeArrowheads="1"/>
          </p:cNvSpPr>
          <p:nvPr/>
        </p:nvSpPr>
        <p:spPr bwMode="auto">
          <a:xfrm>
            <a:off x="444500" y="1955800"/>
            <a:ext cx="8343900" cy="374332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b="1" i="1">
                <a:solidFill>
                  <a:schemeClr val="bg1"/>
                </a:solidFill>
                <a:cs typeface="Times New Roman" pitchFamily="18" charset="0"/>
              </a:rPr>
              <a:t>Purpose:</a:t>
            </a:r>
          </a:p>
          <a:p>
            <a:pPr>
              <a:spcBef>
                <a:spcPct val="50000"/>
              </a:spcBef>
            </a:pPr>
            <a:r>
              <a:rPr lang="en-US" altLang="en-US" b="1" i="1">
                <a:solidFill>
                  <a:schemeClr val="bg1"/>
                </a:solidFill>
                <a:cs typeface="Times New Roman" pitchFamily="18" charset="0"/>
              </a:rPr>
              <a:t>This chapter introduces the ideal constant jerk S-curve (jerk is the derivative of acceleration),  represented by a 2</a:t>
            </a:r>
            <a:r>
              <a:rPr lang="en-US" altLang="en-US" b="1" i="1" baseline="30000">
                <a:solidFill>
                  <a:schemeClr val="bg1"/>
                </a:solidFill>
                <a:cs typeface="Times New Roman" pitchFamily="18" charset="0"/>
              </a:rPr>
              <a:t>nd</a:t>
            </a:r>
            <a:r>
              <a:rPr lang="en-US" altLang="en-US" b="1" i="1">
                <a:solidFill>
                  <a:schemeClr val="bg1"/>
                </a:solidFill>
                <a:cs typeface="Times New Roman" pitchFamily="18" charset="0"/>
              </a:rPr>
              <a:t> order polynomial in velocity. Its shape is governed by the motion conditions at the start and end of the transition.</a:t>
            </a:r>
          </a:p>
          <a:p>
            <a:pPr algn="just">
              <a:spcBef>
                <a:spcPct val="50000"/>
              </a:spcBef>
            </a:pPr>
            <a:r>
              <a:rPr lang="en-US" altLang="en-US" b="1" i="1">
                <a:solidFill>
                  <a:schemeClr val="bg1"/>
                </a:solidFill>
                <a:cs typeface="Times New Roman" pitchFamily="18" charset="0"/>
              </a:rPr>
              <a:t>An S-curve with an intermediate constant acceleration (linear portion) is often used to reduce the time to make large speed changes. The jerk can be used to determine how much of the rise or fall period can be made under constant acceleration.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Text Box 2"/>
          <p:cNvSpPr txBox="1">
            <a:spLocks noChangeArrowheads="1"/>
          </p:cNvSpPr>
          <p:nvPr/>
        </p:nvSpPr>
        <p:spPr bwMode="auto">
          <a:xfrm>
            <a:off x="406400" y="165100"/>
            <a:ext cx="80518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Convex period</a:t>
            </a:r>
            <a:endParaRPr lang="en-US" altLang="en-US" b="1">
              <a:solidFill>
                <a:schemeClr val="bg1"/>
              </a:solidFill>
              <a:cs typeface="Times New Roman" pitchFamily="18" charset="0"/>
            </a:endParaRPr>
          </a:p>
        </p:txBody>
      </p:sp>
      <p:sp>
        <p:nvSpPr>
          <p:cNvPr id="182275" name="Rectangle 3"/>
          <p:cNvSpPr>
            <a:spLocks noChangeArrowheads="1"/>
          </p:cNvSpPr>
          <p:nvPr/>
        </p:nvSpPr>
        <p:spPr bwMode="auto">
          <a:xfrm>
            <a:off x="368300" y="1157288"/>
            <a:ext cx="8420100" cy="374332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just">
              <a:spcBef>
                <a:spcPct val="50000"/>
              </a:spcBef>
            </a:pPr>
            <a:r>
              <a:rPr lang="en-US" altLang="en-US" b="1">
                <a:solidFill>
                  <a:schemeClr val="bg1"/>
                </a:solidFill>
                <a:cs typeface="Times New Roman" pitchFamily="18" charset="0"/>
              </a:rPr>
              <a:t>Applying the initial and final conditions, we get the equations for s (position), v, and a along the convex portion of the S-curve:</a:t>
            </a:r>
          </a:p>
          <a:p>
            <a:pPr algn="just">
              <a:spcBef>
                <a:spcPct val="50000"/>
              </a:spcBef>
            </a:pPr>
            <a:r>
              <a:rPr lang="en-US" altLang="en-US" b="1">
                <a:solidFill>
                  <a:schemeClr val="bg1"/>
                </a:solidFill>
                <a:cs typeface="Times New Roman" pitchFamily="18" charset="0"/>
              </a:rPr>
              <a:t>	s(t) = v</a:t>
            </a:r>
            <a:r>
              <a:rPr lang="en-US" altLang="en-US" b="1" baseline="-30000">
                <a:solidFill>
                  <a:schemeClr val="bg1"/>
                </a:solidFill>
                <a:cs typeface="Times New Roman" pitchFamily="18" charset="0"/>
              </a:rPr>
              <a:t>h</a:t>
            </a:r>
            <a:r>
              <a:rPr lang="en-US" altLang="en-US" b="1">
                <a:solidFill>
                  <a:schemeClr val="bg1"/>
                </a:solidFill>
                <a:cs typeface="Times New Roman" pitchFamily="18" charset="0"/>
              </a:rPr>
              <a:t> t + a</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t</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/2 - 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 t</a:t>
            </a:r>
            <a:r>
              <a:rPr lang="en-US" altLang="en-US" b="1" baseline="30000">
                <a:solidFill>
                  <a:schemeClr val="bg1"/>
                </a:solidFill>
                <a:cs typeface="Times New Roman" pitchFamily="18" charset="0"/>
              </a:rPr>
              <a:t>3</a:t>
            </a:r>
            <a:r>
              <a:rPr lang="en-US" altLang="en-US" b="1">
                <a:solidFill>
                  <a:schemeClr val="bg1"/>
                </a:solidFill>
                <a:cs typeface="Times New Roman" pitchFamily="18" charset="0"/>
              </a:rPr>
              <a:t>/6			(5.11)</a:t>
            </a:r>
          </a:p>
          <a:p>
            <a:pPr algn="just">
              <a:spcBef>
                <a:spcPct val="50000"/>
              </a:spcBef>
            </a:pPr>
            <a:r>
              <a:rPr lang="en-US" altLang="en-US" b="1">
                <a:solidFill>
                  <a:schemeClr val="bg1"/>
                </a:solidFill>
                <a:cs typeface="Times New Roman" pitchFamily="18" charset="0"/>
              </a:rPr>
              <a:t>	v(t) = v</a:t>
            </a:r>
            <a:r>
              <a:rPr lang="en-US" altLang="en-US" b="1" baseline="-30000">
                <a:solidFill>
                  <a:schemeClr val="bg1"/>
                </a:solidFill>
                <a:cs typeface="Times New Roman" pitchFamily="18" charset="0"/>
              </a:rPr>
              <a:t>h</a:t>
            </a:r>
            <a:r>
              <a:rPr lang="en-US" altLang="en-US" b="1">
                <a:solidFill>
                  <a:schemeClr val="bg1"/>
                </a:solidFill>
                <a:cs typeface="Times New Roman" pitchFamily="18" charset="0"/>
              </a:rPr>
              <a:t> + a</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t - 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 t</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/2			(5.12)</a:t>
            </a:r>
          </a:p>
          <a:p>
            <a:pPr algn="just">
              <a:spcBef>
                <a:spcPct val="50000"/>
              </a:spcBef>
            </a:pPr>
            <a:r>
              <a:rPr lang="en-US" altLang="en-US" b="1">
                <a:solidFill>
                  <a:schemeClr val="bg1"/>
                </a:solidFill>
                <a:cs typeface="Times New Roman" pitchFamily="18" charset="0"/>
              </a:rPr>
              <a:t>	a(t) = a</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 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 t					(5.13)</a:t>
            </a:r>
          </a:p>
          <a:p>
            <a:pPr algn="just">
              <a:spcBef>
                <a:spcPct val="50000"/>
              </a:spcBef>
            </a:pPr>
            <a:r>
              <a:rPr lang="en-US" altLang="en-US" b="1" i="1">
                <a:solidFill>
                  <a:srgbClr val="FFFFCC"/>
                </a:solidFill>
                <a:cs typeface="Times New Roman" pitchFamily="18" charset="0"/>
              </a:rPr>
              <a:t>Note: It is assumed that s is 0 at the beginning of the S-move. Thus, s represents a position delta.</a:t>
            </a:r>
            <a:r>
              <a:rPr lang="en-US" altLang="en-US" b="1">
                <a:solidFill>
                  <a:srgbClr val="FFFFCC"/>
                </a:solidFill>
                <a:cs typeface="Times New Roman" pitchFamily="18" charset="0"/>
              </a:rPr>
              <a:t> </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ext Box 2"/>
          <p:cNvSpPr txBox="1">
            <a:spLocks noChangeArrowheads="1"/>
          </p:cNvSpPr>
          <p:nvPr/>
        </p:nvSpPr>
        <p:spPr bwMode="auto">
          <a:xfrm>
            <a:off x="406400" y="165100"/>
            <a:ext cx="80518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Distance traversed</a:t>
            </a:r>
            <a:r>
              <a:rPr lang="en-US" altLang="en-US" b="1" i="1">
                <a:solidFill>
                  <a:schemeClr val="bg1"/>
                </a:solidFill>
                <a:cs typeface="Times New Roman" pitchFamily="18" charset="0"/>
              </a:rPr>
              <a:t> </a:t>
            </a:r>
            <a:endParaRPr lang="en-US" altLang="en-US" b="1">
              <a:solidFill>
                <a:schemeClr val="bg1"/>
              </a:solidFill>
              <a:cs typeface="Times New Roman" pitchFamily="18" charset="0"/>
            </a:endParaRPr>
          </a:p>
        </p:txBody>
      </p:sp>
      <p:sp>
        <p:nvSpPr>
          <p:cNvPr id="153673" name="Rectangle 73"/>
          <p:cNvSpPr>
            <a:spLocks noChangeArrowheads="1"/>
          </p:cNvSpPr>
          <p:nvPr/>
        </p:nvSpPr>
        <p:spPr bwMode="auto">
          <a:xfrm>
            <a:off x="419100" y="1708150"/>
            <a:ext cx="8191500" cy="228282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tabLst>
                <a:tab pos="365125" algn="l"/>
                <a:tab pos="5372100" algn="r"/>
                <a:tab pos="5394325" algn="r"/>
              </a:tabLst>
              <a:defRPr sz="2400">
                <a:solidFill>
                  <a:schemeClr val="tx1"/>
                </a:solidFill>
                <a:latin typeface="TIMES" pitchFamily="18" charset="0"/>
              </a:defRPr>
            </a:lvl1pPr>
            <a:lvl2pPr>
              <a:tabLst>
                <a:tab pos="365125" algn="l"/>
                <a:tab pos="5372100" algn="r"/>
                <a:tab pos="5394325" algn="r"/>
              </a:tabLst>
              <a:defRPr sz="2400">
                <a:solidFill>
                  <a:schemeClr val="tx1"/>
                </a:solidFill>
                <a:latin typeface="TIMES" pitchFamily="18" charset="0"/>
              </a:defRPr>
            </a:lvl2pPr>
            <a:lvl3pPr>
              <a:tabLst>
                <a:tab pos="365125" algn="l"/>
                <a:tab pos="5372100" algn="r"/>
                <a:tab pos="5394325" algn="r"/>
              </a:tabLst>
              <a:defRPr sz="2400">
                <a:solidFill>
                  <a:schemeClr val="tx1"/>
                </a:solidFill>
                <a:latin typeface="TIMES" pitchFamily="18" charset="0"/>
              </a:defRPr>
            </a:lvl3pPr>
            <a:lvl4pPr>
              <a:tabLst>
                <a:tab pos="365125" algn="l"/>
                <a:tab pos="5372100" algn="r"/>
                <a:tab pos="5394325" algn="r"/>
              </a:tabLst>
              <a:defRPr sz="2400">
                <a:solidFill>
                  <a:schemeClr val="tx1"/>
                </a:solidFill>
                <a:latin typeface="TIMES" pitchFamily="18" charset="0"/>
              </a:defRPr>
            </a:lvl4pPr>
            <a:lvl5pPr>
              <a:tabLst>
                <a:tab pos="365125" algn="l"/>
                <a:tab pos="5372100" algn="r"/>
                <a:tab pos="5394325" algn="r"/>
              </a:tabLst>
              <a:defRPr sz="2400">
                <a:solidFill>
                  <a:schemeClr val="tx1"/>
                </a:solidFill>
                <a:latin typeface="TIMES" pitchFamily="18" charset="0"/>
              </a:defRPr>
            </a:lvl5pPr>
            <a:lvl6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6pPr>
            <a:lvl7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7pPr>
            <a:lvl8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8pPr>
            <a:lvl9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9pPr>
          </a:lstStyle>
          <a:p>
            <a:r>
              <a:rPr lang="en-US" altLang="en-US" b="1">
                <a:solidFill>
                  <a:schemeClr val="bg1"/>
                </a:solidFill>
                <a:cs typeface="Times New Roman" pitchFamily="18" charset="0"/>
              </a:rPr>
              <a:t>Adding in the distance at the halfway point gives the total distance traversed in the S-curve, including both concave and convex sections:</a:t>
            </a:r>
          </a:p>
          <a:p>
            <a:endParaRPr lang="en-US" altLang="en-US" b="1">
              <a:solidFill>
                <a:schemeClr val="bg1"/>
              </a:solidFill>
              <a:cs typeface="Times New Roman" pitchFamily="18" charset="0"/>
            </a:endParaRPr>
          </a:p>
          <a:p>
            <a:endParaRPr lang="en-US" altLang="en-US" b="1">
              <a:solidFill>
                <a:schemeClr val="bg1"/>
              </a:solidFill>
              <a:cs typeface="Times New Roman" pitchFamily="18" charset="0"/>
            </a:endParaRPr>
          </a:p>
          <a:p>
            <a:r>
              <a:rPr lang="en-US" altLang="en-US" b="1">
                <a:solidFill>
                  <a:schemeClr val="bg1"/>
                </a:solidFill>
                <a:cs typeface="Times New Roman" pitchFamily="18" charset="0"/>
              </a:rPr>
              <a:t>                           S = (v</a:t>
            </a:r>
            <a:r>
              <a:rPr lang="en-US" altLang="en-US" b="1" baseline="-30000">
                <a:solidFill>
                  <a:schemeClr val="bg1"/>
                </a:solidFill>
                <a:cs typeface="Times New Roman" pitchFamily="18" charset="0"/>
              </a:rPr>
              <a:t>s</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 - v</a:t>
            </a:r>
            <a:r>
              <a:rPr lang="en-US" altLang="en-US" b="1" baseline="-30000">
                <a:solidFill>
                  <a:schemeClr val="bg1"/>
                </a:solidFill>
                <a:cs typeface="Times New Roman" pitchFamily="18" charset="0"/>
              </a:rPr>
              <a:t>o</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)/a</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a:t>
            </a:r>
            <a:endParaRPr lang="en-US" altLang="en-US" b="1">
              <a:solidFill>
                <a:schemeClr val="bg1"/>
              </a:solidFil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Text Box 2"/>
          <p:cNvSpPr txBox="1">
            <a:spLocks noChangeArrowheads="1"/>
          </p:cNvSpPr>
          <p:nvPr/>
        </p:nvSpPr>
        <p:spPr bwMode="auto">
          <a:xfrm>
            <a:off x="406400" y="165100"/>
            <a:ext cx="80518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Max jerk transitions</a:t>
            </a:r>
            <a:r>
              <a:rPr lang="en-US" altLang="en-US" b="1" i="1">
                <a:solidFill>
                  <a:schemeClr val="bg1"/>
                </a:solidFill>
                <a:cs typeface="Times New Roman" pitchFamily="18" charset="0"/>
              </a:rPr>
              <a:t> </a:t>
            </a:r>
            <a:endParaRPr lang="en-US" altLang="en-US" b="1">
              <a:solidFill>
                <a:schemeClr val="bg1"/>
              </a:solidFill>
              <a:cs typeface="Times New Roman" pitchFamily="18" charset="0"/>
            </a:endParaRPr>
          </a:p>
        </p:txBody>
      </p:sp>
      <p:sp>
        <p:nvSpPr>
          <p:cNvPr id="154627" name="Rectangle 3"/>
          <p:cNvSpPr>
            <a:spLocks noChangeArrowheads="1"/>
          </p:cNvSpPr>
          <p:nvPr/>
        </p:nvSpPr>
        <p:spPr bwMode="auto">
          <a:xfrm>
            <a:off x="431800" y="1779588"/>
            <a:ext cx="8140700" cy="228600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200" b="1">
                <a:solidFill>
                  <a:schemeClr val="bg1"/>
                </a:solidFill>
                <a:cs typeface="Times New Roman" pitchFamily="18" charset="0"/>
              </a:rPr>
              <a:t>An ideal S-curve cannot transition smoothly between any speed change using a specified max jerk value! </a:t>
            </a:r>
          </a:p>
          <a:p>
            <a:pPr>
              <a:spcBef>
                <a:spcPct val="50000"/>
              </a:spcBef>
            </a:pPr>
            <a:r>
              <a:rPr lang="en-US" altLang="en-US" sz="3200" b="1">
                <a:solidFill>
                  <a:schemeClr val="bg1"/>
                </a:solidFill>
                <a:cs typeface="Times New Roman" pitchFamily="18" charset="0"/>
              </a:rPr>
              <a:t>			</a:t>
            </a:r>
            <a:r>
              <a:rPr lang="en-US" altLang="en-US" sz="3200" b="1">
                <a:solidFill>
                  <a:srgbClr val="FFFFCC"/>
                </a:solidFill>
                <a:cs typeface="Times New Roman" pitchFamily="18" charset="0"/>
              </a:rPr>
              <a:t>Why?</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Text Box 2"/>
          <p:cNvSpPr txBox="1">
            <a:spLocks noChangeArrowheads="1"/>
          </p:cNvSpPr>
          <p:nvPr/>
        </p:nvSpPr>
        <p:spPr bwMode="auto">
          <a:xfrm>
            <a:off x="406400" y="165100"/>
            <a:ext cx="80518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Max jerk transitions</a:t>
            </a:r>
            <a:r>
              <a:rPr lang="en-US" altLang="en-US" b="1" i="1">
                <a:solidFill>
                  <a:schemeClr val="bg1"/>
                </a:solidFill>
                <a:cs typeface="Times New Roman" pitchFamily="18" charset="0"/>
              </a:rPr>
              <a:t> </a:t>
            </a:r>
            <a:endParaRPr lang="en-US" altLang="en-US" b="1">
              <a:solidFill>
                <a:schemeClr val="bg1"/>
              </a:solidFill>
              <a:cs typeface="Times New Roman" pitchFamily="18" charset="0"/>
            </a:endParaRPr>
          </a:p>
        </p:txBody>
      </p:sp>
      <p:sp>
        <p:nvSpPr>
          <p:cNvPr id="183299" name="Rectangle 3"/>
          <p:cNvSpPr>
            <a:spLocks noChangeArrowheads="1"/>
          </p:cNvSpPr>
          <p:nvPr/>
        </p:nvSpPr>
        <p:spPr bwMode="auto">
          <a:xfrm>
            <a:off x="444500" y="1093788"/>
            <a:ext cx="8140700" cy="410845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b="1">
                <a:solidFill>
                  <a:schemeClr val="bg1"/>
                </a:solidFill>
                <a:cs typeface="Times New Roman" pitchFamily="18" charset="0"/>
              </a:rPr>
              <a:t>Given a jerk 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 a starting speed v</a:t>
            </a:r>
            <a:r>
              <a:rPr lang="en-US" altLang="en-US" b="1" baseline="-30000">
                <a:solidFill>
                  <a:schemeClr val="bg1"/>
                </a:solidFill>
                <a:cs typeface="Times New Roman" pitchFamily="18" charset="0"/>
              </a:rPr>
              <a:t>o</a:t>
            </a:r>
            <a:r>
              <a:rPr lang="en-US" altLang="en-US" b="1">
                <a:solidFill>
                  <a:schemeClr val="bg1"/>
                </a:solidFill>
                <a:cs typeface="Times New Roman" pitchFamily="18" charset="0"/>
              </a:rPr>
              <a:t>, and the ending speed v</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we can determine v</a:t>
            </a:r>
            <a:r>
              <a:rPr lang="en-US" altLang="en-US" b="1" baseline="-30000">
                <a:solidFill>
                  <a:schemeClr val="bg1"/>
                </a:solidFill>
                <a:cs typeface="Times New Roman" pitchFamily="18" charset="0"/>
              </a:rPr>
              <a:t>1</a:t>
            </a:r>
            <a:r>
              <a:rPr lang="en-US" altLang="en-US" b="1">
                <a:solidFill>
                  <a:schemeClr val="bg1"/>
                </a:solidFill>
                <a:cs typeface="Times New Roman" pitchFamily="18" charset="0"/>
              </a:rPr>
              <a:t> and v</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 where these are the velocities that end the concave transition and begin the convex transition at max accel a</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for the ideal S-curve transition:</a:t>
            </a:r>
          </a:p>
          <a:p>
            <a:pPr algn="just">
              <a:spcBef>
                <a:spcPct val="50000"/>
              </a:spcBef>
            </a:pPr>
            <a:r>
              <a:rPr lang="en-US" altLang="en-US" b="1">
                <a:solidFill>
                  <a:schemeClr val="bg1"/>
                </a:solidFill>
                <a:cs typeface="Times New Roman" pitchFamily="18" charset="0"/>
              </a:rPr>
              <a:t>		v</a:t>
            </a:r>
            <a:r>
              <a:rPr lang="en-US" altLang="en-US" b="1" baseline="-30000">
                <a:solidFill>
                  <a:schemeClr val="bg1"/>
                </a:solidFill>
                <a:cs typeface="Times New Roman" pitchFamily="18" charset="0"/>
              </a:rPr>
              <a:t>1</a:t>
            </a:r>
            <a:r>
              <a:rPr lang="en-US" altLang="en-US" b="1">
                <a:solidFill>
                  <a:schemeClr val="bg1"/>
                </a:solidFill>
                <a:cs typeface="Times New Roman" pitchFamily="18" charset="0"/>
              </a:rPr>
              <a:t> = v</a:t>
            </a:r>
            <a:r>
              <a:rPr lang="en-US" altLang="en-US" b="1" baseline="-30000">
                <a:solidFill>
                  <a:schemeClr val="bg1"/>
                </a:solidFill>
                <a:cs typeface="Times New Roman" pitchFamily="18" charset="0"/>
              </a:rPr>
              <a:t>o</a:t>
            </a:r>
            <a:r>
              <a:rPr lang="en-US" altLang="en-US" b="1">
                <a:solidFill>
                  <a:schemeClr val="bg1"/>
                </a:solidFill>
                <a:cs typeface="Times New Roman" pitchFamily="18" charset="0"/>
              </a:rPr>
              <a:t> + a</a:t>
            </a:r>
            <a:r>
              <a:rPr lang="en-US" altLang="en-US" b="1" baseline="-30000">
                <a:solidFill>
                  <a:schemeClr val="bg1"/>
                </a:solidFill>
                <a:cs typeface="Times New Roman" pitchFamily="18" charset="0"/>
              </a:rPr>
              <a:t>s</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/(2j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 	</a:t>
            </a:r>
          </a:p>
          <a:p>
            <a:pPr algn="just">
              <a:spcBef>
                <a:spcPct val="50000"/>
              </a:spcBef>
            </a:pPr>
            <a:r>
              <a:rPr lang="en-US" altLang="en-US" b="1">
                <a:solidFill>
                  <a:schemeClr val="bg1"/>
                </a:solidFill>
                <a:cs typeface="Times New Roman" pitchFamily="18" charset="0"/>
              </a:rPr>
              <a:t>		v</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 = v</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a</a:t>
            </a:r>
            <a:r>
              <a:rPr lang="en-US" altLang="en-US" b="1" baseline="-30000">
                <a:solidFill>
                  <a:schemeClr val="bg1"/>
                </a:solidFill>
                <a:cs typeface="Times New Roman" pitchFamily="18" charset="0"/>
              </a:rPr>
              <a:t>s</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/(2 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a:t>
            </a:r>
          </a:p>
          <a:p>
            <a:pPr algn="just">
              <a:spcBef>
                <a:spcPct val="50000"/>
              </a:spcBef>
            </a:pPr>
            <a:r>
              <a:rPr lang="en-US" altLang="en-US" b="1">
                <a:solidFill>
                  <a:schemeClr val="bg1"/>
                </a:solidFill>
                <a:cs typeface="Times New Roman" pitchFamily="18" charset="0"/>
              </a:rPr>
              <a:t>By setting v</a:t>
            </a:r>
            <a:r>
              <a:rPr lang="en-US" altLang="en-US" b="1" baseline="-30000">
                <a:solidFill>
                  <a:schemeClr val="bg1"/>
                </a:solidFill>
                <a:cs typeface="Times New Roman" pitchFamily="18" charset="0"/>
              </a:rPr>
              <a:t>1</a:t>
            </a:r>
            <a:r>
              <a:rPr lang="en-US" altLang="en-US" b="1">
                <a:solidFill>
                  <a:schemeClr val="bg1"/>
                </a:solidFill>
                <a:cs typeface="Times New Roman" pitchFamily="18" charset="0"/>
              </a:rPr>
              <a:t> = v</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 we can also determine the max jerk for a given a</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and </a:t>
            </a:r>
            <a:r>
              <a:rPr lang="en-US" altLang="en-US" b="1">
                <a:solidFill>
                  <a:schemeClr val="bg1"/>
                </a:solidFill>
                <a:latin typeface="Symbol" pitchFamily="18" charset="2"/>
                <a:cs typeface="Times New Roman" pitchFamily="18" charset="0"/>
              </a:rPr>
              <a:t>D</a:t>
            </a:r>
            <a:r>
              <a:rPr lang="en-US" altLang="en-US" b="1">
                <a:solidFill>
                  <a:schemeClr val="bg1"/>
                </a:solidFill>
                <a:cs typeface="Times New Roman" pitchFamily="18" charset="0"/>
              </a:rPr>
              <a:t>v = v</a:t>
            </a:r>
            <a:r>
              <a:rPr lang="en-US" altLang="en-US" b="1" baseline="-30000">
                <a:solidFill>
                  <a:schemeClr val="bg1"/>
                </a:solidFill>
                <a:cs typeface="Times New Roman" pitchFamily="18" charset="0"/>
              </a:rPr>
              <a:t>s </a:t>
            </a:r>
            <a:r>
              <a:rPr lang="en-US" altLang="en-US" b="1">
                <a:solidFill>
                  <a:schemeClr val="bg1"/>
                </a:solidFill>
                <a:cs typeface="Times New Roman" pitchFamily="18" charset="0"/>
              </a:rPr>
              <a:t>- v</a:t>
            </a:r>
            <a:r>
              <a:rPr lang="en-US" altLang="en-US" b="1" baseline="-30000">
                <a:solidFill>
                  <a:schemeClr val="bg1"/>
                </a:solidFill>
                <a:cs typeface="Times New Roman" pitchFamily="18" charset="0"/>
              </a:rPr>
              <a:t>o</a:t>
            </a:r>
            <a:r>
              <a:rPr lang="en-US" altLang="en-US" b="1">
                <a:solidFill>
                  <a:schemeClr val="bg1"/>
                </a:solidFill>
                <a:cs typeface="Times New Roman" pitchFamily="18" charset="0"/>
              </a:rPr>
              <a:t>:</a:t>
            </a:r>
          </a:p>
          <a:p>
            <a:pPr algn="just">
              <a:spcBef>
                <a:spcPct val="50000"/>
              </a:spcBef>
            </a:pPr>
            <a:r>
              <a:rPr lang="en-US" altLang="en-US" b="1">
                <a:solidFill>
                  <a:schemeClr val="bg1"/>
                </a:solidFill>
                <a:cs typeface="Times New Roman" pitchFamily="18" charset="0"/>
              </a:rPr>
              <a:t>		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 = a</a:t>
            </a:r>
            <a:r>
              <a:rPr lang="en-US" altLang="en-US" b="1" baseline="-30000">
                <a:solidFill>
                  <a:schemeClr val="bg1"/>
                </a:solidFill>
                <a:cs typeface="Times New Roman" pitchFamily="18" charset="0"/>
              </a:rPr>
              <a:t>s</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 /</a:t>
            </a:r>
            <a:r>
              <a:rPr lang="en-US" altLang="en-US" b="1">
                <a:solidFill>
                  <a:schemeClr val="bg1"/>
                </a:solidFill>
                <a:latin typeface="Symbol" pitchFamily="18" charset="2"/>
                <a:cs typeface="Times New Roman" pitchFamily="18" charset="0"/>
              </a:rPr>
              <a:t>D</a:t>
            </a:r>
            <a:r>
              <a:rPr lang="en-US" altLang="en-US" b="1">
                <a:solidFill>
                  <a:schemeClr val="bg1"/>
                </a:solidFill>
                <a:cs typeface="Times New Roman" pitchFamily="18" charset="0"/>
              </a:rPr>
              <a:t>v</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Text Box 2"/>
          <p:cNvSpPr txBox="1">
            <a:spLocks noChangeArrowheads="1"/>
          </p:cNvSpPr>
          <p:nvPr/>
        </p:nvSpPr>
        <p:spPr bwMode="auto">
          <a:xfrm>
            <a:off x="406400" y="165100"/>
            <a:ext cx="80518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Speed transitions</a:t>
            </a:r>
            <a:r>
              <a:rPr lang="en-US" altLang="en-US" b="1" i="1">
                <a:solidFill>
                  <a:schemeClr val="bg1"/>
                </a:solidFill>
                <a:cs typeface="Times New Roman" pitchFamily="18" charset="0"/>
              </a:rPr>
              <a:t> </a:t>
            </a:r>
            <a:endParaRPr lang="en-US" altLang="en-US" b="1">
              <a:solidFill>
                <a:schemeClr val="bg1"/>
              </a:solidFill>
              <a:cs typeface="Times New Roman" pitchFamily="18" charset="0"/>
            </a:endParaRPr>
          </a:p>
        </p:txBody>
      </p:sp>
      <p:sp>
        <p:nvSpPr>
          <p:cNvPr id="185347" name="Rectangle 3"/>
          <p:cNvSpPr>
            <a:spLocks noChangeArrowheads="1"/>
          </p:cNvSpPr>
          <p:nvPr/>
        </p:nvSpPr>
        <p:spPr bwMode="auto">
          <a:xfrm>
            <a:off x="444500" y="1093788"/>
            <a:ext cx="8140700" cy="4291012"/>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just">
              <a:spcBef>
                <a:spcPct val="50000"/>
              </a:spcBef>
            </a:pPr>
            <a:r>
              <a:rPr lang="en-US" altLang="en-US" b="1">
                <a:solidFill>
                  <a:schemeClr val="bg1"/>
                </a:solidFill>
                <a:cs typeface="Times New Roman" pitchFamily="18" charset="0"/>
              </a:rPr>
              <a:t>If v</a:t>
            </a:r>
            <a:r>
              <a:rPr lang="en-US" altLang="en-US" b="1" baseline="-30000">
                <a:solidFill>
                  <a:schemeClr val="bg1"/>
                </a:solidFill>
                <a:cs typeface="Times New Roman" pitchFamily="18" charset="0"/>
              </a:rPr>
              <a:t>1</a:t>
            </a:r>
            <a:r>
              <a:rPr lang="en-US" altLang="en-US" b="1">
                <a:solidFill>
                  <a:schemeClr val="bg1"/>
                </a:solidFill>
                <a:cs typeface="Times New Roman" pitchFamily="18" charset="0"/>
              </a:rPr>
              <a:t> &gt; v</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 (overlap), we can determine an intermediate transition point using speed and acceleration continuity. </a:t>
            </a:r>
          </a:p>
          <a:p>
            <a:pPr algn="just">
              <a:spcBef>
                <a:spcPct val="50000"/>
              </a:spcBef>
            </a:pPr>
            <a:r>
              <a:rPr lang="en-US" altLang="en-US" b="1">
                <a:solidFill>
                  <a:schemeClr val="bg1"/>
                </a:solidFill>
                <a:cs typeface="Times New Roman" pitchFamily="18" charset="0"/>
              </a:rPr>
              <a:t>Note that the velocity and acceleration for the previous concave curve and the new convex curve must be equal at T</a:t>
            </a:r>
            <a:r>
              <a:rPr lang="en-US" altLang="en-US" b="1" baseline="-30000">
                <a:solidFill>
                  <a:schemeClr val="bg1"/>
                </a:solidFill>
                <a:cs typeface="Times New Roman" pitchFamily="18" charset="0"/>
              </a:rPr>
              <a:t>t</a:t>
            </a:r>
            <a:r>
              <a:rPr lang="en-US" altLang="en-US" b="1">
                <a:solidFill>
                  <a:schemeClr val="bg1"/>
                </a:solidFill>
                <a:cs typeface="Times New Roman" pitchFamily="18" charset="0"/>
              </a:rPr>
              <a:t> where the velocity is v</a:t>
            </a:r>
            <a:r>
              <a:rPr lang="en-US" altLang="en-US" b="1" baseline="-30000">
                <a:solidFill>
                  <a:schemeClr val="bg1"/>
                </a:solidFill>
                <a:cs typeface="Times New Roman" pitchFamily="18" charset="0"/>
              </a:rPr>
              <a:t>t</a:t>
            </a:r>
            <a:r>
              <a:rPr lang="en-US" altLang="en-US" b="1">
                <a:solidFill>
                  <a:schemeClr val="bg1"/>
                </a:solidFill>
                <a:cs typeface="Times New Roman" pitchFamily="18" charset="0"/>
              </a:rPr>
              <a:t>. We cannot reach the maximum acceleration a</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by applying maximum jerk transitions. Nevertheless, there exists a point where the concave profile will be tangent to the convex profile. This point will lie between v</a:t>
            </a:r>
            <a:r>
              <a:rPr lang="en-US" altLang="en-US" b="1" baseline="-30000">
                <a:solidFill>
                  <a:schemeClr val="bg1"/>
                </a:solidFill>
                <a:cs typeface="Times New Roman" pitchFamily="18" charset="0"/>
              </a:rPr>
              <a:t>o</a:t>
            </a:r>
            <a:r>
              <a:rPr lang="en-US" altLang="en-US" b="1">
                <a:solidFill>
                  <a:schemeClr val="bg1"/>
                </a:solidFill>
                <a:cs typeface="Times New Roman" pitchFamily="18" charset="0"/>
              </a:rPr>
              <a:t> and v</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At this point the acceleration and speed of both profiles are the same, although there will be a sign change in jerk.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723900" y="866775"/>
            <a:ext cx="7937500" cy="5165725"/>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sp>
        <p:nvSpPr>
          <p:cNvPr id="186370" name="Text Box 2"/>
          <p:cNvSpPr txBox="1">
            <a:spLocks noChangeArrowheads="1"/>
          </p:cNvSpPr>
          <p:nvPr/>
        </p:nvSpPr>
        <p:spPr bwMode="auto">
          <a:xfrm>
            <a:off x="406400" y="165100"/>
            <a:ext cx="80518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Speed transitions</a:t>
            </a:r>
            <a:r>
              <a:rPr lang="en-US" altLang="en-US" b="1" i="1">
                <a:solidFill>
                  <a:schemeClr val="bg1"/>
                </a:solidFill>
                <a:cs typeface="Times New Roman" pitchFamily="18" charset="0"/>
              </a:rPr>
              <a:t> </a:t>
            </a:r>
            <a:endParaRPr lang="en-US" altLang="en-US" b="1">
              <a:solidFill>
                <a:schemeClr val="bg1"/>
              </a:solidFill>
              <a:cs typeface="Times New Roman" pitchFamily="18" charset="0"/>
            </a:endParaRPr>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450" y="1238250"/>
            <a:ext cx="7277100" cy="4381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bwMode="auto">
          <a:xfrm>
            <a:off x="2108200" y="5143500"/>
            <a:ext cx="1092200" cy="25400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spTree>
    <p:extLst>
      <p:ext uri="{BB962C8B-B14F-4D97-AF65-F5344CB8AC3E}">
        <p14:creationId xmlns:p14="http://schemas.microsoft.com/office/powerpoint/2010/main" val="339103206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Text Box 2"/>
          <p:cNvSpPr txBox="1">
            <a:spLocks noChangeArrowheads="1"/>
          </p:cNvSpPr>
          <p:nvPr/>
        </p:nvSpPr>
        <p:spPr bwMode="auto">
          <a:xfrm>
            <a:off x="406400" y="165100"/>
            <a:ext cx="80518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Speed transitions</a:t>
            </a:r>
            <a:r>
              <a:rPr lang="en-US" altLang="en-US" b="1" i="1">
                <a:solidFill>
                  <a:schemeClr val="bg1"/>
                </a:solidFill>
                <a:cs typeface="Times New Roman" pitchFamily="18" charset="0"/>
              </a:rPr>
              <a:t> </a:t>
            </a:r>
            <a:endParaRPr lang="en-US" altLang="en-US" b="1">
              <a:solidFill>
                <a:schemeClr val="bg1"/>
              </a:solidFill>
              <a:cs typeface="Times New Roman" pitchFamily="18" charset="0"/>
            </a:endParaRPr>
          </a:p>
        </p:txBody>
      </p:sp>
      <p:sp>
        <p:nvSpPr>
          <p:cNvPr id="186371" name="Rectangle 3"/>
          <p:cNvSpPr>
            <a:spLocks noChangeArrowheads="1"/>
          </p:cNvSpPr>
          <p:nvPr/>
        </p:nvSpPr>
        <p:spPr bwMode="auto">
          <a:xfrm>
            <a:off x="444500" y="1093788"/>
            <a:ext cx="8140700" cy="4291012"/>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just">
              <a:spcBef>
                <a:spcPct val="50000"/>
              </a:spcBef>
            </a:pPr>
            <a:r>
              <a:rPr lang="en-US" altLang="en-US" b="1" dirty="0">
                <a:solidFill>
                  <a:schemeClr val="bg1"/>
                </a:solidFill>
                <a:cs typeface="Times New Roman" pitchFamily="18" charset="0"/>
              </a:rPr>
              <a:t>The pertinent equations are:</a:t>
            </a:r>
          </a:p>
          <a:p>
            <a:pPr algn="just">
              <a:spcBef>
                <a:spcPct val="50000"/>
              </a:spcBef>
            </a:pPr>
            <a:r>
              <a:rPr lang="en-US" altLang="en-US" b="1" dirty="0">
                <a:solidFill>
                  <a:schemeClr val="bg1"/>
                </a:solidFill>
                <a:cs typeface="Times New Roman" pitchFamily="18" charset="0"/>
              </a:rPr>
              <a:t>	</a:t>
            </a:r>
            <a:r>
              <a:rPr lang="en-US" altLang="en-US" b="1" dirty="0" err="1">
                <a:solidFill>
                  <a:schemeClr val="bg1"/>
                </a:solidFill>
                <a:cs typeface="Times New Roman" pitchFamily="18" charset="0"/>
              </a:rPr>
              <a:t>v</a:t>
            </a:r>
            <a:r>
              <a:rPr lang="en-US" altLang="en-US" b="1" baseline="-30000" dirty="0" err="1">
                <a:solidFill>
                  <a:schemeClr val="bg1"/>
                </a:solidFill>
                <a:cs typeface="Times New Roman" pitchFamily="18" charset="0"/>
              </a:rPr>
              <a:t>o</a:t>
            </a:r>
            <a:r>
              <a:rPr lang="en-US" altLang="en-US" b="1" dirty="0">
                <a:solidFill>
                  <a:schemeClr val="bg1"/>
                </a:solidFill>
                <a:cs typeface="Times New Roman" pitchFamily="18" charset="0"/>
              </a:rPr>
              <a:t> + </a:t>
            </a:r>
            <a:r>
              <a:rPr lang="en-US" altLang="en-US" b="1" dirty="0" err="1">
                <a:solidFill>
                  <a:schemeClr val="bg1"/>
                </a:solidFill>
                <a:cs typeface="Times New Roman" pitchFamily="18" charset="0"/>
              </a:rPr>
              <a:t>a</a:t>
            </a:r>
            <a:r>
              <a:rPr lang="en-US" altLang="en-US" b="1" baseline="-30000" dirty="0" err="1">
                <a:solidFill>
                  <a:schemeClr val="bg1"/>
                </a:solidFill>
                <a:cs typeface="Times New Roman" pitchFamily="18" charset="0"/>
              </a:rPr>
              <a:t>o</a:t>
            </a:r>
            <a:r>
              <a:rPr lang="en-US" altLang="en-US" b="1" dirty="0">
                <a:solidFill>
                  <a:schemeClr val="bg1"/>
                </a:solidFill>
                <a:cs typeface="Times New Roman" pitchFamily="18" charset="0"/>
              </a:rPr>
              <a:t> T</a:t>
            </a:r>
            <a:r>
              <a:rPr lang="en-US" altLang="en-US" b="1" baseline="-30000" dirty="0">
                <a:solidFill>
                  <a:schemeClr val="bg1"/>
                </a:solidFill>
                <a:cs typeface="Times New Roman" pitchFamily="18" charset="0"/>
              </a:rPr>
              <a:t>t</a:t>
            </a:r>
            <a:r>
              <a:rPr lang="en-US" altLang="en-US" b="1" dirty="0">
                <a:solidFill>
                  <a:schemeClr val="bg1"/>
                </a:solidFill>
                <a:cs typeface="Times New Roman" pitchFamily="18" charset="0"/>
              </a:rPr>
              <a:t> + </a:t>
            </a:r>
            <a:r>
              <a:rPr lang="en-US" altLang="en-US" b="1" dirty="0" err="1">
                <a:solidFill>
                  <a:schemeClr val="bg1"/>
                </a:solidFill>
                <a:cs typeface="Times New Roman" pitchFamily="18" charset="0"/>
              </a:rPr>
              <a:t>j</a:t>
            </a:r>
            <a:r>
              <a:rPr lang="en-US" altLang="en-US" b="1" baseline="-30000" dirty="0" err="1">
                <a:solidFill>
                  <a:schemeClr val="bg1"/>
                </a:solidFill>
                <a:cs typeface="Times New Roman" pitchFamily="18" charset="0"/>
              </a:rPr>
              <a:t>m</a:t>
            </a:r>
            <a:r>
              <a:rPr lang="en-US" altLang="en-US" b="1" dirty="0">
                <a:solidFill>
                  <a:schemeClr val="bg1"/>
                </a:solidFill>
                <a:cs typeface="Times New Roman" pitchFamily="18" charset="0"/>
              </a:rPr>
              <a:t> T</a:t>
            </a:r>
            <a:r>
              <a:rPr lang="en-US" altLang="en-US" b="1" baseline="-30000" dirty="0">
                <a:solidFill>
                  <a:schemeClr val="bg1"/>
                </a:solidFill>
                <a:cs typeface="Times New Roman" pitchFamily="18" charset="0"/>
              </a:rPr>
              <a:t>t</a:t>
            </a:r>
            <a:r>
              <a:rPr lang="en-US" altLang="en-US" b="1" baseline="30000" dirty="0">
                <a:solidFill>
                  <a:schemeClr val="bg1"/>
                </a:solidFill>
                <a:cs typeface="Times New Roman" pitchFamily="18" charset="0"/>
              </a:rPr>
              <a:t> 2</a:t>
            </a:r>
            <a:r>
              <a:rPr lang="en-US" altLang="en-US" b="1" dirty="0">
                <a:solidFill>
                  <a:schemeClr val="bg1"/>
                </a:solidFill>
                <a:cs typeface="Times New Roman" pitchFamily="18" charset="0"/>
              </a:rPr>
              <a:t>/2 = v</a:t>
            </a:r>
            <a:r>
              <a:rPr lang="en-US" altLang="en-US" b="1" baseline="-30000" dirty="0">
                <a:solidFill>
                  <a:schemeClr val="bg1"/>
                </a:solidFill>
                <a:cs typeface="Times New Roman" pitchFamily="18" charset="0"/>
              </a:rPr>
              <a:t>s</a:t>
            </a:r>
            <a:r>
              <a:rPr lang="en-US" altLang="en-US" b="1" dirty="0">
                <a:solidFill>
                  <a:schemeClr val="bg1"/>
                </a:solidFill>
                <a:cs typeface="Times New Roman" pitchFamily="18" charset="0"/>
              </a:rPr>
              <a:t>- </a:t>
            </a:r>
            <a:r>
              <a:rPr lang="en-US" altLang="en-US" b="1" dirty="0" err="1">
                <a:solidFill>
                  <a:schemeClr val="bg1"/>
                </a:solidFill>
                <a:cs typeface="Times New Roman" pitchFamily="18" charset="0"/>
              </a:rPr>
              <a:t>j</a:t>
            </a:r>
            <a:r>
              <a:rPr lang="en-US" altLang="en-US" b="1" baseline="-30000" dirty="0" err="1">
                <a:solidFill>
                  <a:schemeClr val="bg1"/>
                </a:solidFill>
                <a:cs typeface="Times New Roman" pitchFamily="18" charset="0"/>
              </a:rPr>
              <a:t>m</a:t>
            </a:r>
            <a:r>
              <a:rPr lang="en-US" altLang="en-US" b="1" dirty="0">
                <a:solidFill>
                  <a:schemeClr val="bg1"/>
                </a:solidFill>
                <a:cs typeface="Times New Roman" pitchFamily="18" charset="0"/>
              </a:rPr>
              <a:t> (T - T</a:t>
            </a:r>
            <a:r>
              <a:rPr lang="en-US" altLang="en-US" b="1" baseline="-30000" dirty="0">
                <a:solidFill>
                  <a:schemeClr val="bg1"/>
                </a:solidFill>
                <a:cs typeface="Times New Roman" pitchFamily="18" charset="0"/>
              </a:rPr>
              <a:t>t</a:t>
            </a:r>
            <a:r>
              <a:rPr lang="en-US" altLang="en-US" b="1" dirty="0">
                <a:solidFill>
                  <a:schemeClr val="bg1"/>
                </a:solidFill>
                <a:cs typeface="Times New Roman" pitchFamily="18" charset="0"/>
              </a:rPr>
              <a:t>)</a:t>
            </a:r>
            <a:r>
              <a:rPr lang="en-US" altLang="en-US" b="1" baseline="30000" dirty="0">
                <a:solidFill>
                  <a:schemeClr val="bg1"/>
                </a:solidFill>
                <a:cs typeface="Times New Roman" pitchFamily="18" charset="0"/>
              </a:rPr>
              <a:t>2</a:t>
            </a:r>
            <a:r>
              <a:rPr lang="en-US" altLang="en-US" b="1" dirty="0">
                <a:solidFill>
                  <a:schemeClr val="bg1"/>
                </a:solidFill>
                <a:cs typeface="Times New Roman" pitchFamily="18" charset="0"/>
              </a:rPr>
              <a:t>/2	(5.20)</a:t>
            </a:r>
          </a:p>
          <a:p>
            <a:pPr algn="just">
              <a:spcBef>
                <a:spcPct val="50000"/>
              </a:spcBef>
            </a:pPr>
            <a:r>
              <a:rPr lang="en-US" altLang="en-US" b="1" dirty="0">
                <a:solidFill>
                  <a:schemeClr val="bg1"/>
                </a:solidFill>
                <a:cs typeface="Times New Roman" pitchFamily="18" charset="0"/>
              </a:rPr>
              <a:t>	</a:t>
            </a:r>
            <a:r>
              <a:rPr lang="en-US" altLang="en-US" b="1" dirty="0" err="1">
                <a:solidFill>
                  <a:schemeClr val="bg1"/>
                </a:solidFill>
                <a:cs typeface="Times New Roman" pitchFamily="18" charset="0"/>
              </a:rPr>
              <a:t>a</a:t>
            </a:r>
            <a:r>
              <a:rPr lang="en-US" altLang="en-US" b="1" baseline="-30000" dirty="0" err="1">
                <a:solidFill>
                  <a:schemeClr val="bg1"/>
                </a:solidFill>
                <a:cs typeface="Times New Roman" pitchFamily="18" charset="0"/>
              </a:rPr>
              <a:t>o</a:t>
            </a:r>
            <a:r>
              <a:rPr lang="en-US" altLang="en-US" b="1" dirty="0">
                <a:solidFill>
                  <a:schemeClr val="bg1"/>
                </a:solidFill>
                <a:cs typeface="Times New Roman" pitchFamily="18" charset="0"/>
              </a:rPr>
              <a:t> + </a:t>
            </a:r>
            <a:r>
              <a:rPr lang="en-US" altLang="en-US" b="1" dirty="0" err="1">
                <a:solidFill>
                  <a:schemeClr val="bg1"/>
                </a:solidFill>
                <a:cs typeface="Times New Roman" pitchFamily="18" charset="0"/>
              </a:rPr>
              <a:t>j</a:t>
            </a:r>
            <a:r>
              <a:rPr lang="en-US" altLang="en-US" b="1" baseline="-30000" dirty="0" err="1">
                <a:solidFill>
                  <a:schemeClr val="bg1"/>
                </a:solidFill>
                <a:cs typeface="Times New Roman" pitchFamily="18" charset="0"/>
              </a:rPr>
              <a:t>m</a:t>
            </a:r>
            <a:r>
              <a:rPr lang="en-US" altLang="en-US" b="1" dirty="0">
                <a:solidFill>
                  <a:schemeClr val="bg1"/>
                </a:solidFill>
                <a:cs typeface="Times New Roman" pitchFamily="18" charset="0"/>
              </a:rPr>
              <a:t> T</a:t>
            </a:r>
            <a:r>
              <a:rPr lang="en-US" altLang="en-US" b="1" baseline="-30000" dirty="0">
                <a:solidFill>
                  <a:schemeClr val="bg1"/>
                </a:solidFill>
                <a:cs typeface="Times New Roman" pitchFamily="18" charset="0"/>
              </a:rPr>
              <a:t>t</a:t>
            </a:r>
            <a:r>
              <a:rPr lang="en-US" altLang="en-US" b="1" dirty="0">
                <a:solidFill>
                  <a:schemeClr val="bg1"/>
                </a:solidFill>
                <a:cs typeface="Times New Roman" pitchFamily="18" charset="0"/>
              </a:rPr>
              <a:t> = </a:t>
            </a:r>
            <a:r>
              <a:rPr lang="en-US" altLang="en-US" b="1" dirty="0" err="1">
                <a:solidFill>
                  <a:schemeClr val="bg1"/>
                </a:solidFill>
                <a:cs typeface="Times New Roman" pitchFamily="18" charset="0"/>
              </a:rPr>
              <a:t>j</a:t>
            </a:r>
            <a:r>
              <a:rPr lang="en-US" altLang="en-US" b="1" baseline="-30000" dirty="0" err="1">
                <a:solidFill>
                  <a:schemeClr val="bg1"/>
                </a:solidFill>
                <a:cs typeface="Times New Roman" pitchFamily="18" charset="0"/>
              </a:rPr>
              <a:t>m</a:t>
            </a:r>
            <a:r>
              <a:rPr lang="en-US" altLang="en-US" b="1" dirty="0">
                <a:solidFill>
                  <a:schemeClr val="bg1"/>
                </a:solidFill>
                <a:cs typeface="Times New Roman" pitchFamily="18" charset="0"/>
              </a:rPr>
              <a:t> (T - T</a:t>
            </a:r>
            <a:r>
              <a:rPr lang="en-US" altLang="en-US" b="1" baseline="-30000" dirty="0">
                <a:solidFill>
                  <a:schemeClr val="bg1"/>
                </a:solidFill>
                <a:cs typeface="Times New Roman" pitchFamily="18" charset="0"/>
              </a:rPr>
              <a:t>t</a:t>
            </a:r>
            <a:r>
              <a:rPr lang="en-US" altLang="en-US" b="1" dirty="0">
                <a:solidFill>
                  <a:schemeClr val="bg1"/>
                </a:solidFill>
                <a:cs typeface="Times New Roman" pitchFamily="18" charset="0"/>
              </a:rPr>
              <a:t>)			(5.21)</a:t>
            </a:r>
          </a:p>
          <a:p>
            <a:pPr algn="just">
              <a:spcBef>
                <a:spcPct val="50000"/>
              </a:spcBef>
            </a:pPr>
            <a:endParaRPr lang="en-US" altLang="en-US" b="1" dirty="0">
              <a:solidFill>
                <a:schemeClr val="bg1"/>
              </a:solidFill>
              <a:cs typeface="Times New Roman" pitchFamily="18" charset="0"/>
            </a:endParaRPr>
          </a:p>
          <a:p>
            <a:pPr algn="just">
              <a:spcBef>
                <a:spcPct val="50000"/>
              </a:spcBef>
            </a:pPr>
            <a:r>
              <a:rPr lang="en-US" altLang="en-US" b="1" dirty="0">
                <a:solidFill>
                  <a:schemeClr val="bg1"/>
                </a:solidFill>
                <a:cs typeface="Times New Roman" pitchFamily="18" charset="0"/>
              </a:rPr>
              <a:t>Solving these we get:</a:t>
            </a:r>
          </a:p>
          <a:p>
            <a:pPr algn="just">
              <a:spcBef>
                <a:spcPct val="50000"/>
              </a:spcBef>
            </a:pPr>
            <a:r>
              <a:rPr lang="en-US" altLang="en-US" b="1" dirty="0">
                <a:solidFill>
                  <a:schemeClr val="bg1"/>
                </a:solidFill>
                <a:cs typeface="Times New Roman" pitchFamily="18" charset="0"/>
              </a:rPr>
              <a:t>	T = [-</a:t>
            </a:r>
            <a:r>
              <a:rPr lang="en-US" altLang="en-US" b="1" dirty="0" err="1">
                <a:solidFill>
                  <a:schemeClr val="bg1"/>
                </a:solidFill>
                <a:cs typeface="Times New Roman" pitchFamily="18" charset="0"/>
              </a:rPr>
              <a:t>a</a:t>
            </a:r>
            <a:r>
              <a:rPr lang="en-US" altLang="en-US" b="1" baseline="-30000" dirty="0" err="1">
                <a:solidFill>
                  <a:schemeClr val="bg1"/>
                </a:solidFill>
                <a:cs typeface="Times New Roman" pitchFamily="18" charset="0"/>
              </a:rPr>
              <a:t>o</a:t>
            </a:r>
            <a:r>
              <a:rPr lang="en-US" altLang="en-US" b="1" dirty="0">
                <a:solidFill>
                  <a:schemeClr val="bg1"/>
                </a:solidFill>
                <a:cs typeface="Times New Roman" pitchFamily="18" charset="0"/>
              </a:rPr>
              <a:t> + </a:t>
            </a:r>
            <a:r>
              <a:rPr lang="en-US" altLang="en-US" b="1" dirty="0" err="1">
                <a:solidFill>
                  <a:schemeClr val="bg1"/>
                </a:solidFill>
                <a:cs typeface="Times New Roman" pitchFamily="18" charset="0"/>
              </a:rPr>
              <a:t>sqrt</a:t>
            </a:r>
            <a:r>
              <a:rPr lang="en-US" altLang="en-US" b="1" dirty="0">
                <a:solidFill>
                  <a:schemeClr val="bg1"/>
                </a:solidFill>
                <a:cs typeface="Times New Roman" pitchFamily="18" charset="0"/>
              </a:rPr>
              <a:t>( 2 a</a:t>
            </a:r>
            <a:r>
              <a:rPr lang="en-US" altLang="en-US" b="1" baseline="-30000" dirty="0">
                <a:solidFill>
                  <a:schemeClr val="bg1"/>
                </a:solidFill>
                <a:cs typeface="Times New Roman" pitchFamily="18" charset="0"/>
              </a:rPr>
              <a:t>o</a:t>
            </a:r>
            <a:r>
              <a:rPr lang="en-US" altLang="en-US" b="1" baseline="30000" dirty="0">
                <a:solidFill>
                  <a:schemeClr val="bg1"/>
                </a:solidFill>
                <a:cs typeface="Times New Roman" pitchFamily="18" charset="0"/>
              </a:rPr>
              <a:t>2</a:t>
            </a:r>
            <a:r>
              <a:rPr lang="en-US" altLang="en-US" b="1" dirty="0">
                <a:solidFill>
                  <a:schemeClr val="bg1"/>
                </a:solidFill>
                <a:cs typeface="Times New Roman" pitchFamily="18" charset="0"/>
              </a:rPr>
              <a:t> + 4 </a:t>
            </a:r>
            <a:r>
              <a:rPr lang="en-US" altLang="en-US" b="1" dirty="0" err="1">
                <a:solidFill>
                  <a:schemeClr val="bg1"/>
                </a:solidFill>
                <a:latin typeface="Symbol" pitchFamily="18" charset="2"/>
                <a:cs typeface="Times New Roman" pitchFamily="18" charset="0"/>
              </a:rPr>
              <a:t>D</a:t>
            </a:r>
            <a:r>
              <a:rPr lang="en-US" altLang="en-US" b="1" dirty="0" err="1">
                <a:solidFill>
                  <a:schemeClr val="bg1"/>
                </a:solidFill>
                <a:cs typeface="Times New Roman" pitchFamily="18" charset="0"/>
              </a:rPr>
              <a:t>v</a:t>
            </a:r>
            <a:r>
              <a:rPr lang="en-US" altLang="en-US" b="1" dirty="0">
                <a:solidFill>
                  <a:schemeClr val="bg1"/>
                </a:solidFill>
                <a:cs typeface="Times New Roman" pitchFamily="18" charset="0"/>
              </a:rPr>
              <a:t> </a:t>
            </a:r>
            <a:r>
              <a:rPr lang="en-US" altLang="en-US" b="1" dirty="0" err="1">
                <a:solidFill>
                  <a:schemeClr val="bg1"/>
                </a:solidFill>
                <a:cs typeface="Times New Roman" pitchFamily="18" charset="0"/>
              </a:rPr>
              <a:t>j</a:t>
            </a:r>
            <a:r>
              <a:rPr lang="en-US" altLang="en-US" b="1" baseline="-30000" dirty="0" err="1">
                <a:solidFill>
                  <a:schemeClr val="bg1"/>
                </a:solidFill>
                <a:cs typeface="Times New Roman" pitchFamily="18" charset="0"/>
              </a:rPr>
              <a:t>m</a:t>
            </a:r>
            <a:r>
              <a:rPr lang="en-US" altLang="en-US" b="1" dirty="0">
                <a:solidFill>
                  <a:schemeClr val="bg1"/>
                </a:solidFill>
                <a:cs typeface="Times New Roman" pitchFamily="18" charset="0"/>
              </a:rPr>
              <a:t>) ]/ </a:t>
            </a:r>
            <a:r>
              <a:rPr lang="en-US" altLang="en-US" b="1" dirty="0" err="1">
                <a:solidFill>
                  <a:schemeClr val="bg1"/>
                </a:solidFill>
                <a:cs typeface="Times New Roman" pitchFamily="18" charset="0"/>
              </a:rPr>
              <a:t>j</a:t>
            </a:r>
            <a:r>
              <a:rPr lang="en-US" altLang="en-US" b="1" baseline="-30000" dirty="0" err="1">
                <a:solidFill>
                  <a:schemeClr val="bg1"/>
                </a:solidFill>
                <a:cs typeface="Times New Roman" pitchFamily="18" charset="0"/>
              </a:rPr>
              <a:t>m</a:t>
            </a:r>
            <a:r>
              <a:rPr lang="en-US" altLang="en-US" b="1" dirty="0">
                <a:solidFill>
                  <a:schemeClr val="bg1"/>
                </a:solidFill>
                <a:cs typeface="Times New Roman" pitchFamily="18" charset="0"/>
              </a:rPr>
              <a:t> 	(5.22)</a:t>
            </a:r>
          </a:p>
          <a:p>
            <a:pPr algn="just">
              <a:spcBef>
                <a:spcPct val="50000"/>
              </a:spcBef>
            </a:pPr>
            <a:r>
              <a:rPr lang="en-US" altLang="en-US" b="1" dirty="0">
                <a:solidFill>
                  <a:schemeClr val="bg1"/>
                </a:solidFill>
                <a:cs typeface="Times New Roman" pitchFamily="18" charset="0"/>
              </a:rPr>
              <a:t>	T</a:t>
            </a:r>
            <a:r>
              <a:rPr lang="en-US" altLang="en-US" b="1" baseline="-30000" dirty="0">
                <a:solidFill>
                  <a:schemeClr val="bg1"/>
                </a:solidFill>
                <a:cs typeface="Times New Roman" pitchFamily="18" charset="0"/>
              </a:rPr>
              <a:t>t</a:t>
            </a:r>
            <a:r>
              <a:rPr lang="en-US" altLang="en-US" b="1" dirty="0">
                <a:solidFill>
                  <a:schemeClr val="bg1"/>
                </a:solidFill>
                <a:cs typeface="Times New Roman" pitchFamily="18" charset="0"/>
              </a:rPr>
              <a:t> = (</a:t>
            </a:r>
            <a:r>
              <a:rPr lang="en-US" altLang="en-US" b="1" dirty="0" err="1">
                <a:solidFill>
                  <a:schemeClr val="bg1"/>
                </a:solidFill>
                <a:cs typeface="Times New Roman" pitchFamily="18" charset="0"/>
              </a:rPr>
              <a:t>j</a:t>
            </a:r>
            <a:r>
              <a:rPr lang="en-US" altLang="en-US" b="1" baseline="-30000" dirty="0" err="1">
                <a:solidFill>
                  <a:schemeClr val="bg1"/>
                </a:solidFill>
                <a:cs typeface="Times New Roman" pitchFamily="18" charset="0"/>
              </a:rPr>
              <a:t>m</a:t>
            </a:r>
            <a:r>
              <a:rPr lang="en-US" altLang="en-US" b="1" dirty="0">
                <a:solidFill>
                  <a:schemeClr val="bg1"/>
                </a:solidFill>
                <a:cs typeface="Times New Roman" pitchFamily="18" charset="0"/>
              </a:rPr>
              <a:t> T - </a:t>
            </a:r>
            <a:r>
              <a:rPr lang="en-US" altLang="en-US" b="1" dirty="0" err="1">
                <a:solidFill>
                  <a:schemeClr val="bg1"/>
                </a:solidFill>
                <a:cs typeface="Times New Roman" pitchFamily="18" charset="0"/>
              </a:rPr>
              <a:t>a</a:t>
            </a:r>
            <a:r>
              <a:rPr lang="en-US" altLang="en-US" b="1" baseline="-30000" dirty="0" err="1">
                <a:solidFill>
                  <a:schemeClr val="bg1"/>
                </a:solidFill>
                <a:cs typeface="Times New Roman" pitchFamily="18" charset="0"/>
              </a:rPr>
              <a:t>o</a:t>
            </a:r>
            <a:r>
              <a:rPr lang="en-US" altLang="en-US" b="1" dirty="0">
                <a:solidFill>
                  <a:schemeClr val="bg1"/>
                </a:solidFill>
                <a:cs typeface="Times New Roman" pitchFamily="18" charset="0"/>
              </a:rPr>
              <a:t>)/(2 </a:t>
            </a:r>
            <a:r>
              <a:rPr lang="en-US" altLang="en-US" b="1" dirty="0" err="1">
                <a:solidFill>
                  <a:schemeClr val="bg1"/>
                </a:solidFill>
                <a:cs typeface="Times New Roman" pitchFamily="18" charset="0"/>
              </a:rPr>
              <a:t>j</a:t>
            </a:r>
            <a:r>
              <a:rPr lang="en-US" altLang="en-US" b="1" baseline="-30000" dirty="0" err="1">
                <a:solidFill>
                  <a:schemeClr val="bg1"/>
                </a:solidFill>
                <a:cs typeface="Times New Roman" pitchFamily="18" charset="0"/>
              </a:rPr>
              <a:t>m</a:t>
            </a:r>
            <a:r>
              <a:rPr lang="en-US" altLang="en-US" b="1" dirty="0">
                <a:solidFill>
                  <a:schemeClr val="bg1"/>
                </a:solidFill>
                <a:cs typeface="Times New Roman" pitchFamily="18" charset="0"/>
              </a:rPr>
              <a:t>)				(5.23)</a:t>
            </a:r>
          </a:p>
          <a:p>
            <a:pPr algn="just">
              <a:spcBef>
                <a:spcPct val="50000"/>
              </a:spcBef>
            </a:pPr>
            <a:r>
              <a:rPr lang="en-US" altLang="en-US" b="1" dirty="0">
                <a:solidFill>
                  <a:schemeClr val="bg1"/>
                </a:solidFill>
                <a:cs typeface="Times New Roman" pitchFamily="18" charset="0"/>
              </a:rPr>
              <a:t>where </a:t>
            </a:r>
            <a:r>
              <a:rPr lang="en-US" altLang="en-US" b="1" dirty="0" err="1">
                <a:solidFill>
                  <a:schemeClr val="bg1"/>
                </a:solidFill>
                <a:latin typeface="Symbol" pitchFamily="18" charset="2"/>
                <a:cs typeface="Times New Roman" pitchFamily="18" charset="0"/>
              </a:rPr>
              <a:t>D</a:t>
            </a:r>
            <a:r>
              <a:rPr lang="en-US" altLang="en-US" b="1" dirty="0" err="1">
                <a:solidFill>
                  <a:schemeClr val="bg1"/>
                </a:solidFill>
                <a:cs typeface="Times New Roman" pitchFamily="18" charset="0"/>
              </a:rPr>
              <a:t>v</a:t>
            </a:r>
            <a:r>
              <a:rPr lang="en-US" altLang="en-US" b="1" dirty="0">
                <a:solidFill>
                  <a:schemeClr val="bg1"/>
                </a:solidFill>
                <a:cs typeface="Times New Roman" pitchFamily="18" charset="0"/>
              </a:rPr>
              <a:t> = (v</a:t>
            </a:r>
            <a:r>
              <a:rPr lang="en-US" altLang="en-US" b="1" baseline="-30000" dirty="0">
                <a:solidFill>
                  <a:schemeClr val="bg1"/>
                </a:solidFill>
                <a:cs typeface="Times New Roman" pitchFamily="18" charset="0"/>
              </a:rPr>
              <a:t>s</a:t>
            </a:r>
            <a:r>
              <a:rPr lang="en-US" altLang="en-US" b="1" dirty="0">
                <a:solidFill>
                  <a:schemeClr val="bg1"/>
                </a:solidFill>
                <a:cs typeface="Times New Roman" pitchFamily="18" charset="0"/>
              </a:rPr>
              <a:t> - </a:t>
            </a:r>
            <a:r>
              <a:rPr lang="en-US" altLang="en-US" b="1" dirty="0" err="1">
                <a:solidFill>
                  <a:schemeClr val="bg1"/>
                </a:solidFill>
                <a:cs typeface="Times New Roman" pitchFamily="18" charset="0"/>
              </a:rPr>
              <a:t>v</a:t>
            </a:r>
            <a:r>
              <a:rPr lang="en-US" altLang="en-US" b="1" baseline="-30000" dirty="0" err="1">
                <a:solidFill>
                  <a:schemeClr val="bg1"/>
                </a:solidFill>
                <a:cs typeface="Times New Roman" pitchFamily="18" charset="0"/>
              </a:rPr>
              <a:t>o</a:t>
            </a:r>
            <a:r>
              <a:rPr lang="en-US" altLang="en-US" b="1" dirty="0">
                <a:solidFill>
                  <a:schemeClr val="bg1"/>
                </a:solidFill>
                <a:cs typeface="Times New Roman" pitchFamily="18" charset="0"/>
              </a:rPr>
              <a:t>). </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Text Box 2"/>
          <p:cNvSpPr txBox="1">
            <a:spLocks noChangeArrowheads="1"/>
          </p:cNvSpPr>
          <p:nvPr/>
        </p:nvSpPr>
        <p:spPr bwMode="auto">
          <a:xfrm>
            <a:off x="406400" y="165100"/>
            <a:ext cx="80518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S-curve with linear period</a:t>
            </a:r>
            <a:endParaRPr lang="en-US" altLang="en-US" b="1">
              <a:solidFill>
                <a:schemeClr val="bg1"/>
              </a:solidFill>
              <a:cs typeface="Times New Roman" pitchFamily="18" charset="0"/>
            </a:endParaRPr>
          </a:p>
        </p:txBody>
      </p:sp>
      <p:sp>
        <p:nvSpPr>
          <p:cNvPr id="187395" name="Rectangle 3"/>
          <p:cNvSpPr>
            <a:spLocks noChangeArrowheads="1"/>
          </p:cNvSpPr>
          <p:nvPr/>
        </p:nvSpPr>
        <p:spPr bwMode="auto">
          <a:xfrm>
            <a:off x="457200" y="1004888"/>
            <a:ext cx="8140700" cy="118745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just">
              <a:spcBef>
                <a:spcPct val="50000"/>
              </a:spcBef>
            </a:pPr>
            <a:r>
              <a:rPr lang="en-US" altLang="en-US" b="1">
                <a:solidFill>
                  <a:schemeClr val="bg1"/>
                </a:solidFill>
                <a:cs typeface="Times New Roman" pitchFamily="18" charset="0"/>
              </a:rPr>
              <a:t>If v</a:t>
            </a:r>
            <a:r>
              <a:rPr lang="en-US" altLang="en-US" b="1" baseline="-30000">
                <a:solidFill>
                  <a:schemeClr val="bg1"/>
                </a:solidFill>
                <a:cs typeface="Times New Roman" pitchFamily="18" charset="0"/>
              </a:rPr>
              <a:t>1</a:t>
            </a:r>
            <a:r>
              <a:rPr lang="en-US" altLang="en-US" b="1">
                <a:solidFill>
                  <a:schemeClr val="bg1"/>
                </a:solidFill>
                <a:cs typeface="Times New Roman" pitchFamily="18" charset="0"/>
              </a:rPr>
              <a:t> &lt; v</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 then we must insert a linear (constant acceleration) period. The desired maximum S accel (a</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is known, as is the maximum jerk (j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 </a:t>
            </a:r>
          </a:p>
        </p:txBody>
      </p:sp>
      <p:grpSp>
        <p:nvGrpSpPr>
          <p:cNvPr id="187437" name="Group 45"/>
          <p:cNvGrpSpPr>
            <a:grpSpLocks/>
          </p:cNvGrpSpPr>
          <p:nvPr/>
        </p:nvGrpSpPr>
        <p:grpSpPr bwMode="auto">
          <a:xfrm>
            <a:off x="1730375" y="2266950"/>
            <a:ext cx="5686425" cy="3409950"/>
            <a:chOff x="722" y="1220"/>
            <a:chExt cx="3582" cy="2148"/>
          </a:xfrm>
        </p:grpSpPr>
        <p:sp>
          <p:nvSpPr>
            <p:cNvPr id="187421" name="Rectangle 29"/>
            <p:cNvSpPr>
              <a:spLocks noChangeArrowheads="1"/>
            </p:cNvSpPr>
            <p:nvPr/>
          </p:nvSpPr>
          <p:spPr bwMode="auto">
            <a:xfrm>
              <a:off x="722" y="1220"/>
              <a:ext cx="3582" cy="2148"/>
            </a:xfrm>
            <a:prstGeom prst="rect">
              <a:avLst/>
            </a:prstGeom>
            <a:solidFill>
              <a:schemeClr val="bg1"/>
            </a:solidFill>
            <a:ln w="9525">
              <a:solidFill>
                <a:srgbClr val="000000"/>
              </a:solidFill>
              <a:miter lim="800000"/>
              <a:headEnd/>
              <a:tailEnd/>
            </a:ln>
          </p:spPr>
          <p:txBody>
            <a:bodyPr/>
            <a:lstStyle/>
            <a:p>
              <a:endParaRPr lang="en-US"/>
            </a:p>
          </p:txBody>
        </p:sp>
        <p:sp>
          <p:nvSpPr>
            <p:cNvPr id="187397" name="Line 5"/>
            <p:cNvSpPr>
              <a:spLocks noChangeShapeType="1"/>
            </p:cNvSpPr>
            <p:nvPr/>
          </p:nvSpPr>
          <p:spPr bwMode="auto">
            <a:xfrm>
              <a:off x="1102" y="1381"/>
              <a:ext cx="0" cy="13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7398" name="Line 6"/>
            <p:cNvSpPr>
              <a:spLocks noChangeShapeType="1"/>
            </p:cNvSpPr>
            <p:nvPr/>
          </p:nvSpPr>
          <p:spPr bwMode="auto">
            <a:xfrm>
              <a:off x="1102" y="2761"/>
              <a:ext cx="106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7399" name="Line 7"/>
            <p:cNvSpPr>
              <a:spLocks noChangeShapeType="1"/>
            </p:cNvSpPr>
            <p:nvPr/>
          </p:nvSpPr>
          <p:spPr bwMode="auto">
            <a:xfrm flipV="1">
              <a:off x="1087" y="1807"/>
              <a:ext cx="757" cy="768"/>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7400" name="Line 8"/>
            <p:cNvSpPr>
              <a:spLocks noChangeShapeType="1"/>
            </p:cNvSpPr>
            <p:nvPr/>
          </p:nvSpPr>
          <p:spPr bwMode="auto">
            <a:xfrm>
              <a:off x="1844" y="1813"/>
              <a:ext cx="22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7401" name="Line 9"/>
            <p:cNvSpPr>
              <a:spLocks noChangeShapeType="1"/>
            </p:cNvSpPr>
            <p:nvPr/>
          </p:nvSpPr>
          <p:spPr bwMode="auto">
            <a:xfrm>
              <a:off x="1830" y="1819"/>
              <a:ext cx="0" cy="94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7402" name="Text Box 10"/>
            <p:cNvSpPr txBox="1">
              <a:spLocks noChangeArrowheads="1"/>
            </p:cNvSpPr>
            <p:nvPr/>
          </p:nvSpPr>
          <p:spPr bwMode="auto">
            <a:xfrm>
              <a:off x="2122" y="2803"/>
              <a:ext cx="240"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t</a:t>
              </a:r>
            </a:p>
          </p:txBody>
        </p:sp>
        <p:sp>
          <p:nvSpPr>
            <p:cNvPr id="187403" name="Text Box 11"/>
            <p:cNvSpPr txBox="1">
              <a:spLocks noChangeArrowheads="1"/>
            </p:cNvSpPr>
            <p:nvPr/>
          </p:nvSpPr>
          <p:spPr bwMode="auto">
            <a:xfrm>
              <a:off x="1626" y="2809"/>
              <a:ext cx="39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t = T</a:t>
              </a:r>
            </a:p>
          </p:txBody>
        </p:sp>
        <p:sp>
          <p:nvSpPr>
            <p:cNvPr id="187404" name="Text Box 12"/>
            <p:cNvSpPr txBox="1">
              <a:spLocks noChangeArrowheads="1"/>
            </p:cNvSpPr>
            <p:nvPr/>
          </p:nvSpPr>
          <p:spPr bwMode="auto">
            <a:xfrm>
              <a:off x="911" y="2431"/>
              <a:ext cx="221" cy="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v</a:t>
              </a:r>
              <a:r>
                <a:rPr lang="en-US" altLang="en-US" sz="1400" baseline="-25000">
                  <a:latin typeface="Times New Roman" pitchFamily="18" charset="0"/>
                </a:rPr>
                <a:t>o</a:t>
              </a:r>
              <a:endParaRPr lang="en-US" altLang="en-US" sz="1400">
                <a:latin typeface="Times New Roman" pitchFamily="18" charset="0"/>
              </a:endParaRPr>
            </a:p>
          </p:txBody>
        </p:sp>
        <p:sp>
          <p:nvSpPr>
            <p:cNvPr id="187405" name="Text Box 13"/>
            <p:cNvSpPr txBox="1">
              <a:spLocks noChangeArrowheads="1"/>
            </p:cNvSpPr>
            <p:nvPr/>
          </p:nvSpPr>
          <p:spPr bwMode="auto">
            <a:xfrm>
              <a:off x="889" y="1711"/>
              <a:ext cx="221"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v</a:t>
              </a:r>
              <a:r>
                <a:rPr lang="en-US" altLang="en-US" sz="1400" baseline="-25000">
                  <a:latin typeface="Times New Roman" pitchFamily="18" charset="0"/>
                </a:rPr>
                <a:t>s</a:t>
              </a:r>
              <a:endParaRPr lang="en-US" altLang="en-US" sz="1400">
                <a:latin typeface="Times New Roman" pitchFamily="18" charset="0"/>
              </a:endParaRPr>
            </a:p>
          </p:txBody>
        </p:sp>
        <p:sp>
          <p:nvSpPr>
            <p:cNvPr id="187406" name="Line 14"/>
            <p:cNvSpPr>
              <a:spLocks noChangeShapeType="1"/>
            </p:cNvSpPr>
            <p:nvPr/>
          </p:nvSpPr>
          <p:spPr bwMode="auto">
            <a:xfrm flipH="1">
              <a:off x="1109" y="1813"/>
              <a:ext cx="641"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7407" name="Text Box 15"/>
            <p:cNvSpPr txBox="1">
              <a:spLocks noChangeArrowheads="1"/>
            </p:cNvSpPr>
            <p:nvPr/>
          </p:nvSpPr>
          <p:spPr bwMode="auto">
            <a:xfrm>
              <a:off x="930" y="1273"/>
              <a:ext cx="179"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v</a:t>
              </a:r>
            </a:p>
          </p:txBody>
        </p:sp>
        <p:sp>
          <p:nvSpPr>
            <p:cNvPr id="187408" name="Text Box 16"/>
            <p:cNvSpPr txBox="1">
              <a:spLocks noChangeArrowheads="1"/>
            </p:cNvSpPr>
            <p:nvPr/>
          </p:nvSpPr>
          <p:spPr bwMode="auto">
            <a:xfrm>
              <a:off x="1302" y="3073"/>
              <a:ext cx="2184"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i="1">
                  <a:latin typeface="Times New Roman" pitchFamily="18" charset="0"/>
                </a:rPr>
                <a:t>         S-Curve profile with linear period</a:t>
              </a:r>
            </a:p>
          </p:txBody>
        </p:sp>
        <p:sp>
          <p:nvSpPr>
            <p:cNvPr id="187409" name="Line 17"/>
            <p:cNvSpPr>
              <a:spLocks noChangeShapeType="1"/>
            </p:cNvSpPr>
            <p:nvPr/>
          </p:nvSpPr>
          <p:spPr bwMode="auto">
            <a:xfrm flipV="1">
              <a:off x="1189" y="1501"/>
              <a:ext cx="648" cy="1218"/>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87410" name="Line 18"/>
            <p:cNvSpPr>
              <a:spLocks noChangeShapeType="1"/>
            </p:cNvSpPr>
            <p:nvPr/>
          </p:nvSpPr>
          <p:spPr bwMode="auto">
            <a:xfrm>
              <a:off x="1720" y="1705"/>
              <a:ext cx="95" cy="0"/>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87411" name="Line 19"/>
            <p:cNvSpPr>
              <a:spLocks noChangeShapeType="1"/>
            </p:cNvSpPr>
            <p:nvPr/>
          </p:nvSpPr>
          <p:spPr bwMode="auto">
            <a:xfrm flipV="1">
              <a:off x="1822" y="1531"/>
              <a:ext cx="0" cy="174"/>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87412" name="Text Box 20"/>
            <p:cNvSpPr txBox="1">
              <a:spLocks noChangeArrowheads="1"/>
            </p:cNvSpPr>
            <p:nvPr/>
          </p:nvSpPr>
          <p:spPr bwMode="auto">
            <a:xfrm>
              <a:off x="1691" y="1675"/>
              <a:ext cx="18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a:latin typeface="Times New Roman" pitchFamily="18" charset="0"/>
                </a:rPr>
                <a:t>1</a:t>
              </a:r>
            </a:p>
          </p:txBody>
        </p:sp>
        <p:sp>
          <p:nvSpPr>
            <p:cNvPr id="187413" name="Text Box 21"/>
            <p:cNvSpPr txBox="1">
              <a:spLocks noChangeArrowheads="1"/>
            </p:cNvSpPr>
            <p:nvPr/>
          </p:nvSpPr>
          <p:spPr bwMode="auto">
            <a:xfrm>
              <a:off x="1793" y="1507"/>
              <a:ext cx="23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a</a:t>
              </a:r>
              <a:r>
                <a:rPr lang="en-US" altLang="en-US" sz="1200" baseline="-25000">
                  <a:latin typeface="Times New Roman" pitchFamily="18" charset="0"/>
                </a:rPr>
                <a:t>s</a:t>
              </a:r>
              <a:endParaRPr lang="en-US" altLang="en-US" sz="1200">
                <a:latin typeface="Times New Roman" pitchFamily="18" charset="0"/>
              </a:endParaRPr>
            </a:p>
          </p:txBody>
        </p:sp>
        <p:sp>
          <p:nvSpPr>
            <p:cNvPr id="187414" name="Line 22"/>
            <p:cNvSpPr>
              <a:spLocks noChangeShapeType="1"/>
            </p:cNvSpPr>
            <p:nvPr/>
          </p:nvSpPr>
          <p:spPr bwMode="auto">
            <a:xfrm>
              <a:off x="1611" y="2056"/>
              <a:ext cx="102" cy="0"/>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87415" name="Line 23"/>
            <p:cNvSpPr>
              <a:spLocks noChangeShapeType="1"/>
            </p:cNvSpPr>
            <p:nvPr/>
          </p:nvSpPr>
          <p:spPr bwMode="auto">
            <a:xfrm flipV="1">
              <a:off x="1706" y="1954"/>
              <a:ext cx="0" cy="108"/>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87416" name="Text Box 24"/>
            <p:cNvSpPr txBox="1">
              <a:spLocks noChangeArrowheads="1"/>
            </p:cNvSpPr>
            <p:nvPr/>
          </p:nvSpPr>
          <p:spPr bwMode="auto">
            <a:xfrm>
              <a:off x="1655" y="1912"/>
              <a:ext cx="240"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a</a:t>
              </a:r>
              <a:r>
                <a:rPr lang="en-US" altLang="en-US" sz="1200" baseline="-25000">
                  <a:latin typeface="Times New Roman" pitchFamily="18" charset="0"/>
                </a:rPr>
                <a:t>r</a:t>
              </a:r>
              <a:endParaRPr lang="en-US" altLang="en-US" sz="1200">
                <a:latin typeface="Times New Roman" pitchFamily="18" charset="0"/>
              </a:endParaRPr>
            </a:p>
          </p:txBody>
        </p:sp>
        <p:sp>
          <p:nvSpPr>
            <p:cNvPr id="187417" name="Text Box 25"/>
            <p:cNvSpPr txBox="1">
              <a:spLocks noChangeArrowheads="1"/>
            </p:cNvSpPr>
            <p:nvPr/>
          </p:nvSpPr>
          <p:spPr bwMode="auto">
            <a:xfrm>
              <a:off x="1568" y="2047"/>
              <a:ext cx="18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a:latin typeface="Times New Roman" pitchFamily="18" charset="0"/>
                </a:rPr>
                <a:t>1</a:t>
              </a:r>
            </a:p>
          </p:txBody>
        </p:sp>
        <p:sp>
          <p:nvSpPr>
            <p:cNvPr id="187418" name="Freeform 26"/>
            <p:cNvSpPr>
              <a:spLocks/>
            </p:cNvSpPr>
            <p:nvPr/>
          </p:nvSpPr>
          <p:spPr bwMode="auto">
            <a:xfrm>
              <a:off x="1097" y="2461"/>
              <a:ext cx="225" cy="103"/>
            </a:xfrm>
            <a:custGeom>
              <a:avLst/>
              <a:gdLst>
                <a:gd name="T0" fmla="*/ 0 w 465"/>
                <a:gd name="T1" fmla="*/ 255 h 257"/>
                <a:gd name="T2" fmla="*/ 165 w 465"/>
                <a:gd name="T3" fmla="*/ 240 h 257"/>
                <a:gd name="T4" fmla="*/ 360 w 465"/>
                <a:gd name="T5" fmla="*/ 150 h 257"/>
                <a:gd name="T6" fmla="*/ 465 w 465"/>
                <a:gd name="T7" fmla="*/ 0 h 257"/>
              </a:gdLst>
              <a:ahLst/>
              <a:cxnLst>
                <a:cxn ang="0">
                  <a:pos x="T0" y="T1"/>
                </a:cxn>
                <a:cxn ang="0">
                  <a:pos x="T2" y="T3"/>
                </a:cxn>
                <a:cxn ang="0">
                  <a:pos x="T4" y="T5"/>
                </a:cxn>
                <a:cxn ang="0">
                  <a:pos x="T6" y="T7"/>
                </a:cxn>
              </a:cxnLst>
              <a:rect l="0" t="0" r="r" b="b"/>
              <a:pathLst>
                <a:path w="465" h="257">
                  <a:moveTo>
                    <a:pt x="0" y="255"/>
                  </a:moveTo>
                  <a:cubicBezTo>
                    <a:pt x="52" y="256"/>
                    <a:pt x="105" y="257"/>
                    <a:pt x="165" y="240"/>
                  </a:cubicBezTo>
                  <a:cubicBezTo>
                    <a:pt x="225" y="223"/>
                    <a:pt x="310" y="190"/>
                    <a:pt x="360" y="150"/>
                  </a:cubicBezTo>
                  <a:cubicBezTo>
                    <a:pt x="410" y="110"/>
                    <a:pt x="437" y="55"/>
                    <a:pt x="465" y="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7419" name="Freeform 27"/>
            <p:cNvSpPr>
              <a:spLocks/>
            </p:cNvSpPr>
            <p:nvPr/>
          </p:nvSpPr>
          <p:spPr bwMode="auto">
            <a:xfrm>
              <a:off x="1614" y="1813"/>
              <a:ext cx="218" cy="114"/>
            </a:xfrm>
            <a:custGeom>
              <a:avLst/>
              <a:gdLst>
                <a:gd name="T0" fmla="*/ 450 w 450"/>
                <a:gd name="T1" fmla="*/ 0 h 285"/>
                <a:gd name="T2" fmla="*/ 240 w 450"/>
                <a:gd name="T3" fmla="*/ 45 h 285"/>
                <a:gd name="T4" fmla="*/ 105 w 450"/>
                <a:gd name="T5" fmla="*/ 120 h 285"/>
                <a:gd name="T6" fmla="*/ 0 w 450"/>
                <a:gd name="T7" fmla="*/ 285 h 285"/>
              </a:gdLst>
              <a:ahLst/>
              <a:cxnLst>
                <a:cxn ang="0">
                  <a:pos x="T0" y="T1"/>
                </a:cxn>
                <a:cxn ang="0">
                  <a:pos x="T2" y="T3"/>
                </a:cxn>
                <a:cxn ang="0">
                  <a:pos x="T4" y="T5"/>
                </a:cxn>
                <a:cxn ang="0">
                  <a:pos x="T6" y="T7"/>
                </a:cxn>
              </a:cxnLst>
              <a:rect l="0" t="0" r="r" b="b"/>
              <a:pathLst>
                <a:path w="450" h="285">
                  <a:moveTo>
                    <a:pt x="450" y="0"/>
                  </a:moveTo>
                  <a:cubicBezTo>
                    <a:pt x="373" y="12"/>
                    <a:pt x="297" y="25"/>
                    <a:pt x="240" y="45"/>
                  </a:cubicBezTo>
                  <a:cubicBezTo>
                    <a:pt x="183" y="65"/>
                    <a:pt x="145" y="80"/>
                    <a:pt x="105" y="120"/>
                  </a:cubicBezTo>
                  <a:cubicBezTo>
                    <a:pt x="65" y="160"/>
                    <a:pt x="32" y="222"/>
                    <a:pt x="0" y="285"/>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7420" name="Line 28"/>
            <p:cNvSpPr>
              <a:spLocks noChangeShapeType="1"/>
            </p:cNvSpPr>
            <p:nvPr/>
          </p:nvSpPr>
          <p:spPr bwMode="auto">
            <a:xfrm flipV="1">
              <a:off x="1322" y="1909"/>
              <a:ext cx="299" cy="55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7422" name="Line 30"/>
            <p:cNvSpPr>
              <a:spLocks noChangeShapeType="1"/>
            </p:cNvSpPr>
            <p:nvPr/>
          </p:nvSpPr>
          <p:spPr bwMode="auto">
            <a:xfrm>
              <a:off x="1324" y="2486"/>
              <a:ext cx="0" cy="288"/>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87423" name="Text Box 31"/>
            <p:cNvSpPr txBox="1">
              <a:spLocks noChangeArrowheads="1"/>
            </p:cNvSpPr>
            <p:nvPr/>
          </p:nvSpPr>
          <p:spPr bwMode="auto">
            <a:xfrm>
              <a:off x="1234" y="2733"/>
              <a:ext cx="240" cy="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t</a:t>
              </a:r>
              <a:r>
                <a:rPr lang="en-US" altLang="en-US" sz="1200" baseline="-25000">
                  <a:latin typeface="Times New Roman" pitchFamily="18" charset="0"/>
                </a:rPr>
                <a:t>1</a:t>
              </a:r>
              <a:endParaRPr lang="en-US" altLang="en-US" sz="1200">
                <a:latin typeface="Times New Roman" pitchFamily="18" charset="0"/>
              </a:endParaRPr>
            </a:p>
          </p:txBody>
        </p:sp>
        <p:sp>
          <p:nvSpPr>
            <p:cNvPr id="187424" name="Line 32"/>
            <p:cNvSpPr>
              <a:spLocks noChangeShapeType="1"/>
            </p:cNvSpPr>
            <p:nvPr/>
          </p:nvSpPr>
          <p:spPr bwMode="auto">
            <a:xfrm>
              <a:off x="2670" y="1481"/>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7425" name="Line 33"/>
            <p:cNvSpPr>
              <a:spLocks noChangeShapeType="1"/>
            </p:cNvSpPr>
            <p:nvPr/>
          </p:nvSpPr>
          <p:spPr bwMode="auto">
            <a:xfrm>
              <a:off x="2676" y="2120"/>
              <a:ext cx="130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7426" name="Line 34"/>
            <p:cNvSpPr>
              <a:spLocks noChangeShapeType="1"/>
            </p:cNvSpPr>
            <p:nvPr/>
          </p:nvSpPr>
          <p:spPr bwMode="auto">
            <a:xfrm>
              <a:off x="2670" y="1667"/>
              <a:ext cx="25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7427" name="Line 35"/>
            <p:cNvSpPr>
              <a:spLocks noChangeShapeType="1"/>
            </p:cNvSpPr>
            <p:nvPr/>
          </p:nvSpPr>
          <p:spPr bwMode="auto">
            <a:xfrm>
              <a:off x="3474" y="2576"/>
              <a:ext cx="2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7428" name="Line 36"/>
            <p:cNvSpPr>
              <a:spLocks noChangeShapeType="1"/>
            </p:cNvSpPr>
            <p:nvPr/>
          </p:nvSpPr>
          <p:spPr bwMode="auto">
            <a:xfrm>
              <a:off x="2922" y="1667"/>
              <a:ext cx="0" cy="44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7429" name="Line 37"/>
            <p:cNvSpPr>
              <a:spLocks noChangeShapeType="1"/>
            </p:cNvSpPr>
            <p:nvPr/>
          </p:nvSpPr>
          <p:spPr bwMode="auto">
            <a:xfrm flipV="1">
              <a:off x="3720" y="2119"/>
              <a:ext cx="0" cy="45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7430" name="Text Box 38"/>
            <p:cNvSpPr txBox="1">
              <a:spLocks noChangeArrowheads="1"/>
            </p:cNvSpPr>
            <p:nvPr/>
          </p:nvSpPr>
          <p:spPr bwMode="auto">
            <a:xfrm>
              <a:off x="3804" y="2132"/>
              <a:ext cx="198"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t</a:t>
              </a:r>
            </a:p>
          </p:txBody>
        </p:sp>
        <p:sp>
          <p:nvSpPr>
            <p:cNvPr id="187431" name="Text Box 39"/>
            <p:cNvSpPr txBox="1">
              <a:spLocks noChangeArrowheads="1"/>
            </p:cNvSpPr>
            <p:nvPr/>
          </p:nvSpPr>
          <p:spPr bwMode="auto">
            <a:xfrm>
              <a:off x="2526" y="1358"/>
              <a:ext cx="276"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j</a:t>
              </a:r>
            </a:p>
          </p:txBody>
        </p:sp>
        <p:sp>
          <p:nvSpPr>
            <p:cNvPr id="187432" name="Text Box 40"/>
            <p:cNvSpPr txBox="1">
              <a:spLocks noChangeArrowheads="1"/>
            </p:cNvSpPr>
            <p:nvPr/>
          </p:nvSpPr>
          <p:spPr bwMode="auto">
            <a:xfrm>
              <a:off x="2826" y="2100"/>
              <a:ext cx="216"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t</a:t>
              </a:r>
              <a:r>
                <a:rPr lang="en-US" altLang="en-US" sz="1200" baseline="-25000">
                  <a:latin typeface="Times New Roman" pitchFamily="18" charset="0"/>
                </a:rPr>
                <a:t>1</a:t>
              </a:r>
              <a:endParaRPr lang="en-US" altLang="en-US" sz="1200">
                <a:latin typeface="Times New Roman" pitchFamily="18" charset="0"/>
              </a:endParaRPr>
            </a:p>
          </p:txBody>
        </p:sp>
        <p:sp>
          <p:nvSpPr>
            <p:cNvPr id="187433" name="Text Box 41"/>
            <p:cNvSpPr txBox="1">
              <a:spLocks noChangeArrowheads="1"/>
            </p:cNvSpPr>
            <p:nvPr/>
          </p:nvSpPr>
          <p:spPr bwMode="auto">
            <a:xfrm>
              <a:off x="2496" y="1586"/>
              <a:ext cx="276"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j</a:t>
              </a:r>
              <a:r>
                <a:rPr lang="en-US" altLang="en-US" sz="1400" baseline="-25000">
                  <a:latin typeface="Times New Roman" pitchFamily="18" charset="0"/>
                </a:rPr>
                <a:t>m</a:t>
              </a:r>
              <a:endParaRPr lang="en-US" altLang="en-US" sz="1400">
                <a:latin typeface="Times New Roman" pitchFamily="18" charset="0"/>
              </a:endParaRPr>
            </a:p>
          </p:txBody>
        </p:sp>
        <p:sp>
          <p:nvSpPr>
            <p:cNvPr id="187434" name="Line 42"/>
            <p:cNvSpPr>
              <a:spLocks noChangeShapeType="1"/>
            </p:cNvSpPr>
            <p:nvPr/>
          </p:nvSpPr>
          <p:spPr bwMode="auto">
            <a:xfrm>
              <a:off x="3480" y="2135"/>
              <a:ext cx="0" cy="44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7435" name="Text Box 43"/>
            <p:cNvSpPr txBox="1">
              <a:spLocks noChangeArrowheads="1"/>
            </p:cNvSpPr>
            <p:nvPr/>
          </p:nvSpPr>
          <p:spPr bwMode="auto">
            <a:xfrm>
              <a:off x="3336" y="1944"/>
              <a:ext cx="330" cy="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T-t</a:t>
              </a:r>
              <a:r>
                <a:rPr lang="en-US" altLang="en-US" sz="1200" baseline="-25000">
                  <a:latin typeface="Times New Roman" pitchFamily="18" charset="0"/>
                </a:rPr>
                <a:t>1</a:t>
              </a:r>
              <a:endParaRPr lang="en-US" altLang="en-US" sz="1200">
                <a:latin typeface="Times New Roman" pitchFamily="18" charset="0"/>
              </a:endParaRPr>
            </a:p>
          </p:txBody>
        </p:sp>
        <p:sp>
          <p:nvSpPr>
            <p:cNvPr id="187436" name="Text Box 44"/>
            <p:cNvSpPr txBox="1">
              <a:spLocks noChangeArrowheads="1"/>
            </p:cNvSpPr>
            <p:nvPr/>
          </p:nvSpPr>
          <p:spPr bwMode="auto">
            <a:xfrm>
              <a:off x="3582" y="1957"/>
              <a:ext cx="39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t = T</a:t>
              </a:r>
            </a:p>
          </p:txBody>
        </p:sp>
      </p:gr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Text Box 2"/>
          <p:cNvSpPr txBox="1">
            <a:spLocks noChangeArrowheads="1"/>
          </p:cNvSpPr>
          <p:nvPr/>
        </p:nvSpPr>
        <p:spPr bwMode="auto">
          <a:xfrm>
            <a:off x="406400" y="165100"/>
            <a:ext cx="80518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S-curve with linear period</a:t>
            </a:r>
            <a:endParaRPr lang="en-US" altLang="en-US" b="1">
              <a:solidFill>
                <a:schemeClr val="bg1"/>
              </a:solidFill>
              <a:cs typeface="Times New Roman" pitchFamily="18" charset="0"/>
            </a:endParaRPr>
          </a:p>
        </p:txBody>
      </p:sp>
      <p:sp>
        <p:nvSpPr>
          <p:cNvPr id="188419" name="Rectangle 3"/>
          <p:cNvSpPr>
            <a:spLocks noChangeArrowheads="1"/>
          </p:cNvSpPr>
          <p:nvPr/>
        </p:nvSpPr>
        <p:spPr bwMode="auto">
          <a:xfrm>
            <a:off x="431800" y="839788"/>
            <a:ext cx="8280400" cy="143510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b="1">
                <a:solidFill>
                  <a:schemeClr val="bg1"/>
                </a:solidFill>
                <a:cs typeface="Times New Roman" pitchFamily="18" charset="0"/>
              </a:rPr>
              <a:t>Motion conditions:</a:t>
            </a:r>
          </a:p>
          <a:p>
            <a:pPr>
              <a:spcBef>
                <a:spcPct val="50000"/>
              </a:spcBef>
            </a:pPr>
            <a:r>
              <a:rPr lang="en-US" altLang="en-US" sz="1800" b="1">
                <a:solidFill>
                  <a:schemeClr val="bg1"/>
                </a:solidFill>
                <a:cs typeface="Times New Roman" pitchFamily="18" charset="0"/>
              </a:rPr>
              <a:t>Phase 1 - Concave </a:t>
            </a:r>
            <a:r>
              <a:rPr lang="en-US" altLang="en-US" sz="1800" b="1">
                <a:solidFill>
                  <a:schemeClr val="bg1"/>
                </a:solidFill>
                <a:latin typeface="Times New Roman" pitchFamily="18" charset="0"/>
                <a:cs typeface="Times New Roman" pitchFamily="18" charset="0"/>
              </a:rPr>
              <a:t>      	Phase 2 – Linear		Phase 3 - Convex</a:t>
            </a:r>
          </a:p>
          <a:p>
            <a:pPr>
              <a:spcBef>
                <a:spcPct val="50000"/>
              </a:spcBef>
            </a:pPr>
            <a:r>
              <a:rPr lang="en-US" altLang="en-US" sz="1800" b="1">
                <a:solidFill>
                  <a:schemeClr val="bg1"/>
                </a:solidFill>
                <a:cs typeface="Times New Roman" pitchFamily="18" charset="0"/>
              </a:rPr>
              <a:t>      </a:t>
            </a:r>
            <a:r>
              <a:rPr lang="en-US" altLang="en-US" sz="1800" b="1">
                <a:solidFill>
                  <a:srgbClr val="FFFFCC"/>
                </a:solidFill>
                <a:cs typeface="Times New Roman" pitchFamily="18" charset="0"/>
              </a:rPr>
              <a:t>0 </a:t>
            </a:r>
            <a:r>
              <a:rPr lang="en-US" altLang="en-US" sz="1800" b="1">
                <a:solidFill>
                  <a:srgbClr val="FFFFCC"/>
                </a:solidFill>
                <a:latin typeface="Symbol" pitchFamily="18" charset="2"/>
                <a:cs typeface="Times New Roman" pitchFamily="18" charset="0"/>
              </a:rPr>
              <a:t>£</a:t>
            </a:r>
            <a:r>
              <a:rPr lang="en-US" altLang="en-US" sz="1800" b="1">
                <a:solidFill>
                  <a:srgbClr val="FFFFCC"/>
                </a:solidFill>
                <a:cs typeface="Times New Roman" pitchFamily="18" charset="0"/>
              </a:rPr>
              <a:t> t </a:t>
            </a:r>
            <a:r>
              <a:rPr lang="en-US" altLang="en-US" sz="1800" b="1">
                <a:solidFill>
                  <a:srgbClr val="FFFFCC"/>
                </a:solidFill>
                <a:latin typeface="Symbol" pitchFamily="18" charset="2"/>
                <a:cs typeface="Times New Roman" pitchFamily="18" charset="0"/>
              </a:rPr>
              <a:t>£</a:t>
            </a:r>
            <a:r>
              <a:rPr lang="en-US" altLang="en-US" sz="1800" b="1">
                <a:solidFill>
                  <a:srgbClr val="FFFFCC"/>
                </a:solidFill>
                <a:cs typeface="Times New Roman" pitchFamily="18" charset="0"/>
              </a:rPr>
              <a:t> t</a:t>
            </a:r>
            <a:r>
              <a:rPr lang="en-US" altLang="en-US" sz="1800" b="1" baseline="-30000">
                <a:solidFill>
                  <a:srgbClr val="FFFFCC"/>
                </a:solidFill>
                <a:cs typeface="Times New Roman" pitchFamily="18" charset="0"/>
              </a:rPr>
              <a:t>1</a:t>
            </a:r>
            <a:r>
              <a:rPr lang="en-US" altLang="en-US" sz="1800" b="1">
                <a:solidFill>
                  <a:srgbClr val="FFFFCC"/>
                </a:solidFill>
                <a:cs typeface="Times New Roman" pitchFamily="18" charset="0"/>
              </a:rPr>
              <a:t>                                </a:t>
            </a:r>
            <a:r>
              <a:rPr lang="en-US" altLang="en-US" sz="1800" b="1">
                <a:solidFill>
                  <a:srgbClr val="FFFFCC"/>
                </a:solidFill>
                <a:latin typeface="Times New Roman" pitchFamily="18" charset="0"/>
                <a:cs typeface="Times New Roman" pitchFamily="18" charset="0"/>
              </a:rPr>
              <a:t>0 </a:t>
            </a:r>
            <a:r>
              <a:rPr lang="en-US" altLang="en-US" sz="1800" b="1">
                <a:solidFill>
                  <a:srgbClr val="FFFFCC"/>
                </a:solidFill>
                <a:latin typeface="Symbol" pitchFamily="18" charset="2"/>
                <a:cs typeface="Times New Roman" pitchFamily="18" charset="0"/>
              </a:rPr>
              <a:t>£</a:t>
            </a:r>
            <a:r>
              <a:rPr lang="en-US" altLang="en-US" sz="1800" b="1">
                <a:solidFill>
                  <a:srgbClr val="FFFFCC"/>
                </a:solidFill>
                <a:latin typeface="Times New Roman" pitchFamily="18" charset="0"/>
                <a:cs typeface="Times New Roman" pitchFamily="18" charset="0"/>
              </a:rPr>
              <a:t> t </a:t>
            </a:r>
            <a:r>
              <a:rPr lang="en-US" altLang="en-US" sz="1800" b="1">
                <a:solidFill>
                  <a:srgbClr val="FFFFCC"/>
                </a:solidFill>
                <a:latin typeface="Symbol" pitchFamily="18" charset="2"/>
                <a:cs typeface="Times New Roman" pitchFamily="18" charset="0"/>
              </a:rPr>
              <a:t>£</a:t>
            </a:r>
            <a:r>
              <a:rPr lang="en-US" altLang="en-US" sz="1800" b="1">
                <a:solidFill>
                  <a:srgbClr val="FFFFCC"/>
                </a:solidFill>
                <a:latin typeface="Times New Roman" pitchFamily="18" charset="0"/>
                <a:cs typeface="Times New Roman" pitchFamily="18" charset="0"/>
              </a:rPr>
              <a:t> T -2t</a:t>
            </a:r>
            <a:r>
              <a:rPr lang="en-US" altLang="en-US" sz="1800" b="1" baseline="-30000">
                <a:solidFill>
                  <a:srgbClr val="FFFFCC"/>
                </a:solidFill>
                <a:latin typeface="Times New Roman" pitchFamily="18" charset="0"/>
                <a:cs typeface="Times New Roman" pitchFamily="18" charset="0"/>
              </a:rPr>
              <a:t>1		       </a:t>
            </a:r>
            <a:r>
              <a:rPr lang="en-US" altLang="en-US" sz="1800" b="1">
                <a:solidFill>
                  <a:srgbClr val="FFFFCC"/>
                </a:solidFill>
                <a:latin typeface="Times New Roman" pitchFamily="18" charset="0"/>
                <a:cs typeface="Times New Roman" pitchFamily="18" charset="0"/>
              </a:rPr>
              <a:t>0 </a:t>
            </a:r>
            <a:r>
              <a:rPr lang="en-US" altLang="en-US" sz="1800" b="1">
                <a:solidFill>
                  <a:srgbClr val="FFFFCC"/>
                </a:solidFill>
                <a:latin typeface="Symbol" pitchFamily="18" charset="2"/>
                <a:cs typeface="Times New Roman" pitchFamily="18" charset="0"/>
              </a:rPr>
              <a:t>£</a:t>
            </a:r>
            <a:r>
              <a:rPr lang="en-US" altLang="en-US" sz="1800" b="1">
                <a:solidFill>
                  <a:srgbClr val="FFFFCC"/>
                </a:solidFill>
                <a:latin typeface="Times New Roman" pitchFamily="18" charset="0"/>
                <a:cs typeface="Times New Roman" pitchFamily="18" charset="0"/>
              </a:rPr>
              <a:t> t </a:t>
            </a:r>
            <a:r>
              <a:rPr lang="en-US" altLang="en-US" sz="1800" b="1">
                <a:solidFill>
                  <a:srgbClr val="FFFFCC"/>
                </a:solidFill>
                <a:latin typeface="Symbol" pitchFamily="18" charset="2"/>
                <a:cs typeface="Times New Roman" pitchFamily="18" charset="0"/>
              </a:rPr>
              <a:t>£</a:t>
            </a:r>
            <a:r>
              <a:rPr lang="en-US" altLang="en-US" sz="1800" b="1">
                <a:solidFill>
                  <a:srgbClr val="FFFFCC"/>
                </a:solidFill>
                <a:latin typeface="Times New Roman" pitchFamily="18" charset="0"/>
                <a:cs typeface="Times New Roman" pitchFamily="18" charset="0"/>
              </a:rPr>
              <a:t> </a:t>
            </a:r>
            <a:r>
              <a:rPr lang="en-US" altLang="en-US" sz="1800" b="1">
                <a:solidFill>
                  <a:srgbClr val="FFFFCC"/>
                </a:solidFill>
                <a:cs typeface="Times New Roman" pitchFamily="18" charset="0"/>
              </a:rPr>
              <a:t>t</a:t>
            </a:r>
            <a:r>
              <a:rPr lang="en-US" altLang="en-US" sz="1800" b="1" baseline="-30000">
                <a:solidFill>
                  <a:srgbClr val="FFFFCC"/>
                </a:solidFill>
                <a:cs typeface="Times New Roman" pitchFamily="18" charset="0"/>
              </a:rPr>
              <a:t>1</a:t>
            </a:r>
            <a:r>
              <a:rPr lang="en-US" altLang="en-US" sz="1800" b="1">
                <a:solidFill>
                  <a:srgbClr val="FFFFCC"/>
                </a:solidFill>
                <a:cs typeface="Times New Roman" pitchFamily="18" charset="0"/>
              </a:rPr>
              <a:t> </a:t>
            </a:r>
            <a:r>
              <a:rPr lang="en-US" altLang="en-US" sz="1800" b="1">
                <a:solidFill>
                  <a:srgbClr val="FFFFCC"/>
                </a:solidFill>
                <a:latin typeface="Times New Roman" pitchFamily="18" charset="0"/>
                <a:cs typeface="Times New Roman" pitchFamily="18" charset="0"/>
              </a:rPr>
              <a:t/>
            </a:r>
            <a:br>
              <a:rPr lang="en-US" altLang="en-US" sz="1800" b="1">
                <a:solidFill>
                  <a:srgbClr val="FFFFCC"/>
                </a:solidFill>
                <a:latin typeface="Times New Roman" pitchFamily="18" charset="0"/>
                <a:cs typeface="Times New Roman" pitchFamily="18" charset="0"/>
              </a:rPr>
            </a:br>
            <a:r>
              <a:rPr lang="en-US" altLang="en-US" sz="1000" b="1">
                <a:solidFill>
                  <a:schemeClr val="bg1"/>
                </a:solidFill>
                <a:latin typeface="Times New Roman" pitchFamily="18" charset="0"/>
                <a:cs typeface="Times New Roman" pitchFamily="18" charset="0"/>
              </a:rPr>
              <a:t>_________________________________________________________________________________________________________________</a:t>
            </a:r>
          </a:p>
        </p:txBody>
      </p:sp>
      <p:sp>
        <p:nvSpPr>
          <p:cNvPr id="188461" name="Rectangle 45"/>
          <p:cNvSpPr>
            <a:spLocks noChangeArrowheads="1"/>
          </p:cNvSpPr>
          <p:nvPr/>
        </p:nvSpPr>
        <p:spPr bwMode="auto">
          <a:xfrm>
            <a:off x="647700" y="2190750"/>
            <a:ext cx="1473200" cy="337820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tabLst>
                <a:tab pos="365125" algn="l"/>
                <a:tab pos="5372100" algn="r"/>
                <a:tab pos="5394325" algn="r"/>
              </a:tabLst>
              <a:defRPr sz="2400">
                <a:solidFill>
                  <a:schemeClr val="tx1"/>
                </a:solidFill>
                <a:latin typeface="TIMES" pitchFamily="18" charset="0"/>
              </a:defRPr>
            </a:lvl1pPr>
            <a:lvl2pPr>
              <a:tabLst>
                <a:tab pos="365125" algn="l"/>
                <a:tab pos="5372100" algn="r"/>
                <a:tab pos="5394325" algn="r"/>
              </a:tabLst>
              <a:defRPr sz="2400">
                <a:solidFill>
                  <a:schemeClr val="tx1"/>
                </a:solidFill>
                <a:latin typeface="TIMES" pitchFamily="18" charset="0"/>
              </a:defRPr>
            </a:lvl2pPr>
            <a:lvl3pPr>
              <a:tabLst>
                <a:tab pos="365125" algn="l"/>
                <a:tab pos="5372100" algn="r"/>
                <a:tab pos="5394325" algn="r"/>
              </a:tabLst>
              <a:defRPr sz="2400">
                <a:solidFill>
                  <a:schemeClr val="tx1"/>
                </a:solidFill>
                <a:latin typeface="TIMES" pitchFamily="18" charset="0"/>
              </a:defRPr>
            </a:lvl3pPr>
            <a:lvl4pPr>
              <a:tabLst>
                <a:tab pos="365125" algn="l"/>
                <a:tab pos="5372100" algn="r"/>
                <a:tab pos="5394325" algn="r"/>
              </a:tabLst>
              <a:defRPr sz="2400">
                <a:solidFill>
                  <a:schemeClr val="tx1"/>
                </a:solidFill>
                <a:latin typeface="TIMES" pitchFamily="18" charset="0"/>
              </a:defRPr>
            </a:lvl4pPr>
            <a:lvl5pPr>
              <a:tabLst>
                <a:tab pos="365125" algn="l"/>
                <a:tab pos="5372100" algn="r"/>
                <a:tab pos="5394325" algn="r"/>
              </a:tabLst>
              <a:defRPr sz="2400">
                <a:solidFill>
                  <a:schemeClr val="tx1"/>
                </a:solidFill>
                <a:latin typeface="TIMES" pitchFamily="18" charset="0"/>
              </a:defRPr>
            </a:lvl5pPr>
            <a:lvl6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6pPr>
            <a:lvl7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7pPr>
            <a:lvl8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8pPr>
            <a:lvl9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9pPr>
          </a:lstStyle>
          <a:p>
            <a:pPr algn="just"/>
            <a:r>
              <a:rPr lang="en-US" altLang="en-US" b="1">
                <a:solidFill>
                  <a:schemeClr val="bg1"/>
                </a:solidFill>
                <a:cs typeface="Times New Roman" pitchFamily="18" charset="0"/>
              </a:rPr>
              <a:t>v(0) = v</a:t>
            </a:r>
            <a:r>
              <a:rPr lang="en-US" altLang="en-US" b="1" baseline="-30000">
                <a:solidFill>
                  <a:schemeClr val="bg1"/>
                </a:solidFill>
                <a:cs typeface="Times New Roman" pitchFamily="18" charset="0"/>
              </a:rPr>
              <a:t>o</a:t>
            </a:r>
            <a:endParaRPr lang="en-US" altLang="en-US" b="1">
              <a:solidFill>
                <a:schemeClr val="bg1"/>
              </a:solidFill>
              <a:cs typeface="Times New Roman" pitchFamily="18" charset="0"/>
            </a:endParaRPr>
          </a:p>
          <a:p>
            <a:pPr algn="just"/>
            <a:endParaRPr lang="en-US" altLang="en-US" b="1">
              <a:solidFill>
                <a:schemeClr val="bg1"/>
              </a:solidFill>
              <a:cs typeface="Times New Roman" pitchFamily="18" charset="0"/>
            </a:endParaRPr>
          </a:p>
          <a:p>
            <a:pPr algn="just"/>
            <a:r>
              <a:rPr lang="en-US" altLang="en-US" b="1">
                <a:solidFill>
                  <a:schemeClr val="bg1"/>
                </a:solidFill>
                <a:cs typeface="Times New Roman" pitchFamily="18" charset="0"/>
              </a:rPr>
              <a:t>a(0) = 0</a:t>
            </a:r>
          </a:p>
          <a:p>
            <a:pPr algn="just"/>
            <a:endParaRPr lang="en-US" altLang="en-US" b="1">
              <a:solidFill>
                <a:schemeClr val="bg1"/>
              </a:solidFill>
              <a:cs typeface="Times New Roman" pitchFamily="18" charset="0"/>
            </a:endParaRPr>
          </a:p>
          <a:p>
            <a:pPr algn="just"/>
            <a:r>
              <a:rPr lang="en-US" altLang="en-US" b="1">
                <a:solidFill>
                  <a:schemeClr val="bg1"/>
                </a:solidFill>
                <a:cs typeface="Times New Roman" pitchFamily="18" charset="0"/>
              </a:rPr>
              <a:t>a(t</a:t>
            </a:r>
            <a:r>
              <a:rPr lang="en-US" altLang="en-US" b="1" baseline="-30000">
                <a:solidFill>
                  <a:schemeClr val="bg1"/>
                </a:solidFill>
                <a:cs typeface="Times New Roman" pitchFamily="18" charset="0"/>
              </a:rPr>
              <a:t>1</a:t>
            </a:r>
            <a:r>
              <a:rPr lang="en-US" altLang="en-US" b="1">
                <a:solidFill>
                  <a:schemeClr val="bg1"/>
                </a:solidFill>
                <a:cs typeface="Times New Roman" pitchFamily="18" charset="0"/>
              </a:rPr>
              <a:t>) = a</a:t>
            </a:r>
            <a:r>
              <a:rPr lang="en-US" altLang="en-US" b="1" baseline="-30000">
                <a:solidFill>
                  <a:schemeClr val="bg1"/>
                </a:solidFill>
                <a:cs typeface="Times New Roman" pitchFamily="18" charset="0"/>
              </a:rPr>
              <a:t>s</a:t>
            </a:r>
            <a:endParaRPr lang="en-US" altLang="en-US" b="1">
              <a:solidFill>
                <a:schemeClr val="bg1"/>
              </a:solidFill>
              <a:cs typeface="Times New Roman" pitchFamily="18" charset="0"/>
            </a:endParaRPr>
          </a:p>
          <a:p>
            <a:pPr algn="just"/>
            <a:endParaRPr lang="en-US" altLang="en-US" b="1">
              <a:solidFill>
                <a:schemeClr val="bg1"/>
              </a:solidFill>
              <a:cs typeface="Times New Roman" pitchFamily="18" charset="0"/>
            </a:endParaRPr>
          </a:p>
          <a:p>
            <a:pPr algn="just"/>
            <a:r>
              <a:rPr lang="en-US" altLang="en-US" b="1">
                <a:solidFill>
                  <a:schemeClr val="bg1"/>
                </a:solidFill>
                <a:cs typeface="Times New Roman" pitchFamily="18" charset="0"/>
              </a:rPr>
              <a:t>j(0) = j</a:t>
            </a:r>
            <a:r>
              <a:rPr lang="en-US" altLang="en-US" b="1" baseline="-30000">
                <a:solidFill>
                  <a:schemeClr val="bg1"/>
                </a:solidFill>
                <a:cs typeface="Times New Roman" pitchFamily="18" charset="0"/>
              </a:rPr>
              <a:t>m</a:t>
            </a:r>
            <a:endParaRPr lang="en-US" altLang="en-US" b="1">
              <a:solidFill>
                <a:schemeClr val="bg1"/>
              </a:solidFill>
              <a:cs typeface="Times New Roman" pitchFamily="18" charset="0"/>
            </a:endParaRPr>
          </a:p>
          <a:p>
            <a:pPr algn="just"/>
            <a:endParaRPr lang="en-US" altLang="en-US" b="1">
              <a:solidFill>
                <a:schemeClr val="bg1"/>
              </a:solidFill>
              <a:cs typeface="Times New Roman" pitchFamily="18" charset="0"/>
            </a:endParaRPr>
          </a:p>
          <a:p>
            <a:pPr algn="just"/>
            <a:r>
              <a:rPr lang="en-US" altLang="en-US" b="1">
                <a:solidFill>
                  <a:schemeClr val="bg1"/>
                </a:solidFill>
                <a:cs typeface="Times New Roman" pitchFamily="18" charset="0"/>
              </a:rPr>
              <a:t>v(t</a:t>
            </a:r>
            <a:r>
              <a:rPr lang="en-US" altLang="en-US" b="1" baseline="-30000">
                <a:solidFill>
                  <a:schemeClr val="bg1"/>
                </a:solidFill>
                <a:cs typeface="Times New Roman" pitchFamily="18" charset="0"/>
              </a:rPr>
              <a:t>1</a:t>
            </a:r>
            <a:r>
              <a:rPr lang="en-US" altLang="en-US" b="1">
                <a:solidFill>
                  <a:schemeClr val="bg1"/>
                </a:solidFill>
                <a:cs typeface="Times New Roman" pitchFamily="18" charset="0"/>
              </a:rPr>
              <a:t>) = v</a:t>
            </a:r>
            <a:r>
              <a:rPr lang="en-US" altLang="en-US" b="1" baseline="-30000">
                <a:solidFill>
                  <a:schemeClr val="bg1"/>
                </a:solidFill>
                <a:cs typeface="Times New Roman" pitchFamily="18" charset="0"/>
              </a:rPr>
              <a:t>1</a:t>
            </a:r>
            <a:endParaRPr lang="en-US" altLang="en-US" b="1">
              <a:solidFill>
                <a:schemeClr val="bg1"/>
              </a:solidFill>
            </a:endParaRPr>
          </a:p>
        </p:txBody>
      </p:sp>
      <p:sp>
        <p:nvSpPr>
          <p:cNvPr id="188462" name="Rectangle 46"/>
          <p:cNvSpPr>
            <a:spLocks noChangeArrowheads="1"/>
          </p:cNvSpPr>
          <p:nvPr/>
        </p:nvSpPr>
        <p:spPr bwMode="auto">
          <a:xfrm>
            <a:off x="3276600" y="2203450"/>
            <a:ext cx="2146300" cy="264795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tabLst>
                <a:tab pos="365125" algn="l"/>
                <a:tab pos="5372100" algn="r"/>
                <a:tab pos="5394325" algn="r"/>
              </a:tabLst>
              <a:defRPr sz="2400">
                <a:solidFill>
                  <a:schemeClr val="tx1"/>
                </a:solidFill>
                <a:latin typeface="TIMES" pitchFamily="18" charset="0"/>
              </a:defRPr>
            </a:lvl1pPr>
            <a:lvl2pPr>
              <a:tabLst>
                <a:tab pos="365125" algn="l"/>
                <a:tab pos="5372100" algn="r"/>
                <a:tab pos="5394325" algn="r"/>
              </a:tabLst>
              <a:defRPr sz="2400">
                <a:solidFill>
                  <a:schemeClr val="tx1"/>
                </a:solidFill>
                <a:latin typeface="TIMES" pitchFamily="18" charset="0"/>
              </a:defRPr>
            </a:lvl2pPr>
            <a:lvl3pPr>
              <a:tabLst>
                <a:tab pos="365125" algn="l"/>
                <a:tab pos="5372100" algn="r"/>
                <a:tab pos="5394325" algn="r"/>
              </a:tabLst>
              <a:defRPr sz="2400">
                <a:solidFill>
                  <a:schemeClr val="tx1"/>
                </a:solidFill>
                <a:latin typeface="TIMES" pitchFamily="18" charset="0"/>
              </a:defRPr>
            </a:lvl3pPr>
            <a:lvl4pPr>
              <a:tabLst>
                <a:tab pos="365125" algn="l"/>
                <a:tab pos="5372100" algn="r"/>
                <a:tab pos="5394325" algn="r"/>
              </a:tabLst>
              <a:defRPr sz="2400">
                <a:solidFill>
                  <a:schemeClr val="tx1"/>
                </a:solidFill>
                <a:latin typeface="TIMES" pitchFamily="18" charset="0"/>
              </a:defRPr>
            </a:lvl4pPr>
            <a:lvl5pPr>
              <a:tabLst>
                <a:tab pos="365125" algn="l"/>
                <a:tab pos="5372100" algn="r"/>
                <a:tab pos="5394325" algn="r"/>
              </a:tabLst>
              <a:defRPr sz="2400">
                <a:solidFill>
                  <a:schemeClr val="tx1"/>
                </a:solidFill>
                <a:latin typeface="TIMES" pitchFamily="18" charset="0"/>
              </a:defRPr>
            </a:lvl5pPr>
            <a:lvl6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6pPr>
            <a:lvl7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7pPr>
            <a:lvl8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8pPr>
            <a:lvl9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9pPr>
          </a:lstStyle>
          <a:p>
            <a:pPr algn="just"/>
            <a:r>
              <a:rPr lang="en-US" altLang="en-US" b="1">
                <a:solidFill>
                  <a:schemeClr val="bg1"/>
                </a:solidFill>
                <a:cs typeface="Times New Roman" pitchFamily="18" charset="0"/>
              </a:rPr>
              <a:t>v(0) = v</a:t>
            </a:r>
            <a:r>
              <a:rPr lang="en-US" altLang="en-US" b="1" baseline="-30000">
                <a:solidFill>
                  <a:schemeClr val="bg1"/>
                </a:solidFill>
                <a:cs typeface="Times New Roman" pitchFamily="18" charset="0"/>
              </a:rPr>
              <a:t>1</a:t>
            </a:r>
            <a:endParaRPr lang="en-US" altLang="en-US" b="1">
              <a:solidFill>
                <a:schemeClr val="bg1"/>
              </a:solidFill>
              <a:cs typeface="Times New Roman" pitchFamily="18" charset="0"/>
            </a:endParaRPr>
          </a:p>
          <a:p>
            <a:pPr algn="just"/>
            <a:endParaRPr lang="en-US" altLang="en-US" b="1">
              <a:solidFill>
                <a:schemeClr val="bg1"/>
              </a:solidFill>
              <a:cs typeface="Times New Roman" pitchFamily="18" charset="0"/>
            </a:endParaRPr>
          </a:p>
          <a:p>
            <a:pPr algn="just"/>
            <a:r>
              <a:rPr lang="en-US" altLang="en-US" b="1">
                <a:solidFill>
                  <a:schemeClr val="bg1"/>
                </a:solidFill>
                <a:cs typeface="Times New Roman" pitchFamily="18" charset="0"/>
              </a:rPr>
              <a:t>a(0) = a</a:t>
            </a:r>
            <a:r>
              <a:rPr lang="en-US" altLang="en-US" b="1" baseline="-30000">
                <a:solidFill>
                  <a:schemeClr val="bg1"/>
                </a:solidFill>
                <a:cs typeface="Times New Roman" pitchFamily="18" charset="0"/>
              </a:rPr>
              <a:t>s</a:t>
            </a:r>
            <a:endParaRPr lang="en-US" altLang="en-US" b="1">
              <a:solidFill>
                <a:schemeClr val="bg1"/>
              </a:solidFill>
              <a:cs typeface="Times New Roman" pitchFamily="18" charset="0"/>
            </a:endParaRPr>
          </a:p>
          <a:p>
            <a:pPr algn="just"/>
            <a:endParaRPr lang="en-US" altLang="en-US" b="1">
              <a:solidFill>
                <a:schemeClr val="bg1"/>
              </a:solidFill>
              <a:cs typeface="Times New Roman" pitchFamily="18" charset="0"/>
            </a:endParaRPr>
          </a:p>
          <a:p>
            <a:pPr algn="just"/>
            <a:r>
              <a:rPr lang="en-US" altLang="en-US" b="1">
                <a:solidFill>
                  <a:schemeClr val="bg1"/>
                </a:solidFill>
                <a:cs typeface="Times New Roman" pitchFamily="18" charset="0"/>
              </a:rPr>
              <a:t>a(T-2t</a:t>
            </a:r>
            <a:r>
              <a:rPr lang="en-US" altLang="en-US" b="1" baseline="-30000">
                <a:solidFill>
                  <a:schemeClr val="bg1"/>
                </a:solidFill>
                <a:cs typeface="Times New Roman" pitchFamily="18" charset="0"/>
              </a:rPr>
              <a:t>1</a:t>
            </a:r>
            <a:r>
              <a:rPr lang="en-US" altLang="en-US" b="1">
                <a:solidFill>
                  <a:schemeClr val="bg1"/>
                </a:solidFill>
                <a:cs typeface="Times New Roman" pitchFamily="18" charset="0"/>
              </a:rPr>
              <a:t>) = a</a:t>
            </a:r>
            <a:r>
              <a:rPr lang="en-US" altLang="en-US" b="1" baseline="-30000">
                <a:solidFill>
                  <a:schemeClr val="bg1"/>
                </a:solidFill>
                <a:cs typeface="Times New Roman" pitchFamily="18" charset="0"/>
              </a:rPr>
              <a:t>s</a:t>
            </a:r>
          </a:p>
          <a:p>
            <a:pPr algn="just"/>
            <a:endParaRPr lang="en-US" altLang="en-US" b="1">
              <a:solidFill>
                <a:schemeClr val="bg1"/>
              </a:solidFill>
              <a:cs typeface="Times New Roman" pitchFamily="18" charset="0"/>
            </a:endParaRPr>
          </a:p>
          <a:p>
            <a:pPr algn="just"/>
            <a:r>
              <a:rPr lang="en-US" altLang="en-US" b="1">
                <a:solidFill>
                  <a:schemeClr val="bg1"/>
                </a:solidFill>
                <a:cs typeface="Times New Roman" pitchFamily="18" charset="0"/>
              </a:rPr>
              <a:t>v(T-2t</a:t>
            </a:r>
            <a:r>
              <a:rPr lang="en-US" altLang="en-US" b="1" baseline="-30000">
                <a:solidFill>
                  <a:schemeClr val="bg1"/>
                </a:solidFill>
                <a:cs typeface="Times New Roman" pitchFamily="18" charset="0"/>
              </a:rPr>
              <a:t>1</a:t>
            </a:r>
            <a:r>
              <a:rPr lang="en-US" altLang="en-US" b="1">
                <a:solidFill>
                  <a:schemeClr val="bg1"/>
                </a:solidFill>
                <a:cs typeface="Times New Roman" pitchFamily="18" charset="0"/>
              </a:rPr>
              <a:t>) = v</a:t>
            </a:r>
            <a:r>
              <a:rPr lang="en-US" altLang="en-US" b="1" baseline="-30000">
                <a:solidFill>
                  <a:schemeClr val="bg1"/>
                </a:solidFill>
                <a:cs typeface="Times New Roman" pitchFamily="18" charset="0"/>
              </a:rPr>
              <a:t>2</a:t>
            </a:r>
          </a:p>
        </p:txBody>
      </p:sp>
      <p:sp>
        <p:nvSpPr>
          <p:cNvPr id="188463" name="Rectangle 47"/>
          <p:cNvSpPr>
            <a:spLocks noChangeArrowheads="1"/>
          </p:cNvSpPr>
          <p:nvPr/>
        </p:nvSpPr>
        <p:spPr bwMode="auto">
          <a:xfrm>
            <a:off x="6197600" y="2212975"/>
            <a:ext cx="1638300" cy="337820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tabLst>
                <a:tab pos="365125" algn="l"/>
                <a:tab pos="5372100" algn="r"/>
                <a:tab pos="5394325" algn="r"/>
              </a:tabLst>
              <a:defRPr sz="2400">
                <a:solidFill>
                  <a:schemeClr val="tx1"/>
                </a:solidFill>
                <a:latin typeface="TIMES" pitchFamily="18" charset="0"/>
              </a:defRPr>
            </a:lvl1pPr>
            <a:lvl2pPr>
              <a:tabLst>
                <a:tab pos="365125" algn="l"/>
                <a:tab pos="5372100" algn="r"/>
                <a:tab pos="5394325" algn="r"/>
              </a:tabLst>
              <a:defRPr sz="2400">
                <a:solidFill>
                  <a:schemeClr val="tx1"/>
                </a:solidFill>
                <a:latin typeface="TIMES" pitchFamily="18" charset="0"/>
              </a:defRPr>
            </a:lvl2pPr>
            <a:lvl3pPr>
              <a:tabLst>
                <a:tab pos="365125" algn="l"/>
                <a:tab pos="5372100" algn="r"/>
                <a:tab pos="5394325" algn="r"/>
              </a:tabLst>
              <a:defRPr sz="2400">
                <a:solidFill>
                  <a:schemeClr val="tx1"/>
                </a:solidFill>
                <a:latin typeface="TIMES" pitchFamily="18" charset="0"/>
              </a:defRPr>
            </a:lvl3pPr>
            <a:lvl4pPr>
              <a:tabLst>
                <a:tab pos="365125" algn="l"/>
                <a:tab pos="5372100" algn="r"/>
                <a:tab pos="5394325" algn="r"/>
              </a:tabLst>
              <a:defRPr sz="2400">
                <a:solidFill>
                  <a:schemeClr val="tx1"/>
                </a:solidFill>
                <a:latin typeface="TIMES" pitchFamily="18" charset="0"/>
              </a:defRPr>
            </a:lvl4pPr>
            <a:lvl5pPr>
              <a:tabLst>
                <a:tab pos="365125" algn="l"/>
                <a:tab pos="5372100" algn="r"/>
                <a:tab pos="5394325" algn="r"/>
              </a:tabLst>
              <a:defRPr sz="2400">
                <a:solidFill>
                  <a:schemeClr val="tx1"/>
                </a:solidFill>
                <a:latin typeface="TIMES" pitchFamily="18" charset="0"/>
              </a:defRPr>
            </a:lvl5pPr>
            <a:lvl6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6pPr>
            <a:lvl7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7pPr>
            <a:lvl8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8pPr>
            <a:lvl9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9pPr>
          </a:lstStyle>
          <a:p>
            <a:pPr algn="just"/>
            <a:r>
              <a:rPr lang="en-US" altLang="en-US" b="1">
                <a:solidFill>
                  <a:schemeClr val="bg1"/>
                </a:solidFill>
                <a:cs typeface="Times New Roman" pitchFamily="18" charset="0"/>
              </a:rPr>
              <a:t>v(0) = v</a:t>
            </a:r>
            <a:r>
              <a:rPr lang="en-US" altLang="en-US" b="1" baseline="-30000">
                <a:solidFill>
                  <a:schemeClr val="bg1"/>
                </a:solidFill>
                <a:cs typeface="Times New Roman" pitchFamily="18" charset="0"/>
              </a:rPr>
              <a:t>2</a:t>
            </a:r>
            <a:endParaRPr lang="en-US" altLang="en-US" b="1">
              <a:solidFill>
                <a:schemeClr val="bg1"/>
              </a:solidFill>
              <a:cs typeface="Times New Roman" pitchFamily="18" charset="0"/>
            </a:endParaRPr>
          </a:p>
          <a:p>
            <a:pPr algn="just"/>
            <a:endParaRPr lang="en-US" altLang="en-US" b="1">
              <a:solidFill>
                <a:schemeClr val="bg1"/>
              </a:solidFill>
              <a:cs typeface="Times New Roman" pitchFamily="18" charset="0"/>
            </a:endParaRPr>
          </a:p>
          <a:p>
            <a:pPr algn="just"/>
            <a:r>
              <a:rPr lang="en-US" altLang="en-US" b="1">
                <a:solidFill>
                  <a:schemeClr val="bg1"/>
                </a:solidFill>
                <a:cs typeface="Times New Roman" pitchFamily="18" charset="0"/>
              </a:rPr>
              <a:t>a(0) = a</a:t>
            </a:r>
            <a:r>
              <a:rPr lang="en-US" altLang="en-US" b="1" baseline="-30000">
                <a:solidFill>
                  <a:schemeClr val="bg1"/>
                </a:solidFill>
                <a:cs typeface="Times New Roman" pitchFamily="18" charset="0"/>
              </a:rPr>
              <a:t>s</a:t>
            </a:r>
            <a:endParaRPr lang="en-US" altLang="en-US" b="1">
              <a:solidFill>
                <a:schemeClr val="bg1"/>
              </a:solidFill>
              <a:cs typeface="Times New Roman" pitchFamily="18" charset="0"/>
            </a:endParaRPr>
          </a:p>
          <a:p>
            <a:pPr algn="just"/>
            <a:endParaRPr lang="en-US" altLang="en-US" b="1">
              <a:solidFill>
                <a:schemeClr val="bg1"/>
              </a:solidFill>
              <a:cs typeface="Times New Roman" pitchFamily="18" charset="0"/>
            </a:endParaRPr>
          </a:p>
          <a:p>
            <a:pPr algn="just"/>
            <a:r>
              <a:rPr lang="en-US" altLang="en-US" b="1">
                <a:solidFill>
                  <a:schemeClr val="bg1"/>
                </a:solidFill>
                <a:cs typeface="Times New Roman" pitchFamily="18" charset="0"/>
              </a:rPr>
              <a:t>v(t</a:t>
            </a:r>
            <a:r>
              <a:rPr lang="en-US" altLang="en-US" b="1" baseline="-30000">
                <a:solidFill>
                  <a:schemeClr val="bg1"/>
                </a:solidFill>
                <a:cs typeface="Times New Roman" pitchFamily="18" charset="0"/>
              </a:rPr>
              <a:t>1</a:t>
            </a:r>
            <a:r>
              <a:rPr lang="en-US" altLang="en-US" b="1">
                <a:solidFill>
                  <a:schemeClr val="bg1"/>
                </a:solidFill>
                <a:cs typeface="Times New Roman" pitchFamily="18" charset="0"/>
              </a:rPr>
              <a:t>) = v</a:t>
            </a:r>
            <a:r>
              <a:rPr lang="en-US" altLang="en-US" b="1" baseline="-30000">
                <a:solidFill>
                  <a:schemeClr val="bg1"/>
                </a:solidFill>
                <a:cs typeface="Times New Roman" pitchFamily="18" charset="0"/>
              </a:rPr>
              <a:t>s</a:t>
            </a:r>
            <a:endParaRPr lang="en-US" altLang="en-US" b="1">
              <a:solidFill>
                <a:schemeClr val="bg1"/>
              </a:solidFill>
              <a:cs typeface="Times New Roman" pitchFamily="18" charset="0"/>
            </a:endParaRPr>
          </a:p>
          <a:p>
            <a:pPr algn="just"/>
            <a:endParaRPr lang="en-US" altLang="en-US" b="1">
              <a:solidFill>
                <a:schemeClr val="bg1"/>
              </a:solidFill>
              <a:cs typeface="Times New Roman" pitchFamily="18" charset="0"/>
            </a:endParaRPr>
          </a:p>
          <a:p>
            <a:pPr algn="just"/>
            <a:r>
              <a:rPr lang="en-US" altLang="en-US" b="1">
                <a:solidFill>
                  <a:schemeClr val="bg1"/>
                </a:solidFill>
                <a:cs typeface="Times New Roman" pitchFamily="18" charset="0"/>
              </a:rPr>
              <a:t>a(t</a:t>
            </a:r>
            <a:r>
              <a:rPr lang="en-US" altLang="en-US" b="1" baseline="-30000">
                <a:solidFill>
                  <a:schemeClr val="bg1"/>
                </a:solidFill>
                <a:cs typeface="Times New Roman" pitchFamily="18" charset="0"/>
              </a:rPr>
              <a:t>1</a:t>
            </a:r>
            <a:r>
              <a:rPr lang="en-US" altLang="en-US" b="1">
                <a:solidFill>
                  <a:schemeClr val="bg1"/>
                </a:solidFill>
                <a:cs typeface="Times New Roman" pitchFamily="18" charset="0"/>
              </a:rPr>
              <a:t>) = 0</a:t>
            </a:r>
          </a:p>
          <a:p>
            <a:endParaRPr lang="en-US" altLang="en-US" b="1">
              <a:solidFill>
                <a:schemeClr val="bg1"/>
              </a:solidFill>
              <a:cs typeface="Times New Roman" pitchFamily="18" charset="0"/>
            </a:endParaRPr>
          </a:p>
          <a:p>
            <a:r>
              <a:rPr lang="en-US" altLang="en-US" b="1">
                <a:solidFill>
                  <a:schemeClr val="bg1"/>
                </a:solidFill>
                <a:cs typeface="Times New Roman" pitchFamily="18" charset="0"/>
              </a:rPr>
              <a:t>j(0) = - j</a:t>
            </a:r>
            <a:r>
              <a:rPr lang="en-US" altLang="en-US" b="1" baseline="-30000">
                <a:solidFill>
                  <a:schemeClr val="bg1"/>
                </a:solidFill>
                <a:cs typeface="Times New Roman" pitchFamily="18" charset="0"/>
              </a:rPr>
              <a:t>m</a:t>
            </a:r>
            <a:r>
              <a:rPr lang="en-US" altLang="en-US" b="1">
                <a:solidFill>
                  <a:schemeClr val="bg1"/>
                </a:solidFill>
              </a:rPr>
              <a:t> </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Text Box 2"/>
          <p:cNvSpPr txBox="1">
            <a:spLocks noChangeArrowheads="1"/>
          </p:cNvSpPr>
          <p:nvPr/>
        </p:nvSpPr>
        <p:spPr bwMode="auto">
          <a:xfrm>
            <a:off x="406400" y="165100"/>
            <a:ext cx="80518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S-curve with linear period</a:t>
            </a:r>
            <a:endParaRPr lang="en-US" altLang="en-US" b="1">
              <a:solidFill>
                <a:schemeClr val="bg1"/>
              </a:solidFill>
              <a:cs typeface="Times New Roman" pitchFamily="18" charset="0"/>
            </a:endParaRPr>
          </a:p>
        </p:txBody>
      </p:sp>
      <p:sp>
        <p:nvSpPr>
          <p:cNvPr id="189443" name="Rectangle 3"/>
          <p:cNvSpPr>
            <a:spLocks noChangeArrowheads="1"/>
          </p:cNvSpPr>
          <p:nvPr/>
        </p:nvSpPr>
        <p:spPr bwMode="auto">
          <a:xfrm>
            <a:off x="431800" y="1246188"/>
            <a:ext cx="8280400" cy="45720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b="1">
                <a:solidFill>
                  <a:schemeClr val="bg1"/>
                </a:solidFill>
                <a:cs typeface="Times New Roman" pitchFamily="18" charset="0"/>
              </a:rPr>
              <a:t>Phase 1 – Concave motion conditions:</a:t>
            </a:r>
          </a:p>
        </p:txBody>
      </p:sp>
      <p:sp>
        <p:nvSpPr>
          <p:cNvPr id="189444" name="Rectangle 4"/>
          <p:cNvSpPr>
            <a:spLocks noChangeArrowheads="1"/>
          </p:cNvSpPr>
          <p:nvPr/>
        </p:nvSpPr>
        <p:spPr bwMode="auto">
          <a:xfrm>
            <a:off x="609600" y="2076450"/>
            <a:ext cx="8051800" cy="191770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tabLst>
                <a:tab pos="365125" algn="l"/>
                <a:tab pos="5372100" algn="r"/>
                <a:tab pos="5394325" algn="r"/>
              </a:tabLst>
              <a:defRPr sz="2400">
                <a:solidFill>
                  <a:schemeClr val="tx1"/>
                </a:solidFill>
                <a:latin typeface="TIMES" pitchFamily="18" charset="0"/>
              </a:defRPr>
            </a:lvl1pPr>
            <a:lvl2pPr>
              <a:tabLst>
                <a:tab pos="365125" algn="l"/>
                <a:tab pos="5372100" algn="r"/>
                <a:tab pos="5394325" algn="r"/>
              </a:tabLst>
              <a:defRPr sz="2400">
                <a:solidFill>
                  <a:schemeClr val="tx1"/>
                </a:solidFill>
                <a:latin typeface="TIMES" pitchFamily="18" charset="0"/>
              </a:defRPr>
            </a:lvl2pPr>
            <a:lvl3pPr>
              <a:tabLst>
                <a:tab pos="365125" algn="l"/>
                <a:tab pos="5372100" algn="r"/>
                <a:tab pos="5394325" algn="r"/>
              </a:tabLst>
              <a:defRPr sz="2400">
                <a:solidFill>
                  <a:schemeClr val="tx1"/>
                </a:solidFill>
                <a:latin typeface="TIMES" pitchFamily="18" charset="0"/>
              </a:defRPr>
            </a:lvl3pPr>
            <a:lvl4pPr>
              <a:tabLst>
                <a:tab pos="365125" algn="l"/>
                <a:tab pos="5372100" algn="r"/>
                <a:tab pos="5394325" algn="r"/>
              </a:tabLst>
              <a:defRPr sz="2400">
                <a:solidFill>
                  <a:schemeClr val="tx1"/>
                </a:solidFill>
                <a:latin typeface="TIMES" pitchFamily="18" charset="0"/>
              </a:defRPr>
            </a:lvl4pPr>
            <a:lvl5pPr>
              <a:tabLst>
                <a:tab pos="365125" algn="l"/>
                <a:tab pos="5372100" algn="r"/>
                <a:tab pos="5394325" algn="r"/>
              </a:tabLst>
              <a:defRPr sz="2400">
                <a:solidFill>
                  <a:schemeClr val="tx1"/>
                </a:solidFill>
                <a:latin typeface="TIMES" pitchFamily="18" charset="0"/>
              </a:defRPr>
            </a:lvl5pPr>
            <a:lvl6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6pPr>
            <a:lvl7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7pPr>
            <a:lvl8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8pPr>
            <a:lvl9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9pPr>
          </a:lstStyle>
          <a:p>
            <a:r>
              <a:rPr lang="en-US" altLang="en-US" b="1">
                <a:solidFill>
                  <a:schemeClr val="bg1"/>
                </a:solidFill>
                <a:cs typeface="Times New Roman" pitchFamily="18" charset="0"/>
              </a:rPr>
              <a:t>s(t) = v</a:t>
            </a:r>
            <a:r>
              <a:rPr lang="en-US" altLang="en-US" b="1" baseline="-30000">
                <a:solidFill>
                  <a:schemeClr val="bg1"/>
                </a:solidFill>
                <a:cs typeface="Times New Roman" pitchFamily="18" charset="0"/>
              </a:rPr>
              <a:t>o</a:t>
            </a:r>
            <a:r>
              <a:rPr lang="en-US" altLang="en-US" b="1">
                <a:solidFill>
                  <a:schemeClr val="bg1"/>
                </a:solidFill>
                <a:cs typeface="Times New Roman" pitchFamily="18" charset="0"/>
              </a:rPr>
              <a:t> t + 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 t</a:t>
            </a:r>
            <a:r>
              <a:rPr lang="en-US" altLang="en-US" b="1" baseline="30000">
                <a:solidFill>
                  <a:schemeClr val="bg1"/>
                </a:solidFill>
                <a:cs typeface="Times New Roman" pitchFamily="18" charset="0"/>
              </a:rPr>
              <a:t>3</a:t>
            </a:r>
            <a:r>
              <a:rPr lang="en-US" altLang="en-US" b="1">
                <a:solidFill>
                  <a:schemeClr val="bg1"/>
                </a:solidFill>
                <a:cs typeface="Times New Roman" pitchFamily="18" charset="0"/>
              </a:rPr>
              <a:t>/6		(5.25)</a:t>
            </a:r>
          </a:p>
          <a:p>
            <a:endParaRPr lang="en-US" altLang="en-US" b="1">
              <a:solidFill>
                <a:schemeClr val="bg1"/>
              </a:solidFill>
              <a:cs typeface="Times New Roman" pitchFamily="18" charset="0"/>
            </a:endParaRPr>
          </a:p>
          <a:p>
            <a:r>
              <a:rPr lang="en-US" altLang="en-US" b="1">
                <a:solidFill>
                  <a:schemeClr val="bg1"/>
                </a:solidFill>
                <a:cs typeface="Times New Roman" pitchFamily="18" charset="0"/>
              </a:rPr>
              <a:t>v(t) = v</a:t>
            </a:r>
            <a:r>
              <a:rPr lang="en-US" altLang="en-US" b="1" baseline="-30000">
                <a:solidFill>
                  <a:schemeClr val="bg1"/>
                </a:solidFill>
                <a:cs typeface="Times New Roman" pitchFamily="18" charset="0"/>
              </a:rPr>
              <a:t>o</a:t>
            </a:r>
            <a:r>
              <a:rPr lang="en-US" altLang="en-US" b="1">
                <a:solidFill>
                  <a:schemeClr val="bg1"/>
                </a:solidFill>
                <a:cs typeface="Times New Roman" pitchFamily="18" charset="0"/>
              </a:rPr>
              <a:t> + 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 t</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/2		(5.26)</a:t>
            </a:r>
          </a:p>
          <a:p>
            <a:endParaRPr lang="en-US" altLang="en-US" b="1">
              <a:solidFill>
                <a:schemeClr val="bg1"/>
              </a:solidFill>
              <a:cs typeface="Times New Roman" pitchFamily="18" charset="0"/>
            </a:endParaRPr>
          </a:p>
          <a:p>
            <a:pPr algn="just"/>
            <a:r>
              <a:rPr lang="en-US" altLang="en-US" b="1">
                <a:solidFill>
                  <a:schemeClr val="bg1"/>
                </a:solidFill>
                <a:cs typeface="Times New Roman" pitchFamily="18" charset="0"/>
              </a:rPr>
              <a:t>a(t) = 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 t		(5.27)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2"/>
          <p:cNvSpPr txBox="1">
            <a:spLocks noChangeArrowheads="1"/>
          </p:cNvSpPr>
          <p:nvPr/>
        </p:nvSpPr>
        <p:spPr bwMode="auto">
          <a:xfrm>
            <a:off x="406400" y="165100"/>
            <a:ext cx="8737600" cy="4595813"/>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defRPr sz="2400">
                <a:solidFill>
                  <a:schemeClr val="tx1"/>
                </a:solidFill>
                <a:latin typeface="TIMES" pitchFamily="18" charset="0"/>
              </a:defRPr>
            </a:lvl1pPr>
            <a:lvl2pPr marL="914400" indent="-457200">
              <a:defRPr sz="2400">
                <a:solidFill>
                  <a:schemeClr val="tx1"/>
                </a:solidFill>
                <a:latin typeface="TIMES" pitchFamily="18" charset="0"/>
              </a:defRPr>
            </a:lvl2pPr>
            <a:lvl3pPr marL="1371600" indent="-457200">
              <a:defRPr sz="2400">
                <a:solidFill>
                  <a:schemeClr val="tx1"/>
                </a:solidFill>
                <a:latin typeface="TIMES" pitchFamily="18" charset="0"/>
              </a:defRPr>
            </a:lvl3pPr>
            <a:lvl4pPr marL="1828800" indent="-457200">
              <a:defRPr sz="2400">
                <a:solidFill>
                  <a:schemeClr val="tx1"/>
                </a:solidFill>
                <a:latin typeface="TIMES" pitchFamily="18" charset="0"/>
              </a:defRPr>
            </a:lvl4pPr>
            <a:lvl5pPr marL="2286000" indent="-457200">
              <a:defRPr sz="2400">
                <a:solidFill>
                  <a:schemeClr val="tx1"/>
                </a:solidFill>
                <a:latin typeface="TIMES" pitchFamily="18" charset="0"/>
              </a:defRPr>
            </a:lvl5pPr>
            <a:lvl6pPr marL="2743200" indent="-457200" eaLnBrk="0" fontAlgn="base" hangingPunct="0">
              <a:spcBef>
                <a:spcPct val="0"/>
              </a:spcBef>
              <a:spcAft>
                <a:spcPct val="0"/>
              </a:spcAft>
              <a:defRPr sz="2400">
                <a:solidFill>
                  <a:schemeClr val="tx1"/>
                </a:solidFill>
                <a:latin typeface="TIMES" pitchFamily="18" charset="0"/>
              </a:defRPr>
            </a:lvl6pPr>
            <a:lvl7pPr marL="3200400" indent="-457200" eaLnBrk="0" fontAlgn="base" hangingPunct="0">
              <a:spcBef>
                <a:spcPct val="0"/>
              </a:spcBef>
              <a:spcAft>
                <a:spcPct val="0"/>
              </a:spcAft>
              <a:defRPr sz="2400">
                <a:solidFill>
                  <a:schemeClr val="tx1"/>
                </a:solidFill>
                <a:latin typeface="TIMES" pitchFamily="18" charset="0"/>
              </a:defRPr>
            </a:lvl7pPr>
            <a:lvl8pPr marL="3657600" indent="-457200" eaLnBrk="0" fontAlgn="base" hangingPunct="0">
              <a:spcBef>
                <a:spcPct val="0"/>
              </a:spcBef>
              <a:spcAft>
                <a:spcPct val="0"/>
              </a:spcAft>
              <a:defRPr sz="2400">
                <a:solidFill>
                  <a:schemeClr val="tx1"/>
                </a:solidFill>
                <a:latin typeface="TIMES" pitchFamily="18" charset="0"/>
              </a:defRPr>
            </a:lvl8pPr>
            <a:lvl9pPr marL="41148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3200" b="1" i="1">
                <a:solidFill>
                  <a:srgbClr val="FFFFCC"/>
                </a:solidFill>
                <a:cs typeface="Times New Roman" pitchFamily="18" charset="0"/>
              </a:rPr>
              <a:t>In particular, you will</a:t>
            </a:r>
            <a:r>
              <a:rPr lang="en-US" altLang="en-US" b="1" i="1">
                <a:solidFill>
                  <a:schemeClr val="bg1"/>
                </a:solidFill>
                <a:cs typeface="Times New Roman" pitchFamily="18" charset="0"/>
              </a:rPr>
              <a:t> </a:t>
            </a:r>
          </a:p>
          <a:p>
            <a:pPr algn="just">
              <a:spcBef>
                <a:spcPct val="50000"/>
              </a:spcBef>
            </a:pPr>
            <a:endParaRPr lang="en-US" altLang="en-US">
              <a:solidFill>
                <a:schemeClr val="bg1"/>
              </a:solidFill>
              <a:cs typeface="Times New Roman" pitchFamily="18" charset="0"/>
            </a:endParaRPr>
          </a:p>
          <a:p>
            <a:pPr>
              <a:spcBef>
                <a:spcPct val="50000"/>
              </a:spcBef>
              <a:buFontTx/>
              <a:buAutoNum type="arabicPeriod"/>
            </a:pPr>
            <a:r>
              <a:rPr lang="en-US" altLang="en-US" b="1">
                <a:solidFill>
                  <a:schemeClr val="bg1"/>
                </a:solidFill>
                <a:cs typeface="Times New Roman" pitchFamily="18" charset="0"/>
              </a:rPr>
              <a:t>Determine why S-curves are necessary</a:t>
            </a:r>
          </a:p>
          <a:p>
            <a:pPr>
              <a:spcBef>
                <a:spcPct val="50000"/>
              </a:spcBef>
              <a:buFontTx/>
              <a:buAutoNum type="arabicPeriod"/>
            </a:pPr>
            <a:r>
              <a:rPr lang="en-US" altLang="en-US" b="1">
                <a:solidFill>
                  <a:schemeClr val="bg1"/>
                </a:solidFill>
                <a:cs typeface="Times New Roman" pitchFamily="18" charset="0"/>
              </a:rPr>
              <a:t>Review the ideal S-curve.</a:t>
            </a:r>
          </a:p>
          <a:p>
            <a:pPr>
              <a:spcBef>
                <a:spcPct val="50000"/>
              </a:spcBef>
              <a:buFontTx/>
              <a:buAutoNum type="arabicPeriod"/>
            </a:pPr>
            <a:r>
              <a:rPr lang="en-US" altLang="en-US" b="1">
                <a:solidFill>
                  <a:schemeClr val="bg1"/>
                </a:solidFill>
                <a:cs typeface="Times New Roman" pitchFamily="18" charset="0"/>
              </a:rPr>
              <a:t>Consider constant acceleration jerk transitions.</a:t>
            </a:r>
          </a:p>
          <a:p>
            <a:pPr>
              <a:spcBef>
                <a:spcPct val="50000"/>
              </a:spcBef>
              <a:buFontTx/>
              <a:buAutoNum type="arabicPeriod"/>
            </a:pPr>
            <a:r>
              <a:rPr lang="en-US" altLang="en-US" b="1">
                <a:solidFill>
                  <a:schemeClr val="bg1"/>
                </a:solidFill>
                <a:cs typeface="Times New Roman" pitchFamily="18" charset="0"/>
              </a:rPr>
              <a:t>Consider the speed transition when the velocity change is too small to reach the desired accel (or decel) value.</a:t>
            </a:r>
          </a:p>
          <a:p>
            <a:pPr>
              <a:spcBef>
                <a:spcPct val="50000"/>
              </a:spcBef>
              <a:buFontTx/>
              <a:buAutoNum type="arabicPeriod"/>
            </a:pPr>
            <a:r>
              <a:rPr lang="en-US" altLang="en-US" b="1">
                <a:solidFill>
                  <a:schemeClr val="bg1"/>
                </a:solidFill>
                <a:cs typeface="Times New Roman" pitchFamily="18" charset="0"/>
              </a:rPr>
              <a:t>Consider the trajectory generator in the context of joint moves or curvilinear moves.</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Text Box 2"/>
          <p:cNvSpPr txBox="1">
            <a:spLocks noChangeArrowheads="1"/>
          </p:cNvSpPr>
          <p:nvPr/>
        </p:nvSpPr>
        <p:spPr bwMode="auto">
          <a:xfrm>
            <a:off x="406400" y="165100"/>
            <a:ext cx="80518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S-curve with linear period</a:t>
            </a:r>
            <a:endParaRPr lang="en-US" altLang="en-US" b="1">
              <a:solidFill>
                <a:schemeClr val="bg1"/>
              </a:solidFill>
              <a:cs typeface="Times New Roman" pitchFamily="18" charset="0"/>
            </a:endParaRPr>
          </a:p>
        </p:txBody>
      </p:sp>
      <p:sp>
        <p:nvSpPr>
          <p:cNvPr id="190467" name="Rectangle 3"/>
          <p:cNvSpPr>
            <a:spLocks noChangeArrowheads="1"/>
          </p:cNvSpPr>
          <p:nvPr/>
        </p:nvSpPr>
        <p:spPr bwMode="auto">
          <a:xfrm>
            <a:off x="431800" y="1246188"/>
            <a:ext cx="8280400" cy="45720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b="1">
                <a:solidFill>
                  <a:schemeClr val="bg1"/>
                </a:solidFill>
                <a:cs typeface="Times New Roman" pitchFamily="18" charset="0"/>
              </a:rPr>
              <a:t>Phase 2 – Linear motion conditions:</a:t>
            </a:r>
          </a:p>
        </p:txBody>
      </p:sp>
      <p:sp>
        <p:nvSpPr>
          <p:cNvPr id="190468" name="Rectangle 4"/>
          <p:cNvSpPr>
            <a:spLocks noChangeArrowheads="1"/>
          </p:cNvSpPr>
          <p:nvPr/>
        </p:nvSpPr>
        <p:spPr bwMode="auto">
          <a:xfrm>
            <a:off x="571500" y="2406650"/>
            <a:ext cx="8051800" cy="118745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tabLst>
                <a:tab pos="365125" algn="l"/>
                <a:tab pos="5372100" algn="r"/>
                <a:tab pos="5394325" algn="r"/>
              </a:tabLst>
              <a:defRPr sz="2400">
                <a:solidFill>
                  <a:schemeClr val="tx1"/>
                </a:solidFill>
                <a:latin typeface="TIMES" pitchFamily="18" charset="0"/>
              </a:defRPr>
            </a:lvl1pPr>
            <a:lvl2pPr>
              <a:tabLst>
                <a:tab pos="365125" algn="l"/>
                <a:tab pos="5372100" algn="r"/>
                <a:tab pos="5394325" algn="r"/>
              </a:tabLst>
              <a:defRPr sz="2400">
                <a:solidFill>
                  <a:schemeClr val="tx1"/>
                </a:solidFill>
                <a:latin typeface="TIMES" pitchFamily="18" charset="0"/>
              </a:defRPr>
            </a:lvl2pPr>
            <a:lvl3pPr>
              <a:tabLst>
                <a:tab pos="365125" algn="l"/>
                <a:tab pos="5372100" algn="r"/>
                <a:tab pos="5394325" algn="r"/>
              </a:tabLst>
              <a:defRPr sz="2400">
                <a:solidFill>
                  <a:schemeClr val="tx1"/>
                </a:solidFill>
                <a:latin typeface="TIMES" pitchFamily="18" charset="0"/>
              </a:defRPr>
            </a:lvl3pPr>
            <a:lvl4pPr>
              <a:tabLst>
                <a:tab pos="365125" algn="l"/>
                <a:tab pos="5372100" algn="r"/>
                <a:tab pos="5394325" algn="r"/>
              </a:tabLst>
              <a:defRPr sz="2400">
                <a:solidFill>
                  <a:schemeClr val="tx1"/>
                </a:solidFill>
                <a:latin typeface="TIMES" pitchFamily="18" charset="0"/>
              </a:defRPr>
            </a:lvl4pPr>
            <a:lvl5pPr>
              <a:tabLst>
                <a:tab pos="365125" algn="l"/>
                <a:tab pos="5372100" algn="r"/>
                <a:tab pos="5394325" algn="r"/>
              </a:tabLst>
              <a:defRPr sz="2400">
                <a:solidFill>
                  <a:schemeClr val="tx1"/>
                </a:solidFill>
                <a:latin typeface="TIMES" pitchFamily="18" charset="0"/>
              </a:defRPr>
            </a:lvl5pPr>
            <a:lvl6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6pPr>
            <a:lvl7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7pPr>
            <a:lvl8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8pPr>
            <a:lvl9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9pPr>
          </a:lstStyle>
          <a:p>
            <a:r>
              <a:rPr lang="en-US" altLang="en-US" b="1">
                <a:solidFill>
                  <a:schemeClr val="bg1"/>
                </a:solidFill>
                <a:cs typeface="Times New Roman" pitchFamily="18" charset="0"/>
              </a:rPr>
              <a:t>s(t) = v</a:t>
            </a:r>
            <a:r>
              <a:rPr lang="en-US" altLang="en-US" b="1" baseline="-30000">
                <a:solidFill>
                  <a:schemeClr val="bg1"/>
                </a:solidFill>
                <a:cs typeface="Times New Roman" pitchFamily="18" charset="0"/>
              </a:rPr>
              <a:t>1</a:t>
            </a:r>
            <a:r>
              <a:rPr lang="en-US" altLang="en-US" b="1">
                <a:solidFill>
                  <a:schemeClr val="bg1"/>
                </a:solidFill>
                <a:cs typeface="Times New Roman" pitchFamily="18" charset="0"/>
              </a:rPr>
              <a:t> t + a</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t</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/2			(5.30)</a:t>
            </a:r>
          </a:p>
          <a:p>
            <a:endParaRPr lang="en-US" altLang="en-US" b="1">
              <a:solidFill>
                <a:schemeClr val="bg1"/>
              </a:solidFill>
              <a:cs typeface="Times New Roman" pitchFamily="18" charset="0"/>
            </a:endParaRPr>
          </a:p>
          <a:p>
            <a:r>
              <a:rPr lang="en-US" altLang="en-US" b="1">
                <a:solidFill>
                  <a:schemeClr val="bg1"/>
                </a:solidFill>
                <a:cs typeface="Times New Roman" pitchFamily="18" charset="0"/>
              </a:rPr>
              <a:t>v(t) = v</a:t>
            </a:r>
            <a:r>
              <a:rPr lang="en-US" altLang="en-US" b="1" baseline="-30000">
                <a:solidFill>
                  <a:schemeClr val="bg1"/>
                </a:solidFill>
                <a:cs typeface="Times New Roman" pitchFamily="18" charset="0"/>
              </a:rPr>
              <a:t>1</a:t>
            </a:r>
            <a:r>
              <a:rPr lang="en-US" altLang="en-US" b="1">
                <a:solidFill>
                  <a:schemeClr val="bg1"/>
                </a:solidFill>
                <a:cs typeface="Times New Roman" pitchFamily="18" charset="0"/>
              </a:rPr>
              <a:t> + a</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t			(5.31) </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Text Box 2"/>
          <p:cNvSpPr txBox="1">
            <a:spLocks noChangeArrowheads="1"/>
          </p:cNvSpPr>
          <p:nvPr/>
        </p:nvSpPr>
        <p:spPr bwMode="auto">
          <a:xfrm>
            <a:off x="406400" y="165100"/>
            <a:ext cx="80518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S-curve with linear period</a:t>
            </a:r>
            <a:endParaRPr lang="en-US" altLang="en-US" b="1">
              <a:solidFill>
                <a:schemeClr val="bg1"/>
              </a:solidFill>
              <a:cs typeface="Times New Roman" pitchFamily="18" charset="0"/>
            </a:endParaRPr>
          </a:p>
        </p:txBody>
      </p:sp>
      <p:sp>
        <p:nvSpPr>
          <p:cNvPr id="191491" name="Rectangle 3"/>
          <p:cNvSpPr>
            <a:spLocks noChangeArrowheads="1"/>
          </p:cNvSpPr>
          <p:nvPr/>
        </p:nvSpPr>
        <p:spPr bwMode="auto">
          <a:xfrm>
            <a:off x="431800" y="1246188"/>
            <a:ext cx="8280400" cy="45720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b="1">
                <a:solidFill>
                  <a:schemeClr val="bg1"/>
                </a:solidFill>
                <a:cs typeface="Times New Roman" pitchFamily="18" charset="0"/>
              </a:rPr>
              <a:t>Phase 3 – Convex motion conditions:</a:t>
            </a:r>
          </a:p>
        </p:txBody>
      </p:sp>
      <p:sp>
        <p:nvSpPr>
          <p:cNvPr id="191492" name="Rectangle 4"/>
          <p:cNvSpPr>
            <a:spLocks noChangeArrowheads="1"/>
          </p:cNvSpPr>
          <p:nvPr/>
        </p:nvSpPr>
        <p:spPr bwMode="auto">
          <a:xfrm>
            <a:off x="571500" y="2406650"/>
            <a:ext cx="8051800" cy="191770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tabLst>
                <a:tab pos="365125" algn="l"/>
                <a:tab pos="5372100" algn="r"/>
                <a:tab pos="5394325" algn="r"/>
              </a:tabLst>
              <a:defRPr sz="2400">
                <a:solidFill>
                  <a:schemeClr val="tx1"/>
                </a:solidFill>
                <a:latin typeface="TIMES" pitchFamily="18" charset="0"/>
              </a:defRPr>
            </a:lvl1pPr>
            <a:lvl2pPr>
              <a:tabLst>
                <a:tab pos="365125" algn="l"/>
                <a:tab pos="5372100" algn="r"/>
                <a:tab pos="5394325" algn="r"/>
              </a:tabLst>
              <a:defRPr sz="2400">
                <a:solidFill>
                  <a:schemeClr val="tx1"/>
                </a:solidFill>
                <a:latin typeface="TIMES" pitchFamily="18" charset="0"/>
              </a:defRPr>
            </a:lvl2pPr>
            <a:lvl3pPr>
              <a:tabLst>
                <a:tab pos="365125" algn="l"/>
                <a:tab pos="5372100" algn="r"/>
                <a:tab pos="5394325" algn="r"/>
              </a:tabLst>
              <a:defRPr sz="2400">
                <a:solidFill>
                  <a:schemeClr val="tx1"/>
                </a:solidFill>
                <a:latin typeface="TIMES" pitchFamily="18" charset="0"/>
              </a:defRPr>
            </a:lvl3pPr>
            <a:lvl4pPr>
              <a:tabLst>
                <a:tab pos="365125" algn="l"/>
                <a:tab pos="5372100" algn="r"/>
                <a:tab pos="5394325" algn="r"/>
              </a:tabLst>
              <a:defRPr sz="2400">
                <a:solidFill>
                  <a:schemeClr val="tx1"/>
                </a:solidFill>
                <a:latin typeface="TIMES" pitchFamily="18" charset="0"/>
              </a:defRPr>
            </a:lvl4pPr>
            <a:lvl5pPr>
              <a:tabLst>
                <a:tab pos="365125" algn="l"/>
                <a:tab pos="5372100" algn="r"/>
                <a:tab pos="5394325" algn="r"/>
              </a:tabLst>
              <a:defRPr sz="2400">
                <a:solidFill>
                  <a:schemeClr val="tx1"/>
                </a:solidFill>
                <a:latin typeface="TIMES" pitchFamily="18" charset="0"/>
              </a:defRPr>
            </a:lvl5pPr>
            <a:lvl6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6pPr>
            <a:lvl7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7pPr>
            <a:lvl8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8pPr>
            <a:lvl9pPr eaLnBrk="0" fontAlgn="base" hangingPunct="0">
              <a:spcBef>
                <a:spcPct val="0"/>
              </a:spcBef>
              <a:spcAft>
                <a:spcPct val="0"/>
              </a:spcAft>
              <a:tabLst>
                <a:tab pos="365125" algn="l"/>
                <a:tab pos="5372100" algn="r"/>
                <a:tab pos="5394325" algn="r"/>
              </a:tabLst>
              <a:defRPr sz="2400">
                <a:solidFill>
                  <a:schemeClr val="tx1"/>
                </a:solidFill>
                <a:latin typeface="TIMES" pitchFamily="18" charset="0"/>
              </a:defRPr>
            </a:lvl9pPr>
          </a:lstStyle>
          <a:p>
            <a:r>
              <a:rPr lang="en-US" altLang="en-US" b="1">
                <a:solidFill>
                  <a:schemeClr val="bg1"/>
                </a:solidFill>
                <a:cs typeface="Times New Roman" pitchFamily="18" charset="0"/>
              </a:rPr>
              <a:t>s(t) = v</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 t + a</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t</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/2 - 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 t</a:t>
            </a:r>
            <a:r>
              <a:rPr lang="en-US" altLang="en-US" b="1" baseline="30000">
                <a:solidFill>
                  <a:schemeClr val="bg1"/>
                </a:solidFill>
                <a:cs typeface="Times New Roman" pitchFamily="18" charset="0"/>
              </a:rPr>
              <a:t>3</a:t>
            </a:r>
            <a:r>
              <a:rPr lang="en-US" altLang="en-US" b="1">
                <a:solidFill>
                  <a:schemeClr val="bg1"/>
                </a:solidFill>
                <a:cs typeface="Times New Roman" pitchFamily="18" charset="0"/>
              </a:rPr>
              <a:t>/6			(5.35)</a:t>
            </a:r>
          </a:p>
          <a:p>
            <a:endParaRPr lang="en-US" altLang="en-US" b="1">
              <a:solidFill>
                <a:schemeClr val="bg1"/>
              </a:solidFill>
              <a:cs typeface="Times New Roman" pitchFamily="18" charset="0"/>
            </a:endParaRPr>
          </a:p>
          <a:p>
            <a:r>
              <a:rPr lang="en-US" altLang="en-US" b="1">
                <a:solidFill>
                  <a:schemeClr val="bg1"/>
                </a:solidFill>
                <a:cs typeface="Times New Roman" pitchFamily="18" charset="0"/>
              </a:rPr>
              <a:t>v(t) = v</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 + a</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t - 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 t</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/2			(5.36)</a:t>
            </a:r>
          </a:p>
          <a:p>
            <a:endParaRPr lang="en-US" altLang="en-US" b="1">
              <a:solidFill>
                <a:schemeClr val="bg1"/>
              </a:solidFill>
              <a:cs typeface="Times New Roman" pitchFamily="18" charset="0"/>
            </a:endParaRPr>
          </a:p>
          <a:p>
            <a:r>
              <a:rPr lang="en-US" altLang="en-US" b="1">
                <a:solidFill>
                  <a:schemeClr val="bg1"/>
                </a:solidFill>
                <a:cs typeface="Times New Roman" pitchFamily="18" charset="0"/>
              </a:rPr>
              <a:t>a(t) = a</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 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 t			(5.37) </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Text Box 2"/>
          <p:cNvSpPr txBox="1">
            <a:spLocks noChangeArrowheads="1"/>
          </p:cNvSpPr>
          <p:nvPr/>
        </p:nvSpPr>
        <p:spPr bwMode="auto">
          <a:xfrm>
            <a:off x="330200" y="165100"/>
            <a:ext cx="43561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S-curve context</a:t>
            </a:r>
            <a:endParaRPr lang="en-US" altLang="en-US" b="1">
              <a:solidFill>
                <a:schemeClr val="bg1"/>
              </a:solidFill>
              <a:cs typeface="Times New Roman" pitchFamily="18" charset="0"/>
            </a:endParaRPr>
          </a:p>
        </p:txBody>
      </p:sp>
      <p:sp>
        <p:nvSpPr>
          <p:cNvPr id="192515" name="Rectangle 3"/>
          <p:cNvSpPr>
            <a:spLocks noChangeArrowheads="1"/>
          </p:cNvSpPr>
          <p:nvPr/>
        </p:nvSpPr>
        <p:spPr bwMode="auto">
          <a:xfrm>
            <a:off x="292100" y="788988"/>
            <a:ext cx="8280400" cy="5021262"/>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b="1" i="1">
                <a:solidFill>
                  <a:srgbClr val="FFFFCC"/>
                </a:solidFill>
                <a:cs typeface="Times New Roman" pitchFamily="18" charset="0"/>
              </a:rPr>
              <a:t>          How is the S-curve applied in the real world?</a:t>
            </a:r>
          </a:p>
          <a:p>
            <a:pPr>
              <a:spcBef>
                <a:spcPct val="50000"/>
              </a:spcBef>
            </a:pPr>
            <a:r>
              <a:rPr lang="en-US" altLang="en-US" b="1">
                <a:solidFill>
                  <a:schemeClr val="bg1"/>
                </a:solidFill>
                <a:cs typeface="Times New Roman" pitchFamily="18" charset="0"/>
              </a:rPr>
              <a:t>Robots and machine tools are commanded to move in either joint space or Cartesian space. </a:t>
            </a:r>
          </a:p>
          <a:p>
            <a:pPr>
              <a:spcBef>
                <a:spcPct val="50000"/>
              </a:spcBef>
            </a:pPr>
            <a:r>
              <a:rPr lang="en-US" altLang="en-US" b="1">
                <a:solidFill>
                  <a:srgbClr val="FFFFCC"/>
                </a:solidFill>
                <a:cs typeface="Times New Roman" pitchFamily="18" charset="0"/>
              </a:rPr>
              <a:t>In joint space</a:t>
            </a:r>
            <a:r>
              <a:rPr lang="en-US" altLang="en-US" b="1">
                <a:solidFill>
                  <a:schemeClr val="bg1"/>
                </a:solidFill>
                <a:cs typeface="Times New Roman" pitchFamily="18" charset="0"/>
              </a:rPr>
              <a:t> the slowest joint becomes the controlling move. Its set speed and joint distance is used for the trajectory motion planning. Desired acceleration and jerk values are applied for this joint to specify the S-curve profiles.</a:t>
            </a:r>
          </a:p>
          <a:p>
            <a:pPr>
              <a:spcBef>
                <a:spcPct val="50000"/>
              </a:spcBef>
            </a:pPr>
            <a:r>
              <a:rPr lang="en-US" altLang="en-US" b="1">
                <a:solidFill>
                  <a:srgbClr val="FFFFCC"/>
                </a:solidFill>
                <a:cs typeface="Times New Roman" pitchFamily="18" charset="0"/>
              </a:rPr>
              <a:t>In Cartesian space</a:t>
            </a:r>
            <a:r>
              <a:rPr lang="en-US" altLang="en-US" b="1">
                <a:solidFill>
                  <a:schemeClr val="bg1"/>
                </a:solidFill>
                <a:cs typeface="Times New Roman" pitchFamily="18" charset="0"/>
              </a:rPr>
              <a:t> either the path length or tool orientation change dominates the motion. The associated speeds , accelerations, and jerk values specify the S-curve profiles. The trajectory generator processes length or orientation change, whichever is dominant. The other change is proportioned.</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41" name="Text Box 5"/>
          <p:cNvSpPr txBox="1">
            <a:spLocks noChangeArrowheads="1"/>
          </p:cNvSpPr>
          <p:nvPr/>
        </p:nvSpPr>
        <p:spPr bwMode="auto">
          <a:xfrm>
            <a:off x="292100" y="165100"/>
            <a:ext cx="8585200" cy="64135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28700" indent="-457200">
              <a:defRPr sz="2400">
                <a:solidFill>
                  <a:schemeClr val="tx1"/>
                </a:solidFill>
                <a:latin typeface="TIMES" pitchFamily="18" charset="0"/>
              </a:defRPr>
            </a:lvl2pPr>
            <a:lvl3pPr marL="1600200" indent="-457200">
              <a:defRPr sz="2400">
                <a:solidFill>
                  <a:schemeClr val="tx1"/>
                </a:solidFill>
                <a:latin typeface="TIMES" pitchFamily="18" charset="0"/>
              </a:defRPr>
            </a:lvl3pPr>
            <a:lvl4pPr marL="2171700" indent="-457200">
              <a:defRPr sz="2400">
                <a:solidFill>
                  <a:schemeClr val="tx1"/>
                </a:solidFill>
                <a:latin typeface="TIMES" pitchFamily="18" charset="0"/>
              </a:defRPr>
            </a:lvl4pPr>
            <a:lvl5pPr marL="2743200" indent="-457200">
              <a:defRPr sz="2400">
                <a:solidFill>
                  <a:schemeClr val="tx1"/>
                </a:solidFill>
                <a:latin typeface="TIMES" pitchFamily="18" charset="0"/>
              </a:defRPr>
            </a:lvl5pPr>
            <a:lvl6pPr marL="3200400" indent="-457200" eaLnBrk="0" fontAlgn="base" hangingPunct="0">
              <a:spcBef>
                <a:spcPct val="0"/>
              </a:spcBef>
              <a:spcAft>
                <a:spcPct val="0"/>
              </a:spcAft>
              <a:defRPr sz="2400">
                <a:solidFill>
                  <a:schemeClr val="tx1"/>
                </a:solidFill>
                <a:latin typeface="TIMES" pitchFamily="18" charset="0"/>
              </a:defRPr>
            </a:lvl6pPr>
            <a:lvl7pPr marL="3657600" indent="-457200" eaLnBrk="0" fontAlgn="base" hangingPunct="0">
              <a:spcBef>
                <a:spcPct val="0"/>
              </a:spcBef>
              <a:spcAft>
                <a:spcPct val="0"/>
              </a:spcAft>
              <a:defRPr sz="2400">
                <a:solidFill>
                  <a:schemeClr val="tx1"/>
                </a:solidFill>
                <a:latin typeface="TIMES" pitchFamily="18" charset="0"/>
              </a:defRPr>
            </a:lvl7pPr>
            <a:lvl8pPr marL="4114800" indent="-457200" eaLnBrk="0" fontAlgn="base" hangingPunct="0">
              <a:spcBef>
                <a:spcPct val="0"/>
              </a:spcBef>
              <a:spcAft>
                <a:spcPct val="0"/>
              </a:spcAft>
              <a:defRPr sz="2400">
                <a:solidFill>
                  <a:schemeClr val="tx1"/>
                </a:solidFill>
                <a:latin typeface="TIMES" pitchFamily="18" charset="0"/>
              </a:defRPr>
            </a:lvl8pPr>
            <a:lvl9pPr marL="4572000" indent="-457200" eaLnBrk="0" fontAlgn="base" hangingPunct="0">
              <a:spcBef>
                <a:spcPct val="0"/>
              </a:spcBef>
              <a:spcAft>
                <a:spcPct val="0"/>
              </a:spcAft>
              <a:defRPr sz="2400">
                <a:solidFill>
                  <a:schemeClr val="tx1"/>
                </a:solidFill>
                <a:latin typeface="TIMES" pitchFamily="18" charset="0"/>
              </a:defRPr>
            </a:lvl9pPr>
          </a:lstStyle>
          <a:p>
            <a:pPr>
              <a:spcBef>
                <a:spcPct val="50000"/>
              </a:spcBef>
            </a:pPr>
            <a:endParaRPr lang="en-US" altLang="en-US" sz="3600" b="1">
              <a:solidFill>
                <a:srgbClr val="FFFFCC"/>
              </a:solidFill>
              <a:cs typeface="Times New Roman" pitchFamily="18" charset="0"/>
            </a:endParaRPr>
          </a:p>
        </p:txBody>
      </p:sp>
      <p:sp>
        <p:nvSpPr>
          <p:cNvPr id="193542" name="Line 6"/>
          <p:cNvSpPr>
            <a:spLocks noChangeShapeType="1"/>
          </p:cNvSpPr>
          <p:nvPr/>
        </p:nvSpPr>
        <p:spPr bwMode="auto">
          <a:xfrm flipH="1">
            <a:off x="2290763" y="2101850"/>
            <a:ext cx="50800"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5400">
                <a:solidFill>
                  <a:schemeClr val="bg1"/>
                </a:solidFill>
                <a:round/>
                <a:headEnd/>
                <a:tailEnd/>
              </a14:hiddenLine>
            </a:ext>
          </a:extLst>
        </p:spPr>
        <p:txBody>
          <a:bodyPr/>
          <a:lstStyle/>
          <a:p>
            <a:endParaRPr lang="en-US"/>
          </a:p>
        </p:txBody>
      </p:sp>
      <p:sp>
        <p:nvSpPr>
          <p:cNvPr id="193543" name="Line 7"/>
          <p:cNvSpPr>
            <a:spLocks noChangeShapeType="1"/>
          </p:cNvSpPr>
          <p:nvPr/>
        </p:nvSpPr>
        <p:spPr bwMode="auto">
          <a:xfrm>
            <a:off x="2290763" y="2540000"/>
            <a:ext cx="50800"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5400">
                <a:solidFill>
                  <a:schemeClr val="bg1"/>
                </a:solidFill>
                <a:round/>
                <a:headEnd/>
                <a:tailEnd/>
              </a14:hiddenLine>
            </a:ext>
          </a:extLst>
        </p:spPr>
        <p:txBody>
          <a:bodyPr/>
          <a:lstStyle/>
          <a:p>
            <a:endParaRPr lang="en-US"/>
          </a:p>
        </p:txBody>
      </p:sp>
      <p:sp>
        <p:nvSpPr>
          <p:cNvPr id="193544" name="Rectangle 8"/>
          <p:cNvSpPr>
            <a:spLocks noChangeArrowheads="1"/>
          </p:cNvSpPr>
          <p:nvPr/>
        </p:nvSpPr>
        <p:spPr bwMode="auto">
          <a:xfrm>
            <a:off x="317500" y="320675"/>
            <a:ext cx="86487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altLang="en-US" sz="4000" b="1">
                <a:solidFill>
                  <a:srgbClr val="FFFFCC"/>
                </a:solidFill>
                <a:cs typeface="Times New Roman" pitchFamily="18" charset="0"/>
              </a:rPr>
              <a:t>TG summary</a:t>
            </a:r>
            <a:endParaRPr lang="en-US" altLang="en-US"/>
          </a:p>
        </p:txBody>
      </p:sp>
      <p:sp>
        <p:nvSpPr>
          <p:cNvPr id="193545" name="Rectangle 9"/>
          <p:cNvSpPr>
            <a:spLocks noChangeArrowheads="1"/>
          </p:cNvSpPr>
          <p:nvPr/>
        </p:nvSpPr>
        <p:spPr bwMode="auto">
          <a:xfrm>
            <a:off x="381000" y="1189038"/>
            <a:ext cx="8191500" cy="44735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342900" indent="-342900">
              <a:tabLst>
                <a:tab pos="5303838" algn="r"/>
              </a:tabLst>
              <a:defRPr sz="2400">
                <a:solidFill>
                  <a:schemeClr val="tx1"/>
                </a:solidFill>
                <a:latin typeface="TIMES" pitchFamily="18" charset="0"/>
              </a:defRPr>
            </a:lvl1pPr>
            <a:lvl2pPr marL="520700">
              <a:tabLst>
                <a:tab pos="5303838" algn="r"/>
              </a:tabLst>
              <a:defRPr sz="2400">
                <a:solidFill>
                  <a:schemeClr val="tx1"/>
                </a:solidFill>
                <a:latin typeface="TIMES" pitchFamily="18" charset="0"/>
              </a:defRPr>
            </a:lvl2pPr>
            <a:lvl3pPr>
              <a:tabLst>
                <a:tab pos="5303838" algn="r"/>
              </a:tabLst>
              <a:defRPr sz="2400">
                <a:solidFill>
                  <a:schemeClr val="tx1"/>
                </a:solidFill>
                <a:latin typeface="TIMES" pitchFamily="18" charset="0"/>
              </a:defRPr>
            </a:lvl3pPr>
            <a:lvl4pPr>
              <a:tabLst>
                <a:tab pos="5303838" algn="r"/>
              </a:tabLst>
              <a:defRPr sz="2400">
                <a:solidFill>
                  <a:schemeClr val="tx1"/>
                </a:solidFill>
                <a:latin typeface="TIMES" pitchFamily="18" charset="0"/>
              </a:defRPr>
            </a:lvl4pPr>
            <a:lvl5pPr>
              <a:tabLst>
                <a:tab pos="5303838" algn="r"/>
              </a:tabLst>
              <a:defRPr sz="2400">
                <a:solidFill>
                  <a:schemeClr val="tx1"/>
                </a:solidFill>
                <a:latin typeface="TIMES" pitchFamily="18" charset="0"/>
              </a:defRPr>
            </a:lvl5pPr>
            <a:lvl6pPr eaLnBrk="0" fontAlgn="base" hangingPunct="0">
              <a:spcBef>
                <a:spcPct val="0"/>
              </a:spcBef>
              <a:spcAft>
                <a:spcPct val="0"/>
              </a:spcAft>
              <a:tabLst>
                <a:tab pos="5303838" algn="r"/>
              </a:tabLst>
              <a:defRPr sz="2400">
                <a:solidFill>
                  <a:schemeClr val="tx1"/>
                </a:solidFill>
                <a:latin typeface="TIMES" pitchFamily="18" charset="0"/>
              </a:defRPr>
            </a:lvl6pPr>
            <a:lvl7pPr eaLnBrk="0" fontAlgn="base" hangingPunct="0">
              <a:spcBef>
                <a:spcPct val="0"/>
              </a:spcBef>
              <a:spcAft>
                <a:spcPct val="0"/>
              </a:spcAft>
              <a:tabLst>
                <a:tab pos="5303838" algn="r"/>
              </a:tabLst>
              <a:defRPr sz="2400">
                <a:solidFill>
                  <a:schemeClr val="tx1"/>
                </a:solidFill>
                <a:latin typeface="TIMES" pitchFamily="18" charset="0"/>
              </a:defRPr>
            </a:lvl7pPr>
            <a:lvl8pPr eaLnBrk="0" fontAlgn="base" hangingPunct="0">
              <a:spcBef>
                <a:spcPct val="0"/>
              </a:spcBef>
              <a:spcAft>
                <a:spcPct val="0"/>
              </a:spcAft>
              <a:tabLst>
                <a:tab pos="5303838" algn="r"/>
              </a:tabLst>
              <a:defRPr sz="2400">
                <a:solidFill>
                  <a:schemeClr val="tx1"/>
                </a:solidFill>
                <a:latin typeface="TIMES" pitchFamily="18" charset="0"/>
              </a:defRPr>
            </a:lvl8pPr>
            <a:lvl9pPr eaLnBrk="0" fontAlgn="base" hangingPunct="0">
              <a:spcBef>
                <a:spcPct val="0"/>
              </a:spcBef>
              <a:spcAft>
                <a:spcPct val="0"/>
              </a:spcAft>
              <a:tabLst>
                <a:tab pos="5303838" algn="r"/>
              </a:tabLst>
              <a:defRPr sz="2400">
                <a:solidFill>
                  <a:schemeClr val="tx1"/>
                </a:solidFill>
                <a:latin typeface="TIMES" pitchFamily="18" charset="0"/>
              </a:defRPr>
            </a:lvl9pPr>
          </a:lstStyle>
          <a:p>
            <a:pPr>
              <a:buFontTx/>
              <a:buChar char="•"/>
            </a:pPr>
            <a:r>
              <a:rPr lang="en-US" altLang="en-US" b="1">
                <a:solidFill>
                  <a:schemeClr val="bg1"/>
                </a:solidFill>
                <a:cs typeface="Times New Roman" pitchFamily="18" charset="0"/>
              </a:rPr>
              <a:t>S-curve is used to smooth speed transitions by eliminating points of extremely high jerk.</a:t>
            </a:r>
            <a:br>
              <a:rPr lang="en-US" altLang="en-US" b="1">
                <a:solidFill>
                  <a:schemeClr val="bg1"/>
                </a:solidFill>
                <a:cs typeface="Times New Roman" pitchFamily="18" charset="0"/>
              </a:rPr>
            </a:br>
            <a:endParaRPr lang="en-US" altLang="en-US" b="1">
              <a:solidFill>
                <a:schemeClr val="bg1"/>
              </a:solidFill>
              <a:cs typeface="Times New Roman" pitchFamily="18" charset="0"/>
            </a:endParaRPr>
          </a:p>
          <a:p>
            <a:pPr>
              <a:buFontTx/>
              <a:buChar char="•"/>
            </a:pPr>
            <a:r>
              <a:rPr lang="en-US" altLang="en-US" b="1">
                <a:solidFill>
                  <a:schemeClr val="bg1"/>
                </a:solidFill>
                <a:cs typeface="Times New Roman" pitchFamily="18" charset="0"/>
              </a:rPr>
              <a:t>S-curve is limited by jerk and acceleration settings, and also by desired speed change.</a:t>
            </a:r>
            <a:r>
              <a:rPr lang="en-US" altLang="en-US" sz="800" b="1">
                <a:solidFill>
                  <a:schemeClr val="bg1"/>
                </a:solidFill>
                <a:cs typeface="Times New Roman" pitchFamily="18" charset="0"/>
              </a:rPr>
              <a:t/>
            </a:r>
            <a:br>
              <a:rPr lang="en-US" altLang="en-US" sz="800" b="1">
                <a:solidFill>
                  <a:schemeClr val="bg1"/>
                </a:solidFill>
                <a:cs typeface="Times New Roman" pitchFamily="18" charset="0"/>
              </a:rPr>
            </a:br>
            <a:endParaRPr lang="en-US" altLang="en-US" b="1">
              <a:solidFill>
                <a:schemeClr val="bg1"/>
              </a:solidFill>
              <a:cs typeface="Times New Roman" pitchFamily="18" charset="0"/>
            </a:endParaRPr>
          </a:p>
          <a:p>
            <a:pPr>
              <a:buFontTx/>
              <a:buChar char="•"/>
            </a:pPr>
            <a:r>
              <a:rPr lang="en-US" altLang="en-US" b="1">
                <a:solidFill>
                  <a:schemeClr val="bg1"/>
                </a:solidFill>
                <a:cs typeface="Times New Roman" pitchFamily="18" charset="0"/>
              </a:rPr>
              <a:t>The equations that govern the decel period of the TG are similar to the accel period, but use a negative acceleration setting.</a:t>
            </a:r>
          </a:p>
          <a:p>
            <a:pPr>
              <a:buFontTx/>
              <a:buChar char="•"/>
            </a:pPr>
            <a:endParaRPr lang="en-US" altLang="en-US" b="1">
              <a:solidFill>
                <a:schemeClr val="bg1"/>
              </a:solidFill>
              <a:cs typeface="Times New Roman" pitchFamily="18" charset="0"/>
            </a:endParaRPr>
          </a:p>
          <a:p>
            <a:pPr>
              <a:buFontTx/>
              <a:buChar char="•"/>
            </a:pPr>
            <a:r>
              <a:rPr lang="en-US" altLang="en-US" b="1">
                <a:solidFill>
                  <a:schemeClr val="bg1"/>
                </a:solidFill>
                <a:cs typeface="Times New Roman" pitchFamily="18" charset="0"/>
              </a:rPr>
              <a:t>The S-curve profiles can be applied to joint moves or to Cartesian moves. </a:t>
            </a:r>
            <a:endParaRPr lang="en-US" altLang="en-US" sz="1000" b="1">
              <a:solidFill>
                <a:schemeClr val="bg1"/>
              </a:solidFill>
              <a:cs typeface="Times New Roman"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515" name="Freeform 35" descr="20%"/>
          <p:cNvSpPr>
            <a:spLocks/>
          </p:cNvSpPr>
          <p:nvPr/>
        </p:nvSpPr>
        <p:spPr bwMode="auto">
          <a:xfrm>
            <a:off x="5156200" y="838200"/>
            <a:ext cx="2425700" cy="1092200"/>
          </a:xfrm>
          <a:custGeom>
            <a:avLst/>
            <a:gdLst>
              <a:gd name="T0" fmla="*/ 0 w 1528"/>
              <a:gd name="T1" fmla="*/ 688 h 688"/>
              <a:gd name="T2" fmla="*/ 176 w 1528"/>
              <a:gd name="T3" fmla="*/ 0 h 688"/>
              <a:gd name="T4" fmla="*/ 1304 w 1528"/>
              <a:gd name="T5" fmla="*/ 8 h 688"/>
              <a:gd name="T6" fmla="*/ 1528 w 1528"/>
              <a:gd name="T7" fmla="*/ 688 h 688"/>
              <a:gd name="T8" fmla="*/ 0 w 1528"/>
              <a:gd name="T9" fmla="*/ 688 h 688"/>
            </a:gdLst>
            <a:ahLst/>
            <a:cxnLst>
              <a:cxn ang="0">
                <a:pos x="T0" y="T1"/>
              </a:cxn>
              <a:cxn ang="0">
                <a:pos x="T2" y="T3"/>
              </a:cxn>
              <a:cxn ang="0">
                <a:pos x="T4" y="T5"/>
              </a:cxn>
              <a:cxn ang="0">
                <a:pos x="T6" y="T7"/>
              </a:cxn>
              <a:cxn ang="0">
                <a:pos x="T8" y="T9"/>
              </a:cxn>
            </a:cxnLst>
            <a:rect l="0" t="0" r="r" b="b"/>
            <a:pathLst>
              <a:path w="1528" h="688">
                <a:moveTo>
                  <a:pt x="0" y="688"/>
                </a:moveTo>
                <a:lnTo>
                  <a:pt x="176" y="0"/>
                </a:lnTo>
                <a:lnTo>
                  <a:pt x="1304" y="8"/>
                </a:lnTo>
                <a:lnTo>
                  <a:pt x="1528" y="688"/>
                </a:lnTo>
                <a:lnTo>
                  <a:pt x="0" y="688"/>
                </a:lnTo>
                <a:close/>
              </a:path>
            </a:pathLst>
          </a:custGeom>
          <a:pattFill prst="pct20">
            <a:fgClr>
              <a:schemeClr val="accent1"/>
            </a:fgClr>
            <a:bgClr>
              <a:schemeClr val="bg1"/>
            </a:bgClr>
          </a:patt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482" name="Text Box 2"/>
          <p:cNvSpPr txBox="1">
            <a:spLocks noChangeArrowheads="1"/>
          </p:cNvSpPr>
          <p:nvPr/>
        </p:nvSpPr>
        <p:spPr bwMode="auto">
          <a:xfrm>
            <a:off x="406400" y="165100"/>
            <a:ext cx="57785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Why S-curves?</a:t>
            </a:r>
            <a:r>
              <a:rPr lang="en-US" altLang="en-US" b="1" i="1">
                <a:solidFill>
                  <a:schemeClr val="bg1"/>
                </a:solidFill>
                <a:cs typeface="Times New Roman" pitchFamily="18" charset="0"/>
              </a:rPr>
              <a:t> </a:t>
            </a:r>
            <a:endParaRPr lang="en-US" altLang="en-US" b="1">
              <a:solidFill>
                <a:schemeClr val="bg1"/>
              </a:solidFill>
              <a:cs typeface="Times New Roman" pitchFamily="18" charset="0"/>
            </a:endParaRPr>
          </a:p>
        </p:txBody>
      </p:sp>
      <p:sp>
        <p:nvSpPr>
          <p:cNvPr id="148501" name="Rectangle 21"/>
          <p:cNvSpPr>
            <a:spLocks noChangeArrowheads="1"/>
          </p:cNvSpPr>
          <p:nvPr/>
        </p:nvSpPr>
        <p:spPr bwMode="auto">
          <a:xfrm>
            <a:off x="533400" y="2338388"/>
            <a:ext cx="8420100" cy="3195637"/>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b="1">
                <a:solidFill>
                  <a:schemeClr val="bg1"/>
                </a:solidFill>
                <a:cs typeface="Times New Roman" pitchFamily="18" charset="0"/>
              </a:rPr>
              <a:t>Reviewing the trapezoidal trajectory profile in speed v, we examine points 1, 2, 3, and 4. Each of these points has a discontinuity in acceleration. This discontinuity causes a very large jerk, which impacts the machine dynamics, also stressing the machine’s mechanical components.</a:t>
            </a:r>
          </a:p>
          <a:p>
            <a:pPr>
              <a:spcBef>
                <a:spcPct val="50000"/>
              </a:spcBef>
            </a:pPr>
            <a:r>
              <a:rPr lang="en-US" altLang="en-US" b="1">
                <a:solidFill>
                  <a:schemeClr val="bg1"/>
                </a:solidFill>
                <a:cs typeface="Times New Roman" pitchFamily="18" charset="0"/>
              </a:rPr>
              <a:t>An S-curve is a way to impose a limited jerk on the speed transitions, thus smoothing out the robot’s (or machine tool) motion.</a:t>
            </a:r>
          </a:p>
        </p:txBody>
      </p:sp>
      <p:sp>
        <p:nvSpPr>
          <p:cNvPr id="148508" name="Line 28"/>
          <p:cNvSpPr>
            <a:spLocks noChangeShapeType="1"/>
          </p:cNvSpPr>
          <p:nvPr/>
        </p:nvSpPr>
        <p:spPr bwMode="auto">
          <a:xfrm>
            <a:off x="5143500" y="292100"/>
            <a:ext cx="0" cy="16129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509" name="Line 29"/>
          <p:cNvSpPr>
            <a:spLocks noChangeShapeType="1"/>
          </p:cNvSpPr>
          <p:nvPr/>
        </p:nvSpPr>
        <p:spPr bwMode="auto">
          <a:xfrm>
            <a:off x="5130800" y="1930400"/>
            <a:ext cx="30607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510" name="Line 30"/>
          <p:cNvSpPr>
            <a:spLocks noChangeShapeType="1"/>
          </p:cNvSpPr>
          <p:nvPr/>
        </p:nvSpPr>
        <p:spPr bwMode="auto">
          <a:xfrm flipV="1">
            <a:off x="5156200" y="838200"/>
            <a:ext cx="266700" cy="1092200"/>
          </a:xfrm>
          <a:prstGeom prst="line">
            <a:avLst/>
          </a:prstGeom>
          <a:noFill/>
          <a:ln w="28575">
            <a:solidFill>
              <a:srgbClr val="FFCC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511" name="Line 31"/>
          <p:cNvSpPr>
            <a:spLocks noChangeShapeType="1"/>
          </p:cNvSpPr>
          <p:nvPr/>
        </p:nvSpPr>
        <p:spPr bwMode="auto">
          <a:xfrm>
            <a:off x="5410200" y="825500"/>
            <a:ext cx="1816100" cy="0"/>
          </a:xfrm>
          <a:prstGeom prst="line">
            <a:avLst/>
          </a:prstGeom>
          <a:noFill/>
          <a:ln w="28575">
            <a:solidFill>
              <a:srgbClr val="FFCC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512" name="Line 32"/>
          <p:cNvSpPr>
            <a:spLocks noChangeShapeType="1"/>
          </p:cNvSpPr>
          <p:nvPr/>
        </p:nvSpPr>
        <p:spPr bwMode="auto">
          <a:xfrm>
            <a:off x="7213600" y="838200"/>
            <a:ext cx="342900" cy="1066800"/>
          </a:xfrm>
          <a:prstGeom prst="line">
            <a:avLst/>
          </a:prstGeom>
          <a:noFill/>
          <a:ln w="28575">
            <a:solidFill>
              <a:srgbClr val="FFCC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513" name="Text Box 33"/>
          <p:cNvSpPr txBox="1">
            <a:spLocks noChangeArrowheads="1"/>
          </p:cNvSpPr>
          <p:nvPr/>
        </p:nvSpPr>
        <p:spPr bwMode="auto">
          <a:xfrm>
            <a:off x="4711700" y="393700"/>
            <a:ext cx="419100" cy="45720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b="1">
                <a:solidFill>
                  <a:schemeClr val="bg1"/>
                </a:solidFill>
              </a:rPr>
              <a:t>v</a:t>
            </a:r>
          </a:p>
        </p:txBody>
      </p:sp>
      <p:sp>
        <p:nvSpPr>
          <p:cNvPr id="148514" name="Text Box 34"/>
          <p:cNvSpPr txBox="1">
            <a:spLocks noChangeArrowheads="1"/>
          </p:cNvSpPr>
          <p:nvPr/>
        </p:nvSpPr>
        <p:spPr bwMode="auto">
          <a:xfrm>
            <a:off x="8216900" y="1752600"/>
            <a:ext cx="419100" cy="45720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b="1">
                <a:solidFill>
                  <a:schemeClr val="bg1"/>
                </a:solidFill>
              </a:rPr>
              <a:t>t</a:t>
            </a:r>
          </a:p>
        </p:txBody>
      </p:sp>
      <p:sp>
        <p:nvSpPr>
          <p:cNvPr id="148516" name="Text Box 36"/>
          <p:cNvSpPr txBox="1">
            <a:spLocks noChangeArrowheads="1"/>
          </p:cNvSpPr>
          <p:nvPr/>
        </p:nvSpPr>
        <p:spPr bwMode="auto">
          <a:xfrm>
            <a:off x="4965700" y="1866900"/>
            <a:ext cx="393700" cy="45720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b="1">
                <a:solidFill>
                  <a:schemeClr val="bg1"/>
                </a:solidFill>
              </a:rPr>
              <a:t>1</a:t>
            </a:r>
          </a:p>
        </p:txBody>
      </p:sp>
      <p:sp>
        <p:nvSpPr>
          <p:cNvPr id="148517" name="Text Box 37"/>
          <p:cNvSpPr txBox="1">
            <a:spLocks noChangeArrowheads="1"/>
          </p:cNvSpPr>
          <p:nvPr/>
        </p:nvSpPr>
        <p:spPr bwMode="auto">
          <a:xfrm>
            <a:off x="7175500" y="457200"/>
            <a:ext cx="393700" cy="45720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b="1">
                <a:solidFill>
                  <a:schemeClr val="bg1"/>
                </a:solidFill>
              </a:rPr>
              <a:t>3</a:t>
            </a:r>
          </a:p>
        </p:txBody>
      </p:sp>
      <p:sp>
        <p:nvSpPr>
          <p:cNvPr id="148518" name="Text Box 38"/>
          <p:cNvSpPr txBox="1">
            <a:spLocks noChangeArrowheads="1"/>
          </p:cNvSpPr>
          <p:nvPr/>
        </p:nvSpPr>
        <p:spPr bwMode="auto">
          <a:xfrm>
            <a:off x="5295900" y="381000"/>
            <a:ext cx="393700" cy="45720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b="1">
                <a:solidFill>
                  <a:schemeClr val="bg1"/>
                </a:solidFill>
              </a:rPr>
              <a:t>2</a:t>
            </a:r>
          </a:p>
        </p:txBody>
      </p:sp>
      <p:sp>
        <p:nvSpPr>
          <p:cNvPr id="148519" name="Text Box 39"/>
          <p:cNvSpPr txBox="1">
            <a:spLocks noChangeArrowheads="1"/>
          </p:cNvSpPr>
          <p:nvPr/>
        </p:nvSpPr>
        <p:spPr bwMode="auto">
          <a:xfrm>
            <a:off x="7493000" y="1892300"/>
            <a:ext cx="393700" cy="45720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b="1">
                <a:solidFill>
                  <a:schemeClr val="bg1"/>
                </a:solidFill>
              </a:rPr>
              <a:t>4</a:t>
            </a:r>
          </a:p>
        </p:txBody>
      </p:sp>
      <p:sp>
        <p:nvSpPr>
          <p:cNvPr id="148520" name="Text Box 40"/>
          <p:cNvSpPr txBox="1">
            <a:spLocks noChangeArrowheads="1"/>
          </p:cNvSpPr>
          <p:nvPr/>
        </p:nvSpPr>
        <p:spPr bwMode="auto">
          <a:xfrm>
            <a:off x="1054100" y="965200"/>
            <a:ext cx="3759200" cy="1200150"/>
          </a:xfrm>
          <a:prstGeom prst="rect">
            <a:avLst/>
          </a:prstGeom>
          <a:solidFill>
            <a:schemeClr val="tx1"/>
          </a:solidFill>
          <a:ln w="9525">
            <a:solidFill>
              <a:srgbClr val="FFCC00"/>
            </a:solidFill>
            <a:miter lim="800000"/>
            <a:headEnd/>
            <a:tailEnd/>
          </a:ln>
          <a:effectLst/>
          <a:extLst>
            <a:ext uri="{AF507438-7753-43E0-B8FC-AC1667EBCBE1}">
              <a14:hiddenEffects xmlns:a14="http://schemas.microsoft.com/office/drawing/2010/main">
                <a:effectLst>
                  <a:outerShdw dist="17961" dir="2700000" algn="ctr" rotWithShape="0">
                    <a:schemeClr val="tx1"/>
                  </a:outerShdw>
                </a:effectLst>
              </a14:hiddenEffects>
            </a:ext>
          </a:extLst>
        </p:spPr>
        <p:txBody>
          <a:bodyPr>
            <a:spAutoFit/>
          </a:bodyPr>
          <a:lstStyle/>
          <a:p>
            <a:pPr>
              <a:spcBef>
                <a:spcPct val="50000"/>
              </a:spcBef>
            </a:pPr>
            <a:r>
              <a:rPr lang="en-US" altLang="en-US" sz="1800" b="1" i="1">
                <a:solidFill>
                  <a:srgbClr val="FFCC66"/>
                </a:solidFill>
              </a:rPr>
              <a:t>The trapezoidal profile to the right was the trajectory generator of choice for many years, but is now being replaced by S-curve profiles. </a:t>
            </a:r>
            <a:r>
              <a:rPr lang="en-US" altLang="en-US" sz="1800" b="1" i="1">
                <a:solidFill>
                  <a:srgbClr val="FFFFCC"/>
                </a:solidFill>
              </a:rPr>
              <a:t>Why?</a:t>
            </a:r>
          </a:p>
        </p:txBody>
      </p:sp>
      <p:sp>
        <p:nvSpPr>
          <p:cNvPr id="148521" name="Text Box 41"/>
          <p:cNvSpPr txBox="1">
            <a:spLocks noChangeArrowheads="1"/>
          </p:cNvSpPr>
          <p:nvPr/>
        </p:nvSpPr>
        <p:spPr bwMode="auto">
          <a:xfrm>
            <a:off x="5727700" y="1079500"/>
            <a:ext cx="1041400"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200"/>
              <a:t>Area under curve is move distance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85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501"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Text Box 2"/>
          <p:cNvSpPr txBox="1">
            <a:spLocks noChangeArrowheads="1"/>
          </p:cNvSpPr>
          <p:nvPr/>
        </p:nvSpPr>
        <p:spPr bwMode="auto">
          <a:xfrm>
            <a:off x="368300" y="254000"/>
            <a:ext cx="57785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Ideal S-curve</a:t>
            </a:r>
            <a:r>
              <a:rPr lang="en-US" altLang="en-US" b="1" i="1">
                <a:solidFill>
                  <a:schemeClr val="bg1"/>
                </a:solidFill>
                <a:cs typeface="Times New Roman" pitchFamily="18" charset="0"/>
              </a:rPr>
              <a:t> </a:t>
            </a:r>
            <a:endParaRPr lang="en-US" altLang="en-US" b="1">
              <a:solidFill>
                <a:schemeClr val="bg1"/>
              </a:solidFill>
              <a:cs typeface="Times New Roman" pitchFamily="18" charset="0"/>
            </a:endParaRPr>
          </a:p>
        </p:txBody>
      </p:sp>
      <p:sp>
        <p:nvSpPr>
          <p:cNvPr id="149531" name="Rectangle 27"/>
          <p:cNvSpPr>
            <a:spLocks noChangeArrowheads="1"/>
          </p:cNvSpPr>
          <p:nvPr/>
        </p:nvSpPr>
        <p:spPr bwMode="auto">
          <a:xfrm>
            <a:off x="1073150" y="1133475"/>
            <a:ext cx="7235825" cy="3781425"/>
          </a:xfrm>
          <a:prstGeom prst="rect">
            <a:avLst/>
          </a:prstGeom>
          <a:solidFill>
            <a:srgbClr val="FFFFFF"/>
          </a:solidFill>
          <a:ln w="9525">
            <a:solidFill>
              <a:srgbClr val="000000"/>
            </a:solidFill>
            <a:miter lim="800000"/>
            <a:headEnd/>
            <a:tailEnd/>
          </a:ln>
        </p:spPr>
        <p:txBody>
          <a:bodyPr/>
          <a:lstStyle/>
          <a:p>
            <a:endParaRPr lang="en-US"/>
          </a:p>
        </p:txBody>
      </p:sp>
      <p:sp>
        <p:nvSpPr>
          <p:cNvPr id="149532" name="Line 28"/>
          <p:cNvSpPr>
            <a:spLocks noChangeShapeType="1"/>
          </p:cNvSpPr>
          <p:nvPr/>
        </p:nvSpPr>
        <p:spPr bwMode="auto">
          <a:xfrm>
            <a:off x="1798638" y="1371600"/>
            <a:ext cx="0" cy="29146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9533" name="Line 29"/>
          <p:cNvSpPr>
            <a:spLocks noChangeShapeType="1"/>
          </p:cNvSpPr>
          <p:nvPr/>
        </p:nvSpPr>
        <p:spPr bwMode="auto">
          <a:xfrm>
            <a:off x="1798638" y="4286250"/>
            <a:ext cx="266541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9534" name="Line 30"/>
          <p:cNvSpPr>
            <a:spLocks noChangeShapeType="1"/>
          </p:cNvSpPr>
          <p:nvPr/>
        </p:nvSpPr>
        <p:spPr bwMode="auto">
          <a:xfrm flipV="1">
            <a:off x="1798638" y="2270125"/>
            <a:ext cx="1252537" cy="1065213"/>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49535" name="Line 31"/>
          <p:cNvSpPr>
            <a:spLocks noChangeShapeType="1"/>
          </p:cNvSpPr>
          <p:nvPr/>
        </p:nvSpPr>
        <p:spPr bwMode="auto">
          <a:xfrm>
            <a:off x="2974975" y="2270125"/>
            <a:ext cx="8477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9536" name="Freeform 32"/>
          <p:cNvSpPr>
            <a:spLocks/>
          </p:cNvSpPr>
          <p:nvPr/>
        </p:nvSpPr>
        <p:spPr bwMode="auto">
          <a:xfrm>
            <a:off x="1798638" y="2282825"/>
            <a:ext cx="1252537" cy="1039813"/>
          </a:xfrm>
          <a:custGeom>
            <a:avLst/>
            <a:gdLst>
              <a:gd name="T0" fmla="*/ 0 w 1530"/>
              <a:gd name="T1" fmla="*/ 1230 h 1230"/>
              <a:gd name="T2" fmla="*/ 420 w 1530"/>
              <a:gd name="T3" fmla="*/ 1125 h 1230"/>
              <a:gd name="T4" fmla="*/ 750 w 1530"/>
              <a:gd name="T5" fmla="*/ 600 h 1230"/>
              <a:gd name="T6" fmla="*/ 960 w 1530"/>
              <a:gd name="T7" fmla="*/ 105 h 1230"/>
              <a:gd name="T8" fmla="*/ 1530 w 1530"/>
              <a:gd name="T9" fmla="*/ 0 h 1230"/>
            </a:gdLst>
            <a:ahLst/>
            <a:cxnLst>
              <a:cxn ang="0">
                <a:pos x="T0" y="T1"/>
              </a:cxn>
              <a:cxn ang="0">
                <a:pos x="T2" y="T3"/>
              </a:cxn>
              <a:cxn ang="0">
                <a:pos x="T4" y="T5"/>
              </a:cxn>
              <a:cxn ang="0">
                <a:pos x="T6" y="T7"/>
              </a:cxn>
              <a:cxn ang="0">
                <a:pos x="T8" y="T9"/>
              </a:cxn>
            </a:cxnLst>
            <a:rect l="0" t="0" r="r" b="b"/>
            <a:pathLst>
              <a:path w="1530" h="1230">
                <a:moveTo>
                  <a:pt x="0" y="1230"/>
                </a:moveTo>
                <a:cubicBezTo>
                  <a:pt x="147" y="1230"/>
                  <a:pt x="295" y="1230"/>
                  <a:pt x="420" y="1125"/>
                </a:cubicBezTo>
                <a:cubicBezTo>
                  <a:pt x="545" y="1020"/>
                  <a:pt x="660" y="770"/>
                  <a:pt x="750" y="600"/>
                </a:cubicBezTo>
                <a:cubicBezTo>
                  <a:pt x="840" y="430"/>
                  <a:pt x="830" y="205"/>
                  <a:pt x="960" y="105"/>
                </a:cubicBezTo>
                <a:cubicBezTo>
                  <a:pt x="1090" y="5"/>
                  <a:pt x="1435" y="17"/>
                  <a:pt x="1530" y="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9537" name="Line 33"/>
          <p:cNvSpPr>
            <a:spLocks noChangeShapeType="1"/>
          </p:cNvSpPr>
          <p:nvPr/>
        </p:nvSpPr>
        <p:spPr bwMode="auto">
          <a:xfrm>
            <a:off x="3025775" y="2295525"/>
            <a:ext cx="0" cy="1990725"/>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49538" name="Text Box 34"/>
          <p:cNvSpPr txBox="1">
            <a:spLocks noChangeArrowheads="1"/>
          </p:cNvSpPr>
          <p:nvPr/>
        </p:nvSpPr>
        <p:spPr bwMode="auto">
          <a:xfrm>
            <a:off x="4119563" y="4360863"/>
            <a:ext cx="4064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t</a:t>
            </a:r>
          </a:p>
        </p:txBody>
      </p:sp>
      <p:sp>
        <p:nvSpPr>
          <p:cNvPr id="149539" name="Text Box 35"/>
          <p:cNvSpPr txBox="1">
            <a:spLocks noChangeArrowheads="1"/>
          </p:cNvSpPr>
          <p:nvPr/>
        </p:nvSpPr>
        <p:spPr bwMode="auto">
          <a:xfrm>
            <a:off x="2732088" y="4297363"/>
            <a:ext cx="760412"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t = T</a:t>
            </a:r>
          </a:p>
        </p:txBody>
      </p:sp>
      <p:sp>
        <p:nvSpPr>
          <p:cNvPr id="149540" name="Text Box 36"/>
          <p:cNvSpPr txBox="1">
            <a:spLocks noChangeArrowheads="1"/>
          </p:cNvSpPr>
          <p:nvPr/>
        </p:nvSpPr>
        <p:spPr bwMode="auto">
          <a:xfrm>
            <a:off x="1460500" y="3094038"/>
            <a:ext cx="5651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v</a:t>
            </a:r>
            <a:r>
              <a:rPr lang="en-US" altLang="en-US" sz="1400" baseline="-25000">
                <a:latin typeface="Times New Roman" pitchFamily="18" charset="0"/>
              </a:rPr>
              <a:t>o</a:t>
            </a:r>
            <a:endParaRPr lang="en-US" altLang="en-US" sz="1400">
              <a:latin typeface="Times New Roman" pitchFamily="18" charset="0"/>
            </a:endParaRPr>
          </a:p>
        </p:txBody>
      </p:sp>
      <p:sp>
        <p:nvSpPr>
          <p:cNvPr id="149541" name="Text Box 37"/>
          <p:cNvSpPr txBox="1">
            <a:spLocks noChangeArrowheads="1"/>
          </p:cNvSpPr>
          <p:nvPr/>
        </p:nvSpPr>
        <p:spPr bwMode="auto">
          <a:xfrm>
            <a:off x="1500188" y="2079625"/>
            <a:ext cx="5651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v</a:t>
            </a:r>
            <a:r>
              <a:rPr lang="en-US" altLang="en-US" sz="1400" baseline="-25000">
                <a:latin typeface="Times New Roman" pitchFamily="18" charset="0"/>
              </a:rPr>
              <a:t>s</a:t>
            </a:r>
            <a:endParaRPr lang="en-US" altLang="en-US" sz="1400">
              <a:latin typeface="Times New Roman" pitchFamily="18" charset="0"/>
            </a:endParaRPr>
          </a:p>
        </p:txBody>
      </p:sp>
      <p:sp>
        <p:nvSpPr>
          <p:cNvPr id="149542" name="Line 38"/>
          <p:cNvSpPr>
            <a:spLocks noChangeShapeType="1"/>
          </p:cNvSpPr>
          <p:nvPr/>
        </p:nvSpPr>
        <p:spPr bwMode="auto">
          <a:xfrm flipH="1">
            <a:off x="1809750" y="2282825"/>
            <a:ext cx="1081088"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49543" name="Text Box 39"/>
          <p:cNvSpPr txBox="1">
            <a:spLocks noChangeArrowheads="1"/>
          </p:cNvSpPr>
          <p:nvPr/>
        </p:nvSpPr>
        <p:spPr bwMode="auto">
          <a:xfrm>
            <a:off x="1574800" y="1130300"/>
            <a:ext cx="56515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v</a:t>
            </a:r>
          </a:p>
        </p:txBody>
      </p:sp>
      <p:sp>
        <p:nvSpPr>
          <p:cNvPr id="149545" name="Line 41"/>
          <p:cNvSpPr>
            <a:spLocks noChangeShapeType="1"/>
          </p:cNvSpPr>
          <p:nvPr/>
        </p:nvSpPr>
        <p:spPr bwMode="auto">
          <a:xfrm flipV="1">
            <a:off x="2154238" y="1257300"/>
            <a:ext cx="831850" cy="2141538"/>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49546" name="Line 42"/>
          <p:cNvSpPr>
            <a:spLocks noChangeShapeType="1"/>
          </p:cNvSpPr>
          <p:nvPr/>
        </p:nvSpPr>
        <p:spPr bwMode="auto">
          <a:xfrm>
            <a:off x="2705100" y="1979613"/>
            <a:ext cx="158750" cy="0"/>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49547" name="Line 43"/>
          <p:cNvSpPr>
            <a:spLocks noChangeShapeType="1"/>
          </p:cNvSpPr>
          <p:nvPr/>
        </p:nvSpPr>
        <p:spPr bwMode="auto">
          <a:xfrm flipV="1">
            <a:off x="2851150" y="1611313"/>
            <a:ext cx="0" cy="368300"/>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49548" name="Text Box 44"/>
          <p:cNvSpPr txBox="1">
            <a:spLocks noChangeArrowheads="1"/>
          </p:cNvSpPr>
          <p:nvPr/>
        </p:nvSpPr>
        <p:spPr bwMode="auto">
          <a:xfrm>
            <a:off x="2655888" y="1941513"/>
            <a:ext cx="306387"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a:latin typeface="Times New Roman" pitchFamily="18" charset="0"/>
              </a:rPr>
              <a:t>1</a:t>
            </a:r>
          </a:p>
        </p:txBody>
      </p:sp>
      <p:sp>
        <p:nvSpPr>
          <p:cNvPr id="149549" name="Text Box 45"/>
          <p:cNvSpPr txBox="1">
            <a:spLocks noChangeArrowheads="1"/>
          </p:cNvSpPr>
          <p:nvPr/>
        </p:nvSpPr>
        <p:spPr bwMode="auto">
          <a:xfrm>
            <a:off x="2827338" y="1585913"/>
            <a:ext cx="3937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a</a:t>
            </a:r>
            <a:r>
              <a:rPr lang="en-US" altLang="en-US" sz="1200" baseline="-25000">
                <a:latin typeface="Times New Roman" pitchFamily="18" charset="0"/>
              </a:rPr>
              <a:t>s</a:t>
            </a:r>
            <a:endParaRPr lang="en-US" altLang="en-US" sz="1200">
              <a:latin typeface="Times New Roman" pitchFamily="18" charset="0"/>
            </a:endParaRPr>
          </a:p>
        </p:txBody>
      </p:sp>
      <p:sp>
        <p:nvSpPr>
          <p:cNvPr id="149550" name="Line 46"/>
          <p:cNvSpPr>
            <a:spLocks noChangeShapeType="1"/>
          </p:cNvSpPr>
          <p:nvPr/>
        </p:nvSpPr>
        <p:spPr bwMode="auto">
          <a:xfrm>
            <a:off x="2597150" y="2657475"/>
            <a:ext cx="171450" cy="0"/>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49551" name="Line 47"/>
          <p:cNvSpPr>
            <a:spLocks noChangeShapeType="1"/>
          </p:cNvSpPr>
          <p:nvPr/>
        </p:nvSpPr>
        <p:spPr bwMode="auto">
          <a:xfrm flipV="1">
            <a:off x="2781300" y="2505075"/>
            <a:ext cx="0" cy="152400"/>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49552" name="Text Box 48"/>
          <p:cNvSpPr txBox="1">
            <a:spLocks noChangeArrowheads="1"/>
          </p:cNvSpPr>
          <p:nvPr/>
        </p:nvSpPr>
        <p:spPr bwMode="auto">
          <a:xfrm>
            <a:off x="2732088" y="2405063"/>
            <a:ext cx="40640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a</a:t>
            </a:r>
            <a:r>
              <a:rPr lang="en-US" altLang="en-US" sz="1200" baseline="-25000">
                <a:latin typeface="Times New Roman" pitchFamily="18" charset="0"/>
              </a:rPr>
              <a:t>r</a:t>
            </a:r>
            <a:endParaRPr lang="en-US" altLang="en-US" sz="1200">
              <a:latin typeface="Times New Roman" pitchFamily="18" charset="0"/>
            </a:endParaRPr>
          </a:p>
        </p:txBody>
      </p:sp>
      <p:sp>
        <p:nvSpPr>
          <p:cNvPr id="149553" name="Text Box 49"/>
          <p:cNvSpPr txBox="1">
            <a:spLocks noChangeArrowheads="1"/>
          </p:cNvSpPr>
          <p:nvPr/>
        </p:nvSpPr>
        <p:spPr bwMode="auto">
          <a:xfrm>
            <a:off x="2547938" y="2587625"/>
            <a:ext cx="306387"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a:latin typeface="Times New Roman" pitchFamily="18" charset="0"/>
              </a:rPr>
              <a:t>1</a:t>
            </a:r>
          </a:p>
        </p:txBody>
      </p:sp>
      <p:sp>
        <p:nvSpPr>
          <p:cNvPr id="149554" name="Line 50"/>
          <p:cNvSpPr>
            <a:spLocks noChangeShapeType="1"/>
          </p:cNvSpPr>
          <p:nvPr/>
        </p:nvSpPr>
        <p:spPr bwMode="auto">
          <a:xfrm flipV="1">
            <a:off x="2406650" y="1304925"/>
            <a:ext cx="0" cy="2989263"/>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49555" name="Text Box 51"/>
          <p:cNvSpPr txBox="1">
            <a:spLocks noChangeArrowheads="1"/>
          </p:cNvSpPr>
          <p:nvPr/>
        </p:nvSpPr>
        <p:spPr bwMode="auto">
          <a:xfrm>
            <a:off x="1770063" y="3398838"/>
            <a:ext cx="657225"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b="1">
                <a:latin typeface="Times New Roman" pitchFamily="18" charset="0"/>
              </a:rPr>
              <a:t>Concave</a:t>
            </a:r>
          </a:p>
        </p:txBody>
      </p:sp>
      <p:sp>
        <p:nvSpPr>
          <p:cNvPr id="149556" name="Text Box 52"/>
          <p:cNvSpPr txBox="1">
            <a:spLocks noChangeArrowheads="1"/>
          </p:cNvSpPr>
          <p:nvPr/>
        </p:nvSpPr>
        <p:spPr bwMode="auto">
          <a:xfrm>
            <a:off x="2473325" y="3233738"/>
            <a:ext cx="735013"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b="1">
                <a:latin typeface="Times New Roman" pitchFamily="18" charset="0"/>
              </a:rPr>
              <a:t>Convex</a:t>
            </a:r>
          </a:p>
        </p:txBody>
      </p:sp>
      <p:sp>
        <p:nvSpPr>
          <p:cNvPr id="149557" name="Line 53"/>
          <p:cNvSpPr>
            <a:spLocks noChangeShapeType="1"/>
          </p:cNvSpPr>
          <p:nvPr/>
        </p:nvSpPr>
        <p:spPr bwMode="auto">
          <a:xfrm>
            <a:off x="5249863" y="1460500"/>
            <a:ext cx="0" cy="279876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9558" name="Line 54"/>
          <p:cNvSpPr>
            <a:spLocks noChangeShapeType="1"/>
          </p:cNvSpPr>
          <p:nvPr/>
        </p:nvSpPr>
        <p:spPr bwMode="auto">
          <a:xfrm>
            <a:off x="5262563" y="2840038"/>
            <a:ext cx="266541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9559" name="Line 55"/>
          <p:cNvSpPr>
            <a:spLocks noChangeShapeType="1"/>
          </p:cNvSpPr>
          <p:nvPr/>
        </p:nvSpPr>
        <p:spPr bwMode="auto">
          <a:xfrm>
            <a:off x="5249863" y="1862138"/>
            <a:ext cx="62547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9560" name="Line 56"/>
          <p:cNvSpPr>
            <a:spLocks noChangeShapeType="1"/>
          </p:cNvSpPr>
          <p:nvPr/>
        </p:nvSpPr>
        <p:spPr bwMode="auto">
          <a:xfrm>
            <a:off x="5851525" y="3800475"/>
            <a:ext cx="62547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9561" name="Line 57"/>
          <p:cNvSpPr>
            <a:spLocks noChangeShapeType="1"/>
          </p:cNvSpPr>
          <p:nvPr/>
        </p:nvSpPr>
        <p:spPr bwMode="auto">
          <a:xfrm>
            <a:off x="5864225" y="1862138"/>
            <a:ext cx="0" cy="193833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9562" name="Line 58"/>
          <p:cNvSpPr>
            <a:spLocks noChangeShapeType="1"/>
          </p:cNvSpPr>
          <p:nvPr/>
        </p:nvSpPr>
        <p:spPr bwMode="auto">
          <a:xfrm flipV="1">
            <a:off x="6489700" y="2824163"/>
            <a:ext cx="0" cy="97631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9563" name="Text Box 59"/>
          <p:cNvSpPr txBox="1">
            <a:spLocks noChangeArrowheads="1"/>
          </p:cNvSpPr>
          <p:nvPr/>
        </p:nvSpPr>
        <p:spPr bwMode="auto">
          <a:xfrm>
            <a:off x="7572375" y="2867025"/>
            <a:ext cx="404813"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t</a:t>
            </a:r>
          </a:p>
        </p:txBody>
      </p:sp>
      <p:sp>
        <p:nvSpPr>
          <p:cNvPr id="149564" name="Text Box 60"/>
          <p:cNvSpPr txBox="1">
            <a:spLocks noChangeArrowheads="1"/>
          </p:cNvSpPr>
          <p:nvPr/>
        </p:nvSpPr>
        <p:spPr bwMode="auto">
          <a:xfrm>
            <a:off x="4954588" y="1193800"/>
            <a:ext cx="565150"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j</a:t>
            </a:r>
          </a:p>
        </p:txBody>
      </p:sp>
      <p:sp>
        <p:nvSpPr>
          <p:cNvPr id="149565" name="Text Box 61"/>
          <p:cNvSpPr txBox="1">
            <a:spLocks noChangeArrowheads="1"/>
          </p:cNvSpPr>
          <p:nvPr/>
        </p:nvSpPr>
        <p:spPr bwMode="auto">
          <a:xfrm>
            <a:off x="2105025" y="4286250"/>
            <a:ext cx="627063"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T/2</a:t>
            </a:r>
          </a:p>
        </p:txBody>
      </p:sp>
      <p:sp>
        <p:nvSpPr>
          <p:cNvPr id="149566" name="Text Box 62"/>
          <p:cNvSpPr txBox="1">
            <a:spLocks noChangeArrowheads="1"/>
          </p:cNvSpPr>
          <p:nvPr/>
        </p:nvSpPr>
        <p:spPr bwMode="auto">
          <a:xfrm>
            <a:off x="5778500" y="2486025"/>
            <a:ext cx="627063"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T/2</a:t>
            </a:r>
          </a:p>
        </p:txBody>
      </p:sp>
      <p:sp>
        <p:nvSpPr>
          <p:cNvPr id="149567" name="Text Box 63"/>
          <p:cNvSpPr txBox="1">
            <a:spLocks noChangeArrowheads="1"/>
          </p:cNvSpPr>
          <p:nvPr/>
        </p:nvSpPr>
        <p:spPr bwMode="auto">
          <a:xfrm>
            <a:off x="4894263" y="1687513"/>
            <a:ext cx="56515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j</a:t>
            </a:r>
            <a:r>
              <a:rPr lang="en-US" altLang="en-US" sz="1400" baseline="-25000">
                <a:latin typeface="Times New Roman" pitchFamily="18" charset="0"/>
              </a:rPr>
              <a:t>m</a:t>
            </a:r>
            <a:endParaRPr lang="en-US" altLang="en-US" sz="1400">
              <a:latin typeface="Times New Roman" pitchFamily="18" charset="0"/>
            </a:endParaRPr>
          </a:p>
        </p:txBody>
      </p:sp>
      <p:sp>
        <p:nvSpPr>
          <p:cNvPr id="149569" name="Text Box 65"/>
          <p:cNvSpPr txBox="1">
            <a:spLocks noChangeArrowheads="1"/>
          </p:cNvSpPr>
          <p:nvPr/>
        </p:nvSpPr>
        <p:spPr bwMode="auto">
          <a:xfrm>
            <a:off x="6321425" y="2546350"/>
            <a:ext cx="627063"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Text Box 2"/>
          <p:cNvSpPr txBox="1">
            <a:spLocks noChangeArrowheads="1"/>
          </p:cNvSpPr>
          <p:nvPr/>
        </p:nvSpPr>
        <p:spPr bwMode="auto">
          <a:xfrm>
            <a:off x="406400" y="165100"/>
            <a:ext cx="80518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Ideal S-curve equations</a:t>
            </a:r>
            <a:r>
              <a:rPr lang="en-US" altLang="en-US" b="1" i="1">
                <a:solidFill>
                  <a:schemeClr val="bg1"/>
                </a:solidFill>
                <a:cs typeface="Times New Roman" pitchFamily="18" charset="0"/>
              </a:rPr>
              <a:t> </a:t>
            </a:r>
            <a:endParaRPr lang="en-US" altLang="en-US" b="1">
              <a:solidFill>
                <a:schemeClr val="bg1"/>
              </a:solidFill>
              <a:cs typeface="Times New Roman" pitchFamily="18" charset="0"/>
            </a:endParaRPr>
          </a:p>
        </p:txBody>
      </p:sp>
      <p:sp>
        <p:nvSpPr>
          <p:cNvPr id="150547" name="Rectangle 19"/>
          <p:cNvSpPr>
            <a:spLocks noChangeArrowheads="1"/>
          </p:cNvSpPr>
          <p:nvPr/>
        </p:nvSpPr>
        <p:spPr bwMode="auto">
          <a:xfrm>
            <a:off x="444500" y="1360488"/>
            <a:ext cx="8420100" cy="3560762"/>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just">
              <a:spcBef>
                <a:spcPct val="50000"/>
              </a:spcBef>
            </a:pPr>
            <a:r>
              <a:rPr lang="en-US" altLang="en-US" b="1">
                <a:solidFill>
                  <a:schemeClr val="bg1"/>
                </a:solidFill>
                <a:cs typeface="Times New Roman" pitchFamily="18" charset="0"/>
              </a:rPr>
              <a:t>The form assumed for the S-curve velocity profile is</a:t>
            </a:r>
          </a:p>
          <a:p>
            <a:pPr algn="just">
              <a:spcBef>
                <a:spcPct val="50000"/>
              </a:spcBef>
            </a:pPr>
            <a:r>
              <a:rPr lang="en-US" altLang="en-US" b="1">
                <a:solidFill>
                  <a:schemeClr val="bg1"/>
                </a:solidFill>
                <a:cs typeface="Times New Roman" pitchFamily="18" charset="0"/>
              </a:rPr>
              <a:t>	v(t) = c</a:t>
            </a:r>
            <a:r>
              <a:rPr lang="en-US" altLang="en-US" b="1" baseline="-30000">
                <a:solidFill>
                  <a:schemeClr val="bg1"/>
                </a:solidFill>
                <a:cs typeface="Times New Roman" pitchFamily="18" charset="0"/>
              </a:rPr>
              <a:t>o</a:t>
            </a:r>
            <a:r>
              <a:rPr lang="en-US" altLang="en-US" b="1">
                <a:solidFill>
                  <a:schemeClr val="bg1"/>
                </a:solidFill>
                <a:cs typeface="Times New Roman" pitchFamily="18" charset="0"/>
              </a:rPr>
              <a:t> + c</a:t>
            </a:r>
            <a:r>
              <a:rPr lang="en-US" altLang="en-US" b="1" baseline="-30000">
                <a:solidFill>
                  <a:schemeClr val="bg1"/>
                </a:solidFill>
                <a:cs typeface="Times New Roman" pitchFamily="18" charset="0"/>
              </a:rPr>
              <a:t>1</a:t>
            </a:r>
            <a:r>
              <a:rPr lang="en-US" altLang="en-US" b="1">
                <a:solidFill>
                  <a:schemeClr val="bg1"/>
                </a:solidFill>
                <a:cs typeface="Times New Roman" pitchFamily="18" charset="0"/>
              </a:rPr>
              <a:t>t + c</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 t</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				(5.1)</a:t>
            </a:r>
          </a:p>
          <a:p>
            <a:pPr algn="just">
              <a:spcBef>
                <a:spcPct val="50000"/>
              </a:spcBef>
            </a:pPr>
            <a:r>
              <a:rPr lang="en-US" altLang="en-US" b="1">
                <a:solidFill>
                  <a:schemeClr val="bg1"/>
                </a:solidFill>
                <a:cs typeface="Times New Roman" pitchFamily="18" charset="0"/>
              </a:rPr>
              <a:t>giving the acceleration and constant jerk equations:</a:t>
            </a:r>
          </a:p>
          <a:p>
            <a:pPr algn="just">
              <a:spcBef>
                <a:spcPct val="50000"/>
              </a:spcBef>
            </a:pPr>
            <a:r>
              <a:rPr lang="en-US" altLang="en-US" b="1">
                <a:solidFill>
                  <a:schemeClr val="bg1"/>
                </a:solidFill>
                <a:cs typeface="Times New Roman" pitchFamily="18" charset="0"/>
              </a:rPr>
              <a:t>	a(t) = c</a:t>
            </a:r>
            <a:r>
              <a:rPr lang="en-US" altLang="en-US" b="1" baseline="-30000">
                <a:solidFill>
                  <a:schemeClr val="bg1"/>
                </a:solidFill>
                <a:cs typeface="Times New Roman" pitchFamily="18" charset="0"/>
              </a:rPr>
              <a:t>1</a:t>
            </a:r>
            <a:r>
              <a:rPr lang="en-US" altLang="en-US" b="1">
                <a:solidFill>
                  <a:schemeClr val="bg1"/>
                </a:solidFill>
                <a:cs typeface="Times New Roman" pitchFamily="18" charset="0"/>
              </a:rPr>
              <a:t> + 2 c</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 t				(5.2)</a:t>
            </a:r>
          </a:p>
          <a:p>
            <a:pPr algn="just">
              <a:spcBef>
                <a:spcPct val="50000"/>
              </a:spcBef>
            </a:pPr>
            <a:r>
              <a:rPr lang="en-US" altLang="en-US" b="1">
                <a:solidFill>
                  <a:schemeClr val="bg1"/>
                </a:solidFill>
                <a:cs typeface="Times New Roman" pitchFamily="18" charset="0"/>
              </a:rPr>
              <a:t>	j(t) = 2 c</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					(5.3)</a:t>
            </a:r>
          </a:p>
          <a:p>
            <a:pPr>
              <a:spcBef>
                <a:spcPct val="50000"/>
              </a:spcBef>
            </a:pPr>
            <a:r>
              <a:rPr lang="en-US" altLang="en-US" b="1">
                <a:solidFill>
                  <a:schemeClr val="bg1"/>
                </a:solidFill>
                <a:cs typeface="Times New Roman" pitchFamily="18" charset="0"/>
              </a:rPr>
              <a:t>The rise motion can be divided into 2 periods - a concave period followed by a convex period.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Text Box 2"/>
          <p:cNvSpPr txBox="1">
            <a:spLocks noChangeArrowheads="1"/>
          </p:cNvSpPr>
          <p:nvPr/>
        </p:nvSpPr>
        <p:spPr bwMode="auto">
          <a:xfrm>
            <a:off x="406400" y="165100"/>
            <a:ext cx="80518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Concave period</a:t>
            </a:r>
            <a:endParaRPr lang="en-US" altLang="en-US" b="1">
              <a:solidFill>
                <a:schemeClr val="bg1"/>
              </a:solidFill>
              <a:cs typeface="Times New Roman" pitchFamily="18" charset="0"/>
            </a:endParaRPr>
          </a:p>
        </p:txBody>
      </p:sp>
      <p:sp>
        <p:nvSpPr>
          <p:cNvPr id="151555" name="Rectangle 3"/>
          <p:cNvSpPr>
            <a:spLocks noChangeArrowheads="1"/>
          </p:cNvSpPr>
          <p:nvPr/>
        </p:nvSpPr>
        <p:spPr bwMode="auto">
          <a:xfrm>
            <a:off x="368300" y="1157288"/>
            <a:ext cx="8420100" cy="3925887"/>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just">
              <a:spcBef>
                <a:spcPct val="50000"/>
              </a:spcBef>
            </a:pPr>
            <a:r>
              <a:rPr lang="en-US" altLang="en-US" b="1">
                <a:solidFill>
                  <a:schemeClr val="bg1"/>
                </a:solidFill>
                <a:cs typeface="Times New Roman" pitchFamily="18" charset="0"/>
              </a:rPr>
              <a:t>The concave conditions are</a:t>
            </a:r>
          </a:p>
          <a:p>
            <a:pPr algn="just">
              <a:spcBef>
                <a:spcPct val="50000"/>
              </a:spcBef>
            </a:pPr>
            <a:r>
              <a:rPr lang="en-US" altLang="en-US" b="1">
                <a:solidFill>
                  <a:schemeClr val="bg1"/>
                </a:solidFill>
                <a:cs typeface="Times New Roman" pitchFamily="18" charset="0"/>
              </a:rPr>
              <a:t>	v(0) = v</a:t>
            </a:r>
            <a:r>
              <a:rPr lang="en-US" altLang="en-US" b="1" baseline="-30000">
                <a:solidFill>
                  <a:schemeClr val="bg1"/>
                </a:solidFill>
                <a:cs typeface="Times New Roman" pitchFamily="18" charset="0"/>
              </a:rPr>
              <a:t>o</a:t>
            </a:r>
            <a:endParaRPr lang="en-US" altLang="en-US" b="1">
              <a:solidFill>
                <a:schemeClr val="bg1"/>
              </a:solidFill>
              <a:cs typeface="Times New Roman" pitchFamily="18" charset="0"/>
            </a:endParaRPr>
          </a:p>
          <a:p>
            <a:pPr algn="just">
              <a:spcBef>
                <a:spcPct val="50000"/>
              </a:spcBef>
            </a:pPr>
            <a:r>
              <a:rPr lang="en-US" altLang="en-US" b="1">
                <a:solidFill>
                  <a:schemeClr val="bg1"/>
                </a:solidFill>
                <a:cs typeface="Times New Roman" pitchFamily="18" charset="0"/>
              </a:rPr>
              <a:t>	a(0) = 0</a:t>
            </a:r>
          </a:p>
          <a:p>
            <a:pPr algn="just">
              <a:spcBef>
                <a:spcPct val="50000"/>
              </a:spcBef>
            </a:pPr>
            <a:r>
              <a:rPr lang="en-US" altLang="en-US" b="1">
                <a:solidFill>
                  <a:schemeClr val="bg1"/>
                </a:solidFill>
                <a:cs typeface="Times New Roman" pitchFamily="18" charset="0"/>
              </a:rPr>
              <a:t>	a(T/2) = a</a:t>
            </a:r>
            <a:r>
              <a:rPr lang="en-US" altLang="en-US" b="1" baseline="-30000">
                <a:solidFill>
                  <a:schemeClr val="bg1"/>
                </a:solidFill>
                <a:cs typeface="Times New Roman" pitchFamily="18" charset="0"/>
              </a:rPr>
              <a:t>s</a:t>
            </a:r>
            <a:endParaRPr lang="en-US" altLang="en-US" b="1">
              <a:solidFill>
                <a:schemeClr val="bg1"/>
              </a:solidFill>
              <a:cs typeface="Times New Roman" pitchFamily="18" charset="0"/>
            </a:endParaRPr>
          </a:p>
          <a:p>
            <a:pPr algn="just">
              <a:spcBef>
                <a:spcPct val="50000"/>
              </a:spcBef>
            </a:pPr>
            <a:r>
              <a:rPr lang="en-US" altLang="en-US" b="1">
                <a:solidFill>
                  <a:schemeClr val="bg1"/>
                </a:solidFill>
                <a:cs typeface="Times New Roman" pitchFamily="18" charset="0"/>
              </a:rPr>
              <a:t>	j(0) = j</a:t>
            </a:r>
            <a:r>
              <a:rPr lang="en-US" altLang="en-US" b="1" baseline="-30000">
                <a:solidFill>
                  <a:schemeClr val="bg1"/>
                </a:solidFill>
                <a:cs typeface="Times New Roman" pitchFamily="18" charset="0"/>
              </a:rPr>
              <a:t>m</a:t>
            </a:r>
            <a:endParaRPr lang="en-US" altLang="en-US" b="1">
              <a:solidFill>
                <a:schemeClr val="bg1"/>
              </a:solidFill>
              <a:cs typeface="Times New Roman" pitchFamily="18" charset="0"/>
            </a:endParaRPr>
          </a:p>
          <a:p>
            <a:pPr>
              <a:spcBef>
                <a:spcPct val="50000"/>
              </a:spcBef>
            </a:pPr>
            <a:r>
              <a:rPr lang="en-US" altLang="en-US" b="1">
                <a:solidFill>
                  <a:schemeClr val="bg1"/>
                </a:solidFill>
                <a:cs typeface="Times New Roman" pitchFamily="18" charset="0"/>
              </a:rPr>
              <a:t>where 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 is the jerk set for the profile (near the maximum allowed for the robot), and a</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is the maximum acceleration encountered at the S-curve inflection point. </a:t>
            </a:r>
          </a:p>
        </p:txBody>
      </p:sp>
      <p:grpSp>
        <p:nvGrpSpPr>
          <p:cNvPr id="151587" name="Group 35"/>
          <p:cNvGrpSpPr>
            <a:grpSpLocks/>
          </p:cNvGrpSpPr>
          <p:nvPr/>
        </p:nvGrpSpPr>
        <p:grpSpPr bwMode="auto">
          <a:xfrm>
            <a:off x="5054600" y="304800"/>
            <a:ext cx="3441700" cy="3687763"/>
            <a:chOff x="3184" y="192"/>
            <a:chExt cx="2168" cy="2323"/>
          </a:xfrm>
        </p:grpSpPr>
        <p:sp>
          <p:nvSpPr>
            <p:cNvPr id="151586" name="Rectangle 34"/>
            <p:cNvSpPr>
              <a:spLocks noChangeArrowheads="1"/>
            </p:cNvSpPr>
            <p:nvPr/>
          </p:nvSpPr>
          <p:spPr bwMode="auto">
            <a:xfrm>
              <a:off x="3184" y="192"/>
              <a:ext cx="2168" cy="230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51585" name="Group 33"/>
            <p:cNvGrpSpPr>
              <a:grpSpLocks/>
            </p:cNvGrpSpPr>
            <p:nvPr/>
          </p:nvGrpSpPr>
          <p:grpSpPr bwMode="auto">
            <a:xfrm>
              <a:off x="3280" y="224"/>
              <a:ext cx="1931" cy="2291"/>
              <a:chOff x="920" y="712"/>
              <a:chExt cx="1931" cy="2291"/>
            </a:xfrm>
          </p:grpSpPr>
          <p:sp>
            <p:nvSpPr>
              <p:cNvPr id="151560" name="Line 8"/>
              <p:cNvSpPr>
                <a:spLocks noChangeShapeType="1"/>
              </p:cNvSpPr>
              <p:nvPr/>
            </p:nvSpPr>
            <p:spPr bwMode="auto">
              <a:xfrm>
                <a:off x="1133" y="864"/>
                <a:ext cx="0" cy="183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1561" name="Line 9"/>
              <p:cNvSpPr>
                <a:spLocks noChangeShapeType="1"/>
              </p:cNvSpPr>
              <p:nvPr/>
            </p:nvSpPr>
            <p:spPr bwMode="auto">
              <a:xfrm>
                <a:off x="1133" y="2700"/>
                <a:ext cx="167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1562" name="Line 10"/>
              <p:cNvSpPr>
                <a:spLocks noChangeShapeType="1"/>
              </p:cNvSpPr>
              <p:nvPr/>
            </p:nvSpPr>
            <p:spPr bwMode="auto">
              <a:xfrm flipV="1">
                <a:off x="1133" y="1430"/>
                <a:ext cx="789" cy="67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51563" name="Line 11"/>
              <p:cNvSpPr>
                <a:spLocks noChangeShapeType="1"/>
              </p:cNvSpPr>
              <p:nvPr/>
            </p:nvSpPr>
            <p:spPr bwMode="auto">
              <a:xfrm>
                <a:off x="1874" y="1430"/>
                <a:ext cx="53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1564" name="Freeform 12"/>
              <p:cNvSpPr>
                <a:spLocks/>
              </p:cNvSpPr>
              <p:nvPr/>
            </p:nvSpPr>
            <p:spPr bwMode="auto">
              <a:xfrm>
                <a:off x="1133" y="1438"/>
                <a:ext cx="789" cy="655"/>
              </a:xfrm>
              <a:custGeom>
                <a:avLst/>
                <a:gdLst>
                  <a:gd name="T0" fmla="*/ 0 w 1530"/>
                  <a:gd name="T1" fmla="*/ 1230 h 1230"/>
                  <a:gd name="T2" fmla="*/ 420 w 1530"/>
                  <a:gd name="T3" fmla="*/ 1125 h 1230"/>
                  <a:gd name="T4" fmla="*/ 750 w 1530"/>
                  <a:gd name="T5" fmla="*/ 600 h 1230"/>
                  <a:gd name="T6" fmla="*/ 960 w 1530"/>
                  <a:gd name="T7" fmla="*/ 105 h 1230"/>
                  <a:gd name="T8" fmla="*/ 1530 w 1530"/>
                  <a:gd name="T9" fmla="*/ 0 h 1230"/>
                </a:gdLst>
                <a:ahLst/>
                <a:cxnLst>
                  <a:cxn ang="0">
                    <a:pos x="T0" y="T1"/>
                  </a:cxn>
                  <a:cxn ang="0">
                    <a:pos x="T2" y="T3"/>
                  </a:cxn>
                  <a:cxn ang="0">
                    <a:pos x="T4" y="T5"/>
                  </a:cxn>
                  <a:cxn ang="0">
                    <a:pos x="T6" y="T7"/>
                  </a:cxn>
                  <a:cxn ang="0">
                    <a:pos x="T8" y="T9"/>
                  </a:cxn>
                </a:cxnLst>
                <a:rect l="0" t="0" r="r" b="b"/>
                <a:pathLst>
                  <a:path w="1530" h="1230">
                    <a:moveTo>
                      <a:pt x="0" y="1230"/>
                    </a:moveTo>
                    <a:cubicBezTo>
                      <a:pt x="147" y="1230"/>
                      <a:pt x="295" y="1230"/>
                      <a:pt x="420" y="1125"/>
                    </a:cubicBezTo>
                    <a:cubicBezTo>
                      <a:pt x="545" y="1020"/>
                      <a:pt x="660" y="770"/>
                      <a:pt x="750" y="600"/>
                    </a:cubicBezTo>
                    <a:cubicBezTo>
                      <a:pt x="840" y="430"/>
                      <a:pt x="830" y="205"/>
                      <a:pt x="960" y="105"/>
                    </a:cubicBezTo>
                    <a:cubicBezTo>
                      <a:pt x="1090" y="5"/>
                      <a:pt x="1435" y="17"/>
                      <a:pt x="1530" y="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1565" name="Line 13"/>
              <p:cNvSpPr>
                <a:spLocks noChangeShapeType="1"/>
              </p:cNvSpPr>
              <p:nvPr/>
            </p:nvSpPr>
            <p:spPr bwMode="auto">
              <a:xfrm>
                <a:off x="1906" y="1446"/>
                <a:ext cx="0" cy="1254"/>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51566" name="Text Box 14"/>
              <p:cNvSpPr txBox="1">
                <a:spLocks noChangeArrowheads="1"/>
              </p:cNvSpPr>
              <p:nvPr/>
            </p:nvSpPr>
            <p:spPr bwMode="auto">
              <a:xfrm>
                <a:off x="2595" y="2747"/>
                <a:ext cx="256"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t</a:t>
                </a:r>
              </a:p>
            </p:txBody>
          </p:sp>
          <p:sp>
            <p:nvSpPr>
              <p:cNvPr id="151567" name="Text Box 15"/>
              <p:cNvSpPr txBox="1">
                <a:spLocks noChangeArrowheads="1"/>
              </p:cNvSpPr>
              <p:nvPr/>
            </p:nvSpPr>
            <p:spPr bwMode="auto">
              <a:xfrm>
                <a:off x="1721" y="2707"/>
                <a:ext cx="479"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t = T</a:t>
                </a:r>
              </a:p>
            </p:txBody>
          </p:sp>
          <p:sp>
            <p:nvSpPr>
              <p:cNvPr id="151568" name="Text Box 16"/>
              <p:cNvSpPr txBox="1">
                <a:spLocks noChangeArrowheads="1"/>
              </p:cNvSpPr>
              <p:nvPr/>
            </p:nvSpPr>
            <p:spPr bwMode="auto">
              <a:xfrm>
                <a:off x="920" y="1949"/>
                <a:ext cx="356" cy="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v</a:t>
                </a:r>
                <a:r>
                  <a:rPr lang="en-US" altLang="en-US" sz="1400" baseline="-25000">
                    <a:latin typeface="Times New Roman" pitchFamily="18" charset="0"/>
                  </a:rPr>
                  <a:t>o</a:t>
                </a:r>
                <a:endParaRPr lang="en-US" altLang="en-US" sz="1400">
                  <a:latin typeface="Times New Roman" pitchFamily="18" charset="0"/>
                </a:endParaRPr>
              </a:p>
            </p:txBody>
          </p:sp>
          <p:sp>
            <p:nvSpPr>
              <p:cNvPr id="151569" name="Text Box 17"/>
              <p:cNvSpPr txBox="1">
                <a:spLocks noChangeArrowheads="1"/>
              </p:cNvSpPr>
              <p:nvPr/>
            </p:nvSpPr>
            <p:spPr bwMode="auto">
              <a:xfrm>
                <a:off x="945" y="1310"/>
                <a:ext cx="356" cy="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v</a:t>
                </a:r>
                <a:r>
                  <a:rPr lang="en-US" altLang="en-US" sz="1400" baseline="-25000">
                    <a:latin typeface="Times New Roman" pitchFamily="18" charset="0"/>
                  </a:rPr>
                  <a:t>s</a:t>
                </a:r>
                <a:endParaRPr lang="en-US" altLang="en-US" sz="1400">
                  <a:latin typeface="Times New Roman" pitchFamily="18" charset="0"/>
                </a:endParaRPr>
              </a:p>
            </p:txBody>
          </p:sp>
          <p:sp>
            <p:nvSpPr>
              <p:cNvPr id="151570" name="Line 18"/>
              <p:cNvSpPr>
                <a:spLocks noChangeShapeType="1"/>
              </p:cNvSpPr>
              <p:nvPr/>
            </p:nvSpPr>
            <p:spPr bwMode="auto">
              <a:xfrm flipH="1">
                <a:off x="1140" y="1438"/>
                <a:ext cx="681"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51571" name="Text Box 19"/>
              <p:cNvSpPr txBox="1">
                <a:spLocks noChangeArrowheads="1"/>
              </p:cNvSpPr>
              <p:nvPr/>
            </p:nvSpPr>
            <p:spPr bwMode="auto">
              <a:xfrm>
                <a:off x="992" y="712"/>
                <a:ext cx="356"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v</a:t>
                </a:r>
              </a:p>
            </p:txBody>
          </p:sp>
          <p:sp>
            <p:nvSpPr>
              <p:cNvPr id="151572" name="Line 20"/>
              <p:cNvSpPr>
                <a:spLocks noChangeShapeType="1"/>
              </p:cNvSpPr>
              <p:nvPr/>
            </p:nvSpPr>
            <p:spPr bwMode="auto">
              <a:xfrm flipV="1">
                <a:off x="1357" y="792"/>
                <a:ext cx="524" cy="1349"/>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1573" name="Line 21"/>
              <p:cNvSpPr>
                <a:spLocks noChangeShapeType="1"/>
              </p:cNvSpPr>
              <p:nvPr/>
            </p:nvSpPr>
            <p:spPr bwMode="auto">
              <a:xfrm>
                <a:off x="1704" y="1247"/>
                <a:ext cx="100" cy="0"/>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1574" name="Line 22"/>
              <p:cNvSpPr>
                <a:spLocks noChangeShapeType="1"/>
              </p:cNvSpPr>
              <p:nvPr/>
            </p:nvSpPr>
            <p:spPr bwMode="auto">
              <a:xfrm flipV="1">
                <a:off x="1796" y="1015"/>
                <a:ext cx="0" cy="232"/>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1575" name="Text Box 23"/>
              <p:cNvSpPr txBox="1">
                <a:spLocks noChangeArrowheads="1"/>
              </p:cNvSpPr>
              <p:nvPr/>
            </p:nvSpPr>
            <p:spPr bwMode="auto">
              <a:xfrm>
                <a:off x="1673" y="1223"/>
                <a:ext cx="193"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a:latin typeface="Times New Roman" pitchFamily="18" charset="0"/>
                  </a:rPr>
                  <a:t>1</a:t>
                </a:r>
              </a:p>
            </p:txBody>
          </p:sp>
          <p:sp>
            <p:nvSpPr>
              <p:cNvPr id="151576" name="Text Box 24"/>
              <p:cNvSpPr txBox="1">
                <a:spLocks noChangeArrowheads="1"/>
              </p:cNvSpPr>
              <p:nvPr/>
            </p:nvSpPr>
            <p:spPr bwMode="auto">
              <a:xfrm>
                <a:off x="1781" y="999"/>
                <a:ext cx="24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a</a:t>
                </a:r>
                <a:r>
                  <a:rPr lang="en-US" altLang="en-US" sz="1200" baseline="-25000">
                    <a:latin typeface="Times New Roman" pitchFamily="18" charset="0"/>
                  </a:rPr>
                  <a:t>s</a:t>
                </a:r>
                <a:endParaRPr lang="en-US" altLang="en-US" sz="1200">
                  <a:latin typeface="Times New Roman" pitchFamily="18" charset="0"/>
                </a:endParaRPr>
              </a:p>
            </p:txBody>
          </p:sp>
          <p:sp>
            <p:nvSpPr>
              <p:cNvPr id="151577" name="Line 25"/>
              <p:cNvSpPr>
                <a:spLocks noChangeShapeType="1"/>
              </p:cNvSpPr>
              <p:nvPr/>
            </p:nvSpPr>
            <p:spPr bwMode="auto">
              <a:xfrm>
                <a:off x="1636" y="1674"/>
                <a:ext cx="108" cy="0"/>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1578" name="Line 26"/>
              <p:cNvSpPr>
                <a:spLocks noChangeShapeType="1"/>
              </p:cNvSpPr>
              <p:nvPr/>
            </p:nvSpPr>
            <p:spPr bwMode="auto">
              <a:xfrm flipV="1">
                <a:off x="1752" y="1578"/>
                <a:ext cx="0" cy="96"/>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51579" name="Text Box 27"/>
              <p:cNvSpPr txBox="1">
                <a:spLocks noChangeArrowheads="1"/>
              </p:cNvSpPr>
              <p:nvPr/>
            </p:nvSpPr>
            <p:spPr bwMode="auto">
              <a:xfrm>
                <a:off x="1721" y="1515"/>
                <a:ext cx="256"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a</a:t>
                </a:r>
                <a:r>
                  <a:rPr lang="en-US" altLang="en-US" sz="1200" baseline="-25000">
                    <a:latin typeface="Times New Roman" pitchFamily="18" charset="0"/>
                  </a:rPr>
                  <a:t>r</a:t>
                </a:r>
                <a:endParaRPr lang="en-US" altLang="en-US" sz="1200">
                  <a:latin typeface="Times New Roman" pitchFamily="18" charset="0"/>
                </a:endParaRPr>
              </a:p>
            </p:txBody>
          </p:sp>
          <p:sp>
            <p:nvSpPr>
              <p:cNvPr id="151580" name="Text Box 28"/>
              <p:cNvSpPr txBox="1">
                <a:spLocks noChangeArrowheads="1"/>
              </p:cNvSpPr>
              <p:nvPr/>
            </p:nvSpPr>
            <p:spPr bwMode="auto">
              <a:xfrm>
                <a:off x="1605" y="1630"/>
                <a:ext cx="193"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a:latin typeface="Times New Roman" pitchFamily="18" charset="0"/>
                  </a:rPr>
                  <a:t>1</a:t>
                </a:r>
              </a:p>
            </p:txBody>
          </p:sp>
          <p:sp>
            <p:nvSpPr>
              <p:cNvPr id="151581" name="Line 29"/>
              <p:cNvSpPr>
                <a:spLocks noChangeShapeType="1"/>
              </p:cNvSpPr>
              <p:nvPr/>
            </p:nvSpPr>
            <p:spPr bwMode="auto">
              <a:xfrm flipV="1">
                <a:off x="1516" y="822"/>
                <a:ext cx="0" cy="1883"/>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51582" name="Text Box 30"/>
              <p:cNvSpPr txBox="1">
                <a:spLocks noChangeArrowheads="1"/>
              </p:cNvSpPr>
              <p:nvPr/>
            </p:nvSpPr>
            <p:spPr bwMode="auto">
              <a:xfrm>
                <a:off x="1115" y="2141"/>
                <a:ext cx="414" cy="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b="1">
                    <a:latin typeface="Times New Roman" pitchFamily="18" charset="0"/>
                  </a:rPr>
                  <a:t>Concave</a:t>
                </a:r>
              </a:p>
            </p:txBody>
          </p:sp>
          <p:sp>
            <p:nvSpPr>
              <p:cNvPr id="151583" name="Text Box 31"/>
              <p:cNvSpPr txBox="1">
                <a:spLocks noChangeArrowheads="1"/>
              </p:cNvSpPr>
              <p:nvPr/>
            </p:nvSpPr>
            <p:spPr bwMode="auto">
              <a:xfrm>
                <a:off x="1558" y="2037"/>
                <a:ext cx="463" cy="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b="1">
                    <a:latin typeface="Times New Roman" pitchFamily="18" charset="0"/>
                  </a:rPr>
                  <a:t>Convex</a:t>
                </a:r>
              </a:p>
            </p:txBody>
          </p:sp>
          <p:sp>
            <p:nvSpPr>
              <p:cNvPr id="151584" name="Text Box 32"/>
              <p:cNvSpPr txBox="1">
                <a:spLocks noChangeArrowheads="1"/>
              </p:cNvSpPr>
              <p:nvPr/>
            </p:nvSpPr>
            <p:spPr bwMode="auto">
              <a:xfrm>
                <a:off x="1326" y="2700"/>
                <a:ext cx="395" cy="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T/2</a:t>
                </a:r>
              </a:p>
            </p:txBody>
          </p:sp>
        </p:grpSp>
      </p:gr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Text Box 2"/>
          <p:cNvSpPr txBox="1">
            <a:spLocks noChangeArrowheads="1"/>
          </p:cNvSpPr>
          <p:nvPr/>
        </p:nvSpPr>
        <p:spPr bwMode="auto">
          <a:xfrm>
            <a:off x="406400" y="165100"/>
            <a:ext cx="80518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Concave period</a:t>
            </a:r>
            <a:endParaRPr lang="en-US" altLang="en-US" b="1">
              <a:solidFill>
                <a:schemeClr val="bg1"/>
              </a:solidFill>
              <a:cs typeface="Times New Roman" pitchFamily="18" charset="0"/>
            </a:endParaRPr>
          </a:p>
        </p:txBody>
      </p:sp>
      <p:sp>
        <p:nvSpPr>
          <p:cNvPr id="180227" name="Rectangle 3"/>
          <p:cNvSpPr>
            <a:spLocks noChangeArrowheads="1"/>
          </p:cNvSpPr>
          <p:nvPr/>
        </p:nvSpPr>
        <p:spPr bwMode="auto">
          <a:xfrm>
            <a:off x="368300" y="1157288"/>
            <a:ext cx="8420100" cy="374332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just">
              <a:spcBef>
                <a:spcPct val="50000"/>
              </a:spcBef>
            </a:pPr>
            <a:r>
              <a:rPr lang="en-US" altLang="en-US" b="1">
                <a:solidFill>
                  <a:schemeClr val="bg1"/>
                </a:solidFill>
                <a:cs typeface="Times New Roman" pitchFamily="18" charset="0"/>
              </a:rPr>
              <a:t>Applying the initial and final conditions, we get the equations for s (position), v, and a along the concave portion of the S-curve:</a:t>
            </a:r>
          </a:p>
          <a:p>
            <a:pPr algn="just">
              <a:spcBef>
                <a:spcPct val="50000"/>
              </a:spcBef>
            </a:pPr>
            <a:r>
              <a:rPr lang="en-US" altLang="en-US" b="1">
                <a:solidFill>
                  <a:schemeClr val="bg1"/>
                </a:solidFill>
                <a:cs typeface="Times New Roman" pitchFamily="18" charset="0"/>
              </a:rPr>
              <a:t>	s(t) = v</a:t>
            </a:r>
            <a:r>
              <a:rPr lang="en-US" altLang="en-US" b="1" baseline="-30000">
                <a:solidFill>
                  <a:schemeClr val="bg1"/>
                </a:solidFill>
                <a:cs typeface="Times New Roman" pitchFamily="18" charset="0"/>
              </a:rPr>
              <a:t>o</a:t>
            </a:r>
            <a:r>
              <a:rPr lang="en-US" altLang="en-US" b="1">
                <a:solidFill>
                  <a:schemeClr val="bg1"/>
                </a:solidFill>
                <a:cs typeface="Times New Roman" pitchFamily="18" charset="0"/>
              </a:rPr>
              <a:t> t + 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 t</a:t>
            </a:r>
            <a:r>
              <a:rPr lang="en-US" altLang="en-US" b="1" baseline="30000">
                <a:solidFill>
                  <a:schemeClr val="bg1"/>
                </a:solidFill>
                <a:cs typeface="Times New Roman" pitchFamily="18" charset="0"/>
              </a:rPr>
              <a:t>3</a:t>
            </a:r>
            <a:r>
              <a:rPr lang="en-US" altLang="en-US" b="1">
                <a:solidFill>
                  <a:schemeClr val="bg1"/>
                </a:solidFill>
                <a:cs typeface="Times New Roman" pitchFamily="18" charset="0"/>
              </a:rPr>
              <a:t>/6				(5.7)</a:t>
            </a:r>
          </a:p>
          <a:p>
            <a:pPr algn="just">
              <a:spcBef>
                <a:spcPct val="50000"/>
              </a:spcBef>
            </a:pPr>
            <a:r>
              <a:rPr lang="en-US" altLang="en-US" b="1">
                <a:solidFill>
                  <a:schemeClr val="bg1"/>
                </a:solidFill>
                <a:cs typeface="Times New Roman" pitchFamily="18" charset="0"/>
              </a:rPr>
              <a:t>	v(t) = v</a:t>
            </a:r>
            <a:r>
              <a:rPr lang="en-US" altLang="en-US" b="1" baseline="-30000">
                <a:solidFill>
                  <a:schemeClr val="bg1"/>
                </a:solidFill>
                <a:cs typeface="Times New Roman" pitchFamily="18" charset="0"/>
              </a:rPr>
              <a:t>o</a:t>
            </a:r>
            <a:r>
              <a:rPr lang="en-US" altLang="en-US" b="1">
                <a:solidFill>
                  <a:schemeClr val="bg1"/>
                </a:solidFill>
                <a:cs typeface="Times New Roman" pitchFamily="18" charset="0"/>
              </a:rPr>
              <a:t> + 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 t</a:t>
            </a:r>
            <a:r>
              <a:rPr lang="en-US" altLang="en-US" b="1" baseline="30000">
                <a:solidFill>
                  <a:schemeClr val="bg1"/>
                </a:solidFill>
                <a:cs typeface="Times New Roman" pitchFamily="18" charset="0"/>
              </a:rPr>
              <a:t>2</a:t>
            </a:r>
            <a:r>
              <a:rPr lang="en-US" altLang="en-US" b="1">
                <a:solidFill>
                  <a:schemeClr val="bg1"/>
                </a:solidFill>
                <a:cs typeface="Times New Roman" pitchFamily="18" charset="0"/>
              </a:rPr>
              <a:t>/2				(5.8)</a:t>
            </a:r>
          </a:p>
          <a:p>
            <a:pPr algn="just">
              <a:spcBef>
                <a:spcPct val="50000"/>
              </a:spcBef>
            </a:pPr>
            <a:r>
              <a:rPr lang="en-US" altLang="en-US" b="1">
                <a:solidFill>
                  <a:schemeClr val="bg1"/>
                </a:solidFill>
                <a:cs typeface="Times New Roman" pitchFamily="18" charset="0"/>
              </a:rPr>
              <a:t>	a(t) = 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 t					(5.9)</a:t>
            </a:r>
          </a:p>
          <a:p>
            <a:pPr algn="just">
              <a:spcBef>
                <a:spcPct val="50000"/>
              </a:spcBef>
            </a:pPr>
            <a:r>
              <a:rPr lang="en-US" altLang="en-US" b="1" i="1">
                <a:solidFill>
                  <a:srgbClr val="FFFFCC"/>
                </a:solidFill>
                <a:cs typeface="Times New Roman" pitchFamily="18" charset="0"/>
              </a:rPr>
              <a:t>Note: It is assumed that s is 0 at the beginning of the S-move. Thus, s represents a position delta.</a:t>
            </a:r>
            <a:r>
              <a:rPr lang="en-US" altLang="en-US" b="1">
                <a:solidFill>
                  <a:srgbClr val="FFFFCC"/>
                </a:solidFill>
                <a:cs typeface="Times New Roman" pitchFamily="18" charset="0"/>
              </a:rPr>
              <a:t>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Text Box 2"/>
          <p:cNvSpPr txBox="1">
            <a:spLocks noChangeArrowheads="1"/>
          </p:cNvSpPr>
          <p:nvPr/>
        </p:nvSpPr>
        <p:spPr bwMode="auto">
          <a:xfrm>
            <a:off x="406400" y="165100"/>
            <a:ext cx="80518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Ideal S-curve observations</a:t>
            </a:r>
            <a:r>
              <a:rPr lang="en-US" altLang="en-US" b="1" i="1">
                <a:solidFill>
                  <a:schemeClr val="bg1"/>
                </a:solidFill>
                <a:cs typeface="Times New Roman" pitchFamily="18" charset="0"/>
              </a:rPr>
              <a:t> </a:t>
            </a:r>
            <a:endParaRPr lang="en-US" altLang="en-US" b="1">
              <a:solidFill>
                <a:schemeClr val="bg1"/>
              </a:solidFill>
              <a:cs typeface="Times New Roman" pitchFamily="18" charset="0"/>
            </a:endParaRPr>
          </a:p>
        </p:txBody>
      </p:sp>
      <p:sp>
        <p:nvSpPr>
          <p:cNvPr id="152585" name="Rectangle 9"/>
          <p:cNvSpPr>
            <a:spLocks noChangeArrowheads="1"/>
          </p:cNvSpPr>
          <p:nvPr/>
        </p:nvSpPr>
        <p:spPr bwMode="auto">
          <a:xfrm>
            <a:off x="292100" y="1281113"/>
            <a:ext cx="8661400" cy="30130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tabLst>
                <a:tab pos="365125" algn="l"/>
                <a:tab pos="457200" algn="r"/>
                <a:tab pos="5372100" algn="r"/>
                <a:tab pos="5394325" algn="r"/>
              </a:tabLst>
              <a:defRPr sz="2400">
                <a:solidFill>
                  <a:schemeClr val="tx1"/>
                </a:solidFill>
                <a:latin typeface="TIMES" pitchFamily="18" charset="0"/>
              </a:defRPr>
            </a:lvl1pPr>
            <a:lvl2pPr marL="914400" indent="-457200">
              <a:tabLst>
                <a:tab pos="365125" algn="l"/>
                <a:tab pos="457200" algn="r"/>
                <a:tab pos="5372100" algn="r"/>
                <a:tab pos="5394325" algn="r"/>
              </a:tabLst>
              <a:defRPr sz="2400">
                <a:solidFill>
                  <a:schemeClr val="tx1"/>
                </a:solidFill>
                <a:latin typeface="TIMES" pitchFamily="18" charset="0"/>
              </a:defRPr>
            </a:lvl2pPr>
            <a:lvl3pPr marL="1371600" indent="-457200">
              <a:tabLst>
                <a:tab pos="365125" algn="l"/>
                <a:tab pos="457200" algn="r"/>
                <a:tab pos="5372100" algn="r"/>
                <a:tab pos="5394325" algn="r"/>
              </a:tabLst>
              <a:defRPr sz="2400">
                <a:solidFill>
                  <a:schemeClr val="tx1"/>
                </a:solidFill>
                <a:latin typeface="TIMES" pitchFamily="18" charset="0"/>
              </a:defRPr>
            </a:lvl3pPr>
            <a:lvl4pPr marL="1828800" indent="-457200">
              <a:tabLst>
                <a:tab pos="365125" algn="l"/>
                <a:tab pos="457200" algn="r"/>
                <a:tab pos="5372100" algn="r"/>
                <a:tab pos="5394325" algn="r"/>
              </a:tabLst>
              <a:defRPr sz="2400">
                <a:solidFill>
                  <a:schemeClr val="tx1"/>
                </a:solidFill>
                <a:latin typeface="TIMES" pitchFamily="18" charset="0"/>
              </a:defRPr>
            </a:lvl4pPr>
            <a:lvl5pPr marL="2286000" indent="-457200">
              <a:tabLst>
                <a:tab pos="365125" algn="l"/>
                <a:tab pos="457200" algn="r"/>
                <a:tab pos="5372100" algn="r"/>
                <a:tab pos="5394325" algn="r"/>
              </a:tabLst>
              <a:defRPr sz="2400">
                <a:solidFill>
                  <a:schemeClr val="tx1"/>
                </a:solidFill>
                <a:latin typeface="TIMES" pitchFamily="18" charset="0"/>
              </a:defRPr>
            </a:lvl5pPr>
            <a:lvl6pPr marL="2743200" indent="-457200" eaLnBrk="0" fontAlgn="base" hangingPunct="0">
              <a:spcBef>
                <a:spcPct val="0"/>
              </a:spcBef>
              <a:spcAft>
                <a:spcPct val="0"/>
              </a:spcAft>
              <a:tabLst>
                <a:tab pos="365125" algn="l"/>
                <a:tab pos="457200" algn="r"/>
                <a:tab pos="5372100" algn="r"/>
                <a:tab pos="5394325" algn="r"/>
              </a:tabLst>
              <a:defRPr sz="2400">
                <a:solidFill>
                  <a:schemeClr val="tx1"/>
                </a:solidFill>
                <a:latin typeface="TIMES" pitchFamily="18" charset="0"/>
              </a:defRPr>
            </a:lvl6pPr>
            <a:lvl7pPr marL="3200400" indent="-457200" eaLnBrk="0" fontAlgn="base" hangingPunct="0">
              <a:spcBef>
                <a:spcPct val="0"/>
              </a:spcBef>
              <a:spcAft>
                <a:spcPct val="0"/>
              </a:spcAft>
              <a:tabLst>
                <a:tab pos="365125" algn="l"/>
                <a:tab pos="457200" algn="r"/>
                <a:tab pos="5372100" algn="r"/>
                <a:tab pos="5394325" algn="r"/>
              </a:tabLst>
              <a:defRPr sz="2400">
                <a:solidFill>
                  <a:schemeClr val="tx1"/>
                </a:solidFill>
                <a:latin typeface="TIMES" pitchFamily="18" charset="0"/>
              </a:defRPr>
            </a:lvl7pPr>
            <a:lvl8pPr marL="3657600" indent="-457200" eaLnBrk="0" fontAlgn="base" hangingPunct="0">
              <a:spcBef>
                <a:spcPct val="0"/>
              </a:spcBef>
              <a:spcAft>
                <a:spcPct val="0"/>
              </a:spcAft>
              <a:tabLst>
                <a:tab pos="365125" algn="l"/>
                <a:tab pos="457200" algn="r"/>
                <a:tab pos="5372100" algn="r"/>
                <a:tab pos="5394325" algn="r"/>
              </a:tabLst>
              <a:defRPr sz="2400">
                <a:solidFill>
                  <a:schemeClr val="tx1"/>
                </a:solidFill>
                <a:latin typeface="TIMES" pitchFamily="18" charset="0"/>
              </a:defRPr>
            </a:lvl8pPr>
            <a:lvl9pPr marL="4114800" indent="-457200" eaLnBrk="0" fontAlgn="base" hangingPunct="0">
              <a:spcBef>
                <a:spcPct val="0"/>
              </a:spcBef>
              <a:spcAft>
                <a:spcPct val="0"/>
              </a:spcAft>
              <a:tabLst>
                <a:tab pos="365125" algn="l"/>
                <a:tab pos="457200" algn="r"/>
                <a:tab pos="5372100" algn="r"/>
                <a:tab pos="5394325" algn="r"/>
              </a:tabLst>
              <a:defRPr sz="2400">
                <a:solidFill>
                  <a:schemeClr val="tx1"/>
                </a:solidFill>
                <a:latin typeface="TIMES" pitchFamily="18" charset="0"/>
              </a:defRPr>
            </a:lvl9pPr>
          </a:lstStyle>
          <a:p>
            <a:pPr>
              <a:buFontTx/>
              <a:buAutoNum type="arabicPeriod"/>
            </a:pPr>
            <a:r>
              <a:rPr lang="en-US" altLang="en-US" b="1">
                <a:solidFill>
                  <a:schemeClr val="bg1"/>
                </a:solidFill>
                <a:cs typeface="Times New Roman" pitchFamily="18" charset="0"/>
              </a:rPr>
              <a:t>If we let </a:t>
            </a:r>
            <a:r>
              <a:rPr lang="en-US" altLang="en-US" b="1">
                <a:solidFill>
                  <a:schemeClr val="bg1"/>
                </a:solidFill>
                <a:latin typeface="Symbol" pitchFamily="18" charset="2"/>
                <a:cs typeface="Times New Roman" pitchFamily="18" charset="0"/>
              </a:rPr>
              <a:t>D</a:t>
            </a:r>
            <a:r>
              <a:rPr lang="en-US" altLang="en-US" b="1">
                <a:solidFill>
                  <a:schemeClr val="bg1"/>
                </a:solidFill>
                <a:cs typeface="Times New Roman" pitchFamily="18" charset="0"/>
              </a:rPr>
              <a:t>v = v</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 v</a:t>
            </a:r>
            <a:r>
              <a:rPr lang="en-US" altLang="en-US" b="1" baseline="-30000">
                <a:solidFill>
                  <a:schemeClr val="bg1"/>
                </a:solidFill>
                <a:cs typeface="Times New Roman" pitchFamily="18" charset="0"/>
              </a:rPr>
              <a:t>o</a:t>
            </a:r>
            <a:r>
              <a:rPr lang="en-US" altLang="en-US" b="1">
                <a:solidFill>
                  <a:schemeClr val="bg1"/>
                </a:solidFill>
                <a:cs typeface="Times New Roman" pitchFamily="18" charset="0"/>
              </a:rPr>
              <a:t> and define a</a:t>
            </a:r>
            <a:r>
              <a:rPr lang="en-US" altLang="en-US" b="1" baseline="-30000">
                <a:solidFill>
                  <a:schemeClr val="bg1"/>
                </a:solidFill>
                <a:cs typeface="Times New Roman" pitchFamily="18" charset="0"/>
              </a:rPr>
              <a:t>r</a:t>
            </a:r>
            <a:r>
              <a:rPr lang="en-US" altLang="en-US" b="1">
                <a:solidFill>
                  <a:schemeClr val="bg1"/>
                </a:solidFill>
                <a:cs typeface="Times New Roman" pitchFamily="18" charset="0"/>
              </a:rPr>
              <a:t> = </a:t>
            </a:r>
            <a:r>
              <a:rPr lang="en-US" altLang="en-US" b="1">
                <a:solidFill>
                  <a:schemeClr val="bg1"/>
                </a:solidFill>
                <a:latin typeface="Symbol" pitchFamily="18" charset="2"/>
                <a:cs typeface="Times New Roman" pitchFamily="18" charset="0"/>
              </a:rPr>
              <a:t>D</a:t>
            </a:r>
            <a:r>
              <a:rPr lang="en-US" altLang="en-US" b="1">
                <a:solidFill>
                  <a:schemeClr val="bg1"/>
                </a:solidFill>
                <a:cs typeface="Times New Roman" pitchFamily="18" charset="0"/>
              </a:rPr>
              <a:t>v/T to be the acceleration of a constant acceleration ramp from v</a:t>
            </a:r>
            <a:r>
              <a:rPr lang="en-US" altLang="en-US" b="1" baseline="-30000">
                <a:solidFill>
                  <a:schemeClr val="bg1"/>
                </a:solidFill>
                <a:cs typeface="Times New Roman" pitchFamily="18" charset="0"/>
              </a:rPr>
              <a:t>o</a:t>
            </a:r>
            <a:r>
              <a:rPr lang="en-US" altLang="en-US" b="1">
                <a:solidFill>
                  <a:schemeClr val="bg1"/>
                </a:solidFill>
                <a:cs typeface="Times New Roman" pitchFamily="18" charset="0"/>
              </a:rPr>
              <a:t> to v</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then we note that a</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is twice a</a:t>
            </a:r>
            <a:r>
              <a:rPr lang="en-US" altLang="en-US" b="1" baseline="-30000">
                <a:solidFill>
                  <a:schemeClr val="bg1"/>
                </a:solidFill>
                <a:cs typeface="Times New Roman" pitchFamily="18" charset="0"/>
              </a:rPr>
              <a:t>r</a:t>
            </a:r>
            <a:r>
              <a:rPr lang="en-US" altLang="en-US" b="1">
                <a:solidFill>
                  <a:schemeClr val="bg1"/>
                </a:solidFill>
                <a:cs typeface="Times New Roman" pitchFamily="18" charset="0"/>
              </a:rPr>
              <a:t>. It is also true that T = 2</a:t>
            </a:r>
            <a:r>
              <a:rPr lang="en-US" altLang="en-US" b="1">
                <a:solidFill>
                  <a:schemeClr val="bg1"/>
                </a:solidFill>
                <a:latin typeface="Symbol" pitchFamily="18" charset="2"/>
                <a:cs typeface="Times New Roman" pitchFamily="18" charset="0"/>
              </a:rPr>
              <a:t>D</a:t>
            </a:r>
            <a:r>
              <a:rPr lang="en-US" altLang="en-US" b="1">
                <a:solidFill>
                  <a:schemeClr val="bg1"/>
                </a:solidFill>
                <a:cs typeface="Times New Roman" pitchFamily="18" charset="0"/>
              </a:rPr>
              <a:t>v/a</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a:t>
            </a:r>
          </a:p>
          <a:p>
            <a:pPr>
              <a:buFontTx/>
              <a:buAutoNum type="arabicPeriod"/>
            </a:pPr>
            <a:endParaRPr lang="en-US" altLang="en-US" b="1">
              <a:solidFill>
                <a:schemeClr val="bg1"/>
              </a:solidFill>
              <a:cs typeface="Times New Roman" pitchFamily="18" charset="0"/>
            </a:endParaRPr>
          </a:p>
          <a:p>
            <a:pPr>
              <a:buFontTx/>
              <a:buAutoNum type="arabicPeriod"/>
            </a:pPr>
            <a:r>
              <a:rPr lang="en-US" altLang="en-US" b="1">
                <a:solidFill>
                  <a:schemeClr val="bg1"/>
                </a:solidFill>
                <a:cs typeface="Times New Roman" pitchFamily="18" charset="0"/>
              </a:rPr>
              <a:t>The trapezoidal profile can be used to predict the time and distance required to transition the accel and decel periods of the ideal S-curve. This exercise is commonly called motion or path planning.</a:t>
            </a:r>
            <a:r>
              <a:rPr lang="en-US" altLang="en-US" b="1">
                <a:solidFill>
                  <a:schemeClr val="bg1"/>
                </a:solidFill>
              </a:rPr>
              <a:t>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Text Box 2"/>
          <p:cNvSpPr txBox="1">
            <a:spLocks noChangeArrowheads="1"/>
          </p:cNvSpPr>
          <p:nvPr/>
        </p:nvSpPr>
        <p:spPr bwMode="auto">
          <a:xfrm>
            <a:off x="317500" y="152400"/>
            <a:ext cx="4914900" cy="7016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itchFamily="18" charset="0"/>
              </a:defRPr>
            </a:lvl1pPr>
            <a:lvl2pPr marL="1092200" indent="-457200">
              <a:defRPr sz="2400">
                <a:solidFill>
                  <a:schemeClr val="tx1"/>
                </a:solidFill>
                <a:latin typeface="TIMES" pitchFamily="18" charset="0"/>
              </a:defRPr>
            </a:lvl2pPr>
            <a:lvl3pPr marL="1663700" indent="-457200">
              <a:defRPr sz="2400">
                <a:solidFill>
                  <a:schemeClr val="tx1"/>
                </a:solidFill>
                <a:latin typeface="TIMES" pitchFamily="18" charset="0"/>
              </a:defRPr>
            </a:lvl3pPr>
            <a:lvl4pPr marL="2235200" indent="-457200">
              <a:defRPr sz="2400">
                <a:solidFill>
                  <a:schemeClr val="tx1"/>
                </a:solidFill>
                <a:latin typeface="TIMES" pitchFamily="18" charset="0"/>
              </a:defRPr>
            </a:lvl4pPr>
            <a:lvl5pPr marL="2806700" indent="-457200">
              <a:defRPr sz="2400">
                <a:solidFill>
                  <a:schemeClr val="tx1"/>
                </a:solidFill>
                <a:latin typeface="TIMES" pitchFamily="18" charset="0"/>
              </a:defRPr>
            </a:lvl5pPr>
            <a:lvl6pPr marL="3263900" indent="-457200" eaLnBrk="0" fontAlgn="base" hangingPunct="0">
              <a:spcBef>
                <a:spcPct val="0"/>
              </a:spcBef>
              <a:spcAft>
                <a:spcPct val="0"/>
              </a:spcAft>
              <a:defRPr sz="2400">
                <a:solidFill>
                  <a:schemeClr val="tx1"/>
                </a:solidFill>
                <a:latin typeface="TIMES" pitchFamily="18" charset="0"/>
              </a:defRPr>
            </a:lvl6pPr>
            <a:lvl7pPr marL="3721100" indent="-457200" eaLnBrk="0" fontAlgn="base" hangingPunct="0">
              <a:spcBef>
                <a:spcPct val="0"/>
              </a:spcBef>
              <a:spcAft>
                <a:spcPct val="0"/>
              </a:spcAft>
              <a:defRPr sz="2400">
                <a:solidFill>
                  <a:schemeClr val="tx1"/>
                </a:solidFill>
                <a:latin typeface="TIMES" pitchFamily="18" charset="0"/>
              </a:defRPr>
            </a:lvl7pPr>
            <a:lvl8pPr marL="4178300" indent="-457200" eaLnBrk="0" fontAlgn="base" hangingPunct="0">
              <a:spcBef>
                <a:spcPct val="0"/>
              </a:spcBef>
              <a:spcAft>
                <a:spcPct val="0"/>
              </a:spcAft>
              <a:defRPr sz="2400">
                <a:solidFill>
                  <a:schemeClr val="tx1"/>
                </a:solidFill>
                <a:latin typeface="TIMES" pitchFamily="18" charset="0"/>
              </a:defRPr>
            </a:lvl8pPr>
            <a:lvl9pPr marL="4635500" indent="-457200" eaLnBrk="0" fontAlgn="base" hangingPunct="0">
              <a:spcBef>
                <a:spcPct val="0"/>
              </a:spcBef>
              <a:spcAft>
                <a:spcPct val="0"/>
              </a:spcAft>
              <a:defRPr sz="2400">
                <a:solidFill>
                  <a:schemeClr val="tx1"/>
                </a:solidFill>
                <a:latin typeface="TIMES" pitchFamily="18" charset="0"/>
              </a:defRPr>
            </a:lvl9pPr>
          </a:lstStyle>
          <a:p>
            <a:pPr algn="just">
              <a:spcBef>
                <a:spcPct val="50000"/>
              </a:spcBef>
            </a:pPr>
            <a:r>
              <a:rPr lang="en-US" altLang="en-US" sz="4000" b="1">
                <a:solidFill>
                  <a:srgbClr val="FFFFCC"/>
                </a:solidFill>
                <a:cs typeface="Times New Roman" pitchFamily="18" charset="0"/>
              </a:rPr>
              <a:t>Convex period</a:t>
            </a:r>
            <a:endParaRPr lang="en-US" altLang="en-US" b="1">
              <a:solidFill>
                <a:schemeClr val="bg1"/>
              </a:solidFill>
              <a:cs typeface="Times New Roman" pitchFamily="18" charset="0"/>
            </a:endParaRPr>
          </a:p>
        </p:txBody>
      </p:sp>
      <p:sp>
        <p:nvSpPr>
          <p:cNvPr id="181251" name="Rectangle 3"/>
          <p:cNvSpPr>
            <a:spLocks noChangeArrowheads="1"/>
          </p:cNvSpPr>
          <p:nvPr/>
        </p:nvSpPr>
        <p:spPr bwMode="auto">
          <a:xfrm>
            <a:off x="368300" y="750888"/>
            <a:ext cx="5105400" cy="4108450"/>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just">
              <a:spcBef>
                <a:spcPct val="50000"/>
              </a:spcBef>
            </a:pPr>
            <a:r>
              <a:rPr lang="en-US" altLang="en-US" b="1">
                <a:solidFill>
                  <a:schemeClr val="bg1"/>
                </a:solidFill>
                <a:cs typeface="Times New Roman" pitchFamily="18" charset="0"/>
              </a:rPr>
              <a:t>This period applies for T/2 </a:t>
            </a:r>
            <a:r>
              <a:rPr lang="en-US" altLang="en-US" b="1">
                <a:solidFill>
                  <a:schemeClr val="bg1"/>
                </a:solidFill>
                <a:latin typeface="Symbol" pitchFamily="18" charset="2"/>
                <a:cs typeface="Times New Roman" pitchFamily="18" charset="0"/>
              </a:rPr>
              <a:t>£</a:t>
            </a:r>
            <a:r>
              <a:rPr lang="en-US" altLang="en-US" b="1">
                <a:solidFill>
                  <a:schemeClr val="bg1"/>
                </a:solidFill>
                <a:cs typeface="Times New Roman" pitchFamily="18" charset="0"/>
              </a:rPr>
              <a:t> t </a:t>
            </a:r>
            <a:r>
              <a:rPr lang="en-US" altLang="en-US" b="1">
                <a:solidFill>
                  <a:schemeClr val="bg1"/>
                </a:solidFill>
                <a:latin typeface="Symbol" pitchFamily="18" charset="2"/>
                <a:cs typeface="Times New Roman" pitchFamily="18" charset="0"/>
              </a:rPr>
              <a:t>£</a:t>
            </a:r>
            <a:r>
              <a:rPr lang="en-US" altLang="en-US" b="1">
                <a:solidFill>
                  <a:schemeClr val="bg1"/>
                </a:solidFill>
                <a:cs typeface="Times New Roman" pitchFamily="18" charset="0"/>
              </a:rPr>
              <a:t> T. Letting time be zero measured from the beginning of the convex period (0 </a:t>
            </a:r>
            <a:r>
              <a:rPr lang="en-US" altLang="en-US" b="1">
                <a:solidFill>
                  <a:schemeClr val="bg1"/>
                </a:solidFill>
                <a:latin typeface="Symbol" pitchFamily="18" charset="2"/>
                <a:cs typeface="Times New Roman" pitchFamily="18" charset="0"/>
              </a:rPr>
              <a:t>£</a:t>
            </a:r>
            <a:r>
              <a:rPr lang="en-US" altLang="en-US" b="1">
                <a:solidFill>
                  <a:schemeClr val="bg1"/>
                </a:solidFill>
                <a:cs typeface="Times New Roman" pitchFamily="18" charset="0"/>
              </a:rPr>
              <a:t> t </a:t>
            </a:r>
            <a:r>
              <a:rPr lang="en-US" altLang="en-US" b="1">
                <a:solidFill>
                  <a:schemeClr val="bg1"/>
                </a:solidFill>
                <a:latin typeface="Symbol" pitchFamily="18" charset="2"/>
                <a:cs typeface="Times New Roman" pitchFamily="18" charset="0"/>
              </a:rPr>
              <a:t>£ T/2)</a:t>
            </a:r>
            <a:r>
              <a:rPr lang="en-US" altLang="en-US" b="1">
                <a:solidFill>
                  <a:schemeClr val="bg1"/>
                </a:solidFill>
                <a:cs typeface="Times New Roman" pitchFamily="18" charset="0"/>
              </a:rPr>
              <a:t>, the pertinent motion conditions are:</a:t>
            </a:r>
          </a:p>
          <a:p>
            <a:pPr algn="just">
              <a:spcBef>
                <a:spcPct val="50000"/>
              </a:spcBef>
            </a:pPr>
            <a:r>
              <a:rPr lang="en-US" altLang="en-US" b="1">
                <a:solidFill>
                  <a:schemeClr val="bg1"/>
                </a:solidFill>
                <a:cs typeface="Times New Roman" pitchFamily="18" charset="0"/>
              </a:rPr>
              <a:t>	v(0) = v</a:t>
            </a:r>
            <a:r>
              <a:rPr lang="en-US" altLang="en-US" b="1" baseline="-30000">
                <a:solidFill>
                  <a:schemeClr val="bg1"/>
                </a:solidFill>
                <a:cs typeface="Times New Roman" pitchFamily="18" charset="0"/>
              </a:rPr>
              <a:t>h</a:t>
            </a:r>
            <a:r>
              <a:rPr lang="en-US" altLang="en-US" b="1">
                <a:solidFill>
                  <a:schemeClr val="bg1"/>
                </a:solidFill>
                <a:cs typeface="Times New Roman" pitchFamily="18" charset="0"/>
              </a:rPr>
              <a:t> = (v</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 v</a:t>
            </a:r>
            <a:r>
              <a:rPr lang="en-US" altLang="en-US" b="1" baseline="-30000">
                <a:solidFill>
                  <a:schemeClr val="bg1"/>
                </a:solidFill>
                <a:cs typeface="Times New Roman" pitchFamily="18" charset="0"/>
              </a:rPr>
              <a:t>o</a:t>
            </a:r>
            <a:r>
              <a:rPr lang="en-US" altLang="en-US" b="1">
                <a:solidFill>
                  <a:schemeClr val="bg1"/>
                </a:solidFill>
                <a:cs typeface="Times New Roman" pitchFamily="18" charset="0"/>
              </a:rPr>
              <a:t>)/2</a:t>
            </a:r>
          </a:p>
          <a:p>
            <a:pPr algn="just">
              <a:spcBef>
                <a:spcPct val="50000"/>
              </a:spcBef>
            </a:pPr>
            <a:r>
              <a:rPr lang="en-US" altLang="en-US" b="1">
                <a:solidFill>
                  <a:schemeClr val="bg1"/>
                </a:solidFill>
                <a:cs typeface="Times New Roman" pitchFamily="18" charset="0"/>
              </a:rPr>
              <a:t>	a(0) = a</a:t>
            </a:r>
            <a:r>
              <a:rPr lang="en-US" altLang="en-US" b="1" baseline="-30000">
                <a:solidFill>
                  <a:schemeClr val="bg1"/>
                </a:solidFill>
                <a:cs typeface="Times New Roman" pitchFamily="18" charset="0"/>
              </a:rPr>
              <a:t>s</a:t>
            </a:r>
            <a:endParaRPr lang="en-US" altLang="en-US" b="1">
              <a:solidFill>
                <a:schemeClr val="bg1"/>
              </a:solidFill>
              <a:cs typeface="Times New Roman" pitchFamily="18" charset="0"/>
            </a:endParaRPr>
          </a:p>
          <a:p>
            <a:pPr algn="just">
              <a:spcBef>
                <a:spcPct val="50000"/>
              </a:spcBef>
            </a:pPr>
            <a:r>
              <a:rPr lang="en-US" altLang="en-US" b="1">
                <a:solidFill>
                  <a:schemeClr val="bg1"/>
                </a:solidFill>
                <a:cs typeface="Times New Roman" pitchFamily="18" charset="0"/>
              </a:rPr>
              <a:t>	a(T/2) = 0</a:t>
            </a:r>
          </a:p>
          <a:p>
            <a:pPr algn="just">
              <a:spcBef>
                <a:spcPct val="50000"/>
              </a:spcBef>
            </a:pPr>
            <a:r>
              <a:rPr lang="en-US" altLang="en-US" b="1">
                <a:solidFill>
                  <a:schemeClr val="bg1"/>
                </a:solidFill>
                <a:cs typeface="Times New Roman" pitchFamily="18" charset="0"/>
              </a:rPr>
              <a:t>	j(0) = -j</a:t>
            </a:r>
            <a:r>
              <a:rPr lang="en-US" altLang="en-US" b="1" baseline="-30000">
                <a:solidFill>
                  <a:schemeClr val="bg1"/>
                </a:solidFill>
                <a:cs typeface="Times New Roman" pitchFamily="18" charset="0"/>
              </a:rPr>
              <a:t>m</a:t>
            </a:r>
            <a:endParaRPr lang="en-US" altLang="en-US" b="1">
              <a:solidFill>
                <a:schemeClr val="bg1"/>
              </a:solidFill>
              <a:cs typeface="Times New Roman" pitchFamily="18" charset="0"/>
            </a:endParaRPr>
          </a:p>
        </p:txBody>
      </p:sp>
      <p:grpSp>
        <p:nvGrpSpPr>
          <p:cNvPr id="181252" name="Group 4"/>
          <p:cNvGrpSpPr>
            <a:grpSpLocks/>
          </p:cNvGrpSpPr>
          <p:nvPr/>
        </p:nvGrpSpPr>
        <p:grpSpPr bwMode="auto">
          <a:xfrm>
            <a:off x="5499100" y="825500"/>
            <a:ext cx="3441700" cy="3687763"/>
            <a:chOff x="3184" y="192"/>
            <a:chExt cx="2168" cy="2323"/>
          </a:xfrm>
        </p:grpSpPr>
        <p:sp>
          <p:nvSpPr>
            <p:cNvPr id="181253" name="Rectangle 5"/>
            <p:cNvSpPr>
              <a:spLocks noChangeArrowheads="1"/>
            </p:cNvSpPr>
            <p:nvPr/>
          </p:nvSpPr>
          <p:spPr bwMode="auto">
            <a:xfrm>
              <a:off x="3184" y="192"/>
              <a:ext cx="2168" cy="230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81254" name="Group 6"/>
            <p:cNvGrpSpPr>
              <a:grpSpLocks/>
            </p:cNvGrpSpPr>
            <p:nvPr/>
          </p:nvGrpSpPr>
          <p:grpSpPr bwMode="auto">
            <a:xfrm>
              <a:off x="3280" y="224"/>
              <a:ext cx="1931" cy="2291"/>
              <a:chOff x="920" y="712"/>
              <a:chExt cx="1931" cy="2291"/>
            </a:xfrm>
          </p:grpSpPr>
          <p:sp>
            <p:nvSpPr>
              <p:cNvPr id="181255" name="Line 7"/>
              <p:cNvSpPr>
                <a:spLocks noChangeShapeType="1"/>
              </p:cNvSpPr>
              <p:nvPr/>
            </p:nvSpPr>
            <p:spPr bwMode="auto">
              <a:xfrm>
                <a:off x="1133" y="864"/>
                <a:ext cx="0" cy="183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1256" name="Line 8"/>
              <p:cNvSpPr>
                <a:spLocks noChangeShapeType="1"/>
              </p:cNvSpPr>
              <p:nvPr/>
            </p:nvSpPr>
            <p:spPr bwMode="auto">
              <a:xfrm>
                <a:off x="1133" y="2700"/>
                <a:ext cx="167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1257" name="Line 9"/>
              <p:cNvSpPr>
                <a:spLocks noChangeShapeType="1"/>
              </p:cNvSpPr>
              <p:nvPr/>
            </p:nvSpPr>
            <p:spPr bwMode="auto">
              <a:xfrm flipV="1">
                <a:off x="1133" y="1430"/>
                <a:ext cx="789" cy="67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1258" name="Line 10"/>
              <p:cNvSpPr>
                <a:spLocks noChangeShapeType="1"/>
              </p:cNvSpPr>
              <p:nvPr/>
            </p:nvSpPr>
            <p:spPr bwMode="auto">
              <a:xfrm>
                <a:off x="1874" y="1430"/>
                <a:ext cx="53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1259" name="Freeform 11"/>
              <p:cNvSpPr>
                <a:spLocks/>
              </p:cNvSpPr>
              <p:nvPr/>
            </p:nvSpPr>
            <p:spPr bwMode="auto">
              <a:xfrm>
                <a:off x="1133" y="1438"/>
                <a:ext cx="789" cy="655"/>
              </a:xfrm>
              <a:custGeom>
                <a:avLst/>
                <a:gdLst>
                  <a:gd name="T0" fmla="*/ 0 w 1530"/>
                  <a:gd name="T1" fmla="*/ 1230 h 1230"/>
                  <a:gd name="T2" fmla="*/ 420 w 1530"/>
                  <a:gd name="T3" fmla="*/ 1125 h 1230"/>
                  <a:gd name="T4" fmla="*/ 750 w 1530"/>
                  <a:gd name="T5" fmla="*/ 600 h 1230"/>
                  <a:gd name="T6" fmla="*/ 960 w 1530"/>
                  <a:gd name="T7" fmla="*/ 105 h 1230"/>
                  <a:gd name="T8" fmla="*/ 1530 w 1530"/>
                  <a:gd name="T9" fmla="*/ 0 h 1230"/>
                </a:gdLst>
                <a:ahLst/>
                <a:cxnLst>
                  <a:cxn ang="0">
                    <a:pos x="T0" y="T1"/>
                  </a:cxn>
                  <a:cxn ang="0">
                    <a:pos x="T2" y="T3"/>
                  </a:cxn>
                  <a:cxn ang="0">
                    <a:pos x="T4" y="T5"/>
                  </a:cxn>
                  <a:cxn ang="0">
                    <a:pos x="T6" y="T7"/>
                  </a:cxn>
                  <a:cxn ang="0">
                    <a:pos x="T8" y="T9"/>
                  </a:cxn>
                </a:cxnLst>
                <a:rect l="0" t="0" r="r" b="b"/>
                <a:pathLst>
                  <a:path w="1530" h="1230">
                    <a:moveTo>
                      <a:pt x="0" y="1230"/>
                    </a:moveTo>
                    <a:cubicBezTo>
                      <a:pt x="147" y="1230"/>
                      <a:pt x="295" y="1230"/>
                      <a:pt x="420" y="1125"/>
                    </a:cubicBezTo>
                    <a:cubicBezTo>
                      <a:pt x="545" y="1020"/>
                      <a:pt x="660" y="770"/>
                      <a:pt x="750" y="600"/>
                    </a:cubicBezTo>
                    <a:cubicBezTo>
                      <a:pt x="840" y="430"/>
                      <a:pt x="830" y="205"/>
                      <a:pt x="960" y="105"/>
                    </a:cubicBezTo>
                    <a:cubicBezTo>
                      <a:pt x="1090" y="5"/>
                      <a:pt x="1435" y="17"/>
                      <a:pt x="1530" y="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1260" name="Line 12"/>
              <p:cNvSpPr>
                <a:spLocks noChangeShapeType="1"/>
              </p:cNvSpPr>
              <p:nvPr/>
            </p:nvSpPr>
            <p:spPr bwMode="auto">
              <a:xfrm>
                <a:off x="1906" y="1446"/>
                <a:ext cx="0" cy="1254"/>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1261" name="Text Box 13"/>
              <p:cNvSpPr txBox="1">
                <a:spLocks noChangeArrowheads="1"/>
              </p:cNvSpPr>
              <p:nvPr/>
            </p:nvSpPr>
            <p:spPr bwMode="auto">
              <a:xfrm>
                <a:off x="2595" y="2747"/>
                <a:ext cx="256"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t</a:t>
                </a:r>
              </a:p>
            </p:txBody>
          </p:sp>
          <p:sp>
            <p:nvSpPr>
              <p:cNvPr id="181262" name="Text Box 14"/>
              <p:cNvSpPr txBox="1">
                <a:spLocks noChangeArrowheads="1"/>
              </p:cNvSpPr>
              <p:nvPr/>
            </p:nvSpPr>
            <p:spPr bwMode="auto">
              <a:xfrm>
                <a:off x="1721" y="2707"/>
                <a:ext cx="479"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t = T</a:t>
                </a:r>
              </a:p>
            </p:txBody>
          </p:sp>
          <p:sp>
            <p:nvSpPr>
              <p:cNvPr id="181263" name="Text Box 15"/>
              <p:cNvSpPr txBox="1">
                <a:spLocks noChangeArrowheads="1"/>
              </p:cNvSpPr>
              <p:nvPr/>
            </p:nvSpPr>
            <p:spPr bwMode="auto">
              <a:xfrm>
                <a:off x="920" y="1949"/>
                <a:ext cx="356" cy="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v</a:t>
                </a:r>
                <a:r>
                  <a:rPr lang="en-US" altLang="en-US" sz="1400" baseline="-25000">
                    <a:latin typeface="Times New Roman" pitchFamily="18" charset="0"/>
                  </a:rPr>
                  <a:t>o</a:t>
                </a:r>
                <a:endParaRPr lang="en-US" altLang="en-US" sz="1400">
                  <a:latin typeface="Times New Roman" pitchFamily="18" charset="0"/>
                </a:endParaRPr>
              </a:p>
            </p:txBody>
          </p:sp>
          <p:sp>
            <p:nvSpPr>
              <p:cNvPr id="181264" name="Text Box 16"/>
              <p:cNvSpPr txBox="1">
                <a:spLocks noChangeArrowheads="1"/>
              </p:cNvSpPr>
              <p:nvPr/>
            </p:nvSpPr>
            <p:spPr bwMode="auto">
              <a:xfrm>
                <a:off x="945" y="1310"/>
                <a:ext cx="356" cy="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v</a:t>
                </a:r>
                <a:r>
                  <a:rPr lang="en-US" altLang="en-US" sz="1400" baseline="-25000">
                    <a:latin typeface="Times New Roman" pitchFamily="18" charset="0"/>
                  </a:rPr>
                  <a:t>s</a:t>
                </a:r>
                <a:endParaRPr lang="en-US" altLang="en-US" sz="1400">
                  <a:latin typeface="Times New Roman" pitchFamily="18" charset="0"/>
                </a:endParaRPr>
              </a:p>
            </p:txBody>
          </p:sp>
          <p:sp>
            <p:nvSpPr>
              <p:cNvPr id="181265" name="Line 17"/>
              <p:cNvSpPr>
                <a:spLocks noChangeShapeType="1"/>
              </p:cNvSpPr>
              <p:nvPr/>
            </p:nvSpPr>
            <p:spPr bwMode="auto">
              <a:xfrm flipH="1">
                <a:off x="1140" y="1438"/>
                <a:ext cx="681"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1266" name="Text Box 18"/>
              <p:cNvSpPr txBox="1">
                <a:spLocks noChangeArrowheads="1"/>
              </p:cNvSpPr>
              <p:nvPr/>
            </p:nvSpPr>
            <p:spPr bwMode="auto">
              <a:xfrm>
                <a:off x="992" y="712"/>
                <a:ext cx="356"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a:latin typeface="Times New Roman" pitchFamily="18" charset="0"/>
                  </a:rPr>
                  <a:t>v</a:t>
                </a:r>
              </a:p>
            </p:txBody>
          </p:sp>
          <p:sp>
            <p:nvSpPr>
              <p:cNvPr id="181267" name="Line 19"/>
              <p:cNvSpPr>
                <a:spLocks noChangeShapeType="1"/>
              </p:cNvSpPr>
              <p:nvPr/>
            </p:nvSpPr>
            <p:spPr bwMode="auto">
              <a:xfrm flipV="1">
                <a:off x="1357" y="792"/>
                <a:ext cx="524" cy="1349"/>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81268" name="Line 20"/>
              <p:cNvSpPr>
                <a:spLocks noChangeShapeType="1"/>
              </p:cNvSpPr>
              <p:nvPr/>
            </p:nvSpPr>
            <p:spPr bwMode="auto">
              <a:xfrm>
                <a:off x="1704" y="1247"/>
                <a:ext cx="100" cy="0"/>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81269" name="Line 21"/>
              <p:cNvSpPr>
                <a:spLocks noChangeShapeType="1"/>
              </p:cNvSpPr>
              <p:nvPr/>
            </p:nvSpPr>
            <p:spPr bwMode="auto">
              <a:xfrm flipV="1">
                <a:off x="1796" y="1015"/>
                <a:ext cx="0" cy="232"/>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81270" name="Text Box 22"/>
              <p:cNvSpPr txBox="1">
                <a:spLocks noChangeArrowheads="1"/>
              </p:cNvSpPr>
              <p:nvPr/>
            </p:nvSpPr>
            <p:spPr bwMode="auto">
              <a:xfrm>
                <a:off x="1673" y="1223"/>
                <a:ext cx="193"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a:latin typeface="Times New Roman" pitchFamily="18" charset="0"/>
                  </a:rPr>
                  <a:t>1</a:t>
                </a:r>
              </a:p>
            </p:txBody>
          </p:sp>
          <p:sp>
            <p:nvSpPr>
              <p:cNvPr id="181271" name="Text Box 23"/>
              <p:cNvSpPr txBox="1">
                <a:spLocks noChangeArrowheads="1"/>
              </p:cNvSpPr>
              <p:nvPr/>
            </p:nvSpPr>
            <p:spPr bwMode="auto">
              <a:xfrm>
                <a:off x="1781" y="999"/>
                <a:ext cx="24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a</a:t>
                </a:r>
                <a:r>
                  <a:rPr lang="en-US" altLang="en-US" sz="1200" baseline="-25000">
                    <a:latin typeface="Times New Roman" pitchFamily="18" charset="0"/>
                  </a:rPr>
                  <a:t>s</a:t>
                </a:r>
                <a:endParaRPr lang="en-US" altLang="en-US" sz="1200">
                  <a:latin typeface="Times New Roman" pitchFamily="18" charset="0"/>
                </a:endParaRPr>
              </a:p>
            </p:txBody>
          </p:sp>
          <p:sp>
            <p:nvSpPr>
              <p:cNvPr id="181272" name="Line 24"/>
              <p:cNvSpPr>
                <a:spLocks noChangeShapeType="1"/>
              </p:cNvSpPr>
              <p:nvPr/>
            </p:nvSpPr>
            <p:spPr bwMode="auto">
              <a:xfrm>
                <a:off x="1636" y="1674"/>
                <a:ext cx="108" cy="0"/>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81273" name="Line 25"/>
              <p:cNvSpPr>
                <a:spLocks noChangeShapeType="1"/>
              </p:cNvSpPr>
              <p:nvPr/>
            </p:nvSpPr>
            <p:spPr bwMode="auto">
              <a:xfrm flipV="1">
                <a:off x="1752" y="1578"/>
                <a:ext cx="0" cy="96"/>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81274" name="Text Box 26"/>
              <p:cNvSpPr txBox="1">
                <a:spLocks noChangeArrowheads="1"/>
              </p:cNvSpPr>
              <p:nvPr/>
            </p:nvSpPr>
            <p:spPr bwMode="auto">
              <a:xfrm>
                <a:off x="1721" y="1515"/>
                <a:ext cx="256"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a</a:t>
                </a:r>
                <a:r>
                  <a:rPr lang="en-US" altLang="en-US" sz="1200" baseline="-25000">
                    <a:latin typeface="Times New Roman" pitchFamily="18" charset="0"/>
                  </a:rPr>
                  <a:t>r</a:t>
                </a:r>
                <a:endParaRPr lang="en-US" altLang="en-US" sz="1200">
                  <a:latin typeface="Times New Roman" pitchFamily="18" charset="0"/>
                </a:endParaRPr>
              </a:p>
            </p:txBody>
          </p:sp>
          <p:sp>
            <p:nvSpPr>
              <p:cNvPr id="181275" name="Text Box 27"/>
              <p:cNvSpPr txBox="1">
                <a:spLocks noChangeArrowheads="1"/>
              </p:cNvSpPr>
              <p:nvPr/>
            </p:nvSpPr>
            <p:spPr bwMode="auto">
              <a:xfrm>
                <a:off x="1605" y="1630"/>
                <a:ext cx="193"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a:latin typeface="Times New Roman" pitchFamily="18" charset="0"/>
                  </a:rPr>
                  <a:t>1</a:t>
                </a:r>
              </a:p>
            </p:txBody>
          </p:sp>
          <p:sp>
            <p:nvSpPr>
              <p:cNvPr id="181276" name="Line 28"/>
              <p:cNvSpPr>
                <a:spLocks noChangeShapeType="1"/>
              </p:cNvSpPr>
              <p:nvPr/>
            </p:nvSpPr>
            <p:spPr bwMode="auto">
              <a:xfrm flipV="1">
                <a:off x="1516" y="822"/>
                <a:ext cx="0" cy="1883"/>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1277" name="Text Box 29"/>
              <p:cNvSpPr txBox="1">
                <a:spLocks noChangeArrowheads="1"/>
              </p:cNvSpPr>
              <p:nvPr/>
            </p:nvSpPr>
            <p:spPr bwMode="auto">
              <a:xfrm>
                <a:off x="1115" y="2141"/>
                <a:ext cx="414" cy="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b="1">
                    <a:latin typeface="Times New Roman" pitchFamily="18" charset="0"/>
                  </a:rPr>
                  <a:t>Concave</a:t>
                </a:r>
              </a:p>
            </p:txBody>
          </p:sp>
          <p:sp>
            <p:nvSpPr>
              <p:cNvPr id="181278" name="Text Box 30"/>
              <p:cNvSpPr txBox="1">
                <a:spLocks noChangeArrowheads="1"/>
              </p:cNvSpPr>
              <p:nvPr/>
            </p:nvSpPr>
            <p:spPr bwMode="auto">
              <a:xfrm>
                <a:off x="1558" y="2037"/>
                <a:ext cx="463" cy="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b="1">
                    <a:latin typeface="Times New Roman" pitchFamily="18" charset="0"/>
                  </a:rPr>
                  <a:t>Convex</a:t>
                </a:r>
              </a:p>
            </p:txBody>
          </p:sp>
          <p:sp>
            <p:nvSpPr>
              <p:cNvPr id="181279" name="Text Box 31"/>
              <p:cNvSpPr txBox="1">
                <a:spLocks noChangeArrowheads="1"/>
              </p:cNvSpPr>
              <p:nvPr/>
            </p:nvSpPr>
            <p:spPr bwMode="auto">
              <a:xfrm>
                <a:off x="1326" y="2700"/>
                <a:ext cx="395" cy="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latin typeface="Times New Roman" pitchFamily="18" charset="0"/>
                  </a:rPr>
                  <a:t>T/2</a:t>
                </a:r>
              </a:p>
            </p:txBody>
          </p:sp>
        </p:grpSp>
      </p:grpSp>
      <p:sp>
        <p:nvSpPr>
          <p:cNvPr id="181280" name="Rectangle 32"/>
          <p:cNvSpPr>
            <a:spLocks noChangeArrowheads="1"/>
          </p:cNvSpPr>
          <p:nvPr/>
        </p:nvSpPr>
        <p:spPr bwMode="auto">
          <a:xfrm>
            <a:off x="368300" y="4902200"/>
            <a:ext cx="8405813" cy="82232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b="1">
                <a:solidFill>
                  <a:schemeClr val="bg1"/>
                </a:solidFill>
                <a:cs typeface="Times New Roman" pitchFamily="18" charset="0"/>
              </a:rPr>
              <a:t>where -j</a:t>
            </a:r>
            <a:r>
              <a:rPr lang="en-US" altLang="en-US" b="1" baseline="-30000">
                <a:solidFill>
                  <a:schemeClr val="bg1"/>
                </a:solidFill>
                <a:cs typeface="Times New Roman" pitchFamily="18" charset="0"/>
              </a:rPr>
              <a:t>m</a:t>
            </a:r>
            <a:r>
              <a:rPr lang="en-US" altLang="en-US" b="1">
                <a:solidFill>
                  <a:schemeClr val="bg1"/>
                </a:solidFill>
                <a:cs typeface="Times New Roman" pitchFamily="18" charset="0"/>
              </a:rPr>
              <a:t> is the jerk set for the profile, and a</a:t>
            </a:r>
            <a:r>
              <a:rPr lang="en-US" altLang="en-US" b="1" baseline="-30000">
                <a:solidFill>
                  <a:schemeClr val="bg1"/>
                </a:solidFill>
                <a:cs typeface="Times New Roman" pitchFamily="18" charset="0"/>
              </a:rPr>
              <a:t>s</a:t>
            </a:r>
            <a:r>
              <a:rPr lang="en-US" altLang="en-US" b="1">
                <a:solidFill>
                  <a:schemeClr val="bg1"/>
                </a:solidFill>
                <a:cs typeface="Times New Roman" pitchFamily="18" charset="0"/>
              </a:rPr>
              <a:t> is the maximum acceleration encountered at the S-curve inflection point. </a:t>
            </a:r>
          </a:p>
        </p:txBody>
      </p:sp>
    </p:spTree>
  </p:cSld>
  <p:clrMapOvr>
    <a:masterClrMapping/>
  </p:clrMapOvr>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22229</TotalTime>
  <Words>1103</Words>
  <Application>Microsoft Office PowerPoint</Application>
  <PresentationFormat>On-screen Show (4:3)</PresentationFormat>
  <Paragraphs>206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BYU Mechanical Engineering Department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ROBOTICS  An Introduction</dc:title>
  <dc:creator>Kim Gibby</dc:creator>
  <cp:lastModifiedBy>Ed Red</cp:lastModifiedBy>
  <cp:revision>88</cp:revision>
  <cp:lastPrinted>2000-09-08T14:49:14Z</cp:lastPrinted>
  <dcterms:created xsi:type="dcterms:W3CDTF">2000-09-08T14:23:43Z</dcterms:created>
  <dcterms:modified xsi:type="dcterms:W3CDTF">2016-01-04T18:39:17Z</dcterms:modified>
</cp:coreProperties>
</file>