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85" r:id="rId2"/>
    <p:sldId id="286" r:id="rId3"/>
    <p:sldId id="258" r:id="rId4"/>
    <p:sldId id="259" r:id="rId5"/>
    <p:sldId id="260" r:id="rId6"/>
    <p:sldId id="261" r:id="rId7"/>
    <p:sldId id="28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0036"/>
    <a:srgbClr val="6600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p:scale>
          <a:sx n="75" d="100"/>
          <a:sy n="75" d="100"/>
        </p:scale>
        <p:origin x="-984" y="-3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45287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620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220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01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7681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5192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782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72816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58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1248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80522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3" name="Picture 9" descr="1"/>
          <p:cNvPicPr>
            <a:picLocks noChangeAspect="1" noChangeArrowheads="1"/>
          </p:cNvPicPr>
          <p:nvPr userDrawn="1"/>
        </p:nvPicPr>
        <p:blipFill>
          <a:blip r:embed="rId13"/>
          <a:srcRect/>
          <a:stretch>
            <a:fillRect/>
          </a:stretch>
        </p:blipFill>
        <p:spPr bwMode="auto">
          <a:xfrm>
            <a:off x="0" y="0"/>
            <a:ext cx="9144000" cy="6858000"/>
          </a:xfrm>
          <a:prstGeom prst="rect">
            <a:avLst/>
          </a:prstGeom>
          <a:noFill/>
          <a:effectLst>
            <a:outerShdw dist="35921" dir="2700000" algn="ctr" rotWithShape="0">
              <a:schemeClr val="tx1"/>
            </a:outerShdw>
          </a:effectLst>
        </p:spPr>
      </p:pic>
      <p:sp>
        <p:nvSpPr>
          <p:cNvPr id="1032" name="Text Box 8"/>
          <p:cNvSpPr txBox="1">
            <a:spLocks noChangeArrowheads="1"/>
          </p:cNvSpPr>
          <p:nvPr userDrawn="1"/>
        </p:nvSpPr>
        <p:spPr bwMode="auto">
          <a:xfrm>
            <a:off x="0" y="6278563"/>
            <a:ext cx="5905500" cy="588962"/>
          </a:xfrm>
          <a:prstGeom prst="rect">
            <a:avLst/>
          </a:prstGeom>
          <a:solidFill>
            <a:srgbClr val="360036"/>
          </a:solidFill>
          <a:ln w="9525">
            <a:solidFill>
              <a:srgbClr val="FFFF00"/>
            </a:solidFill>
            <a:miter lim="800000"/>
            <a:headEnd/>
            <a:tailEnd/>
          </a:ln>
          <a:effectLst>
            <a:outerShdw dist="35921" dir="2700000" algn="ctr" rotWithShape="0">
              <a:schemeClr val="bg2"/>
            </a:outerShdw>
          </a:effectLst>
        </p:spPr>
        <p:txBody>
          <a:bodyPr>
            <a:spAutoFit/>
          </a:bodyPr>
          <a:lstStyle/>
          <a:p>
            <a:pPr>
              <a:spcBef>
                <a:spcPct val="50000"/>
              </a:spcBef>
              <a:defRPr/>
            </a:pPr>
            <a:r>
              <a:rPr lang="en-US" sz="3200" b="1">
                <a:solidFill>
                  <a:schemeClr val="bg1"/>
                </a:solidFill>
                <a:effectLst>
                  <a:outerShdw blurRad="38100" dist="38100" dir="2700000" algn="tl">
                    <a:srgbClr val="000000"/>
                  </a:outerShdw>
                </a:effectLst>
                <a:latin typeface="Times New Roman" pitchFamily="18" charset="0"/>
              </a:rPr>
              <a:t>ME 537 - Robotics</a:t>
            </a:r>
            <a:endParaRPr lang="en-US">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eaLnBrk="0" fontAlgn="base" hangingPunct="0">
        <a:spcBef>
          <a:spcPct val="0"/>
        </a:spcBef>
        <a:spcAft>
          <a:spcPct val="0"/>
        </a:spcAft>
        <a:defRPr sz="4400">
          <a:solidFill>
            <a:schemeClr val="tx2"/>
          </a:solidFill>
          <a:latin typeface="TIMES" pitchFamily="18" charset="0"/>
        </a:defRPr>
      </a:lvl6pPr>
      <a:lvl7pPr marL="914400" algn="ctr" rtl="0" eaLnBrk="0" fontAlgn="base" hangingPunct="0">
        <a:spcBef>
          <a:spcPct val="0"/>
        </a:spcBef>
        <a:spcAft>
          <a:spcPct val="0"/>
        </a:spcAft>
        <a:defRPr sz="4400">
          <a:solidFill>
            <a:schemeClr val="tx2"/>
          </a:solidFill>
          <a:latin typeface="TIMES" pitchFamily="18" charset="0"/>
        </a:defRPr>
      </a:lvl7pPr>
      <a:lvl8pPr marL="1371600" algn="ctr" rtl="0" eaLnBrk="0" fontAlgn="base" hangingPunct="0">
        <a:spcBef>
          <a:spcPct val="0"/>
        </a:spcBef>
        <a:spcAft>
          <a:spcPct val="0"/>
        </a:spcAft>
        <a:defRPr sz="4400">
          <a:solidFill>
            <a:schemeClr val="tx2"/>
          </a:solidFill>
          <a:latin typeface="TIMES" pitchFamily="18" charset="0"/>
        </a:defRPr>
      </a:lvl8pPr>
      <a:lvl9pPr marL="1828800" algn="ctr" rtl="0" eaLnBrk="0" fontAlgn="base" hangingPunct="0">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22.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04800" y="304800"/>
            <a:ext cx="8470900" cy="48672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6000" b="1">
                <a:solidFill>
                  <a:srgbClr val="FFFFCC"/>
                </a:solidFill>
                <a:latin typeface="Times New Roman" pitchFamily="18" charset="0"/>
              </a:rPr>
              <a:t>Introduction</a:t>
            </a:r>
            <a:br>
              <a:rPr lang="en-US" sz="6000" b="1">
                <a:solidFill>
                  <a:srgbClr val="FFFFCC"/>
                </a:solidFill>
                <a:latin typeface="Times New Roman" pitchFamily="18" charset="0"/>
              </a:rPr>
            </a:br>
            <a:r>
              <a:rPr lang="en-US" sz="2800" b="1">
                <a:solidFill>
                  <a:srgbClr val="FFFFCC"/>
                </a:solidFill>
                <a:latin typeface="Times New Roman" pitchFamily="18" charset="0"/>
              </a:rPr>
              <a:t>To</a:t>
            </a:r>
            <a:r>
              <a:rPr lang="en-US" sz="6000" b="1">
                <a:solidFill>
                  <a:srgbClr val="FFFFCC"/>
                </a:solidFill>
                <a:latin typeface="Times New Roman" pitchFamily="18" charset="0"/>
              </a:rPr>
              <a:t> Robotics</a:t>
            </a:r>
            <a:br>
              <a:rPr lang="en-US" sz="6000" b="1">
                <a:solidFill>
                  <a:srgbClr val="FFFFCC"/>
                </a:solidFill>
                <a:latin typeface="Times New Roman" pitchFamily="18" charset="0"/>
              </a:rPr>
            </a:br>
            <a:r>
              <a:rPr lang="en-US" sz="2800" b="1">
                <a:solidFill>
                  <a:srgbClr val="FFFFCC"/>
                </a:solidFill>
                <a:latin typeface="Times New Roman" pitchFamily="18" charset="0"/>
              </a:rPr>
              <a:t>By</a:t>
            </a:r>
            <a:r>
              <a:rPr lang="en-US" sz="4000" b="1">
                <a:solidFill>
                  <a:srgbClr val="FFFFCC"/>
                </a:solidFill>
                <a:latin typeface="Times New Roman" pitchFamily="18" charset="0"/>
              </a:rPr>
              <a:t> </a:t>
            </a:r>
            <a:r>
              <a:rPr lang="en-US" sz="3200" b="1">
                <a:solidFill>
                  <a:srgbClr val="FFFFCC"/>
                </a:solidFill>
                <a:latin typeface="Times New Roman" pitchFamily="18" charset="0"/>
              </a:rPr>
              <a:t>Ed Red</a:t>
            </a:r>
            <a:endParaRPr lang="en-US" b="1">
              <a:solidFill>
                <a:schemeClr val="bg1"/>
              </a:solidFill>
              <a:latin typeface="Times New Roman" pitchFamily="18" charset="0"/>
            </a:endParaRPr>
          </a:p>
          <a:p>
            <a:pPr>
              <a:spcBef>
                <a:spcPct val="20000"/>
              </a:spcBef>
              <a:defRPr/>
            </a:pPr>
            <a:endParaRPr lang="en-US" b="1">
              <a:solidFill>
                <a:schemeClr val="bg1"/>
              </a:solidFill>
              <a:latin typeface="Times New Roman" pitchFamily="18" charset="0"/>
            </a:endParaRPr>
          </a:p>
          <a:p>
            <a:pPr algn="ctr">
              <a:spcBef>
                <a:spcPct val="20000"/>
              </a:spcBef>
              <a:defRPr/>
            </a:pPr>
            <a:r>
              <a:rPr lang="en-US" b="1">
                <a:solidFill>
                  <a:schemeClr val="bg1"/>
                </a:solidFill>
                <a:latin typeface="Times New Roman" pitchFamily="18" charset="0"/>
              </a:rPr>
              <a:t>“A robot is a re-programmable, multi-functional manipulator designed to move material, parts, tools, or specialized devices through variable programmed motions for the </a:t>
            </a:r>
            <a:br>
              <a:rPr lang="en-US" b="1">
                <a:solidFill>
                  <a:schemeClr val="bg1"/>
                </a:solidFill>
                <a:latin typeface="Times New Roman" pitchFamily="18" charset="0"/>
              </a:rPr>
            </a:br>
            <a:r>
              <a:rPr lang="en-US" b="1">
                <a:solidFill>
                  <a:schemeClr val="bg1"/>
                </a:solidFill>
                <a:latin typeface="Times New Roman" pitchFamily="18" charset="0"/>
              </a:rPr>
              <a:t>performance of a variety of tasks.” </a:t>
            </a:r>
            <a:br>
              <a:rPr lang="en-US" b="1">
                <a:solidFill>
                  <a:schemeClr val="bg1"/>
                </a:solidFill>
                <a:latin typeface="Times New Roman" pitchFamily="18" charset="0"/>
              </a:rPr>
            </a:br>
            <a:r>
              <a:rPr lang="en-US" b="1">
                <a:solidFill>
                  <a:schemeClr val="bg1"/>
                </a:solidFill>
                <a:latin typeface="Times New Roman" pitchFamily="18" charset="0"/>
              </a:rPr>
              <a:t> (Robotics Institute of America)</a:t>
            </a:r>
            <a:endParaRPr lang="en-US">
              <a:solidFill>
                <a:srgbClr val="FFFFCC"/>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09600" y="228600"/>
            <a:ext cx="8305800" cy="3987800"/>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Primary Vendors</a:t>
            </a:r>
          </a:p>
          <a:p>
            <a:pPr algn="ctr">
              <a:spcBef>
                <a:spcPct val="50000"/>
              </a:spcBef>
              <a:defRPr/>
            </a:pPr>
            <a:endParaRPr lang="en-US" b="1">
              <a:solidFill>
                <a:srgbClr val="FFFFCC"/>
              </a:solidFill>
              <a:latin typeface="Times New Roman" pitchFamily="18" charset="0"/>
            </a:endParaRPr>
          </a:p>
          <a:p>
            <a:pPr>
              <a:spcBef>
                <a:spcPct val="50000"/>
              </a:spcBef>
              <a:defRPr/>
            </a:pPr>
            <a:r>
              <a:rPr lang="en-US">
                <a:solidFill>
                  <a:schemeClr val="bg1"/>
                </a:solidFill>
                <a:latin typeface="Times New Roman" pitchFamily="18" charset="0"/>
              </a:rPr>
              <a:t>·</a:t>
            </a:r>
            <a:r>
              <a:rPr lang="en-US" b="1">
                <a:solidFill>
                  <a:schemeClr val="bg1"/>
                </a:solidFill>
                <a:latin typeface="Times New Roman" pitchFamily="18" charset="0"/>
              </a:rPr>
              <a:t> Fanuc (Japan)		</a:t>
            </a:r>
            <a:r>
              <a:rPr lang="en-US">
                <a:solidFill>
                  <a:schemeClr val="bg1"/>
                </a:solidFill>
                <a:latin typeface="Times New Roman" pitchFamily="18" charset="0"/>
              </a:rPr>
              <a:t>·</a:t>
            </a:r>
            <a:r>
              <a:rPr lang="en-US" b="1">
                <a:solidFill>
                  <a:schemeClr val="bg1"/>
                </a:solidFill>
                <a:latin typeface="Times New Roman" pitchFamily="18" charset="0"/>
              </a:rPr>
              <a:t> Kuka (Germany)</a:t>
            </a:r>
          </a:p>
          <a:p>
            <a:pPr>
              <a:spcBef>
                <a:spcPct val="50000"/>
              </a:spcBef>
              <a:defRPr/>
            </a:pPr>
            <a:r>
              <a:rPr lang="en-US">
                <a:solidFill>
                  <a:schemeClr val="bg1"/>
                </a:solidFill>
                <a:latin typeface="Times New Roman" pitchFamily="18" charset="0"/>
              </a:rPr>
              <a:t>·</a:t>
            </a:r>
            <a:r>
              <a:rPr lang="en-US" b="1">
                <a:solidFill>
                  <a:schemeClr val="bg1"/>
                </a:solidFill>
                <a:latin typeface="Times New Roman" pitchFamily="18" charset="0"/>
              </a:rPr>
              <a:t> ABB (Sweden, US)		</a:t>
            </a:r>
            <a:r>
              <a:rPr lang="en-US">
                <a:solidFill>
                  <a:schemeClr val="bg1"/>
                </a:solidFill>
                <a:latin typeface="Times New Roman" pitchFamily="18" charset="0"/>
              </a:rPr>
              <a:t>·</a:t>
            </a:r>
            <a:r>
              <a:rPr lang="en-US" b="1">
                <a:solidFill>
                  <a:schemeClr val="bg1"/>
                </a:solidFill>
                <a:latin typeface="Times New Roman" pitchFamily="18" charset="0"/>
              </a:rPr>
              <a:t> Adept (US)</a:t>
            </a:r>
          </a:p>
          <a:p>
            <a:pPr>
              <a:spcBef>
                <a:spcPct val="50000"/>
              </a:spcBef>
              <a:defRPr/>
            </a:pPr>
            <a:r>
              <a:rPr lang="en-US">
                <a:solidFill>
                  <a:schemeClr val="bg1"/>
                </a:solidFill>
                <a:latin typeface="Times New Roman" pitchFamily="18" charset="0"/>
              </a:rPr>
              <a:t>·</a:t>
            </a:r>
            <a:r>
              <a:rPr lang="en-US" b="1">
                <a:solidFill>
                  <a:schemeClr val="bg1"/>
                </a:solidFill>
                <a:latin typeface="Times New Roman" pitchFamily="18" charset="0"/>
              </a:rPr>
              <a:t> Panasonic (Japan)		</a:t>
            </a:r>
            <a:r>
              <a:rPr lang="en-US">
                <a:solidFill>
                  <a:schemeClr val="bg1"/>
                </a:solidFill>
                <a:latin typeface="Times New Roman" pitchFamily="18" charset="0"/>
              </a:rPr>
              <a:t>·</a:t>
            </a:r>
            <a:r>
              <a:rPr lang="en-US" b="1">
                <a:solidFill>
                  <a:schemeClr val="bg1"/>
                </a:solidFill>
                <a:latin typeface="Times New Roman" pitchFamily="18" charset="0"/>
              </a:rPr>
              <a:t> Seiko (Japan)</a:t>
            </a:r>
          </a:p>
          <a:p>
            <a:pPr>
              <a:spcBef>
                <a:spcPct val="50000"/>
              </a:spcBef>
              <a:defRPr/>
            </a:pPr>
            <a:r>
              <a:rPr lang="en-US">
                <a:solidFill>
                  <a:schemeClr val="bg1"/>
                </a:solidFill>
                <a:latin typeface="Times New Roman" pitchFamily="18" charset="0"/>
              </a:rPr>
              <a:t>·</a:t>
            </a:r>
            <a:r>
              <a:rPr lang="en-US" b="1">
                <a:solidFill>
                  <a:schemeClr val="bg1"/>
                </a:solidFill>
                <a:latin typeface="Times New Roman" pitchFamily="18" charset="0"/>
              </a:rPr>
              <a:t> Sankyo (Japan)		</a:t>
            </a:r>
            <a:r>
              <a:rPr lang="en-US">
                <a:solidFill>
                  <a:schemeClr val="bg1"/>
                </a:solidFill>
                <a:latin typeface="Times New Roman" pitchFamily="18" charset="0"/>
              </a:rPr>
              <a:t>·</a:t>
            </a:r>
            <a:r>
              <a:rPr lang="en-US" b="1">
                <a:solidFill>
                  <a:schemeClr val="bg1"/>
                </a:solidFill>
                <a:latin typeface="Times New Roman" pitchFamily="18" charset="0"/>
              </a:rPr>
              <a:t> Motoman (Japan)</a:t>
            </a:r>
          </a:p>
          <a:p>
            <a:pPr>
              <a:spcBef>
                <a:spcPct val="50000"/>
              </a:spcBef>
              <a:defRPr/>
            </a:pPr>
            <a:r>
              <a:rPr lang="en-US">
                <a:solidFill>
                  <a:schemeClr val="bg1"/>
                </a:solidFill>
                <a:latin typeface="Times New Roman" pitchFamily="18" charset="0"/>
              </a:rPr>
              <a:t>·</a:t>
            </a:r>
            <a:r>
              <a:rPr lang="en-US" b="1">
                <a:solidFill>
                  <a:schemeClr val="bg1"/>
                </a:solidFill>
                <a:latin typeface="Times New Roman" pitchFamily="18" charset="0"/>
              </a:rPr>
              <a:t> Mitsubishi (Japan)</a:t>
            </a:r>
          </a:p>
        </p:txBody>
      </p:sp>
      <p:sp>
        <p:nvSpPr>
          <p:cNvPr id="10243" name="Text Box 3"/>
          <p:cNvSpPr txBox="1">
            <a:spLocks noChangeArrowheads="1"/>
          </p:cNvSpPr>
          <p:nvPr/>
        </p:nvSpPr>
        <p:spPr bwMode="auto">
          <a:xfrm>
            <a:off x="457200" y="4572000"/>
            <a:ext cx="8001000" cy="762000"/>
          </a:xfrm>
          <a:prstGeom prst="rect">
            <a:avLst/>
          </a:prstGeom>
          <a:noFill/>
          <a:ln w="9525">
            <a:noFill/>
            <a:miter lim="800000"/>
            <a:headEnd/>
            <a:tailEnd/>
          </a:ln>
          <a:effectLst/>
        </p:spPr>
        <p:txBody>
          <a:bodyPr>
            <a:spAutoFit/>
          </a:bodyPr>
          <a:lstStyle/>
          <a:p>
            <a:pPr algn="ctr">
              <a:spcBef>
                <a:spcPct val="50000"/>
              </a:spcBef>
              <a:defRPr/>
            </a:pPr>
            <a:r>
              <a:rPr lang="en-US" sz="4400" b="1" i="1">
                <a:solidFill>
                  <a:srgbClr val="FFFFCC"/>
                </a:solidFill>
                <a:effectLst>
                  <a:outerShdw blurRad="38100" dist="38100" dir="2700000" algn="tl">
                    <a:srgbClr val="C0C0C0"/>
                  </a:outerShdw>
                </a:effectLst>
              </a:rPr>
              <a:t>Typical Costs:   $20 K - $80 K</a:t>
            </a:r>
            <a:endParaRPr lang="en-US" i="1">
              <a:solidFill>
                <a:srgbClr val="FFFFCC"/>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219200" y="304800"/>
            <a:ext cx="66294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rPr>
              <a:t>Vendor Specifications</a:t>
            </a:r>
            <a:r>
              <a:rPr lang="en-US" sz="3600" b="1"/>
              <a:t> </a:t>
            </a:r>
          </a:p>
        </p:txBody>
      </p:sp>
      <p:pic>
        <p:nvPicPr>
          <p:cNvPr id="16387" name="Picture 5" descr="C:\ered\courses\ME586\Images\RobFron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990600"/>
            <a:ext cx="2514600" cy="3394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0" name="Picture 6" descr="C:\ered\courses\ME586\Images\Vol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990600"/>
            <a:ext cx="5108575" cy="4365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1" name="Picture 7" descr="C:\ered\courses\ME586\Images\Vol2.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171700"/>
            <a:ext cx="5715000" cy="4686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2" name="Picture 8" descr="C:\ered\courses\ME586\Images\RobSpec.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474788"/>
            <a:ext cx="2868613" cy="53832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2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27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533400" y="228600"/>
            <a:ext cx="8001000" cy="54260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Supporting Technologies</a:t>
            </a:r>
            <a:endParaRPr lang="en-US">
              <a:solidFill>
                <a:srgbClr val="FFFFCC"/>
              </a:solidFill>
              <a:latin typeface="Times New Roman" pitchFamily="18" charset="0"/>
            </a:endParaRPr>
          </a:p>
          <a:p>
            <a:pPr>
              <a:spcBef>
                <a:spcPct val="50000"/>
              </a:spcBef>
              <a:defRPr/>
            </a:pPr>
            <a:r>
              <a:rPr lang="en-US" sz="2000">
                <a:solidFill>
                  <a:schemeClr val="bg1"/>
                </a:solidFill>
                <a:latin typeface="Times New Roman" pitchFamily="18" charset="0"/>
              </a:rPr>
              <a:t>· Vision systems				· End-of-arm tooling</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Compliance devices			· Manipulation devices</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Welding technologies			· Lasers</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Proximity sensors			· Wrist sensor (forces/torques)</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Control software/hardware		· Part delivery systems</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Application software			· Interface software</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Operating systems			· Programming languages</a:t>
            </a:r>
            <a:br>
              <a:rPr lang="en-US" sz="2000">
                <a:solidFill>
                  <a:schemeClr val="bg1"/>
                </a:solidFill>
                <a:latin typeface="Times New Roman" pitchFamily="18" charset="0"/>
              </a:rPr>
            </a:br>
            <a:r>
              <a:rPr lang="en-US" sz="2000">
                <a:solidFill>
                  <a:schemeClr val="bg1"/>
                </a:solidFill>
                <a:latin typeface="Times New Roman" pitchFamily="18" charset="0"/>
              </a:rPr>
              <a:t/>
            </a:r>
            <a:br>
              <a:rPr lang="en-US" sz="2000">
                <a:solidFill>
                  <a:schemeClr val="bg1"/>
                </a:solidFill>
                <a:latin typeface="Times New Roman" pitchFamily="18" charset="0"/>
              </a:rPr>
            </a:br>
            <a:r>
              <a:rPr lang="en-US" sz="2000">
                <a:solidFill>
                  <a:schemeClr val="bg1"/>
                </a:solidFill>
                <a:latin typeface="Times New Roman" pitchFamily="18" charset="0"/>
              </a:rPr>
              <a:t>· Communication systems			· I/O devices</a:t>
            </a:r>
          </a:p>
        </p:txBody>
      </p:sp>
      <p:pic>
        <p:nvPicPr>
          <p:cNvPr id="12295" name="Picture 7" descr="Tool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447800"/>
            <a:ext cx="3565525" cy="33258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2296" name="Picture 8" descr="Handlin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2133600"/>
            <a:ext cx="2905125" cy="265588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22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2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457200" y="457200"/>
            <a:ext cx="8229600" cy="4764088"/>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Advantages</a:t>
            </a:r>
          </a:p>
          <a:p>
            <a:pPr algn="ctr">
              <a:spcBef>
                <a:spcPct val="50000"/>
              </a:spcBef>
              <a:defRPr/>
            </a:pPr>
            <a:endParaRPr lang="en-US" sz="1000" b="1">
              <a:solidFill>
                <a:srgbClr val="FFFFCC"/>
              </a:solidFill>
              <a:latin typeface="Times New Roman" pitchFamily="18" charset="0"/>
            </a:endParaRPr>
          </a:p>
          <a:p>
            <a:pPr>
              <a:spcBef>
                <a:spcPct val="50000"/>
              </a:spcBef>
              <a:buFontTx/>
              <a:buChar char="•"/>
              <a:defRPr/>
            </a:pPr>
            <a:r>
              <a:rPr lang="en-US">
                <a:solidFill>
                  <a:schemeClr val="bg1"/>
                </a:solidFill>
                <a:latin typeface="Times New Roman" pitchFamily="18" charset="0"/>
              </a:rPr>
              <a:t> Greater flexibility, re-programmability, kinematics dexterity</a:t>
            </a:r>
          </a:p>
          <a:p>
            <a:pPr>
              <a:spcBef>
                <a:spcPct val="50000"/>
              </a:spcBef>
              <a:buFontTx/>
              <a:buChar char="•"/>
              <a:defRPr/>
            </a:pPr>
            <a:r>
              <a:rPr lang="en-US">
                <a:solidFill>
                  <a:schemeClr val="bg1"/>
                </a:solidFill>
                <a:latin typeface="Times New Roman" pitchFamily="18" charset="0"/>
              </a:rPr>
              <a:t> Greater response time to inputs than humans</a:t>
            </a:r>
          </a:p>
          <a:p>
            <a:pPr>
              <a:spcBef>
                <a:spcPct val="50000"/>
              </a:spcBef>
              <a:buFontTx/>
              <a:buChar char="•"/>
              <a:defRPr/>
            </a:pPr>
            <a:r>
              <a:rPr lang="en-US">
                <a:solidFill>
                  <a:schemeClr val="bg1"/>
                </a:solidFill>
                <a:latin typeface="Times New Roman" pitchFamily="18" charset="0"/>
              </a:rPr>
              <a:t> Improved product quality</a:t>
            </a:r>
          </a:p>
          <a:p>
            <a:pPr>
              <a:spcBef>
                <a:spcPct val="50000"/>
              </a:spcBef>
              <a:buFontTx/>
              <a:buChar char="•"/>
              <a:defRPr/>
            </a:pPr>
            <a:r>
              <a:rPr lang="en-US">
                <a:solidFill>
                  <a:schemeClr val="bg1"/>
                </a:solidFill>
                <a:latin typeface="Times New Roman" pitchFamily="18" charset="0"/>
              </a:rPr>
              <a:t> Maximize capital intensive equipment in multiple work shifts</a:t>
            </a:r>
          </a:p>
          <a:p>
            <a:pPr>
              <a:spcBef>
                <a:spcPct val="50000"/>
              </a:spcBef>
              <a:buFontTx/>
              <a:buChar char="•"/>
              <a:defRPr/>
            </a:pPr>
            <a:r>
              <a:rPr lang="en-US">
                <a:solidFill>
                  <a:schemeClr val="bg1"/>
                </a:solidFill>
                <a:latin typeface="Times New Roman" pitchFamily="18" charset="0"/>
              </a:rPr>
              <a:t> Accident reduction</a:t>
            </a:r>
          </a:p>
          <a:p>
            <a:pPr>
              <a:spcBef>
                <a:spcPct val="50000"/>
              </a:spcBef>
              <a:buFontTx/>
              <a:buChar char="•"/>
              <a:defRPr/>
            </a:pPr>
            <a:r>
              <a:rPr lang="en-US">
                <a:solidFill>
                  <a:schemeClr val="bg1"/>
                </a:solidFill>
                <a:latin typeface="Times New Roman" pitchFamily="18" charset="0"/>
              </a:rPr>
              <a:t> Reduction of hazardous exposure for human workers</a:t>
            </a:r>
          </a:p>
          <a:p>
            <a:pPr>
              <a:spcBef>
                <a:spcPct val="50000"/>
              </a:spcBef>
              <a:buFontTx/>
              <a:buChar char="•"/>
              <a:defRPr/>
            </a:pPr>
            <a:r>
              <a:rPr lang="en-US">
                <a:solidFill>
                  <a:schemeClr val="bg1"/>
                </a:solidFill>
                <a:latin typeface="Times New Roman" pitchFamily="18" charset="0"/>
              </a:rPr>
              <a:t> Automation less susceptible to work stoppages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838200" y="381000"/>
            <a:ext cx="7848600" cy="5265738"/>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lgn="ctr">
              <a:spcBef>
                <a:spcPct val="50000"/>
              </a:spcBef>
              <a:defRPr/>
            </a:pPr>
            <a:r>
              <a:rPr lang="en-US" sz="4000" b="1">
                <a:solidFill>
                  <a:srgbClr val="FFFFCC"/>
                </a:solidFill>
                <a:latin typeface="Times New Roman" pitchFamily="18" charset="0"/>
              </a:rPr>
              <a:t>Disadvantages</a:t>
            </a:r>
            <a:endParaRPr lang="en-US" sz="2800" b="1">
              <a:solidFill>
                <a:srgbClr val="FFFFCC"/>
              </a:solidFill>
              <a:latin typeface="Times New Roman" pitchFamily="18" charset="0"/>
            </a:endParaRPr>
          </a:p>
          <a:p>
            <a:pPr marL="233363" indent="-233363">
              <a:spcBef>
                <a:spcPct val="50000"/>
              </a:spcBef>
              <a:buFontTx/>
              <a:buChar char="•"/>
              <a:defRPr/>
            </a:pPr>
            <a:r>
              <a:rPr lang="en-US">
                <a:solidFill>
                  <a:schemeClr val="bg1"/>
                </a:solidFill>
                <a:latin typeface="Times New Roman" pitchFamily="18" charset="0"/>
              </a:rPr>
              <a:t>Replacement of human labor</a:t>
            </a:r>
          </a:p>
          <a:p>
            <a:pPr marL="233363" indent="-233363">
              <a:spcBef>
                <a:spcPct val="50000"/>
              </a:spcBef>
              <a:buFontTx/>
              <a:buChar char="•"/>
              <a:defRPr/>
            </a:pPr>
            <a:r>
              <a:rPr lang="en-US">
                <a:solidFill>
                  <a:schemeClr val="bg1"/>
                </a:solidFill>
                <a:latin typeface="Times New Roman" pitchFamily="18" charset="0"/>
              </a:rPr>
              <a:t>Greater unemployment</a:t>
            </a:r>
          </a:p>
          <a:p>
            <a:pPr marL="233363" indent="-233363">
              <a:spcBef>
                <a:spcPct val="50000"/>
              </a:spcBef>
              <a:buFontTx/>
              <a:buChar char="•"/>
              <a:defRPr/>
            </a:pPr>
            <a:r>
              <a:rPr lang="en-US">
                <a:solidFill>
                  <a:schemeClr val="bg1"/>
                </a:solidFill>
                <a:latin typeface="Times New Roman" pitchFamily="18" charset="0"/>
              </a:rPr>
              <a:t>Significant retraining costs for both unemployed and  users of new technology</a:t>
            </a:r>
          </a:p>
          <a:p>
            <a:pPr marL="233363" indent="-233363">
              <a:spcBef>
                <a:spcPct val="50000"/>
              </a:spcBef>
              <a:buFontTx/>
              <a:buChar char="•"/>
              <a:defRPr/>
            </a:pPr>
            <a:r>
              <a:rPr lang="en-US">
                <a:solidFill>
                  <a:schemeClr val="bg1"/>
                </a:solidFill>
                <a:latin typeface="Times New Roman" pitchFamily="18" charset="0"/>
              </a:rPr>
              <a:t>Advertised technology does not always disclose some of the hidden disadvantages</a:t>
            </a:r>
          </a:p>
          <a:p>
            <a:pPr marL="233363" indent="-233363">
              <a:spcBef>
                <a:spcPct val="50000"/>
              </a:spcBef>
              <a:buFontTx/>
              <a:buChar char="•"/>
              <a:defRPr/>
            </a:pPr>
            <a:r>
              <a:rPr lang="en-US">
                <a:solidFill>
                  <a:schemeClr val="bg1"/>
                </a:solidFill>
                <a:latin typeface="Times New Roman" pitchFamily="18" charset="0"/>
              </a:rPr>
              <a:t>Hidden costs because of the associated technology that must be purchased and integrated into a functioning cell.  Typically, a functioning cell will cost 3-10 times the cost of the robot.</a:t>
            </a:r>
            <a:endParaRPr lang="en-US" b="1">
              <a:solidFill>
                <a:schemeClr val="bg1"/>
              </a:solidFill>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57200" y="228600"/>
            <a:ext cx="8077200" cy="521176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lgn="ctr">
              <a:spcBef>
                <a:spcPct val="50000"/>
              </a:spcBef>
              <a:defRPr/>
            </a:pPr>
            <a:r>
              <a:rPr lang="en-US" sz="4000" b="1">
                <a:solidFill>
                  <a:srgbClr val="FFFFCC"/>
                </a:solidFill>
                <a:latin typeface="Times New Roman" pitchFamily="18" charset="0"/>
              </a:rPr>
              <a:t>Limitations</a:t>
            </a:r>
            <a:endParaRPr lang="en-US">
              <a:solidFill>
                <a:srgbClr val="FFFFCC"/>
              </a:solidFill>
              <a:latin typeface="Times New Roman" pitchFamily="18" charset="0"/>
            </a:endParaRPr>
          </a:p>
          <a:p>
            <a:pPr marL="233363" indent="-233363">
              <a:spcBef>
                <a:spcPct val="50000"/>
              </a:spcBef>
              <a:defRPr/>
            </a:pPr>
            <a:endParaRPr lang="en-US">
              <a:solidFill>
                <a:schemeClr val="bg1"/>
              </a:solidFill>
              <a:latin typeface="Times New Roman" pitchFamily="18" charset="0"/>
            </a:endParaRPr>
          </a:p>
          <a:p>
            <a:pPr marL="233363" indent="-233363">
              <a:spcBef>
                <a:spcPct val="50000"/>
              </a:spcBef>
              <a:buFontTx/>
              <a:buChar char="•"/>
              <a:defRPr/>
            </a:pPr>
            <a:r>
              <a:rPr lang="en-US" sz="2000">
                <a:solidFill>
                  <a:schemeClr val="bg1"/>
                </a:solidFill>
                <a:latin typeface="Times New Roman" pitchFamily="18" charset="0"/>
              </a:rPr>
              <a:t>Assembly dexterity does not match that of human beings, </a:t>
            </a:r>
            <a:br>
              <a:rPr lang="en-US" sz="2000">
                <a:solidFill>
                  <a:schemeClr val="bg1"/>
                </a:solidFill>
                <a:latin typeface="Times New Roman" pitchFamily="18" charset="0"/>
              </a:rPr>
            </a:br>
            <a:r>
              <a:rPr lang="en-US" sz="2000">
                <a:solidFill>
                  <a:schemeClr val="bg1"/>
                </a:solidFill>
                <a:latin typeface="Times New Roman" pitchFamily="18" charset="0"/>
              </a:rPr>
              <a:t>particularly where eye-hand coordination required.</a:t>
            </a:r>
          </a:p>
          <a:p>
            <a:pPr marL="233363" indent="-233363">
              <a:spcBef>
                <a:spcPct val="50000"/>
              </a:spcBef>
              <a:buFontTx/>
              <a:buChar char="•"/>
              <a:defRPr/>
            </a:pPr>
            <a:r>
              <a:rPr lang="en-US" sz="2000">
                <a:solidFill>
                  <a:schemeClr val="bg1"/>
                </a:solidFill>
                <a:latin typeface="Times New Roman" pitchFamily="18" charset="0"/>
              </a:rPr>
              <a:t>Payload to robot weight ratio is poor, often less than 5%.</a:t>
            </a:r>
          </a:p>
          <a:p>
            <a:pPr marL="233363" indent="-233363">
              <a:spcBef>
                <a:spcPct val="50000"/>
              </a:spcBef>
              <a:buFontTx/>
              <a:buChar char="•"/>
              <a:defRPr/>
            </a:pPr>
            <a:r>
              <a:rPr lang="en-US" sz="2000">
                <a:solidFill>
                  <a:schemeClr val="bg1"/>
                </a:solidFill>
                <a:latin typeface="Times New Roman" pitchFamily="18" charset="0"/>
              </a:rPr>
              <a:t>Robot structural configuration may limit joint movement.</a:t>
            </a:r>
          </a:p>
          <a:p>
            <a:pPr marL="233363" indent="-233363">
              <a:spcBef>
                <a:spcPct val="50000"/>
              </a:spcBef>
              <a:buFontTx/>
              <a:buChar char="•"/>
              <a:defRPr/>
            </a:pPr>
            <a:r>
              <a:rPr lang="en-US" sz="2000">
                <a:solidFill>
                  <a:schemeClr val="bg1"/>
                </a:solidFill>
                <a:latin typeface="Times New Roman" pitchFamily="18" charset="0"/>
              </a:rPr>
              <a:t>Work volumes can be constrained by parts or tooling/sensors </a:t>
            </a:r>
            <a:br>
              <a:rPr lang="en-US" sz="2000">
                <a:solidFill>
                  <a:schemeClr val="bg1"/>
                </a:solidFill>
                <a:latin typeface="Times New Roman" pitchFamily="18" charset="0"/>
              </a:rPr>
            </a:br>
            <a:r>
              <a:rPr lang="en-US" sz="2000">
                <a:solidFill>
                  <a:schemeClr val="bg1"/>
                </a:solidFill>
                <a:latin typeface="Times New Roman" pitchFamily="18" charset="0"/>
              </a:rPr>
              <a:t>added to the robot.</a:t>
            </a:r>
          </a:p>
          <a:p>
            <a:pPr marL="233363" indent="-233363">
              <a:spcBef>
                <a:spcPct val="50000"/>
              </a:spcBef>
              <a:buFontTx/>
              <a:buChar char="•"/>
              <a:defRPr/>
            </a:pPr>
            <a:r>
              <a:rPr lang="en-US" sz="2000">
                <a:solidFill>
                  <a:schemeClr val="bg1"/>
                </a:solidFill>
                <a:latin typeface="Times New Roman" pitchFamily="18" charset="0"/>
              </a:rPr>
              <a:t>Robot repeatability/accuracy can constrain the range of potential applications.</a:t>
            </a:r>
          </a:p>
          <a:p>
            <a:pPr marL="233363" indent="-233363">
              <a:spcBef>
                <a:spcPct val="50000"/>
              </a:spcBef>
              <a:buFontTx/>
              <a:buChar char="•"/>
              <a:defRPr/>
            </a:pPr>
            <a:r>
              <a:rPr lang="en-US" sz="2000">
                <a:solidFill>
                  <a:schemeClr val="bg1"/>
                </a:solidFill>
                <a:latin typeface="Times New Roman" pitchFamily="18" charset="0"/>
              </a:rPr>
              <a:t>Closed architectures of modern robot control systems make it difficult to automate cells.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228600"/>
            <a:ext cx="8229600" cy="53117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Robot Kinematics</a:t>
            </a:r>
            <a:endParaRPr lang="en-US">
              <a:solidFill>
                <a:srgbClr val="FFFFCC"/>
              </a:solidFill>
              <a:latin typeface="Times New Roman" pitchFamily="18" charset="0"/>
            </a:endParaRPr>
          </a:p>
          <a:p>
            <a:pPr>
              <a:spcBef>
                <a:spcPct val="50000"/>
              </a:spcBef>
              <a:defRPr/>
            </a:pPr>
            <a:endParaRPr lang="en-US">
              <a:latin typeface="Times New Roman" pitchFamily="18" charset="0"/>
            </a:endParaRPr>
          </a:p>
          <a:p>
            <a:pPr>
              <a:spcBef>
                <a:spcPct val="50000"/>
              </a:spcBef>
              <a:defRPr/>
            </a:pPr>
            <a:endParaRPr lang="en-US">
              <a:latin typeface="Times New Roman" pitchFamily="18" charset="0"/>
            </a:endParaRPr>
          </a:p>
          <a:p>
            <a:pPr>
              <a:spcBef>
                <a:spcPct val="50000"/>
              </a:spcBef>
              <a:defRPr/>
            </a:pPr>
            <a:endParaRPr lang="en-US" sz="1000">
              <a:latin typeface="Times New Roman" pitchFamily="18" charset="0"/>
            </a:endParaRPr>
          </a:p>
          <a:p>
            <a:pPr>
              <a:spcBef>
                <a:spcPct val="50000"/>
              </a:spcBef>
              <a:buFontTx/>
              <a:buChar char="•"/>
              <a:defRPr/>
            </a:pPr>
            <a:r>
              <a:rPr lang="en-US">
                <a:solidFill>
                  <a:schemeClr val="bg1"/>
                </a:solidFill>
                <a:latin typeface="Times New Roman" pitchFamily="18" charset="0"/>
              </a:rPr>
              <a:t> Open kinematics chain</a:t>
            </a:r>
          </a:p>
          <a:p>
            <a:pPr>
              <a:spcBef>
                <a:spcPct val="50000"/>
              </a:spcBef>
              <a:buFontTx/>
              <a:buChar char="•"/>
              <a:defRPr/>
            </a:pPr>
            <a:r>
              <a:rPr lang="en-US">
                <a:solidFill>
                  <a:schemeClr val="bg1"/>
                </a:solidFill>
                <a:latin typeface="Times New Roman" pitchFamily="18" charset="0"/>
              </a:rPr>
              <a:t> Degrees-of-freedom = # independent joints (normally)</a:t>
            </a:r>
          </a:p>
          <a:p>
            <a:pPr>
              <a:spcBef>
                <a:spcPct val="50000"/>
              </a:spcBef>
              <a:buFontTx/>
              <a:buChar char="•"/>
              <a:defRPr/>
            </a:pPr>
            <a:r>
              <a:rPr lang="en-US">
                <a:solidFill>
                  <a:schemeClr val="bg1"/>
                </a:solidFill>
                <a:latin typeface="Times New Roman" pitchFamily="18" charset="0"/>
              </a:rPr>
              <a:t> Other joints often used to drive independent joints</a:t>
            </a:r>
          </a:p>
          <a:p>
            <a:pPr>
              <a:spcBef>
                <a:spcPct val="50000"/>
              </a:spcBef>
              <a:buFontTx/>
              <a:buChar char="•"/>
              <a:defRPr/>
            </a:pPr>
            <a:r>
              <a:rPr lang="en-US">
                <a:solidFill>
                  <a:schemeClr val="bg1"/>
                </a:solidFill>
                <a:latin typeface="Times New Roman" pitchFamily="18" charset="0"/>
              </a:rPr>
              <a:t> Joints often have functional relationships</a:t>
            </a:r>
          </a:p>
          <a:p>
            <a:pPr>
              <a:spcBef>
                <a:spcPct val="50000"/>
              </a:spcBef>
              <a:buFontTx/>
              <a:buChar char="•"/>
              <a:defRPr/>
            </a:pPr>
            <a:r>
              <a:rPr lang="en-US">
                <a:solidFill>
                  <a:schemeClr val="bg1"/>
                </a:solidFill>
                <a:latin typeface="Times New Roman" pitchFamily="18" charset="0"/>
              </a:rPr>
              <a:t> Forward kinematics -&gt; Joint space</a:t>
            </a:r>
          </a:p>
          <a:p>
            <a:pPr>
              <a:spcBef>
                <a:spcPct val="50000"/>
              </a:spcBef>
              <a:buFontTx/>
              <a:buChar char="•"/>
              <a:defRPr/>
            </a:pPr>
            <a:r>
              <a:rPr lang="en-US">
                <a:solidFill>
                  <a:schemeClr val="bg1"/>
                </a:solidFill>
                <a:latin typeface="Times New Roman" pitchFamily="18" charset="0"/>
              </a:rPr>
              <a:t> Inverse kinematics -&gt; Cartesian space</a:t>
            </a:r>
            <a:endParaRPr lang="en-US">
              <a:latin typeface="Times New Roman" pitchFamily="18" charset="0"/>
            </a:endParaRPr>
          </a:p>
        </p:txBody>
      </p:sp>
      <p:pic>
        <p:nvPicPr>
          <p:cNvPr id="21507" name="Picture 6" descr="ch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990600"/>
            <a:ext cx="4914900" cy="192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23"/>
          <p:cNvGrpSpPr>
            <a:grpSpLocks/>
          </p:cNvGrpSpPr>
          <p:nvPr/>
        </p:nvGrpSpPr>
        <p:grpSpPr bwMode="auto">
          <a:xfrm>
            <a:off x="3962400" y="990600"/>
            <a:ext cx="3382963" cy="4629150"/>
            <a:chOff x="2496" y="624"/>
            <a:chExt cx="2131" cy="2916"/>
          </a:xfrm>
        </p:grpSpPr>
        <p:pic>
          <p:nvPicPr>
            <p:cNvPr id="21509" name="Picture 7" descr="ABBro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6" y="624"/>
              <a:ext cx="2131" cy="291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1510" name="Line 8"/>
            <p:cNvSpPr>
              <a:spLocks noChangeShapeType="1"/>
            </p:cNvSpPr>
            <p:nvPr/>
          </p:nvSpPr>
          <p:spPr bwMode="auto">
            <a:xfrm flipV="1">
              <a:off x="3456" y="2256"/>
              <a:ext cx="0" cy="528"/>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1" name="Line 9"/>
            <p:cNvSpPr>
              <a:spLocks noChangeShapeType="1"/>
            </p:cNvSpPr>
            <p:nvPr/>
          </p:nvSpPr>
          <p:spPr bwMode="auto">
            <a:xfrm flipH="1">
              <a:off x="3024" y="2784"/>
              <a:ext cx="432"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2" name="Line 10"/>
            <p:cNvSpPr>
              <a:spLocks noChangeShapeType="1"/>
            </p:cNvSpPr>
            <p:nvPr/>
          </p:nvSpPr>
          <p:spPr bwMode="auto">
            <a:xfrm>
              <a:off x="3456" y="2784"/>
              <a:ext cx="528"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11"/>
            <p:cNvSpPr>
              <a:spLocks noChangeShapeType="1"/>
            </p:cNvSpPr>
            <p:nvPr/>
          </p:nvSpPr>
          <p:spPr bwMode="auto">
            <a:xfrm flipH="1">
              <a:off x="2592" y="2352"/>
              <a:ext cx="624" cy="48"/>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4" name="Line 12"/>
            <p:cNvSpPr>
              <a:spLocks noChangeShapeType="1"/>
            </p:cNvSpPr>
            <p:nvPr/>
          </p:nvSpPr>
          <p:spPr bwMode="auto">
            <a:xfrm flipV="1">
              <a:off x="3216" y="1920"/>
              <a:ext cx="0" cy="4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3"/>
            <p:cNvSpPr>
              <a:spLocks noChangeShapeType="1"/>
            </p:cNvSpPr>
            <p:nvPr/>
          </p:nvSpPr>
          <p:spPr bwMode="auto">
            <a:xfrm>
              <a:off x="3216" y="2352"/>
              <a:ext cx="336"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14"/>
            <p:cNvSpPr>
              <a:spLocks noChangeShapeType="1"/>
            </p:cNvSpPr>
            <p:nvPr/>
          </p:nvSpPr>
          <p:spPr bwMode="auto">
            <a:xfrm flipH="1">
              <a:off x="2496" y="912"/>
              <a:ext cx="336" cy="48"/>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7" name="Line 15"/>
            <p:cNvSpPr>
              <a:spLocks noChangeShapeType="1"/>
            </p:cNvSpPr>
            <p:nvPr/>
          </p:nvSpPr>
          <p:spPr bwMode="auto">
            <a:xfrm>
              <a:off x="2832" y="912"/>
              <a:ext cx="144" cy="336"/>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6"/>
            <p:cNvSpPr>
              <a:spLocks noChangeShapeType="1"/>
            </p:cNvSpPr>
            <p:nvPr/>
          </p:nvSpPr>
          <p:spPr bwMode="auto">
            <a:xfrm flipV="1">
              <a:off x="2832" y="768"/>
              <a:ext cx="336"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Text Box 17"/>
            <p:cNvSpPr txBox="1">
              <a:spLocks noChangeArrowheads="1"/>
            </p:cNvSpPr>
            <p:nvPr/>
          </p:nvSpPr>
          <p:spPr bwMode="auto">
            <a:xfrm>
              <a:off x="3504" y="211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b="1">
                  <a:solidFill>
                    <a:schemeClr val="bg1"/>
                  </a:solidFill>
                </a:rPr>
                <a:t>Z</a:t>
              </a:r>
              <a:r>
                <a:rPr lang="en-US" altLang="en-US" b="1" baseline="-25000">
                  <a:solidFill>
                    <a:schemeClr val="bg1"/>
                  </a:solidFill>
                </a:rPr>
                <a:t>1</a:t>
              </a:r>
            </a:p>
          </p:txBody>
        </p:sp>
        <p:sp>
          <p:nvSpPr>
            <p:cNvPr id="21520" name="Text Box 18"/>
            <p:cNvSpPr txBox="1">
              <a:spLocks noChangeArrowheads="1"/>
            </p:cNvSpPr>
            <p:nvPr/>
          </p:nvSpPr>
          <p:spPr bwMode="auto">
            <a:xfrm>
              <a:off x="2544" y="201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b="1">
                  <a:solidFill>
                    <a:schemeClr val="bg1"/>
                  </a:solidFill>
                </a:rPr>
                <a:t>Z</a:t>
              </a:r>
              <a:r>
                <a:rPr lang="en-US" altLang="en-US" b="1" baseline="-25000">
                  <a:solidFill>
                    <a:schemeClr val="bg1"/>
                  </a:solidFill>
                </a:rPr>
                <a:t>2</a:t>
              </a:r>
            </a:p>
          </p:txBody>
        </p:sp>
        <p:sp>
          <p:nvSpPr>
            <p:cNvPr id="21521" name="Text Box 19"/>
            <p:cNvSpPr txBox="1">
              <a:spLocks noChangeArrowheads="1"/>
            </p:cNvSpPr>
            <p:nvPr/>
          </p:nvSpPr>
          <p:spPr bwMode="auto">
            <a:xfrm>
              <a:off x="2544" y="100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b="1">
                  <a:solidFill>
                    <a:schemeClr val="bg1"/>
                  </a:solidFill>
                </a:rPr>
                <a:t>Z</a:t>
              </a:r>
              <a:r>
                <a:rPr lang="en-US" altLang="en-US" b="1" baseline="-25000">
                  <a:solidFill>
                    <a:schemeClr val="bg1"/>
                  </a:solidFill>
                </a:rPr>
                <a:t>3</a:t>
              </a:r>
            </a:p>
          </p:txBody>
        </p:sp>
        <p:sp>
          <p:nvSpPr>
            <p:cNvPr id="21522" name="Line 20"/>
            <p:cNvSpPr>
              <a:spLocks noChangeShapeType="1"/>
            </p:cNvSpPr>
            <p:nvPr/>
          </p:nvSpPr>
          <p:spPr bwMode="auto">
            <a:xfrm flipH="1" flipV="1">
              <a:off x="3936" y="816"/>
              <a:ext cx="192" cy="96"/>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3" name="Line 21"/>
            <p:cNvSpPr>
              <a:spLocks noChangeShapeType="1"/>
            </p:cNvSpPr>
            <p:nvPr/>
          </p:nvSpPr>
          <p:spPr bwMode="auto">
            <a:xfrm>
              <a:off x="3456" y="912"/>
              <a:ext cx="384"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4" name="Line 22"/>
            <p:cNvSpPr>
              <a:spLocks noChangeShapeType="1"/>
            </p:cNvSpPr>
            <p:nvPr/>
          </p:nvSpPr>
          <p:spPr bwMode="auto">
            <a:xfrm>
              <a:off x="4416" y="1152"/>
              <a:ext cx="144" cy="144"/>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609600" y="381000"/>
            <a:ext cx="8001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rPr>
              <a:t>Homogeneous Transformation</a:t>
            </a:r>
            <a:endParaRPr lang="en-US">
              <a:solidFill>
                <a:srgbClr val="FFFFCC"/>
              </a:solidFill>
            </a:endParaRPr>
          </a:p>
        </p:txBody>
      </p:sp>
      <p:sp>
        <p:nvSpPr>
          <p:cNvPr id="17412" name="Text Box 4"/>
          <p:cNvSpPr txBox="1">
            <a:spLocks noChangeArrowheads="1"/>
          </p:cNvSpPr>
          <p:nvPr/>
        </p:nvSpPr>
        <p:spPr bwMode="auto">
          <a:xfrm>
            <a:off x="609600" y="3505200"/>
            <a:ext cx="8534400" cy="2014538"/>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1800" b="1" i="1">
                <a:solidFill>
                  <a:schemeClr val="bg1"/>
                </a:solidFill>
                <a:latin typeface="Times New Roman" pitchFamily="18" charset="0"/>
              </a:rPr>
              <a:t>Notes:</a:t>
            </a:r>
            <a:br>
              <a:rPr lang="en-US" sz="1800" b="1" i="1">
                <a:solidFill>
                  <a:schemeClr val="bg1"/>
                </a:solidFill>
                <a:latin typeface="Times New Roman" pitchFamily="18" charset="0"/>
              </a:rPr>
            </a:br>
            <a:r>
              <a:rPr lang="en-US" sz="1800" b="1">
                <a:solidFill>
                  <a:schemeClr val="bg1"/>
                </a:solidFill>
                <a:latin typeface="Times New Roman" pitchFamily="18" charset="0"/>
              </a:rPr>
              <a:t>1. In robotics d = 0</a:t>
            </a:r>
            <a:br>
              <a:rPr lang="en-US" sz="1800" b="1">
                <a:solidFill>
                  <a:schemeClr val="bg1"/>
                </a:solidFill>
                <a:latin typeface="Times New Roman" pitchFamily="18" charset="0"/>
              </a:rPr>
            </a:br>
            <a:r>
              <a:rPr lang="en-US" sz="1800" b="1">
                <a:solidFill>
                  <a:schemeClr val="bg1"/>
                </a:solidFill>
                <a:latin typeface="Times New Roman" pitchFamily="18" charset="0"/>
              </a:rPr>
              <a:t>2. p = origin of xyz relative to XYZ</a:t>
            </a:r>
            <a:br>
              <a:rPr lang="en-US" sz="1800" b="1">
                <a:solidFill>
                  <a:schemeClr val="bg1"/>
                </a:solidFill>
                <a:latin typeface="Times New Roman" pitchFamily="18" charset="0"/>
              </a:rPr>
            </a:br>
            <a:r>
              <a:rPr lang="en-US" sz="1800" b="1">
                <a:solidFill>
                  <a:schemeClr val="bg1"/>
                </a:solidFill>
                <a:latin typeface="Times New Roman" pitchFamily="18" charset="0"/>
              </a:rPr>
              <a:t>3. Three columns of R are direction cosines of x, y, z with respect to X, Y, </a:t>
            </a:r>
            <a:br>
              <a:rPr lang="en-US" sz="1800" b="1">
                <a:solidFill>
                  <a:schemeClr val="bg1"/>
                </a:solidFill>
                <a:latin typeface="Times New Roman" pitchFamily="18" charset="0"/>
              </a:rPr>
            </a:br>
            <a:r>
              <a:rPr lang="en-US" sz="1800" b="1">
                <a:solidFill>
                  <a:schemeClr val="bg1"/>
                </a:solidFill>
                <a:latin typeface="Times New Roman" pitchFamily="18" charset="0"/>
              </a:rPr>
              <a:t>    and Z, e.g., R(1,2) = cosine of angle between y and X.</a:t>
            </a:r>
            <a:br>
              <a:rPr lang="en-US" sz="1800" b="1">
                <a:solidFill>
                  <a:schemeClr val="bg1"/>
                </a:solidFill>
                <a:latin typeface="Times New Roman" pitchFamily="18" charset="0"/>
              </a:rPr>
            </a:br>
            <a:r>
              <a:rPr lang="en-US" sz="1800" b="1">
                <a:solidFill>
                  <a:schemeClr val="bg1"/>
                </a:solidFill>
                <a:latin typeface="Times New Roman" pitchFamily="18" charset="0"/>
              </a:rPr>
              <a:t>4. If xyz aligned with XYZ, then R = I = identity matrix.</a:t>
            </a:r>
            <a:br>
              <a:rPr lang="en-US" sz="1800" b="1">
                <a:solidFill>
                  <a:schemeClr val="bg1"/>
                </a:solidFill>
                <a:latin typeface="Times New Roman" pitchFamily="18" charset="0"/>
              </a:rPr>
            </a:br>
            <a:r>
              <a:rPr lang="en-US" sz="1800" b="1">
                <a:solidFill>
                  <a:schemeClr val="bg1"/>
                </a:solidFill>
                <a:latin typeface="Times New Roman" pitchFamily="18" charset="0"/>
              </a:rPr>
              <a:t>5. If rotation only then p = 0 = zero vector. </a:t>
            </a:r>
          </a:p>
        </p:txBody>
      </p:sp>
      <p:sp>
        <p:nvSpPr>
          <p:cNvPr id="1029" name="Text Box 7"/>
          <p:cNvSpPr txBox="1">
            <a:spLocks noChangeArrowheads="1"/>
          </p:cNvSpPr>
          <p:nvPr/>
        </p:nvSpPr>
        <p:spPr bwMode="auto">
          <a:xfrm>
            <a:off x="533400" y="1143000"/>
            <a:ext cx="434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graphicFrame>
        <p:nvGraphicFramePr>
          <p:cNvPr id="1026" name="Object 8"/>
          <p:cNvGraphicFramePr>
            <a:graphicFrameLocks noChangeAspect="1"/>
          </p:cNvGraphicFramePr>
          <p:nvPr/>
        </p:nvGraphicFramePr>
        <p:xfrm>
          <a:off x="3505200" y="1143000"/>
          <a:ext cx="5062538" cy="2600325"/>
        </p:xfrm>
        <a:graphic>
          <a:graphicData uri="http://schemas.openxmlformats.org/presentationml/2006/ole">
            <mc:AlternateContent xmlns:mc="http://schemas.openxmlformats.org/markup-compatibility/2006">
              <mc:Choice xmlns:v="urn:schemas-microsoft-com:vml" Requires="v">
                <p:oleObj spid="_x0000_s1045" name="Equation" r:id="rId3" imgW="2489040" imgH="1155600" progId="Equation.3">
                  <p:embed/>
                </p:oleObj>
              </mc:Choice>
              <mc:Fallback>
                <p:oleObj name="Equation" r:id="rId3" imgW="2489040" imgH="11556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1143000"/>
                        <a:ext cx="5062538" cy="26003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030" name="Group 23"/>
          <p:cNvGrpSpPr>
            <a:grpSpLocks/>
          </p:cNvGrpSpPr>
          <p:nvPr/>
        </p:nvGrpSpPr>
        <p:grpSpPr bwMode="auto">
          <a:xfrm>
            <a:off x="533400" y="1219200"/>
            <a:ext cx="2714625" cy="1965325"/>
            <a:chOff x="114" y="768"/>
            <a:chExt cx="1710" cy="1238"/>
          </a:xfrm>
        </p:grpSpPr>
        <p:sp>
          <p:nvSpPr>
            <p:cNvPr id="1031" name="Line 9"/>
            <p:cNvSpPr>
              <a:spLocks noChangeShapeType="1"/>
            </p:cNvSpPr>
            <p:nvPr/>
          </p:nvSpPr>
          <p:spPr bwMode="auto">
            <a:xfrm>
              <a:off x="1152" y="912"/>
              <a:ext cx="192" cy="384"/>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Line 10"/>
            <p:cNvSpPr>
              <a:spLocks noChangeShapeType="1"/>
            </p:cNvSpPr>
            <p:nvPr/>
          </p:nvSpPr>
          <p:spPr bwMode="auto">
            <a:xfrm flipV="1">
              <a:off x="1344" y="1056"/>
              <a:ext cx="384" cy="24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Line 11"/>
            <p:cNvSpPr>
              <a:spLocks noChangeShapeType="1"/>
            </p:cNvSpPr>
            <p:nvPr/>
          </p:nvSpPr>
          <p:spPr bwMode="auto">
            <a:xfrm flipH="1">
              <a:off x="1152" y="1296"/>
              <a:ext cx="192" cy="33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 name="Line 12"/>
            <p:cNvSpPr>
              <a:spLocks noChangeShapeType="1"/>
            </p:cNvSpPr>
            <p:nvPr/>
          </p:nvSpPr>
          <p:spPr bwMode="auto">
            <a:xfrm>
              <a:off x="336" y="912"/>
              <a:ext cx="0" cy="672"/>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3"/>
            <p:cNvSpPr>
              <a:spLocks noChangeShapeType="1"/>
            </p:cNvSpPr>
            <p:nvPr/>
          </p:nvSpPr>
          <p:spPr bwMode="auto">
            <a:xfrm>
              <a:off x="336" y="1584"/>
              <a:ext cx="67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Line 14"/>
            <p:cNvSpPr>
              <a:spLocks noChangeShapeType="1"/>
            </p:cNvSpPr>
            <p:nvPr/>
          </p:nvSpPr>
          <p:spPr bwMode="auto">
            <a:xfrm flipH="1">
              <a:off x="114" y="1584"/>
              <a:ext cx="222" cy="384"/>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Text Box 15"/>
            <p:cNvSpPr txBox="1">
              <a:spLocks noChangeArrowheads="1"/>
            </p:cNvSpPr>
            <p:nvPr/>
          </p:nvSpPr>
          <p:spPr bwMode="auto">
            <a:xfrm>
              <a:off x="768" y="1584"/>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17424" name="Text Box 16"/>
            <p:cNvSpPr txBox="1">
              <a:spLocks noChangeArrowheads="1"/>
            </p:cNvSpPr>
            <p:nvPr/>
          </p:nvSpPr>
          <p:spPr bwMode="auto">
            <a:xfrm>
              <a:off x="384" y="912"/>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17425" name="Text Box 17"/>
            <p:cNvSpPr txBox="1">
              <a:spLocks noChangeArrowheads="1"/>
            </p:cNvSpPr>
            <p:nvPr/>
          </p:nvSpPr>
          <p:spPr bwMode="auto">
            <a:xfrm>
              <a:off x="288" y="1776"/>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17426" name="Text Box 18"/>
            <p:cNvSpPr txBox="1">
              <a:spLocks noChangeArrowheads="1"/>
            </p:cNvSpPr>
            <p:nvPr/>
          </p:nvSpPr>
          <p:spPr bwMode="auto">
            <a:xfrm>
              <a:off x="1248" y="768"/>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17427" name="Text Box 19"/>
            <p:cNvSpPr txBox="1">
              <a:spLocks noChangeArrowheads="1"/>
            </p:cNvSpPr>
            <p:nvPr/>
          </p:nvSpPr>
          <p:spPr bwMode="auto">
            <a:xfrm>
              <a:off x="1584" y="1152"/>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17428" name="Text Box 20"/>
            <p:cNvSpPr txBox="1">
              <a:spLocks noChangeArrowheads="1"/>
            </p:cNvSpPr>
            <p:nvPr/>
          </p:nvSpPr>
          <p:spPr bwMode="auto">
            <a:xfrm>
              <a:off x="1248" y="1488"/>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1043" name="Line 21"/>
            <p:cNvSpPr>
              <a:spLocks noChangeShapeType="1"/>
            </p:cNvSpPr>
            <p:nvPr/>
          </p:nvSpPr>
          <p:spPr bwMode="auto">
            <a:xfrm flipV="1">
              <a:off x="384" y="1296"/>
              <a:ext cx="960" cy="24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0" name="Text Box 22"/>
            <p:cNvSpPr txBox="1">
              <a:spLocks noChangeArrowheads="1"/>
            </p:cNvSpPr>
            <p:nvPr/>
          </p:nvSpPr>
          <p:spPr bwMode="auto">
            <a:xfrm>
              <a:off x="768" y="1200"/>
              <a:ext cx="240"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p</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3400" y="228600"/>
            <a:ext cx="8153400" cy="13112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rPr>
              <a:t>Interpretation of Homogeneous Transformation</a:t>
            </a:r>
          </a:p>
        </p:txBody>
      </p:sp>
      <p:sp>
        <p:nvSpPr>
          <p:cNvPr id="2052" name="Text Box 5"/>
          <p:cNvSpPr txBox="1">
            <a:spLocks noChangeArrowheads="1"/>
          </p:cNvSpPr>
          <p:nvPr/>
        </p:nvSpPr>
        <p:spPr bwMode="auto">
          <a:xfrm>
            <a:off x="685800" y="19812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graphicFrame>
        <p:nvGraphicFramePr>
          <p:cNvPr id="2050" name="Object 6"/>
          <p:cNvGraphicFramePr>
            <a:graphicFrameLocks noChangeAspect="1"/>
          </p:cNvGraphicFramePr>
          <p:nvPr/>
        </p:nvGraphicFramePr>
        <p:xfrm>
          <a:off x="838200" y="1905000"/>
          <a:ext cx="3673475" cy="2195513"/>
        </p:xfrm>
        <a:graphic>
          <a:graphicData uri="http://schemas.openxmlformats.org/presentationml/2006/ole">
            <mc:AlternateContent xmlns:mc="http://schemas.openxmlformats.org/markup-compatibility/2006">
              <mc:Choice xmlns:v="urn:schemas-microsoft-com:vml" Requires="v">
                <p:oleObj spid="_x0000_s2068" name="Equation" r:id="rId3" imgW="1143000" imgH="914400" progId="Equation.3">
                  <p:embed/>
                </p:oleObj>
              </mc:Choice>
              <mc:Fallback>
                <p:oleObj name="Equation" r:id="rId3" imgW="1143000" imgH="9144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905000"/>
                        <a:ext cx="3673475" cy="21955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Line 9"/>
          <p:cNvSpPr>
            <a:spLocks noChangeShapeType="1"/>
          </p:cNvSpPr>
          <p:nvPr/>
        </p:nvSpPr>
        <p:spPr bwMode="auto">
          <a:xfrm>
            <a:off x="6324600" y="1752600"/>
            <a:ext cx="0" cy="2057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Line 10"/>
          <p:cNvSpPr>
            <a:spLocks noChangeShapeType="1"/>
          </p:cNvSpPr>
          <p:nvPr/>
        </p:nvSpPr>
        <p:spPr bwMode="auto">
          <a:xfrm>
            <a:off x="6324600" y="3810000"/>
            <a:ext cx="2362200"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 name="Line 12"/>
          <p:cNvSpPr>
            <a:spLocks noChangeShapeType="1"/>
          </p:cNvSpPr>
          <p:nvPr/>
        </p:nvSpPr>
        <p:spPr bwMode="auto">
          <a:xfrm flipH="1">
            <a:off x="6705600" y="4114800"/>
            <a:ext cx="533400" cy="533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13"/>
          <p:cNvSpPr>
            <a:spLocks noChangeShapeType="1"/>
          </p:cNvSpPr>
          <p:nvPr/>
        </p:nvSpPr>
        <p:spPr bwMode="auto">
          <a:xfrm flipH="1">
            <a:off x="5181600" y="3810000"/>
            <a:ext cx="1143000" cy="11430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 name="Line 15"/>
          <p:cNvSpPr>
            <a:spLocks noChangeShapeType="1"/>
          </p:cNvSpPr>
          <p:nvPr/>
        </p:nvSpPr>
        <p:spPr bwMode="auto">
          <a:xfrm flipV="1">
            <a:off x="6705600" y="3581400"/>
            <a:ext cx="0" cy="10668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 name="Line 16"/>
          <p:cNvSpPr>
            <a:spLocks noChangeShapeType="1"/>
          </p:cNvSpPr>
          <p:nvPr/>
        </p:nvSpPr>
        <p:spPr bwMode="auto">
          <a:xfrm>
            <a:off x="6705600" y="4648200"/>
            <a:ext cx="12192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 name="Line 17"/>
          <p:cNvSpPr>
            <a:spLocks noChangeShapeType="1"/>
          </p:cNvSpPr>
          <p:nvPr/>
        </p:nvSpPr>
        <p:spPr bwMode="auto">
          <a:xfrm flipH="1">
            <a:off x="5486400" y="4648200"/>
            <a:ext cx="1143000" cy="0"/>
          </a:xfrm>
          <a:prstGeom prst="line">
            <a:avLst/>
          </a:prstGeom>
          <a:noFill/>
          <a:ln w="9525">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Text Box 18"/>
          <p:cNvSpPr txBox="1">
            <a:spLocks noChangeArrowheads="1"/>
          </p:cNvSpPr>
          <p:nvPr/>
        </p:nvSpPr>
        <p:spPr bwMode="auto">
          <a:xfrm>
            <a:off x="8229600" y="32766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18451" name="Text Box 19"/>
          <p:cNvSpPr txBox="1">
            <a:spLocks noChangeArrowheads="1"/>
          </p:cNvSpPr>
          <p:nvPr/>
        </p:nvSpPr>
        <p:spPr bwMode="auto">
          <a:xfrm>
            <a:off x="6781800" y="33528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18452" name="Text Box 20"/>
          <p:cNvSpPr txBox="1">
            <a:spLocks noChangeArrowheads="1"/>
          </p:cNvSpPr>
          <p:nvPr/>
        </p:nvSpPr>
        <p:spPr bwMode="auto">
          <a:xfrm>
            <a:off x="7315200" y="40386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18453" name="Text Box 21"/>
          <p:cNvSpPr txBox="1">
            <a:spLocks noChangeArrowheads="1"/>
          </p:cNvSpPr>
          <p:nvPr/>
        </p:nvSpPr>
        <p:spPr bwMode="auto">
          <a:xfrm>
            <a:off x="7924800" y="47244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18454" name="Text Box 22"/>
          <p:cNvSpPr txBox="1">
            <a:spLocks noChangeArrowheads="1"/>
          </p:cNvSpPr>
          <p:nvPr/>
        </p:nvSpPr>
        <p:spPr bwMode="auto">
          <a:xfrm>
            <a:off x="6477000" y="16764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18455" name="Text Box 23"/>
          <p:cNvSpPr txBox="1">
            <a:spLocks noChangeArrowheads="1"/>
          </p:cNvSpPr>
          <p:nvPr/>
        </p:nvSpPr>
        <p:spPr bwMode="auto">
          <a:xfrm>
            <a:off x="5334000" y="4876800"/>
            <a:ext cx="3810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18456" name="Text Box 24"/>
          <p:cNvSpPr txBox="1">
            <a:spLocks noChangeArrowheads="1"/>
          </p:cNvSpPr>
          <p:nvPr/>
        </p:nvSpPr>
        <p:spPr bwMode="auto">
          <a:xfrm>
            <a:off x="5486400" y="3733800"/>
            <a:ext cx="8382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200</a:t>
            </a:r>
          </a:p>
        </p:txBody>
      </p:sp>
      <p:sp>
        <p:nvSpPr>
          <p:cNvPr id="18457" name="Text Box 25"/>
          <p:cNvSpPr txBox="1">
            <a:spLocks noChangeArrowheads="1"/>
          </p:cNvSpPr>
          <p:nvPr/>
        </p:nvSpPr>
        <p:spPr bwMode="auto">
          <a:xfrm>
            <a:off x="5867400" y="4724400"/>
            <a:ext cx="609600" cy="365125"/>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100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57200" y="381000"/>
            <a:ext cx="82296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4000" b="1">
                <a:solidFill>
                  <a:srgbClr val="FFFFCC"/>
                </a:solidFill>
                <a:latin typeface="Times New Roman" pitchFamily="18" charset="0"/>
              </a:rPr>
              <a:t>Example</a:t>
            </a:r>
          </a:p>
        </p:txBody>
      </p:sp>
      <p:sp>
        <p:nvSpPr>
          <p:cNvPr id="3076" name="Text Box 3"/>
          <p:cNvSpPr txBox="1">
            <a:spLocks noChangeArrowheads="1"/>
          </p:cNvSpPr>
          <p:nvPr/>
        </p:nvSpPr>
        <p:spPr bwMode="auto">
          <a:xfrm>
            <a:off x="0" y="3048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sp>
        <p:nvSpPr>
          <p:cNvPr id="3077" name="Text Box 5"/>
          <p:cNvSpPr txBox="1">
            <a:spLocks noChangeArrowheads="1"/>
          </p:cNvSpPr>
          <p:nvPr/>
        </p:nvSpPr>
        <p:spPr bwMode="auto">
          <a:xfrm>
            <a:off x="609600" y="11430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sp>
        <p:nvSpPr>
          <p:cNvPr id="19464" name="Text Box 8"/>
          <p:cNvSpPr txBox="1">
            <a:spLocks noChangeArrowheads="1"/>
          </p:cNvSpPr>
          <p:nvPr/>
        </p:nvSpPr>
        <p:spPr bwMode="auto">
          <a:xfrm>
            <a:off x="533400" y="1371600"/>
            <a:ext cx="8077200" cy="155257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a:solidFill>
                  <a:schemeClr val="bg1"/>
                </a:solidFill>
                <a:latin typeface="Times New Roman" pitchFamily="18" charset="0"/>
              </a:rPr>
              <a:t>Can you show that </a:t>
            </a:r>
            <a:r>
              <a:rPr lang="en-US" b="1">
                <a:solidFill>
                  <a:schemeClr val="bg1"/>
                </a:solidFill>
                <a:latin typeface="Times New Roman" pitchFamily="18" charset="0"/>
              </a:rPr>
              <a:t>H</a:t>
            </a:r>
            <a:r>
              <a:rPr lang="en-US">
                <a:solidFill>
                  <a:schemeClr val="bg1"/>
                </a:solidFill>
                <a:latin typeface="Times New Roman" pitchFamily="18" charset="0"/>
              </a:rPr>
              <a:t> from the previous slide is the same as </a:t>
            </a:r>
            <a:r>
              <a:rPr lang="en-US" b="1">
                <a:solidFill>
                  <a:schemeClr val="bg1"/>
                </a:solidFill>
                <a:latin typeface="Times New Roman" pitchFamily="18" charset="0"/>
              </a:rPr>
              <a:t>H</a:t>
            </a:r>
            <a:r>
              <a:rPr lang="en-US">
                <a:solidFill>
                  <a:schemeClr val="bg1"/>
                </a:solidFill>
                <a:latin typeface="Times New Roman" pitchFamily="18" charset="0"/>
              </a:rPr>
              <a:t>(</a:t>
            </a:r>
            <a:r>
              <a:rPr lang="en-US" b="1">
                <a:solidFill>
                  <a:schemeClr val="bg1"/>
                </a:solidFill>
                <a:latin typeface="Times New Roman" pitchFamily="18" charset="0"/>
              </a:rPr>
              <a:t>p</a:t>
            </a:r>
            <a:r>
              <a:rPr lang="en-US">
                <a:solidFill>
                  <a:schemeClr val="bg1"/>
                </a:solidFill>
                <a:latin typeface="Times New Roman" pitchFamily="18" charset="0"/>
              </a:rPr>
              <a:t>) </a:t>
            </a:r>
            <a:r>
              <a:rPr lang="en-US" b="1">
                <a:solidFill>
                  <a:schemeClr val="bg1"/>
                </a:solidFill>
                <a:latin typeface="Times New Roman" pitchFamily="18" charset="0"/>
              </a:rPr>
              <a:t>H</a:t>
            </a:r>
            <a:r>
              <a:rPr lang="en-US">
                <a:solidFill>
                  <a:schemeClr val="bg1"/>
                </a:solidFill>
                <a:latin typeface="Times New Roman" pitchFamily="18" charset="0"/>
              </a:rPr>
              <a:t>(z,90˚)where frame xyz is first offset from the base frame by </a:t>
            </a:r>
            <a:r>
              <a:rPr lang="en-US" b="1">
                <a:solidFill>
                  <a:schemeClr val="bg1"/>
                </a:solidFill>
                <a:latin typeface="Times New Roman" pitchFamily="18" charset="0"/>
              </a:rPr>
              <a:t>p</a:t>
            </a:r>
            <a:r>
              <a:rPr lang="en-US">
                <a:solidFill>
                  <a:schemeClr val="bg1"/>
                </a:solidFill>
                <a:latin typeface="Times New Roman" pitchFamily="18" charset="0"/>
              </a:rPr>
              <a:t> = [200 100 0]</a:t>
            </a:r>
            <a:r>
              <a:rPr lang="en-US" baseline="30000">
                <a:solidFill>
                  <a:schemeClr val="bg1"/>
                </a:solidFill>
                <a:latin typeface="Times New Roman" pitchFamily="18" charset="0"/>
              </a:rPr>
              <a:t>T</a:t>
            </a:r>
            <a:r>
              <a:rPr lang="en-US">
                <a:solidFill>
                  <a:schemeClr val="bg1"/>
                </a:solidFill>
                <a:latin typeface="Times New Roman" pitchFamily="18" charset="0"/>
              </a:rPr>
              <a:t>, followed by a 90˚ rotation applied about the frame (or body) z axis?</a:t>
            </a:r>
          </a:p>
        </p:txBody>
      </p:sp>
      <p:sp>
        <p:nvSpPr>
          <p:cNvPr id="3079" name="Rectangle 15"/>
          <p:cNvSpPr>
            <a:spLocks noChangeArrowheads="1"/>
          </p:cNvSpPr>
          <p:nvPr/>
        </p:nvSpPr>
        <p:spPr bwMode="auto">
          <a:xfrm>
            <a:off x="914400" y="3048000"/>
            <a:ext cx="7086600" cy="2133600"/>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en-US" altLang="en-US"/>
          </a:p>
        </p:txBody>
      </p:sp>
      <p:graphicFrame>
        <p:nvGraphicFramePr>
          <p:cNvPr id="3074" name="Object 16"/>
          <p:cNvGraphicFramePr>
            <a:graphicFrameLocks noChangeAspect="1"/>
          </p:cNvGraphicFramePr>
          <p:nvPr/>
        </p:nvGraphicFramePr>
        <p:xfrm>
          <a:off x="1066800" y="3657600"/>
          <a:ext cx="6784975" cy="1447800"/>
        </p:xfrm>
        <a:graphic>
          <a:graphicData uri="http://schemas.openxmlformats.org/presentationml/2006/ole">
            <mc:AlternateContent xmlns:mc="http://schemas.openxmlformats.org/markup-compatibility/2006">
              <mc:Choice xmlns:v="urn:schemas-microsoft-com:vml" Requires="v">
                <p:oleObj spid="_x0000_s3081" name="Equation" r:id="rId3" imgW="6438600" imgH="1447560" progId="Equation.3">
                  <p:embed/>
                </p:oleObj>
              </mc:Choice>
              <mc:Fallback>
                <p:oleObj name="Equation" r:id="rId3" imgW="6438600" imgH="144756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657600"/>
                        <a:ext cx="6784975"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Text Box 17"/>
          <p:cNvSpPr txBox="1">
            <a:spLocks noChangeArrowheads="1"/>
          </p:cNvSpPr>
          <p:nvPr/>
        </p:nvSpPr>
        <p:spPr bwMode="auto">
          <a:xfrm>
            <a:off x="990600" y="3124200"/>
            <a:ext cx="297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sz="2000" b="1"/>
              <a:t>H </a:t>
            </a:r>
            <a:r>
              <a:rPr lang="en-US" altLang="en-US" sz="2000"/>
              <a:t>= </a:t>
            </a:r>
            <a:r>
              <a:rPr lang="en-US" altLang="en-US" sz="2000" b="1"/>
              <a:t>H</a:t>
            </a:r>
            <a:r>
              <a:rPr lang="en-US" altLang="en-US" sz="2000"/>
              <a:t>(</a:t>
            </a:r>
            <a:r>
              <a:rPr lang="en-US" altLang="en-US" sz="2000" b="1"/>
              <a:t>p</a:t>
            </a:r>
            <a:r>
              <a:rPr lang="en-US" altLang="en-US" sz="2000"/>
              <a:t>) </a:t>
            </a:r>
            <a:r>
              <a:rPr lang="en-US" altLang="en-US" sz="2000" b="1"/>
              <a:t>H</a:t>
            </a:r>
            <a:r>
              <a:rPr lang="en-US" altLang="en-US" sz="2000"/>
              <a:t>(z, 90˚)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647700" y="546100"/>
            <a:ext cx="7772400" cy="1905000"/>
          </a:xfrm>
          <a:prstGeom prst="rect">
            <a:avLst/>
          </a:prstGeom>
          <a:noFill/>
          <a:ln w="9525">
            <a:noFill/>
            <a:miter lim="800000"/>
            <a:headEnd/>
            <a:tailEnd/>
          </a:ln>
          <a:effectLst>
            <a:outerShdw dist="17961" dir="2700000" algn="ctr" rotWithShape="0">
              <a:schemeClr val="tx1"/>
            </a:outerShdw>
          </a:effectLst>
        </p:spPr>
        <p:txBody>
          <a:bodyPr anchor="ctr"/>
          <a:lstStyle/>
          <a:p>
            <a:pPr>
              <a:defRPr/>
            </a:pPr>
            <a:r>
              <a:rPr lang="en-US" sz="4000" b="1" i="1">
                <a:solidFill>
                  <a:srgbClr val="FFFFCC"/>
                </a:solidFill>
                <a:latin typeface="Times New Roman" pitchFamily="18" charset="0"/>
              </a:rPr>
              <a:t>Robot Function</a:t>
            </a:r>
            <a:r>
              <a:rPr lang="en-US" sz="4000" i="1">
                <a:solidFill>
                  <a:schemeClr val="tx2"/>
                </a:solidFill>
                <a:latin typeface="Times New Roman" pitchFamily="18" charset="0"/>
              </a:rPr>
              <a:t> </a:t>
            </a:r>
          </a:p>
          <a:p>
            <a:pPr>
              <a:buFontTx/>
              <a:buChar char="•"/>
              <a:defRPr/>
            </a:pPr>
            <a:r>
              <a:rPr lang="en-US" b="1">
                <a:solidFill>
                  <a:schemeClr val="bg1"/>
                </a:solidFill>
                <a:latin typeface="Times New Roman" pitchFamily="18" charset="0"/>
              </a:rPr>
              <a:t> Generate specific motion of joints</a:t>
            </a:r>
          </a:p>
          <a:p>
            <a:pPr>
              <a:buFontTx/>
              <a:buChar char="•"/>
              <a:defRPr/>
            </a:pPr>
            <a:r>
              <a:rPr lang="en-US" b="1">
                <a:solidFill>
                  <a:schemeClr val="bg1"/>
                </a:solidFill>
                <a:latin typeface="Times New Roman" pitchFamily="18" charset="0"/>
              </a:rPr>
              <a:t> Integrate tooling and sensors</a:t>
            </a:r>
          </a:p>
        </p:txBody>
      </p:sp>
      <p:sp>
        <p:nvSpPr>
          <p:cNvPr id="32771" name="Rectangle 3"/>
          <p:cNvSpPr>
            <a:spLocks noChangeArrowheads="1"/>
          </p:cNvSpPr>
          <p:nvPr/>
        </p:nvSpPr>
        <p:spPr bwMode="auto">
          <a:xfrm>
            <a:off x="723900" y="2540000"/>
            <a:ext cx="5181600" cy="2743200"/>
          </a:xfrm>
          <a:prstGeom prst="rect">
            <a:avLst/>
          </a:prstGeom>
          <a:noFill/>
          <a:ln w="9525">
            <a:noFill/>
            <a:miter lim="800000"/>
            <a:headEnd/>
            <a:tailEnd/>
          </a:ln>
          <a:effectLst>
            <a:outerShdw dist="17961" dir="2700000" algn="ctr" rotWithShape="0">
              <a:schemeClr val="tx1"/>
            </a:outerShdw>
          </a:effectLst>
        </p:spPr>
        <p:txBody>
          <a:bodyPr/>
          <a:lstStyle/>
          <a:p>
            <a:pPr>
              <a:spcBef>
                <a:spcPct val="20000"/>
              </a:spcBef>
              <a:defRPr/>
            </a:pPr>
            <a:r>
              <a:rPr lang="en-US" sz="4000" b="1" i="1">
                <a:solidFill>
                  <a:srgbClr val="FFFFCC"/>
                </a:solidFill>
                <a:latin typeface="Times New Roman" pitchFamily="18" charset="0"/>
              </a:rPr>
              <a:t>Robot Processes</a:t>
            </a:r>
            <a:endParaRPr lang="en-US" sz="3200" i="1">
              <a:solidFill>
                <a:srgbClr val="FFFFCC"/>
              </a:solidFill>
              <a:latin typeface="Times New Roman" pitchFamily="18" charset="0"/>
            </a:endParaRPr>
          </a:p>
          <a:p>
            <a:pPr>
              <a:spcBef>
                <a:spcPct val="20000"/>
              </a:spcBef>
              <a:buFontTx/>
              <a:buChar char="•"/>
              <a:defRPr/>
            </a:pPr>
            <a:r>
              <a:rPr lang="en-US" b="1">
                <a:solidFill>
                  <a:schemeClr val="bg1"/>
                </a:solidFill>
                <a:latin typeface="Times New Roman" pitchFamily="18" charset="0"/>
              </a:rPr>
              <a:t> Path following</a:t>
            </a:r>
          </a:p>
          <a:p>
            <a:pPr>
              <a:spcBef>
                <a:spcPct val="20000"/>
              </a:spcBef>
              <a:buFontTx/>
              <a:buChar char="•"/>
              <a:defRPr/>
            </a:pPr>
            <a:r>
              <a:rPr lang="en-US" b="1">
                <a:solidFill>
                  <a:schemeClr val="bg1"/>
                </a:solidFill>
                <a:latin typeface="Times New Roman" pitchFamily="18" charset="0"/>
              </a:rPr>
              <a:t> Repetitive configuration moves</a:t>
            </a:r>
          </a:p>
          <a:p>
            <a:pPr>
              <a:spcBef>
                <a:spcPct val="20000"/>
              </a:spcBef>
              <a:buFontTx/>
              <a:buChar char="•"/>
              <a:defRPr/>
            </a:pPr>
            <a:r>
              <a:rPr lang="en-US" b="1">
                <a:solidFill>
                  <a:schemeClr val="bg1"/>
                </a:solidFill>
                <a:latin typeface="Times New Roman" pitchFamily="18" charset="0"/>
              </a:rPr>
              <a:t> Telerobotics</a:t>
            </a:r>
          </a:p>
          <a:p>
            <a:pPr>
              <a:spcBef>
                <a:spcPct val="20000"/>
              </a:spcBef>
              <a:buFontTx/>
              <a:buChar char="•"/>
              <a:defRPr/>
            </a:pPr>
            <a:r>
              <a:rPr lang="en-US" b="1">
                <a:solidFill>
                  <a:schemeClr val="bg1"/>
                </a:solidFill>
                <a:latin typeface="Times New Roman" pitchFamily="18" charset="0"/>
              </a:rPr>
              <a:t> Target moves versus taught moves</a:t>
            </a:r>
          </a:p>
        </p:txBody>
      </p:sp>
      <p:pic>
        <p:nvPicPr>
          <p:cNvPr id="32773" name="Picture 5" descr="C:\ered\courses\ME586\Images\irb5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9525" y="1752600"/>
            <a:ext cx="4054475"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6" descr="C:\ered\courses\ME586\Images\telerob.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14600"/>
            <a:ext cx="3505200" cy="26289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27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27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09600" y="228600"/>
            <a:ext cx="7848600" cy="1249363"/>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Rotation Transformations</a:t>
            </a:r>
            <a:endParaRPr lang="en-US">
              <a:solidFill>
                <a:srgbClr val="FFFFCC"/>
              </a:solidFill>
              <a:latin typeface="Times New Roman" pitchFamily="18" charset="0"/>
            </a:endParaRPr>
          </a:p>
          <a:p>
            <a:pPr>
              <a:spcBef>
                <a:spcPct val="50000"/>
              </a:spcBef>
              <a:defRPr/>
            </a:pPr>
            <a:r>
              <a:rPr lang="en-US">
                <a:solidFill>
                  <a:schemeClr val="bg1"/>
                </a:solidFill>
                <a:latin typeface="Times New Roman" pitchFamily="18" charset="0"/>
              </a:rPr>
              <a:t>Rotation about single axis:</a:t>
            </a:r>
          </a:p>
        </p:txBody>
      </p:sp>
      <p:pic>
        <p:nvPicPr>
          <p:cNvPr id="22531" name="Picture 12" descr="R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524000"/>
            <a:ext cx="6172200"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609600" y="304800"/>
            <a:ext cx="74676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4000" b="1">
                <a:solidFill>
                  <a:srgbClr val="FFFFCC"/>
                </a:solidFill>
                <a:latin typeface="Times New Roman" pitchFamily="18" charset="0"/>
              </a:rPr>
              <a:t>Transferring/Resolving Vectors</a:t>
            </a:r>
          </a:p>
        </p:txBody>
      </p:sp>
      <p:sp>
        <p:nvSpPr>
          <p:cNvPr id="21507" name="Text Box 3"/>
          <p:cNvSpPr txBox="1">
            <a:spLocks noChangeArrowheads="1"/>
          </p:cNvSpPr>
          <p:nvPr/>
        </p:nvSpPr>
        <p:spPr bwMode="auto">
          <a:xfrm>
            <a:off x="5105400" y="990600"/>
            <a:ext cx="3505200" cy="155257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latin typeface="Times New Roman" pitchFamily="18" charset="0"/>
              </a:rPr>
              <a:t>Transfer v to XYZ by</a:t>
            </a:r>
          </a:p>
          <a:p>
            <a:pPr>
              <a:spcBef>
                <a:spcPct val="50000"/>
              </a:spcBef>
              <a:defRPr/>
            </a:pPr>
            <a:r>
              <a:rPr lang="en-US" b="1">
                <a:solidFill>
                  <a:schemeClr val="bg1"/>
                </a:solidFill>
                <a:latin typeface="Times New Roman" pitchFamily="18" charset="0"/>
              </a:rPr>
              <a:t>	u = H v</a:t>
            </a:r>
          </a:p>
          <a:p>
            <a:pPr>
              <a:spcBef>
                <a:spcPct val="50000"/>
              </a:spcBef>
              <a:defRPr/>
            </a:pPr>
            <a:r>
              <a:rPr lang="en-US" b="1">
                <a:solidFill>
                  <a:schemeClr val="bg1"/>
                </a:solidFill>
                <a:latin typeface="Times New Roman" pitchFamily="18" charset="0"/>
              </a:rPr>
              <a:t>where</a:t>
            </a:r>
          </a:p>
        </p:txBody>
      </p:sp>
      <p:sp>
        <p:nvSpPr>
          <p:cNvPr id="21513" name="Text Box 9"/>
          <p:cNvSpPr txBox="1">
            <a:spLocks noChangeArrowheads="1"/>
          </p:cNvSpPr>
          <p:nvPr/>
        </p:nvSpPr>
        <p:spPr bwMode="auto">
          <a:xfrm>
            <a:off x="609600" y="4495800"/>
            <a:ext cx="8077200" cy="82232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latin typeface="Times New Roman" pitchFamily="18" charset="0"/>
              </a:rPr>
              <a:t>Note:</a:t>
            </a:r>
            <a:r>
              <a:rPr lang="en-US">
                <a:solidFill>
                  <a:schemeClr val="bg1"/>
                </a:solidFill>
                <a:latin typeface="Times New Roman" pitchFamily="18" charset="0"/>
              </a:rPr>
              <a:t>  To </a:t>
            </a:r>
            <a:r>
              <a:rPr lang="en-US" i="1">
                <a:solidFill>
                  <a:schemeClr val="bg1"/>
                </a:solidFill>
                <a:latin typeface="Times New Roman" pitchFamily="18" charset="0"/>
              </a:rPr>
              <a:t>resolve</a:t>
            </a:r>
            <a:r>
              <a:rPr lang="en-US">
                <a:solidFill>
                  <a:schemeClr val="bg1"/>
                </a:solidFill>
                <a:latin typeface="Times New Roman" pitchFamily="18" charset="0"/>
              </a:rPr>
              <a:t> </a:t>
            </a:r>
            <a:r>
              <a:rPr lang="en-US" b="1">
                <a:solidFill>
                  <a:schemeClr val="bg1"/>
                </a:solidFill>
                <a:latin typeface="Times New Roman" pitchFamily="18" charset="0"/>
              </a:rPr>
              <a:t>v</a:t>
            </a:r>
            <a:r>
              <a:rPr lang="en-US">
                <a:solidFill>
                  <a:schemeClr val="bg1"/>
                </a:solidFill>
                <a:latin typeface="Times New Roman" pitchFamily="18" charset="0"/>
              </a:rPr>
              <a:t> into the base frame only the 3x3 </a:t>
            </a:r>
            <a:r>
              <a:rPr lang="en-US" b="1">
                <a:solidFill>
                  <a:schemeClr val="bg1"/>
                </a:solidFill>
                <a:latin typeface="Times New Roman" pitchFamily="18" charset="0"/>
              </a:rPr>
              <a:t>R</a:t>
            </a:r>
            <a:r>
              <a:rPr lang="en-US">
                <a:solidFill>
                  <a:schemeClr val="bg1"/>
                </a:solidFill>
                <a:latin typeface="Times New Roman" pitchFamily="18" charset="0"/>
              </a:rPr>
              <a:t> matrix should be used and the 1 dropped off the </a:t>
            </a:r>
            <a:r>
              <a:rPr lang="en-US" b="1">
                <a:solidFill>
                  <a:schemeClr val="bg1"/>
                </a:solidFill>
                <a:latin typeface="Times New Roman" pitchFamily="18" charset="0"/>
              </a:rPr>
              <a:t>v</a:t>
            </a:r>
            <a:r>
              <a:rPr lang="en-US">
                <a:solidFill>
                  <a:schemeClr val="bg1"/>
                </a:solidFill>
                <a:latin typeface="Times New Roman" pitchFamily="18" charset="0"/>
              </a:rPr>
              <a:t> vector.</a:t>
            </a:r>
          </a:p>
        </p:txBody>
      </p:sp>
      <p:grpSp>
        <p:nvGrpSpPr>
          <p:cNvPr id="23557" name="Group 53"/>
          <p:cNvGrpSpPr>
            <a:grpSpLocks/>
          </p:cNvGrpSpPr>
          <p:nvPr/>
        </p:nvGrpSpPr>
        <p:grpSpPr bwMode="auto">
          <a:xfrm>
            <a:off x="685800" y="1371600"/>
            <a:ext cx="4198938" cy="3030538"/>
            <a:chOff x="0" y="816"/>
            <a:chExt cx="2645" cy="1909"/>
          </a:xfrm>
        </p:grpSpPr>
        <p:sp>
          <p:nvSpPr>
            <p:cNvPr id="23581" name="Line 12"/>
            <p:cNvSpPr>
              <a:spLocks noChangeShapeType="1"/>
            </p:cNvSpPr>
            <p:nvPr/>
          </p:nvSpPr>
          <p:spPr bwMode="auto">
            <a:xfrm>
              <a:off x="1728" y="1104"/>
              <a:ext cx="134" cy="504"/>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Line 13"/>
            <p:cNvSpPr>
              <a:spLocks noChangeShapeType="1"/>
            </p:cNvSpPr>
            <p:nvPr/>
          </p:nvSpPr>
          <p:spPr bwMode="auto">
            <a:xfrm flipV="1">
              <a:off x="1862" y="1536"/>
              <a:ext cx="586" cy="72"/>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14"/>
            <p:cNvSpPr>
              <a:spLocks noChangeShapeType="1"/>
            </p:cNvSpPr>
            <p:nvPr/>
          </p:nvSpPr>
          <p:spPr bwMode="auto">
            <a:xfrm flipH="1">
              <a:off x="1536" y="1608"/>
              <a:ext cx="326" cy="408"/>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15"/>
            <p:cNvSpPr>
              <a:spLocks noChangeShapeType="1"/>
            </p:cNvSpPr>
            <p:nvPr/>
          </p:nvSpPr>
          <p:spPr bwMode="auto">
            <a:xfrm>
              <a:off x="429" y="997"/>
              <a:ext cx="0" cy="1068"/>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Line 16"/>
            <p:cNvSpPr>
              <a:spLocks noChangeShapeType="1"/>
            </p:cNvSpPr>
            <p:nvPr/>
          </p:nvSpPr>
          <p:spPr bwMode="auto">
            <a:xfrm>
              <a:off x="429" y="2065"/>
              <a:ext cx="95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6" name="Line 17"/>
            <p:cNvSpPr>
              <a:spLocks noChangeShapeType="1"/>
            </p:cNvSpPr>
            <p:nvPr/>
          </p:nvSpPr>
          <p:spPr bwMode="auto">
            <a:xfrm flipH="1">
              <a:off x="0" y="2065"/>
              <a:ext cx="429" cy="527"/>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2" name="Text Box 18"/>
            <p:cNvSpPr txBox="1">
              <a:spLocks noChangeArrowheads="1"/>
            </p:cNvSpPr>
            <p:nvPr/>
          </p:nvSpPr>
          <p:spPr bwMode="auto">
            <a:xfrm>
              <a:off x="1043" y="2065"/>
              <a:ext cx="341" cy="229"/>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21523" name="Text Box 19"/>
            <p:cNvSpPr txBox="1">
              <a:spLocks noChangeArrowheads="1"/>
            </p:cNvSpPr>
            <p:nvPr/>
          </p:nvSpPr>
          <p:spPr bwMode="auto">
            <a:xfrm>
              <a:off x="498" y="997"/>
              <a:ext cx="341" cy="231"/>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21524" name="Text Box 20"/>
            <p:cNvSpPr txBox="1">
              <a:spLocks noChangeArrowheads="1"/>
            </p:cNvSpPr>
            <p:nvPr/>
          </p:nvSpPr>
          <p:spPr bwMode="auto">
            <a:xfrm>
              <a:off x="144" y="2496"/>
              <a:ext cx="341" cy="229"/>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21525" name="Text Box 21"/>
            <p:cNvSpPr txBox="1">
              <a:spLocks noChangeArrowheads="1"/>
            </p:cNvSpPr>
            <p:nvPr/>
          </p:nvSpPr>
          <p:spPr bwMode="auto">
            <a:xfrm>
              <a:off x="1632" y="816"/>
              <a:ext cx="342" cy="231"/>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y</a:t>
              </a:r>
            </a:p>
          </p:txBody>
        </p:sp>
        <p:sp>
          <p:nvSpPr>
            <p:cNvPr id="21526" name="Text Box 22"/>
            <p:cNvSpPr txBox="1">
              <a:spLocks noChangeArrowheads="1"/>
            </p:cNvSpPr>
            <p:nvPr/>
          </p:nvSpPr>
          <p:spPr bwMode="auto">
            <a:xfrm>
              <a:off x="2304" y="1584"/>
              <a:ext cx="341" cy="229"/>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x</a:t>
              </a:r>
            </a:p>
          </p:txBody>
        </p:sp>
        <p:sp>
          <p:nvSpPr>
            <p:cNvPr id="21527" name="Text Box 23"/>
            <p:cNvSpPr txBox="1">
              <a:spLocks noChangeArrowheads="1"/>
            </p:cNvSpPr>
            <p:nvPr/>
          </p:nvSpPr>
          <p:spPr bwMode="auto">
            <a:xfrm>
              <a:off x="1725" y="1913"/>
              <a:ext cx="342"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z</a:t>
              </a:r>
            </a:p>
          </p:txBody>
        </p:sp>
        <p:sp>
          <p:nvSpPr>
            <p:cNvPr id="23593" name="Line 24"/>
            <p:cNvSpPr>
              <a:spLocks noChangeShapeType="1"/>
            </p:cNvSpPr>
            <p:nvPr/>
          </p:nvSpPr>
          <p:spPr bwMode="auto">
            <a:xfrm flipV="1">
              <a:off x="432" y="1608"/>
              <a:ext cx="1430" cy="456"/>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9" name="Text Box 25"/>
            <p:cNvSpPr txBox="1">
              <a:spLocks noChangeArrowheads="1"/>
            </p:cNvSpPr>
            <p:nvPr/>
          </p:nvSpPr>
          <p:spPr bwMode="auto">
            <a:xfrm>
              <a:off x="1200" y="1776"/>
              <a:ext cx="341"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p</a:t>
              </a:r>
            </a:p>
          </p:txBody>
        </p:sp>
        <p:sp>
          <p:nvSpPr>
            <p:cNvPr id="23595" name="Line 27"/>
            <p:cNvSpPr>
              <a:spLocks noChangeShapeType="1"/>
            </p:cNvSpPr>
            <p:nvPr/>
          </p:nvSpPr>
          <p:spPr bwMode="auto">
            <a:xfrm flipV="1">
              <a:off x="1872" y="1104"/>
              <a:ext cx="96" cy="528"/>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6" name="Line 28"/>
            <p:cNvSpPr>
              <a:spLocks noChangeShapeType="1"/>
            </p:cNvSpPr>
            <p:nvPr/>
          </p:nvSpPr>
          <p:spPr bwMode="auto">
            <a:xfrm flipV="1">
              <a:off x="432" y="1104"/>
              <a:ext cx="1536" cy="96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3" name="Text Box 29"/>
            <p:cNvSpPr txBox="1">
              <a:spLocks noChangeArrowheads="1"/>
            </p:cNvSpPr>
            <p:nvPr/>
          </p:nvSpPr>
          <p:spPr bwMode="auto">
            <a:xfrm>
              <a:off x="1008" y="1344"/>
              <a:ext cx="341"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u</a:t>
              </a:r>
            </a:p>
          </p:txBody>
        </p:sp>
        <p:sp>
          <p:nvSpPr>
            <p:cNvPr id="21534" name="Text Box 30"/>
            <p:cNvSpPr txBox="1">
              <a:spLocks noChangeArrowheads="1"/>
            </p:cNvSpPr>
            <p:nvPr/>
          </p:nvSpPr>
          <p:spPr bwMode="auto">
            <a:xfrm>
              <a:off x="2064" y="1104"/>
              <a:ext cx="288" cy="230"/>
            </a:xfrm>
            <a:prstGeom prst="rect">
              <a:avLst/>
            </a:prstGeom>
            <a:noFill/>
            <a:ln w="9525">
              <a:noFill/>
              <a:miter lim="800000"/>
              <a:headEnd/>
              <a:tailEnd/>
            </a:ln>
            <a:effectLst/>
          </p:spPr>
          <p:txBody>
            <a:bodyPr lIns="0" tIns="0" rIns="0" bIns="0">
              <a:spAutoFit/>
            </a:bodyPr>
            <a:lstStyle/>
            <a:p>
              <a:pPr>
                <a:spcBef>
                  <a:spcPct val="50000"/>
                </a:spcBef>
                <a:defRPr/>
              </a:pPr>
              <a:r>
                <a:rPr lang="en-US" b="1">
                  <a:solidFill>
                    <a:schemeClr val="bg1"/>
                  </a:solidFill>
                  <a:effectLst>
                    <a:outerShdw blurRad="38100" dist="38100" dir="2700000" algn="tl">
                      <a:srgbClr val="C0C0C0"/>
                    </a:outerShdw>
                  </a:effectLst>
                </a:rPr>
                <a:t>v</a:t>
              </a:r>
            </a:p>
          </p:txBody>
        </p:sp>
      </p:grpSp>
      <p:grpSp>
        <p:nvGrpSpPr>
          <p:cNvPr id="23558" name="Group 54"/>
          <p:cNvGrpSpPr>
            <a:grpSpLocks/>
          </p:cNvGrpSpPr>
          <p:nvPr/>
        </p:nvGrpSpPr>
        <p:grpSpPr bwMode="auto">
          <a:xfrm>
            <a:off x="4648200" y="2590800"/>
            <a:ext cx="4343400" cy="1676400"/>
            <a:chOff x="2832" y="1632"/>
            <a:chExt cx="2736" cy="1056"/>
          </a:xfrm>
        </p:grpSpPr>
        <p:grpSp>
          <p:nvGrpSpPr>
            <p:cNvPr id="23559" name="Group 41"/>
            <p:cNvGrpSpPr>
              <a:grpSpLocks/>
            </p:cNvGrpSpPr>
            <p:nvPr/>
          </p:nvGrpSpPr>
          <p:grpSpPr bwMode="auto">
            <a:xfrm>
              <a:off x="2832" y="1632"/>
              <a:ext cx="1296" cy="1056"/>
              <a:chOff x="2928" y="2160"/>
              <a:chExt cx="1296" cy="1056"/>
            </a:xfrm>
          </p:grpSpPr>
          <p:sp>
            <p:nvSpPr>
              <p:cNvPr id="21535" name="Text Box 31"/>
              <p:cNvSpPr txBox="1">
                <a:spLocks noChangeArrowheads="1"/>
              </p:cNvSpPr>
              <p:nvPr/>
            </p:nvSpPr>
            <p:spPr bwMode="auto">
              <a:xfrm>
                <a:off x="2976" y="2160"/>
                <a:ext cx="1248" cy="978"/>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effectLst>
                      <a:outerShdw blurRad="38100" dist="38100" dir="2700000" algn="tl">
                        <a:srgbClr val="C0C0C0"/>
                      </a:outerShdw>
                    </a:effectLst>
                  </a:rPr>
                  <a:t>	</a:t>
                </a:r>
                <a:r>
                  <a:rPr lang="en-US" b="1">
                    <a:solidFill>
                      <a:schemeClr val="bg1"/>
                    </a:solidFill>
                  </a:rPr>
                  <a:t>u</a:t>
                </a:r>
                <a:r>
                  <a:rPr lang="en-US" b="1" baseline="-25000">
                    <a:solidFill>
                      <a:schemeClr val="bg1"/>
                    </a:solidFill>
                  </a:rPr>
                  <a:t>x</a:t>
                </a:r>
                <a:r>
                  <a:rPr lang="en-US" b="1">
                    <a:solidFill>
                      <a:schemeClr val="bg1"/>
                    </a:solidFill>
                  </a:rPr>
                  <a:t/>
                </a:r>
                <a:br>
                  <a:rPr lang="en-US" b="1">
                    <a:solidFill>
                      <a:schemeClr val="bg1"/>
                    </a:solidFill>
                  </a:rPr>
                </a:br>
                <a:r>
                  <a:rPr lang="en-US" b="1">
                    <a:solidFill>
                      <a:schemeClr val="bg1"/>
                    </a:solidFill>
                  </a:rPr>
                  <a:t>	u</a:t>
                </a:r>
                <a:r>
                  <a:rPr lang="en-US" b="1" baseline="-25000">
                    <a:solidFill>
                      <a:schemeClr val="bg1"/>
                    </a:solidFill>
                  </a:rPr>
                  <a:t>y</a:t>
                </a:r>
                <a:r>
                  <a:rPr lang="en-US" b="1">
                    <a:solidFill>
                      <a:schemeClr val="bg1"/>
                    </a:solidFill>
                  </a:rPr>
                  <a:t/>
                </a:r>
                <a:br>
                  <a:rPr lang="en-US" b="1">
                    <a:solidFill>
                      <a:schemeClr val="bg1"/>
                    </a:solidFill>
                  </a:rPr>
                </a:br>
                <a:r>
                  <a:rPr lang="en-US" b="1">
                    <a:solidFill>
                      <a:schemeClr val="bg1"/>
                    </a:solidFill>
                  </a:rPr>
                  <a:t>	u</a:t>
                </a:r>
                <a:r>
                  <a:rPr lang="en-US" b="1" baseline="-25000">
                    <a:solidFill>
                      <a:schemeClr val="bg1"/>
                    </a:solidFill>
                  </a:rPr>
                  <a:t>z</a:t>
                </a:r>
                <a:r>
                  <a:rPr lang="en-US" b="1">
                    <a:solidFill>
                      <a:schemeClr val="bg1"/>
                    </a:solidFill>
                  </a:rPr>
                  <a:t/>
                </a:r>
                <a:br>
                  <a:rPr lang="en-US" b="1">
                    <a:solidFill>
                      <a:schemeClr val="bg1"/>
                    </a:solidFill>
                  </a:rPr>
                </a:br>
                <a:r>
                  <a:rPr lang="en-US" b="1">
                    <a:solidFill>
                      <a:schemeClr val="bg1"/>
                    </a:solidFill>
                  </a:rPr>
                  <a:t>	1</a:t>
                </a:r>
              </a:p>
            </p:txBody>
          </p:sp>
          <p:grpSp>
            <p:nvGrpSpPr>
              <p:cNvPr id="23572" name="Group 35"/>
              <p:cNvGrpSpPr>
                <a:grpSpLocks/>
              </p:cNvGrpSpPr>
              <p:nvPr/>
            </p:nvGrpSpPr>
            <p:grpSpPr bwMode="auto">
              <a:xfrm>
                <a:off x="3456" y="2208"/>
                <a:ext cx="96" cy="1008"/>
                <a:chOff x="2592" y="2160"/>
                <a:chExt cx="144" cy="1008"/>
              </a:xfrm>
            </p:grpSpPr>
            <p:sp>
              <p:nvSpPr>
                <p:cNvPr id="21536" name="Line 32"/>
                <p:cNvSpPr>
                  <a:spLocks noChangeShapeType="1"/>
                </p:cNvSpPr>
                <p:nvPr/>
              </p:nvSpPr>
              <p:spPr bwMode="auto">
                <a:xfrm flipH="1">
                  <a:off x="2592" y="2160"/>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37" name="Line 33"/>
                <p:cNvSpPr>
                  <a:spLocks noChangeShapeType="1"/>
                </p:cNvSpPr>
                <p:nvPr/>
              </p:nvSpPr>
              <p:spPr bwMode="auto">
                <a:xfrm flipH="1">
                  <a:off x="2592" y="3168"/>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38" name="Line 34"/>
                <p:cNvSpPr>
                  <a:spLocks noChangeShapeType="1"/>
                </p:cNvSpPr>
                <p:nvPr/>
              </p:nvSpPr>
              <p:spPr bwMode="auto">
                <a:xfrm>
                  <a:off x="2592" y="2160"/>
                  <a:ext cx="0" cy="1008"/>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grpSp>
          <p:grpSp>
            <p:nvGrpSpPr>
              <p:cNvPr id="23573" name="Group 36"/>
              <p:cNvGrpSpPr>
                <a:grpSpLocks/>
              </p:cNvGrpSpPr>
              <p:nvPr/>
            </p:nvGrpSpPr>
            <p:grpSpPr bwMode="auto">
              <a:xfrm flipH="1">
                <a:off x="3840" y="2208"/>
                <a:ext cx="96" cy="1008"/>
                <a:chOff x="2592" y="2160"/>
                <a:chExt cx="144" cy="1008"/>
              </a:xfrm>
            </p:grpSpPr>
            <p:sp>
              <p:nvSpPr>
                <p:cNvPr id="21541" name="Line 37"/>
                <p:cNvSpPr>
                  <a:spLocks noChangeShapeType="1"/>
                </p:cNvSpPr>
                <p:nvPr/>
              </p:nvSpPr>
              <p:spPr bwMode="auto">
                <a:xfrm flipH="1">
                  <a:off x="2592" y="2160"/>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42" name="Line 38"/>
                <p:cNvSpPr>
                  <a:spLocks noChangeShapeType="1"/>
                </p:cNvSpPr>
                <p:nvPr/>
              </p:nvSpPr>
              <p:spPr bwMode="auto">
                <a:xfrm flipH="1">
                  <a:off x="2592" y="3168"/>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43" name="Line 39"/>
                <p:cNvSpPr>
                  <a:spLocks noChangeShapeType="1"/>
                </p:cNvSpPr>
                <p:nvPr/>
              </p:nvSpPr>
              <p:spPr bwMode="auto">
                <a:xfrm>
                  <a:off x="2592" y="2160"/>
                  <a:ext cx="0" cy="1008"/>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grpSp>
          <p:sp>
            <p:nvSpPr>
              <p:cNvPr id="21544" name="Text Box 40"/>
              <p:cNvSpPr txBox="1">
                <a:spLocks noChangeArrowheads="1"/>
              </p:cNvSpPr>
              <p:nvPr/>
            </p:nvSpPr>
            <p:spPr bwMode="auto">
              <a:xfrm>
                <a:off x="2928" y="2544"/>
                <a:ext cx="432" cy="288"/>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rPr>
                  <a:t>u = </a:t>
                </a:r>
              </a:p>
            </p:txBody>
          </p:sp>
        </p:grpSp>
        <p:grpSp>
          <p:nvGrpSpPr>
            <p:cNvPr id="23560" name="Group 42"/>
            <p:cNvGrpSpPr>
              <a:grpSpLocks/>
            </p:cNvGrpSpPr>
            <p:nvPr/>
          </p:nvGrpSpPr>
          <p:grpSpPr bwMode="auto">
            <a:xfrm>
              <a:off x="4272" y="1632"/>
              <a:ext cx="1296" cy="1056"/>
              <a:chOff x="2928" y="2160"/>
              <a:chExt cx="1296" cy="1056"/>
            </a:xfrm>
          </p:grpSpPr>
          <p:sp>
            <p:nvSpPr>
              <p:cNvPr id="21547" name="Text Box 43"/>
              <p:cNvSpPr txBox="1">
                <a:spLocks noChangeArrowheads="1"/>
              </p:cNvSpPr>
              <p:nvPr/>
            </p:nvSpPr>
            <p:spPr bwMode="auto">
              <a:xfrm>
                <a:off x="2976" y="2160"/>
                <a:ext cx="1248" cy="978"/>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effectLst>
                      <a:outerShdw blurRad="38100" dist="38100" dir="2700000" algn="tl">
                        <a:srgbClr val="C0C0C0"/>
                      </a:outerShdw>
                    </a:effectLst>
                  </a:rPr>
                  <a:t>	</a:t>
                </a:r>
                <a:r>
                  <a:rPr lang="en-US" b="1">
                    <a:solidFill>
                      <a:schemeClr val="bg1"/>
                    </a:solidFill>
                  </a:rPr>
                  <a:t>v</a:t>
                </a:r>
                <a:r>
                  <a:rPr lang="en-US" b="1" baseline="-25000">
                    <a:solidFill>
                      <a:schemeClr val="bg1"/>
                    </a:solidFill>
                  </a:rPr>
                  <a:t>x</a:t>
                </a:r>
                <a:r>
                  <a:rPr lang="en-US" b="1">
                    <a:solidFill>
                      <a:schemeClr val="bg1"/>
                    </a:solidFill>
                  </a:rPr>
                  <a:t/>
                </a:r>
                <a:br>
                  <a:rPr lang="en-US" b="1">
                    <a:solidFill>
                      <a:schemeClr val="bg1"/>
                    </a:solidFill>
                  </a:rPr>
                </a:br>
                <a:r>
                  <a:rPr lang="en-US" b="1">
                    <a:solidFill>
                      <a:schemeClr val="bg1"/>
                    </a:solidFill>
                  </a:rPr>
                  <a:t>	v</a:t>
                </a:r>
                <a:r>
                  <a:rPr lang="en-US" b="1" baseline="-25000">
                    <a:solidFill>
                      <a:schemeClr val="bg1"/>
                    </a:solidFill>
                  </a:rPr>
                  <a:t>y</a:t>
                </a:r>
                <a:r>
                  <a:rPr lang="en-US" b="1">
                    <a:solidFill>
                      <a:schemeClr val="bg1"/>
                    </a:solidFill>
                  </a:rPr>
                  <a:t/>
                </a:r>
                <a:br>
                  <a:rPr lang="en-US" b="1">
                    <a:solidFill>
                      <a:schemeClr val="bg1"/>
                    </a:solidFill>
                  </a:rPr>
                </a:br>
                <a:r>
                  <a:rPr lang="en-US" b="1">
                    <a:solidFill>
                      <a:schemeClr val="bg1"/>
                    </a:solidFill>
                  </a:rPr>
                  <a:t>	v</a:t>
                </a:r>
                <a:r>
                  <a:rPr lang="en-US" b="1" baseline="-25000">
                    <a:solidFill>
                      <a:schemeClr val="bg1"/>
                    </a:solidFill>
                  </a:rPr>
                  <a:t>z</a:t>
                </a:r>
                <a:r>
                  <a:rPr lang="en-US" b="1">
                    <a:solidFill>
                      <a:schemeClr val="bg1"/>
                    </a:solidFill>
                  </a:rPr>
                  <a:t/>
                </a:r>
                <a:br>
                  <a:rPr lang="en-US" b="1">
                    <a:solidFill>
                      <a:schemeClr val="bg1"/>
                    </a:solidFill>
                  </a:rPr>
                </a:br>
                <a:r>
                  <a:rPr lang="en-US" b="1">
                    <a:solidFill>
                      <a:schemeClr val="bg1"/>
                    </a:solidFill>
                  </a:rPr>
                  <a:t>	1</a:t>
                </a:r>
              </a:p>
            </p:txBody>
          </p:sp>
          <p:grpSp>
            <p:nvGrpSpPr>
              <p:cNvPr id="23562" name="Group 44"/>
              <p:cNvGrpSpPr>
                <a:grpSpLocks/>
              </p:cNvGrpSpPr>
              <p:nvPr/>
            </p:nvGrpSpPr>
            <p:grpSpPr bwMode="auto">
              <a:xfrm>
                <a:off x="3456" y="2208"/>
                <a:ext cx="96" cy="1008"/>
                <a:chOff x="2592" y="2160"/>
                <a:chExt cx="144" cy="1008"/>
              </a:xfrm>
            </p:grpSpPr>
            <p:sp>
              <p:nvSpPr>
                <p:cNvPr id="21549" name="Line 45"/>
                <p:cNvSpPr>
                  <a:spLocks noChangeShapeType="1"/>
                </p:cNvSpPr>
                <p:nvPr/>
              </p:nvSpPr>
              <p:spPr bwMode="auto">
                <a:xfrm flipH="1">
                  <a:off x="2592" y="2160"/>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50" name="Line 46"/>
                <p:cNvSpPr>
                  <a:spLocks noChangeShapeType="1"/>
                </p:cNvSpPr>
                <p:nvPr/>
              </p:nvSpPr>
              <p:spPr bwMode="auto">
                <a:xfrm flipH="1">
                  <a:off x="2592" y="3168"/>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51" name="Line 47"/>
                <p:cNvSpPr>
                  <a:spLocks noChangeShapeType="1"/>
                </p:cNvSpPr>
                <p:nvPr/>
              </p:nvSpPr>
              <p:spPr bwMode="auto">
                <a:xfrm>
                  <a:off x="2592" y="2160"/>
                  <a:ext cx="0" cy="1008"/>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grpSp>
          <p:grpSp>
            <p:nvGrpSpPr>
              <p:cNvPr id="23563" name="Group 48"/>
              <p:cNvGrpSpPr>
                <a:grpSpLocks/>
              </p:cNvGrpSpPr>
              <p:nvPr/>
            </p:nvGrpSpPr>
            <p:grpSpPr bwMode="auto">
              <a:xfrm flipH="1">
                <a:off x="3840" y="2208"/>
                <a:ext cx="96" cy="1008"/>
                <a:chOff x="2592" y="2160"/>
                <a:chExt cx="144" cy="1008"/>
              </a:xfrm>
            </p:grpSpPr>
            <p:sp>
              <p:nvSpPr>
                <p:cNvPr id="21553" name="Line 49"/>
                <p:cNvSpPr>
                  <a:spLocks noChangeShapeType="1"/>
                </p:cNvSpPr>
                <p:nvPr/>
              </p:nvSpPr>
              <p:spPr bwMode="auto">
                <a:xfrm flipH="1">
                  <a:off x="2592" y="2160"/>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54" name="Line 50"/>
                <p:cNvSpPr>
                  <a:spLocks noChangeShapeType="1"/>
                </p:cNvSpPr>
                <p:nvPr/>
              </p:nvSpPr>
              <p:spPr bwMode="auto">
                <a:xfrm flipH="1">
                  <a:off x="2592" y="3168"/>
                  <a:ext cx="144" cy="0"/>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sp>
              <p:nvSpPr>
                <p:cNvPr id="21555" name="Line 51"/>
                <p:cNvSpPr>
                  <a:spLocks noChangeShapeType="1"/>
                </p:cNvSpPr>
                <p:nvPr/>
              </p:nvSpPr>
              <p:spPr bwMode="auto">
                <a:xfrm>
                  <a:off x="2592" y="2160"/>
                  <a:ext cx="0" cy="1008"/>
                </a:xfrm>
                <a:prstGeom prst="line">
                  <a:avLst/>
                </a:prstGeom>
                <a:noFill/>
                <a:ln w="12700">
                  <a:solidFill>
                    <a:schemeClr val="bg1"/>
                  </a:solidFill>
                  <a:round/>
                  <a:headEnd/>
                  <a:tailEnd/>
                </a:ln>
                <a:effectLst>
                  <a:outerShdw dist="17961" dir="2700000" algn="ctr" rotWithShape="0">
                    <a:schemeClr val="tx1"/>
                  </a:outerShdw>
                </a:effectLst>
              </p:spPr>
              <p:txBody>
                <a:bodyPr/>
                <a:lstStyle/>
                <a:p>
                  <a:pPr>
                    <a:defRPr/>
                  </a:pPr>
                  <a:endParaRPr lang="en-US"/>
                </a:p>
              </p:txBody>
            </p:sp>
          </p:grpSp>
          <p:sp>
            <p:nvSpPr>
              <p:cNvPr id="21556" name="Text Box 52"/>
              <p:cNvSpPr txBox="1">
                <a:spLocks noChangeArrowheads="1"/>
              </p:cNvSpPr>
              <p:nvPr/>
            </p:nvSpPr>
            <p:spPr bwMode="auto">
              <a:xfrm>
                <a:off x="2928" y="2544"/>
                <a:ext cx="432" cy="288"/>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b="1">
                    <a:solidFill>
                      <a:schemeClr val="bg1"/>
                    </a:solidFill>
                  </a:rPr>
                  <a:t>v = </a:t>
                </a:r>
              </a:p>
            </p:txBody>
          </p:sp>
        </p:gr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304800" y="152400"/>
            <a:ext cx="8229600" cy="43592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Example of resolving vectors</a:t>
            </a:r>
          </a:p>
          <a:p>
            <a:pPr>
              <a:spcBef>
                <a:spcPct val="50000"/>
              </a:spcBef>
              <a:defRPr/>
            </a:pPr>
            <a:r>
              <a:rPr lang="en-US" sz="2000" b="1">
                <a:solidFill>
                  <a:schemeClr val="bg1"/>
                </a:solidFill>
                <a:latin typeface="Times New Roman" pitchFamily="18" charset="0"/>
              </a:rPr>
              <a:t>Rotate u = [0 1 0]</a:t>
            </a:r>
            <a:r>
              <a:rPr lang="en-US" sz="2000" b="1" baseline="30000">
                <a:solidFill>
                  <a:schemeClr val="bg1"/>
                </a:solidFill>
                <a:latin typeface="Times New Roman" pitchFamily="18" charset="0"/>
              </a:rPr>
              <a:t>T</a:t>
            </a:r>
            <a:r>
              <a:rPr lang="en-US" sz="2000" b="1">
                <a:solidFill>
                  <a:schemeClr val="bg1"/>
                </a:solidFill>
                <a:latin typeface="Times New Roman" pitchFamily="18" charset="0"/>
              </a:rPr>
              <a:t> by 90˚ CW (-) about Z and 90˚ CW (-)  about Y (note that both rotations are about base axes).  What are the final coordinates in XYZ axes?  If rotation order is changed, will the final coordinates be the same?  </a:t>
            </a:r>
          </a:p>
          <a:p>
            <a:pPr>
              <a:spcBef>
                <a:spcPct val="50000"/>
              </a:spcBef>
              <a:defRPr/>
            </a:pPr>
            <a:r>
              <a:rPr lang="en-US" sz="2000" b="1">
                <a:solidFill>
                  <a:schemeClr val="bg1"/>
                </a:solidFill>
                <a:latin typeface="Times New Roman" pitchFamily="18" charset="0"/>
              </a:rPr>
              <a:t>Solution:</a:t>
            </a:r>
          </a:p>
          <a:p>
            <a:pPr>
              <a:spcBef>
                <a:spcPct val="50000"/>
              </a:spcBef>
              <a:defRPr/>
            </a:pPr>
            <a:r>
              <a:rPr lang="en-US" sz="2000" b="1">
                <a:solidFill>
                  <a:schemeClr val="bg1"/>
                </a:solidFill>
                <a:latin typeface="Times New Roman" pitchFamily="18" charset="0"/>
              </a:rPr>
              <a:t>       v = R (Z, -90˚) u</a:t>
            </a:r>
          </a:p>
          <a:p>
            <a:pPr>
              <a:spcBef>
                <a:spcPct val="50000"/>
              </a:spcBef>
              <a:defRPr/>
            </a:pPr>
            <a:r>
              <a:rPr lang="en-US" sz="2000" b="1">
                <a:solidFill>
                  <a:schemeClr val="bg1"/>
                </a:solidFill>
                <a:latin typeface="Times New Roman" pitchFamily="18" charset="0"/>
              </a:rPr>
              <a:t>       w = R (Y, -90˚) v</a:t>
            </a:r>
          </a:p>
          <a:p>
            <a:pPr>
              <a:spcBef>
                <a:spcPct val="50000"/>
              </a:spcBef>
              <a:defRPr/>
            </a:pPr>
            <a:r>
              <a:rPr lang="en-US" sz="2000" b="1">
                <a:solidFill>
                  <a:schemeClr val="bg1"/>
                </a:solidFill>
                <a:latin typeface="Times New Roman" pitchFamily="18" charset="0"/>
              </a:rPr>
              <a:t>Thus,</a:t>
            </a:r>
          </a:p>
          <a:p>
            <a:pPr>
              <a:spcBef>
                <a:spcPct val="50000"/>
              </a:spcBef>
              <a:defRPr/>
            </a:pPr>
            <a:r>
              <a:rPr lang="en-US" sz="2000" b="1">
                <a:solidFill>
                  <a:schemeClr val="bg1"/>
                </a:solidFill>
                <a:latin typeface="Times New Roman" pitchFamily="18" charset="0"/>
              </a:rPr>
              <a:t>       w = R (Y, -90˚)  R (Z, -90˚) u</a:t>
            </a:r>
          </a:p>
        </p:txBody>
      </p:sp>
      <p:sp>
        <p:nvSpPr>
          <p:cNvPr id="4100" name="Text Box 4"/>
          <p:cNvSpPr txBox="1">
            <a:spLocks noChangeArrowheads="1"/>
          </p:cNvSpPr>
          <p:nvPr/>
        </p:nvSpPr>
        <p:spPr bwMode="auto">
          <a:xfrm>
            <a:off x="533400" y="4419600"/>
            <a:ext cx="419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graphicFrame>
        <p:nvGraphicFramePr>
          <p:cNvPr id="4098" name="Object 5"/>
          <p:cNvGraphicFramePr>
            <a:graphicFrameLocks noChangeAspect="1"/>
          </p:cNvGraphicFramePr>
          <p:nvPr/>
        </p:nvGraphicFramePr>
        <p:xfrm>
          <a:off x="4191000" y="3124200"/>
          <a:ext cx="4667250" cy="1476375"/>
        </p:xfrm>
        <a:graphic>
          <a:graphicData uri="http://schemas.openxmlformats.org/presentationml/2006/ole">
            <mc:AlternateContent xmlns:mc="http://schemas.openxmlformats.org/markup-compatibility/2006">
              <mc:Choice xmlns:v="urn:schemas-microsoft-com:vml" Requires="v">
                <p:oleObj spid="_x0000_s4102" name="Equation" r:id="rId3" imgW="2565360" imgH="711000" progId="Equation.3">
                  <p:embed/>
                </p:oleObj>
              </mc:Choice>
              <mc:Fallback>
                <p:oleObj name="Equation" r:id="rId3" imgW="2565360" imgH="711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124200"/>
                        <a:ext cx="4667250" cy="1476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4" name="Text Box 6"/>
          <p:cNvSpPr txBox="1">
            <a:spLocks noChangeArrowheads="1"/>
          </p:cNvSpPr>
          <p:nvPr/>
        </p:nvSpPr>
        <p:spPr bwMode="auto">
          <a:xfrm>
            <a:off x="304800" y="4495800"/>
            <a:ext cx="3886200" cy="1006475"/>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2000" b="1">
                <a:solidFill>
                  <a:schemeClr val="bg1"/>
                </a:solidFill>
                <a:latin typeface="Times New Roman" pitchFamily="18" charset="0"/>
              </a:rPr>
              <a:t>Rotations are not commutative, thus final coordinates will not be the same!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533400" y="381000"/>
            <a:ext cx="8077200" cy="36226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Relative Transformations</a:t>
            </a:r>
          </a:p>
          <a:p>
            <a:pPr>
              <a:spcBef>
                <a:spcPct val="50000"/>
              </a:spcBef>
              <a:defRPr/>
            </a:pPr>
            <a:endParaRPr lang="en-US" i="1">
              <a:latin typeface="Times New Roman" pitchFamily="18" charset="0"/>
            </a:endParaRPr>
          </a:p>
          <a:p>
            <a:pPr>
              <a:spcBef>
                <a:spcPct val="50000"/>
              </a:spcBef>
              <a:defRPr/>
            </a:pPr>
            <a:r>
              <a:rPr lang="en-US">
                <a:solidFill>
                  <a:schemeClr val="bg1"/>
                </a:solidFill>
                <a:latin typeface="Times New Roman" pitchFamily="18" charset="0"/>
              </a:rPr>
              <a:t>If we post-multiply a transformation representing a frame by a </a:t>
            </a:r>
            <a:br>
              <a:rPr lang="en-US">
                <a:solidFill>
                  <a:schemeClr val="bg1"/>
                </a:solidFill>
                <a:latin typeface="Times New Roman" pitchFamily="18" charset="0"/>
              </a:rPr>
            </a:br>
            <a:r>
              <a:rPr lang="en-US">
                <a:solidFill>
                  <a:schemeClr val="bg1"/>
                </a:solidFill>
                <a:latin typeface="Times New Roman" pitchFamily="18" charset="0"/>
              </a:rPr>
              <a:t>second transformation, we make the transformation with respect to the frame axes of the first transformation.  Pre-multiplying the frame transformation by the second transformation causes the transformation to be made with respect to the base reference frame.</a:t>
            </a:r>
            <a:endParaRPr lang="en-US" b="1">
              <a:solidFill>
                <a:schemeClr val="bg1"/>
              </a:solidFill>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905000" y="381000"/>
            <a:ext cx="52578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rPr>
              <a:t>Kinematics Loop</a:t>
            </a:r>
          </a:p>
        </p:txBody>
      </p:sp>
      <p:sp>
        <p:nvSpPr>
          <p:cNvPr id="24580" name="Text Box 4"/>
          <p:cNvSpPr txBox="1">
            <a:spLocks noChangeArrowheads="1"/>
          </p:cNvSpPr>
          <p:nvPr/>
        </p:nvSpPr>
        <p:spPr bwMode="auto">
          <a:xfrm>
            <a:off x="533400" y="3733800"/>
            <a:ext cx="8305800" cy="1160463"/>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2800">
                <a:solidFill>
                  <a:srgbClr val="FFFFCC"/>
                </a:solidFill>
                <a:latin typeface="Times New Roman" pitchFamily="18" charset="0"/>
              </a:rPr>
              <a:t>Forward*:</a:t>
            </a:r>
            <a:r>
              <a:rPr lang="en-US" sz="2800">
                <a:latin typeface="Times New Roman" pitchFamily="18" charset="0"/>
              </a:rPr>
              <a:t>     </a:t>
            </a:r>
            <a:r>
              <a:rPr lang="en-US" sz="2800" b="1">
                <a:solidFill>
                  <a:schemeClr val="bg1"/>
                </a:solidFill>
                <a:latin typeface="Times New Roman" pitchFamily="18" charset="0"/>
              </a:rPr>
              <a:t>T = H</a:t>
            </a:r>
            <a:r>
              <a:rPr lang="en-US" sz="2800" b="1" baseline="-25000">
                <a:solidFill>
                  <a:schemeClr val="bg1"/>
                </a:solidFill>
                <a:latin typeface="Times New Roman" pitchFamily="18" charset="0"/>
              </a:rPr>
              <a:t>1</a:t>
            </a:r>
            <a:r>
              <a:rPr lang="en-US" sz="2800" b="1">
                <a:solidFill>
                  <a:schemeClr val="bg1"/>
                </a:solidFill>
                <a:latin typeface="Times New Roman" pitchFamily="18" charset="0"/>
              </a:rPr>
              <a:t> H</a:t>
            </a:r>
            <a:r>
              <a:rPr lang="en-US" sz="2800" b="1" baseline="-25000">
                <a:solidFill>
                  <a:schemeClr val="bg1"/>
                </a:solidFill>
                <a:latin typeface="Times New Roman" pitchFamily="18" charset="0"/>
              </a:rPr>
              <a:t>2</a:t>
            </a:r>
            <a:r>
              <a:rPr lang="en-US" sz="2800" b="1">
                <a:solidFill>
                  <a:schemeClr val="bg1"/>
                </a:solidFill>
                <a:latin typeface="Times New Roman" pitchFamily="18" charset="0"/>
              </a:rPr>
              <a:t>…H</a:t>
            </a:r>
            <a:r>
              <a:rPr lang="en-US" sz="2800" b="1" baseline="-25000">
                <a:solidFill>
                  <a:schemeClr val="bg1"/>
                </a:solidFill>
                <a:latin typeface="Times New Roman" pitchFamily="18" charset="0"/>
              </a:rPr>
              <a:t>i</a:t>
            </a:r>
            <a:r>
              <a:rPr lang="en-US" sz="2800" b="1">
                <a:solidFill>
                  <a:schemeClr val="bg1"/>
                </a:solidFill>
                <a:latin typeface="Times New Roman" pitchFamily="18" charset="0"/>
              </a:rPr>
              <a:t>…H</a:t>
            </a:r>
            <a:r>
              <a:rPr lang="en-US" sz="2800" b="1" baseline="-25000">
                <a:solidFill>
                  <a:schemeClr val="bg1"/>
                </a:solidFill>
                <a:latin typeface="Times New Roman" pitchFamily="18" charset="0"/>
              </a:rPr>
              <a:t>n</a:t>
            </a:r>
            <a:r>
              <a:rPr lang="en-US" sz="2800" b="1">
                <a:solidFill>
                  <a:schemeClr val="bg1"/>
                </a:solidFill>
                <a:latin typeface="Times New Roman" pitchFamily="18" charset="0"/>
              </a:rPr>
              <a:t> G</a:t>
            </a:r>
            <a:endParaRPr lang="en-US" sz="2800">
              <a:solidFill>
                <a:schemeClr val="bg1"/>
              </a:solidFill>
              <a:latin typeface="Times New Roman" pitchFamily="18" charset="0"/>
            </a:endParaRPr>
          </a:p>
          <a:p>
            <a:pPr>
              <a:spcBef>
                <a:spcPct val="50000"/>
              </a:spcBef>
              <a:defRPr/>
            </a:pPr>
            <a:r>
              <a:rPr lang="en-US" sz="2800">
                <a:solidFill>
                  <a:srgbClr val="FFFFCC"/>
                </a:solidFill>
                <a:latin typeface="Times New Roman" pitchFamily="18" charset="0"/>
              </a:rPr>
              <a:t>Inverse*:</a:t>
            </a:r>
            <a:r>
              <a:rPr lang="en-US" sz="2800">
                <a:latin typeface="Times New Roman" pitchFamily="18" charset="0"/>
              </a:rPr>
              <a:t>       </a:t>
            </a:r>
            <a:r>
              <a:rPr lang="en-US" sz="2800" b="1">
                <a:solidFill>
                  <a:schemeClr val="bg1"/>
                </a:solidFill>
                <a:latin typeface="Times New Roman" pitchFamily="18" charset="0"/>
              </a:rPr>
              <a:t>H</a:t>
            </a:r>
            <a:r>
              <a:rPr lang="en-US" sz="2800" b="1" baseline="-25000">
                <a:solidFill>
                  <a:schemeClr val="bg1"/>
                </a:solidFill>
                <a:latin typeface="Times New Roman" pitchFamily="18" charset="0"/>
              </a:rPr>
              <a:t>1</a:t>
            </a:r>
            <a:r>
              <a:rPr lang="en-US" sz="2800" b="1">
                <a:solidFill>
                  <a:schemeClr val="bg1"/>
                </a:solidFill>
                <a:latin typeface="Times New Roman" pitchFamily="18" charset="0"/>
              </a:rPr>
              <a:t> H</a:t>
            </a:r>
            <a:r>
              <a:rPr lang="en-US" sz="2800" b="1" baseline="-25000">
                <a:solidFill>
                  <a:schemeClr val="bg1"/>
                </a:solidFill>
                <a:latin typeface="Times New Roman" pitchFamily="18" charset="0"/>
              </a:rPr>
              <a:t>2</a:t>
            </a:r>
            <a:r>
              <a:rPr lang="en-US" sz="2800" b="1">
                <a:solidFill>
                  <a:schemeClr val="bg1"/>
                </a:solidFill>
                <a:latin typeface="Times New Roman" pitchFamily="18" charset="0"/>
              </a:rPr>
              <a:t>…H</a:t>
            </a:r>
            <a:r>
              <a:rPr lang="en-US" sz="2800" b="1" baseline="-25000">
                <a:solidFill>
                  <a:schemeClr val="bg1"/>
                </a:solidFill>
                <a:latin typeface="Times New Roman" pitchFamily="18" charset="0"/>
              </a:rPr>
              <a:t>i</a:t>
            </a:r>
            <a:r>
              <a:rPr lang="en-US" sz="2800" b="1">
                <a:solidFill>
                  <a:schemeClr val="bg1"/>
                </a:solidFill>
                <a:latin typeface="Times New Roman" pitchFamily="18" charset="0"/>
              </a:rPr>
              <a:t>…H</a:t>
            </a:r>
            <a:r>
              <a:rPr lang="en-US" sz="2800" b="1" baseline="-25000">
                <a:solidFill>
                  <a:schemeClr val="bg1"/>
                </a:solidFill>
                <a:latin typeface="Times New Roman" pitchFamily="18" charset="0"/>
              </a:rPr>
              <a:t>n</a:t>
            </a:r>
            <a:r>
              <a:rPr lang="en-US" sz="2800" b="1">
                <a:solidFill>
                  <a:schemeClr val="bg1"/>
                </a:solidFill>
                <a:latin typeface="Times New Roman" pitchFamily="18" charset="0"/>
              </a:rPr>
              <a:t> = TG</a:t>
            </a:r>
            <a:r>
              <a:rPr lang="en-US" sz="2800" b="1" baseline="30000">
                <a:solidFill>
                  <a:schemeClr val="bg1"/>
                </a:solidFill>
                <a:latin typeface="Times New Roman" pitchFamily="18" charset="0"/>
              </a:rPr>
              <a:t>-1 </a:t>
            </a:r>
            <a:r>
              <a:rPr lang="en-US" sz="2800" b="1">
                <a:solidFill>
                  <a:schemeClr val="bg1"/>
                </a:solidFill>
                <a:latin typeface="Times New Roman" pitchFamily="18" charset="0"/>
              </a:rPr>
              <a:t> …..</a:t>
            </a:r>
            <a:r>
              <a:rPr lang="en-US" sz="2000" b="1">
                <a:solidFill>
                  <a:schemeClr val="bg1"/>
                </a:solidFill>
                <a:latin typeface="Times New Roman" pitchFamily="18" charset="0"/>
              </a:rPr>
              <a:t>complex solution!</a:t>
            </a:r>
          </a:p>
        </p:txBody>
      </p:sp>
      <p:pic>
        <p:nvPicPr>
          <p:cNvPr id="25604" name="Picture 7" descr="VecLo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24000"/>
            <a:ext cx="6208713"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Rectangle 8"/>
          <p:cNvSpPr>
            <a:spLocks noChangeArrowheads="1"/>
          </p:cNvSpPr>
          <p:nvPr/>
        </p:nvSpPr>
        <p:spPr bwMode="auto">
          <a:xfrm>
            <a:off x="457200" y="5105400"/>
            <a:ext cx="6689725" cy="336550"/>
          </a:xfrm>
          <a:prstGeom prst="rect">
            <a:avLst/>
          </a:prstGeom>
          <a:noFill/>
          <a:ln w="9525">
            <a:noFill/>
            <a:miter lim="800000"/>
            <a:headEnd/>
            <a:tailEnd/>
          </a:ln>
          <a:effectLst/>
        </p:spPr>
        <p:txBody>
          <a:bodyPr wrap="none">
            <a:spAutoFit/>
          </a:bodyPr>
          <a:lstStyle/>
          <a:p>
            <a:pPr>
              <a:defRPr/>
            </a:pPr>
            <a:r>
              <a:rPr lang="en-US" sz="1600" b="1">
                <a:solidFill>
                  <a:schemeClr val="bg1"/>
                </a:solidFill>
                <a:effectLst>
                  <a:outerShdw blurRad="38100" dist="38100" dir="2700000" algn="tl">
                    <a:srgbClr val="C0C0C0"/>
                  </a:outerShdw>
                </a:effectLst>
                <a:latin typeface="Times New Roman" pitchFamily="18" charset="0"/>
              </a:rPr>
              <a:t>*Note that H</a:t>
            </a:r>
            <a:r>
              <a:rPr lang="en-US" sz="1600" b="1" baseline="-25000">
                <a:solidFill>
                  <a:schemeClr val="bg1"/>
                </a:solidFill>
                <a:effectLst>
                  <a:outerShdw blurRad="38100" dist="38100" dir="2700000" algn="tl">
                    <a:srgbClr val="C0C0C0"/>
                  </a:outerShdw>
                </a:effectLst>
                <a:latin typeface="Times New Roman" pitchFamily="18" charset="0"/>
              </a:rPr>
              <a:t>i </a:t>
            </a:r>
            <a:r>
              <a:rPr lang="en-US" sz="1600" b="1">
                <a:solidFill>
                  <a:schemeClr val="bg1"/>
                </a:solidFill>
                <a:effectLst>
                  <a:outerShdw blurRad="38100" dist="38100" dir="2700000" algn="tl">
                    <a:srgbClr val="C0C0C0"/>
                  </a:outerShdw>
                </a:effectLst>
                <a:latin typeface="Times New Roman" pitchFamily="18" charset="0"/>
              </a:rPr>
              <a:t>is a function of joint variable; thus, 6 joints, 6 joint variables!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457200" y="228600"/>
            <a:ext cx="8229600" cy="1663700"/>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Forward Kinematics</a:t>
            </a:r>
            <a:endParaRPr lang="en-US">
              <a:solidFill>
                <a:srgbClr val="FFFFCC"/>
              </a:solidFill>
              <a:latin typeface="Times New Roman" pitchFamily="18" charset="0"/>
            </a:endParaRPr>
          </a:p>
          <a:p>
            <a:pPr>
              <a:spcBef>
                <a:spcPct val="50000"/>
              </a:spcBef>
              <a:defRPr/>
            </a:pPr>
            <a:r>
              <a:rPr lang="en-US" sz="1800" b="1">
                <a:solidFill>
                  <a:schemeClr val="bg1"/>
                </a:solidFill>
                <a:latin typeface="Times New Roman" pitchFamily="18" charset="0"/>
              </a:rPr>
              <a:t>Homogeneous transformations can be described in Denavit-Hartenberg (D-H) coordinates which only requires 4 parameters to </a:t>
            </a:r>
            <a:r>
              <a:rPr lang="en-US" sz="1800" b="1" i="1">
                <a:solidFill>
                  <a:schemeClr val="bg1"/>
                </a:solidFill>
                <a:latin typeface="Times New Roman" pitchFamily="18" charset="0"/>
              </a:rPr>
              <a:t>pose</a:t>
            </a:r>
            <a:r>
              <a:rPr lang="en-US" sz="1800" b="1">
                <a:solidFill>
                  <a:schemeClr val="bg1"/>
                </a:solidFill>
                <a:latin typeface="Times New Roman" pitchFamily="18" charset="0"/>
              </a:rPr>
              <a:t> one frame relative to another.  In these coordinates the z axis is always aligned along the joint axis.</a:t>
            </a:r>
          </a:p>
        </p:txBody>
      </p:sp>
      <p:sp>
        <p:nvSpPr>
          <p:cNvPr id="25603" name="Text Box 3"/>
          <p:cNvSpPr txBox="1">
            <a:spLocks noChangeArrowheads="1"/>
          </p:cNvSpPr>
          <p:nvPr/>
        </p:nvSpPr>
        <p:spPr bwMode="auto">
          <a:xfrm>
            <a:off x="304800" y="3962400"/>
            <a:ext cx="8610600" cy="1739900"/>
          </a:xfrm>
          <a:prstGeom prst="rect">
            <a:avLst/>
          </a:prstGeom>
          <a:noFill/>
          <a:ln w="9525">
            <a:noFill/>
            <a:miter lim="800000"/>
            <a:headEnd/>
            <a:tailEnd/>
          </a:ln>
          <a:effectLst>
            <a:outerShdw dist="17961" dir="2700000" algn="ctr" rotWithShape="0">
              <a:schemeClr val="tx1"/>
            </a:outerShdw>
          </a:effectLst>
        </p:spPr>
        <p:txBody>
          <a:bodyPr>
            <a:spAutoFit/>
          </a:bodyPr>
          <a:lstStyle/>
          <a:p>
            <a:pPr>
              <a:spcBef>
                <a:spcPct val="50000"/>
              </a:spcBef>
              <a:defRPr/>
            </a:pPr>
            <a:r>
              <a:rPr lang="en-US" sz="1800" b="1">
                <a:solidFill>
                  <a:schemeClr val="bg1"/>
                </a:solidFill>
                <a:latin typeface="Times New Roman" pitchFamily="18" charset="0"/>
              </a:rPr>
              <a:t>D-H parameters:</a:t>
            </a:r>
            <a:br>
              <a:rPr lang="en-US" sz="1800" b="1">
                <a:solidFill>
                  <a:schemeClr val="bg1"/>
                </a:solidFill>
                <a:latin typeface="Times New Roman" pitchFamily="18" charset="0"/>
              </a:rPr>
            </a:br>
            <a:r>
              <a:rPr lang="en-US" sz="1800" b="1">
                <a:solidFill>
                  <a:schemeClr val="bg1"/>
                </a:solidFill>
                <a:latin typeface="Times New Roman" pitchFamily="18" charset="0"/>
              </a:rPr>
              <a:t>a</a:t>
            </a:r>
            <a:r>
              <a:rPr lang="en-US" sz="1800" b="1" baseline="-25000">
                <a:solidFill>
                  <a:schemeClr val="bg1"/>
                </a:solidFill>
                <a:latin typeface="Times New Roman" pitchFamily="18" charset="0"/>
              </a:rPr>
              <a:t>i</a:t>
            </a:r>
            <a:r>
              <a:rPr lang="en-US" sz="1800" b="1">
                <a:solidFill>
                  <a:schemeClr val="bg1"/>
                </a:solidFill>
                <a:latin typeface="Times New Roman" pitchFamily="18" charset="0"/>
              </a:rPr>
              <a:t> = minimum distance between joint i axis (z</a:t>
            </a:r>
            <a:r>
              <a:rPr lang="en-US" sz="1800" b="1" baseline="-25000">
                <a:solidFill>
                  <a:schemeClr val="bg1"/>
                </a:solidFill>
                <a:latin typeface="Times New Roman" pitchFamily="18" charset="0"/>
              </a:rPr>
              <a:t>i</a:t>
            </a:r>
            <a:r>
              <a:rPr lang="en-US" sz="1800" b="1">
                <a:solidFill>
                  <a:schemeClr val="bg1"/>
                </a:solidFill>
                <a:latin typeface="Times New Roman" pitchFamily="18" charset="0"/>
              </a:rPr>
              <a:t>) and joint i-1 axis (z</a:t>
            </a:r>
            <a:r>
              <a:rPr lang="en-US" sz="1800" b="1" baseline="-25000">
                <a:solidFill>
                  <a:schemeClr val="bg1"/>
                </a:solidFill>
                <a:latin typeface="Times New Roman" pitchFamily="18" charset="0"/>
              </a:rPr>
              <a:t>i-1</a:t>
            </a:r>
            <a:r>
              <a:rPr lang="en-US" sz="1800" b="1">
                <a:solidFill>
                  <a:schemeClr val="bg1"/>
                </a:solidFill>
                <a:latin typeface="Times New Roman" pitchFamily="18" charset="0"/>
              </a:rPr>
              <a:t>)</a:t>
            </a:r>
            <a:br>
              <a:rPr lang="en-US" sz="1800" b="1">
                <a:solidFill>
                  <a:schemeClr val="bg1"/>
                </a:solidFill>
                <a:latin typeface="Times New Roman" pitchFamily="18" charset="0"/>
              </a:rPr>
            </a:br>
            <a:r>
              <a:rPr lang="en-US" sz="1800" b="1">
                <a:solidFill>
                  <a:schemeClr val="bg1"/>
                </a:solidFill>
                <a:latin typeface="Times New Roman" pitchFamily="18" charset="0"/>
              </a:rPr>
              <a:t>d</a:t>
            </a:r>
            <a:r>
              <a:rPr lang="en-US" sz="1800" b="1" baseline="-25000">
                <a:solidFill>
                  <a:schemeClr val="bg1"/>
                </a:solidFill>
                <a:latin typeface="Times New Roman" pitchFamily="18" charset="0"/>
              </a:rPr>
              <a:t>i</a:t>
            </a:r>
            <a:r>
              <a:rPr lang="en-US" sz="1800" b="1">
                <a:solidFill>
                  <a:schemeClr val="bg1"/>
                </a:solidFill>
                <a:latin typeface="Times New Roman" pitchFamily="18" charset="0"/>
              </a:rPr>
              <a:t> = distance from minimum distance line (x</a:t>
            </a:r>
            <a:r>
              <a:rPr lang="en-US" sz="1800" b="1" baseline="-25000">
                <a:solidFill>
                  <a:schemeClr val="bg1"/>
                </a:solidFill>
                <a:latin typeface="Times New Roman" pitchFamily="18" charset="0"/>
              </a:rPr>
              <a:t>i-1</a:t>
            </a:r>
            <a:r>
              <a:rPr lang="en-US" sz="1800" b="1">
                <a:solidFill>
                  <a:schemeClr val="bg1"/>
                </a:solidFill>
                <a:latin typeface="Times New Roman" pitchFamily="18" charset="0"/>
              </a:rPr>
              <a:t> axis) to origin of ith joint frame </a:t>
            </a:r>
            <a:br>
              <a:rPr lang="en-US" sz="1800" b="1">
                <a:solidFill>
                  <a:schemeClr val="bg1"/>
                </a:solidFill>
                <a:latin typeface="Times New Roman" pitchFamily="18" charset="0"/>
              </a:rPr>
            </a:br>
            <a:r>
              <a:rPr lang="en-US" sz="1800" b="1">
                <a:solidFill>
                  <a:schemeClr val="bg1"/>
                </a:solidFill>
                <a:latin typeface="Times New Roman" pitchFamily="18" charset="0"/>
              </a:rPr>
              <a:t>        measured along z</a:t>
            </a:r>
            <a:r>
              <a:rPr lang="en-US" sz="1800" b="1" baseline="-25000">
                <a:solidFill>
                  <a:schemeClr val="bg1"/>
                </a:solidFill>
                <a:latin typeface="Times New Roman" pitchFamily="18" charset="0"/>
              </a:rPr>
              <a:t>i</a:t>
            </a:r>
            <a:r>
              <a:rPr lang="en-US" sz="1800" b="1">
                <a:solidFill>
                  <a:schemeClr val="bg1"/>
                </a:solidFill>
                <a:latin typeface="Times New Roman" pitchFamily="18" charset="0"/>
              </a:rPr>
              <a:t> axis.</a:t>
            </a:r>
            <a:br>
              <a:rPr lang="en-US" sz="1800" b="1">
                <a:solidFill>
                  <a:schemeClr val="bg1"/>
                </a:solidFill>
                <a:latin typeface="Times New Roman" pitchFamily="18" charset="0"/>
              </a:rPr>
            </a:br>
            <a:r>
              <a:rPr lang="en-US" sz="1800" b="1">
                <a:solidFill>
                  <a:schemeClr val="bg1"/>
                </a:solidFill>
                <a:latin typeface="Times New Roman" pitchFamily="18" charset="0"/>
                <a:sym typeface="Symbol" pitchFamily="18" charset="2"/>
              </a:rPr>
              <a:t></a:t>
            </a:r>
            <a:r>
              <a:rPr lang="en-US" sz="1800" b="1" baseline="-25000">
                <a:solidFill>
                  <a:schemeClr val="bg1"/>
                </a:solidFill>
                <a:latin typeface="Times New Roman" pitchFamily="18" charset="0"/>
                <a:sym typeface="Symbol" pitchFamily="18" charset="2"/>
              </a:rPr>
              <a:t>i</a:t>
            </a:r>
            <a:r>
              <a:rPr lang="en-US" sz="1800" b="1">
                <a:solidFill>
                  <a:schemeClr val="bg1"/>
                </a:solidFill>
                <a:latin typeface="Times New Roman" pitchFamily="18" charset="0"/>
                <a:sym typeface="Symbol" pitchFamily="18" charset="2"/>
              </a:rPr>
              <a:t> = angle between z</a:t>
            </a:r>
            <a:r>
              <a:rPr lang="en-US" sz="1800" b="1" baseline="-25000">
                <a:solidFill>
                  <a:schemeClr val="bg1"/>
                </a:solidFill>
                <a:latin typeface="Times New Roman" pitchFamily="18" charset="0"/>
                <a:sym typeface="Symbol" pitchFamily="18" charset="2"/>
              </a:rPr>
              <a:t>i</a:t>
            </a:r>
            <a:r>
              <a:rPr lang="en-US" sz="1800" b="1">
                <a:solidFill>
                  <a:schemeClr val="bg1"/>
                </a:solidFill>
                <a:latin typeface="Times New Roman" pitchFamily="18" charset="0"/>
                <a:sym typeface="Symbol" pitchFamily="18" charset="2"/>
              </a:rPr>
              <a:t> and z</a:t>
            </a:r>
            <a:r>
              <a:rPr lang="en-US" sz="1800" b="1" baseline="-25000">
                <a:solidFill>
                  <a:schemeClr val="bg1"/>
                </a:solidFill>
                <a:latin typeface="Times New Roman" pitchFamily="18" charset="0"/>
                <a:sym typeface="Symbol" pitchFamily="18" charset="2"/>
              </a:rPr>
              <a:t>i-1</a:t>
            </a:r>
            <a:r>
              <a:rPr lang="en-US" sz="1800" b="1">
                <a:solidFill>
                  <a:schemeClr val="bg1"/>
                </a:solidFill>
                <a:latin typeface="Times New Roman" pitchFamily="18" charset="0"/>
                <a:sym typeface="Symbol" pitchFamily="18" charset="2"/>
              </a:rPr>
              <a:t> measured about previous joint frame x</a:t>
            </a:r>
            <a:r>
              <a:rPr lang="en-US" sz="1800" b="1" baseline="-25000">
                <a:solidFill>
                  <a:schemeClr val="bg1"/>
                </a:solidFill>
                <a:latin typeface="Times New Roman" pitchFamily="18" charset="0"/>
                <a:sym typeface="Symbol" pitchFamily="18" charset="2"/>
              </a:rPr>
              <a:t>i-1</a:t>
            </a:r>
            <a:r>
              <a:rPr lang="en-US" sz="1800" b="1">
                <a:solidFill>
                  <a:schemeClr val="bg1"/>
                </a:solidFill>
                <a:latin typeface="Times New Roman" pitchFamily="18" charset="0"/>
                <a:sym typeface="Symbol" pitchFamily="18" charset="2"/>
              </a:rPr>
              <a:t> axis.</a:t>
            </a:r>
            <a:br>
              <a:rPr lang="en-US" sz="1800" b="1">
                <a:solidFill>
                  <a:schemeClr val="bg1"/>
                </a:solidFill>
                <a:latin typeface="Times New Roman" pitchFamily="18" charset="0"/>
                <a:sym typeface="Symbol" pitchFamily="18" charset="2"/>
              </a:rPr>
            </a:br>
            <a:r>
              <a:rPr lang="en-US" sz="1800" b="1">
                <a:solidFill>
                  <a:schemeClr val="bg1"/>
                </a:solidFill>
                <a:latin typeface="Times New Roman" pitchFamily="18" charset="0"/>
                <a:sym typeface="Symbol" pitchFamily="18" charset="2"/>
              </a:rPr>
              <a:t></a:t>
            </a:r>
            <a:r>
              <a:rPr lang="en-US" sz="1800" b="1" baseline="-25000">
                <a:solidFill>
                  <a:schemeClr val="bg1"/>
                </a:solidFill>
                <a:latin typeface="Times New Roman" pitchFamily="18" charset="0"/>
                <a:sym typeface="Symbol" pitchFamily="18" charset="2"/>
              </a:rPr>
              <a:t>i</a:t>
            </a:r>
            <a:r>
              <a:rPr lang="en-US" sz="1800" b="1">
                <a:solidFill>
                  <a:schemeClr val="bg1"/>
                </a:solidFill>
                <a:latin typeface="Times New Roman" pitchFamily="18" charset="0"/>
                <a:sym typeface="Symbol" pitchFamily="18" charset="2"/>
              </a:rPr>
              <a:t> = angle about z</a:t>
            </a:r>
            <a:r>
              <a:rPr lang="en-US" sz="1800" b="1" baseline="-25000">
                <a:solidFill>
                  <a:schemeClr val="bg1"/>
                </a:solidFill>
                <a:latin typeface="Times New Roman" pitchFamily="18" charset="0"/>
                <a:sym typeface="Symbol" pitchFamily="18" charset="2"/>
              </a:rPr>
              <a:t>i</a:t>
            </a:r>
            <a:r>
              <a:rPr lang="en-US" sz="1800" b="1">
                <a:solidFill>
                  <a:schemeClr val="bg1"/>
                </a:solidFill>
                <a:latin typeface="Times New Roman" pitchFamily="18" charset="0"/>
                <a:sym typeface="Symbol" pitchFamily="18" charset="2"/>
              </a:rPr>
              <a:t> joint axis which rotates x</a:t>
            </a:r>
            <a:r>
              <a:rPr lang="en-US" sz="1800" b="1" baseline="-25000">
                <a:solidFill>
                  <a:schemeClr val="bg1"/>
                </a:solidFill>
                <a:latin typeface="Times New Roman" pitchFamily="18" charset="0"/>
                <a:sym typeface="Symbol" pitchFamily="18" charset="2"/>
              </a:rPr>
              <a:t>i-1</a:t>
            </a:r>
            <a:r>
              <a:rPr lang="en-US" sz="1800" b="1">
                <a:solidFill>
                  <a:schemeClr val="bg1"/>
                </a:solidFill>
                <a:latin typeface="Times New Roman" pitchFamily="18" charset="0"/>
                <a:sym typeface="Symbol" pitchFamily="18" charset="2"/>
              </a:rPr>
              <a:t> to x</a:t>
            </a:r>
            <a:r>
              <a:rPr lang="en-US" sz="1800" b="1" baseline="-25000">
                <a:solidFill>
                  <a:schemeClr val="bg1"/>
                </a:solidFill>
                <a:latin typeface="Times New Roman" pitchFamily="18" charset="0"/>
                <a:sym typeface="Symbol" pitchFamily="18" charset="2"/>
              </a:rPr>
              <a:t>i</a:t>
            </a:r>
            <a:r>
              <a:rPr lang="en-US" sz="1800" b="1">
                <a:solidFill>
                  <a:schemeClr val="bg1"/>
                </a:solidFill>
                <a:latin typeface="Times New Roman" pitchFamily="18" charset="0"/>
                <a:sym typeface="Symbol" pitchFamily="18" charset="2"/>
              </a:rPr>
              <a:t> axis in right hand sense.</a:t>
            </a:r>
            <a:endParaRPr lang="en-US" sz="1800" b="1">
              <a:solidFill>
                <a:schemeClr val="bg1"/>
              </a:solidFill>
              <a:latin typeface="Times New Roman" pitchFamily="18" charset="0"/>
            </a:endParaRPr>
          </a:p>
        </p:txBody>
      </p:sp>
      <p:pic>
        <p:nvPicPr>
          <p:cNvPr id="26628" name="Picture 6" descr="D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905000"/>
            <a:ext cx="541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457200" y="228600"/>
            <a:ext cx="8229600" cy="5059363"/>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Joint Interpolated Motion</a:t>
            </a:r>
          </a:p>
          <a:p>
            <a:pPr>
              <a:spcBef>
                <a:spcPct val="50000"/>
              </a:spcBef>
              <a:defRPr/>
            </a:pPr>
            <a:endParaRPr lang="en-US" b="1">
              <a:solidFill>
                <a:schemeClr val="bg1"/>
              </a:solidFill>
              <a:latin typeface="Times New Roman" pitchFamily="18" charset="0"/>
            </a:endParaRPr>
          </a:p>
          <a:p>
            <a:pPr>
              <a:spcBef>
                <a:spcPct val="50000"/>
              </a:spcBef>
              <a:buFontTx/>
              <a:buChar char="•"/>
              <a:defRPr/>
            </a:pPr>
            <a:r>
              <a:rPr lang="en-US" sz="2000" b="1">
                <a:solidFill>
                  <a:schemeClr val="bg1"/>
                </a:solidFill>
                <a:latin typeface="Times New Roman" pitchFamily="18" charset="0"/>
              </a:rPr>
              <a:t>Examine each joint for the changes in joint angles.</a:t>
            </a:r>
          </a:p>
          <a:p>
            <a:pPr>
              <a:spcBef>
                <a:spcPct val="50000"/>
              </a:spcBef>
              <a:buFontTx/>
              <a:buChar char="•"/>
              <a:defRPr/>
            </a:pPr>
            <a:r>
              <a:rPr lang="en-US" sz="2000" b="1">
                <a:solidFill>
                  <a:schemeClr val="bg1"/>
                </a:solidFill>
                <a:latin typeface="Times New Roman" pitchFamily="18" charset="0"/>
              </a:rPr>
              <a:t> Estimate the time to accomplish each joint change at the </a:t>
            </a:r>
            <a:br>
              <a:rPr lang="en-US" sz="2000" b="1">
                <a:solidFill>
                  <a:schemeClr val="bg1"/>
                </a:solidFill>
                <a:latin typeface="Times New Roman" pitchFamily="18" charset="0"/>
              </a:rPr>
            </a:br>
            <a:r>
              <a:rPr lang="en-US" sz="2000" b="1">
                <a:solidFill>
                  <a:schemeClr val="bg1"/>
                </a:solidFill>
                <a:latin typeface="Times New Roman" pitchFamily="18" charset="0"/>
              </a:rPr>
              <a:t>   speed setting, given the speed allowed for each joint.</a:t>
            </a:r>
          </a:p>
          <a:p>
            <a:pPr>
              <a:spcBef>
                <a:spcPct val="50000"/>
              </a:spcBef>
              <a:buFontTx/>
              <a:buChar char="•"/>
              <a:defRPr/>
            </a:pPr>
            <a:r>
              <a:rPr lang="en-US" sz="2000" b="1">
                <a:solidFill>
                  <a:schemeClr val="bg1"/>
                </a:solidFill>
                <a:latin typeface="Times New Roman" pitchFamily="18" charset="0"/>
              </a:rPr>
              <a:t> Determine the joint which will take the longest time to </a:t>
            </a:r>
            <a:br>
              <a:rPr lang="en-US" sz="2000" b="1">
                <a:solidFill>
                  <a:schemeClr val="bg1"/>
                </a:solidFill>
                <a:latin typeface="Times New Roman" pitchFamily="18" charset="0"/>
              </a:rPr>
            </a:br>
            <a:r>
              <a:rPr lang="en-US" sz="2000" b="1">
                <a:solidFill>
                  <a:schemeClr val="bg1"/>
                </a:solidFill>
                <a:latin typeface="Times New Roman" pitchFamily="18" charset="0"/>
              </a:rPr>
              <a:t>   accomplish the joint change.</a:t>
            </a:r>
          </a:p>
          <a:p>
            <a:pPr>
              <a:spcBef>
                <a:spcPct val="50000"/>
              </a:spcBef>
              <a:buFontTx/>
              <a:buChar char="•"/>
              <a:defRPr/>
            </a:pPr>
            <a:r>
              <a:rPr lang="en-US" sz="2000" b="1">
                <a:solidFill>
                  <a:schemeClr val="bg1"/>
                </a:solidFill>
                <a:latin typeface="Times New Roman" pitchFamily="18" charset="0"/>
              </a:rPr>
              <a:t> Slow the remaining joints down so that all accomplish their </a:t>
            </a:r>
            <a:br>
              <a:rPr lang="en-US" sz="2000" b="1">
                <a:solidFill>
                  <a:schemeClr val="bg1"/>
                </a:solidFill>
                <a:latin typeface="Times New Roman" pitchFamily="18" charset="0"/>
              </a:rPr>
            </a:br>
            <a:r>
              <a:rPr lang="en-US" sz="2000" b="1">
                <a:solidFill>
                  <a:schemeClr val="bg1"/>
                </a:solidFill>
                <a:latin typeface="Times New Roman" pitchFamily="18" charset="0"/>
              </a:rPr>
              <a:t>   change in the same period.</a:t>
            </a:r>
          </a:p>
          <a:p>
            <a:pPr>
              <a:spcBef>
                <a:spcPct val="50000"/>
              </a:spcBef>
              <a:buFontTx/>
              <a:buChar char="•"/>
              <a:defRPr/>
            </a:pPr>
            <a:r>
              <a:rPr lang="en-US" sz="2000" b="1">
                <a:solidFill>
                  <a:schemeClr val="bg1"/>
                </a:solidFill>
                <a:latin typeface="Times New Roman" pitchFamily="18" charset="0"/>
              </a:rPr>
              <a:t> The joint interpolated setting is usually a number between 0 </a:t>
            </a:r>
            <a:br>
              <a:rPr lang="en-US" sz="2000" b="1">
                <a:solidFill>
                  <a:schemeClr val="bg1"/>
                </a:solidFill>
                <a:latin typeface="Times New Roman" pitchFamily="18" charset="0"/>
              </a:rPr>
            </a:br>
            <a:r>
              <a:rPr lang="en-US" sz="2000" b="1">
                <a:solidFill>
                  <a:schemeClr val="bg1"/>
                </a:solidFill>
                <a:latin typeface="Times New Roman" pitchFamily="18" charset="0"/>
              </a:rPr>
              <a:t>   and 1 which represents the fractional % of full speed for </a:t>
            </a:r>
            <a:br>
              <a:rPr lang="en-US" sz="2000" b="1">
                <a:solidFill>
                  <a:schemeClr val="bg1"/>
                </a:solidFill>
                <a:latin typeface="Times New Roman" pitchFamily="18" charset="0"/>
              </a:rPr>
            </a:br>
            <a:r>
              <a:rPr lang="en-US" sz="2000" b="1">
                <a:solidFill>
                  <a:schemeClr val="bg1"/>
                </a:solidFill>
                <a:latin typeface="Times New Roman" pitchFamily="18" charset="0"/>
              </a:rPr>
              <a:t>   each joint.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228600"/>
            <a:ext cx="8153400" cy="47783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Example</a:t>
            </a:r>
            <a:endParaRPr lang="en-US">
              <a:solidFill>
                <a:srgbClr val="FFFFCC"/>
              </a:solidFill>
              <a:latin typeface="Times New Roman" pitchFamily="18" charset="0"/>
            </a:endParaRPr>
          </a:p>
          <a:p>
            <a:pPr>
              <a:spcBef>
                <a:spcPct val="50000"/>
              </a:spcBef>
              <a:defRPr/>
            </a:pPr>
            <a:r>
              <a:rPr lang="en-US" sz="1800" b="1">
                <a:solidFill>
                  <a:schemeClr val="bg1"/>
                </a:solidFill>
                <a:latin typeface="Times New Roman" pitchFamily="18" charset="0"/>
              </a:rPr>
              <a:t>A simple mechanism has two joints described as follows:</a:t>
            </a:r>
          </a:p>
          <a:p>
            <a:pPr>
              <a:spcBef>
                <a:spcPct val="50000"/>
              </a:spcBef>
              <a:defRPr/>
            </a:pPr>
            <a:endParaRPr lang="en-US" sz="1800" b="1">
              <a:solidFill>
                <a:schemeClr val="bg1"/>
              </a:solidFill>
              <a:latin typeface="Times New Roman" pitchFamily="18" charset="0"/>
            </a:endParaRPr>
          </a:p>
          <a:p>
            <a:pPr>
              <a:spcBef>
                <a:spcPct val="50000"/>
              </a:spcBef>
              <a:defRPr/>
            </a:pPr>
            <a:r>
              <a:rPr lang="en-US" sz="1800" b="1">
                <a:solidFill>
                  <a:srgbClr val="FFFFCC"/>
                </a:solidFill>
                <a:latin typeface="Times New Roman" pitchFamily="18" charset="0"/>
              </a:rPr>
              <a:t>Joint 1:					Joint 2:</a:t>
            </a:r>
            <a:br>
              <a:rPr lang="en-US" sz="1800" b="1">
                <a:solidFill>
                  <a:srgbClr val="FFFFCC"/>
                </a:solidFill>
                <a:latin typeface="Times New Roman" pitchFamily="18" charset="0"/>
              </a:rPr>
            </a:br>
            <a:r>
              <a:rPr lang="en-US" sz="1800" b="1">
                <a:solidFill>
                  <a:srgbClr val="FFFFCC"/>
                </a:solidFill>
                <a:latin typeface="Times New Roman" pitchFamily="18" charset="0"/>
              </a:rPr>
              <a:t>     Type = Prismatic (sliding)		    Type = Revolute (rotational)</a:t>
            </a:r>
            <a:br>
              <a:rPr lang="en-US" sz="1800" b="1">
                <a:solidFill>
                  <a:srgbClr val="FFFFCC"/>
                </a:solidFill>
                <a:latin typeface="Times New Roman" pitchFamily="18" charset="0"/>
              </a:rPr>
            </a:br>
            <a:r>
              <a:rPr lang="en-US" sz="1800" b="1">
                <a:solidFill>
                  <a:srgbClr val="FFFFCC"/>
                </a:solidFill>
                <a:latin typeface="Times New Roman" pitchFamily="18" charset="0"/>
              </a:rPr>
              <a:t>     Joint speed maximum = 100 mm/s 	    Joint speed maximum = 180˚/s</a:t>
            </a:r>
          </a:p>
          <a:p>
            <a:pPr>
              <a:spcBef>
                <a:spcPct val="50000"/>
              </a:spcBef>
              <a:defRPr/>
            </a:pPr>
            <a:r>
              <a:rPr lang="en-US" sz="1800" b="1">
                <a:solidFill>
                  <a:schemeClr val="bg1"/>
                </a:solidFill>
                <a:latin typeface="Times New Roman" pitchFamily="18" charset="0"/>
              </a:rPr>
              <a:t>If the robot joint speed setting is set to 50%, then approximate the time to move from a configuration of 20 mm, 125.3˚ to a configuration of 134.5 mm, 34.5˚, and also determine the joint speeds in doing so.  Which joint is controlling the motion and which is following the motion?  Neglect the acceleration and deceleration times.</a:t>
            </a:r>
          </a:p>
          <a:p>
            <a:pPr>
              <a:spcBef>
                <a:spcPct val="50000"/>
              </a:spcBef>
              <a:defRPr/>
            </a:pPr>
            <a:r>
              <a:rPr lang="en-US" sz="1800" b="1" i="1">
                <a:solidFill>
                  <a:srgbClr val="FFFFCC"/>
                </a:solidFill>
                <a:latin typeface="Times New Roman" pitchFamily="18" charset="0"/>
              </a:rPr>
              <a:t>Solution:</a:t>
            </a:r>
            <a:br>
              <a:rPr lang="en-US" sz="1800" b="1" i="1">
                <a:solidFill>
                  <a:srgbClr val="FFFFCC"/>
                </a:solidFill>
                <a:latin typeface="Times New Roman" pitchFamily="18" charset="0"/>
              </a:rPr>
            </a:br>
            <a:r>
              <a:rPr lang="en-US">
                <a:latin typeface="Times New Roman" pitchFamily="18"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04800" y="228600"/>
            <a:ext cx="8382000" cy="5630863"/>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Robot Programming</a:t>
            </a:r>
            <a:endParaRPr lang="en-US">
              <a:solidFill>
                <a:srgbClr val="FFFFCC"/>
              </a:solidFill>
              <a:latin typeface="Times New Roman" pitchFamily="18" charset="0"/>
            </a:endParaRPr>
          </a:p>
          <a:p>
            <a:pPr>
              <a:spcBef>
                <a:spcPct val="50000"/>
              </a:spcBef>
              <a:defRPr/>
            </a:pPr>
            <a:r>
              <a:rPr lang="en-US">
                <a:solidFill>
                  <a:schemeClr val="bg1"/>
                </a:solidFill>
                <a:latin typeface="Times New Roman" pitchFamily="18" charset="0"/>
              </a:rPr>
              <a:t>·</a:t>
            </a:r>
            <a:r>
              <a:rPr lang="en-US">
                <a:latin typeface="Times New Roman" pitchFamily="18" charset="0"/>
              </a:rPr>
              <a:t> </a:t>
            </a:r>
            <a:r>
              <a:rPr lang="en-US">
                <a:solidFill>
                  <a:schemeClr val="bg1"/>
                </a:solidFill>
                <a:latin typeface="Times New Roman" pitchFamily="18" charset="0"/>
              </a:rPr>
              <a:t>Teach Pendant</a:t>
            </a:r>
          </a:p>
          <a:p>
            <a:pPr>
              <a:spcBef>
                <a:spcPct val="50000"/>
              </a:spcBef>
              <a:defRPr/>
            </a:pPr>
            <a:r>
              <a:rPr lang="en-US">
                <a:solidFill>
                  <a:schemeClr val="bg1"/>
                </a:solidFill>
                <a:latin typeface="Times New Roman" pitchFamily="18" charset="0"/>
              </a:rPr>
              <a:t>· Lead Through</a:t>
            </a:r>
          </a:p>
          <a:p>
            <a:pPr>
              <a:spcBef>
                <a:spcPct val="50000"/>
              </a:spcBef>
              <a:defRPr/>
            </a:pPr>
            <a:r>
              <a:rPr lang="en-US">
                <a:solidFill>
                  <a:schemeClr val="bg1"/>
                </a:solidFill>
                <a:latin typeface="Times New Roman" pitchFamily="18" charset="0"/>
              </a:rPr>
              <a:t>· Off-Line</a:t>
            </a:r>
          </a:p>
          <a:p>
            <a:pPr>
              <a:spcBef>
                <a:spcPct val="50000"/>
              </a:spcBef>
              <a:defRPr/>
            </a:pPr>
            <a:r>
              <a:rPr lang="en-US">
                <a:solidFill>
                  <a:schemeClr val="bg1"/>
                </a:solidFill>
                <a:latin typeface="Times New Roman" pitchFamily="18" charset="0"/>
              </a:rPr>
              <a:t>· Programming Languages:</a:t>
            </a:r>
          </a:p>
          <a:p>
            <a:pPr>
              <a:spcBef>
                <a:spcPct val="50000"/>
              </a:spcBef>
              <a:defRPr/>
            </a:pPr>
            <a:r>
              <a:rPr lang="en-US">
                <a:solidFill>
                  <a:schemeClr val="bg1"/>
                </a:solidFill>
                <a:latin typeface="Times New Roman" pitchFamily="18" charset="0"/>
              </a:rPr>
              <a:t>      DARL</a:t>
            </a:r>
            <a:br>
              <a:rPr lang="en-US">
                <a:solidFill>
                  <a:schemeClr val="bg1"/>
                </a:solidFill>
                <a:latin typeface="Times New Roman" pitchFamily="18" charset="0"/>
              </a:rPr>
            </a:br>
            <a:r>
              <a:rPr lang="en-US">
                <a:solidFill>
                  <a:schemeClr val="bg1"/>
                </a:solidFill>
                <a:latin typeface="Times New Roman" pitchFamily="18" charset="0"/>
              </a:rPr>
              <a:t>      VAL II</a:t>
            </a:r>
            <a:br>
              <a:rPr lang="en-US">
                <a:solidFill>
                  <a:schemeClr val="bg1"/>
                </a:solidFill>
                <a:latin typeface="Times New Roman" pitchFamily="18" charset="0"/>
              </a:rPr>
            </a:br>
            <a:r>
              <a:rPr lang="en-US">
                <a:solidFill>
                  <a:schemeClr val="bg1"/>
                </a:solidFill>
                <a:latin typeface="Times New Roman" pitchFamily="18" charset="0"/>
              </a:rPr>
              <a:t>      RAIL</a:t>
            </a:r>
            <a:br>
              <a:rPr lang="en-US">
                <a:solidFill>
                  <a:schemeClr val="bg1"/>
                </a:solidFill>
                <a:latin typeface="Times New Roman" pitchFamily="18" charset="0"/>
              </a:rPr>
            </a:br>
            <a:r>
              <a:rPr lang="en-US">
                <a:solidFill>
                  <a:schemeClr val="bg1"/>
                </a:solidFill>
                <a:latin typeface="Times New Roman" pitchFamily="18" charset="0"/>
              </a:rPr>
              <a:t>      AML</a:t>
            </a:r>
            <a:br>
              <a:rPr lang="en-US">
                <a:solidFill>
                  <a:schemeClr val="bg1"/>
                </a:solidFill>
                <a:latin typeface="Times New Roman" pitchFamily="18" charset="0"/>
              </a:rPr>
            </a:br>
            <a:r>
              <a:rPr lang="en-US">
                <a:solidFill>
                  <a:schemeClr val="bg1"/>
                </a:solidFill>
                <a:latin typeface="Times New Roman" pitchFamily="18" charset="0"/>
              </a:rPr>
              <a:t>      KAREL</a:t>
            </a:r>
            <a:br>
              <a:rPr lang="en-US">
                <a:solidFill>
                  <a:schemeClr val="bg1"/>
                </a:solidFill>
                <a:latin typeface="Times New Roman" pitchFamily="18" charset="0"/>
              </a:rPr>
            </a:br>
            <a:r>
              <a:rPr lang="en-US">
                <a:solidFill>
                  <a:schemeClr val="bg1"/>
                </a:solidFill>
                <a:latin typeface="Times New Roman" pitchFamily="18" charset="0"/>
              </a:rPr>
              <a:t>      Robpac/C</a:t>
            </a:r>
            <a:br>
              <a:rPr lang="en-US">
                <a:solidFill>
                  <a:schemeClr val="bg1"/>
                </a:solidFill>
                <a:latin typeface="Times New Roman" pitchFamily="18" charset="0"/>
              </a:rPr>
            </a:br>
            <a:r>
              <a:rPr lang="en-US">
                <a:solidFill>
                  <a:schemeClr val="bg1"/>
                </a:solidFill>
                <a:latin typeface="Times New Roman" pitchFamily="18" charset="0"/>
              </a:rPr>
              <a:t>      etc.</a:t>
            </a:r>
          </a:p>
        </p:txBody>
      </p:sp>
      <p:pic>
        <p:nvPicPr>
          <p:cNvPr id="28679" name="Picture 7" descr="T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990600"/>
            <a:ext cx="3530600" cy="38862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28680" name="Picture 8" descr="igri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143000"/>
            <a:ext cx="4343400" cy="403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86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86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066800" y="228600"/>
            <a:ext cx="6858000" cy="4387850"/>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latin typeface="Times New Roman" pitchFamily="18" charset="0"/>
              </a:rPr>
              <a:t>Standards</a:t>
            </a:r>
          </a:p>
          <a:p>
            <a:pPr>
              <a:spcBef>
                <a:spcPct val="50000"/>
              </a:spcBef>
              <a:defRPr/>
            </a:pPr>
            <a:endParaRPr lang="en-US">
              <a:latin typeface="Times New Roman" pitchFamily="18" charset="0"/>
            </a:endParaRPr>
          </a:p>
          <a:p>
            <a:pPr>
              <a:spcBef>
                <a:spcPct val="50000"/>
              </a:spcBef>
              <a:buFontTx/>
              <a:buChar char="•"/>
              <a:defRPr/>
            </a:pPr>
            <a:r>
              <a:rPr lang="en-US" b="1">
                <a:solidFill>
                  <a:schemeClr val="bg1"/>
                </a:solidFill>
                <a:latin typeface="Times New Roman" pitchFamily="18" charset="0"/>
              </a:rPr>
              <a:t> </a:t>
            </a:r>
            <a:r>
              <a:rPr lang="en-US" sz="2000" b="1">
                <a:solidFill>
                  <a:schemeClr val="bg1"/>
                </a:solidFill>
                <a:latin typeface="Times New Roman" pitchFamily="18" charset="0"/>
              </a:rPr>
              <a:t>Robotics Industries Association (RIA)</a:t>
            </a:r>
          </a:p>
          <a:p>
            <a:pPr>
              <a:spcBef>
                <a:spcPct val="50000"/>
              </a:spcBef>
              <a:buFontTx/>
              <a:buChar char="•"/>
              <a:defRPr/>
            </a:pPr>
            <a:r>
              <a:rPr lang="en-US" sz="2000" b="1">
                <a:solidFill>
                  <a:schemeClr val="bg1"/>
                </a:solidFill>
                <a:latin typeface="Times New Roman" pitchFamily="18" charset="0"/>
              </a:rPr>
              <a:t> SME/RI</a:t>
            </a:r>
          </a:p>
          <a:p>
            <a:pPr>
              <a:spcBef>
                <a:spcPct val="50000"/>
              </a:spcBef>
              <a:buFontTx/>
              <a:buChar char="•"/>
              <a:defRPr/>
            </a:pPr>
            <a:r>
              <a:rPr lang="en-US" sz="2000" b="1">
                <a:solidFill>
                  <a:schemeClr val="bg1"/>
                </a:solidFill>
                <a:latin typeface="Times New Roman" pitchFamily="18" charset="0"/>
              </a:rPr>
              <a:t> Typical areas covered:</a:t>
            </a:r>
          </a:p>
          <a:p>
            <a:pPr>
              <a:spcBef>
                <a:spcPct val="50000"/>
              </a:spcBef>
              <a:defRPr/>
            </a:pPr>
            <a:r>
              <a:rPr lang="en-US" sz="2000" b="1">
                <a:solidFill>
                  <a:schemeClr val="bg1"/>
                </a:solidFill>
                <a:latin typeface="Times New Roman" pitchFamily="18" charset="0"/>
              </a:rPr>
              <a:t>	- Definitions such as accuracy/repeatability</a:t>
            </a:r>
            <a:br>
              <a:rPr lang="en-US" sz="2000" b="1">
                <a:solidFill>
                  <a:schemeClr val="bg1"/>
                </a:solidFill>
                <a:latin typeface="Times New Roman" pitchFamily="18" charset="0"/>
              </a:rPr>
            </a:br>
            <a:r>
              <a:rPr lang="en-US" sz="2000" b="1">
                <a:solidFill>
                  <a:schemeClr val="bg1"/>
                </a:solidFill>
                <a:latin typeface="Times New Roman" pitchFamily="18" charset="0"/>
              </a:rPr>
              <a:t/>
            </a:r>
            <a:br>
              <a:rPr lang="en-US" sz="2000" b="1">
                <a:solidFill>
                  <a:schemeClr val="bg1"/>
                </a:solidFill>
                <a:latin typeface="Times New Roman" pitchFamily="18" charset="0"/>
              </a:rPr>
            </a:br>
            <a:r>
              <a:rPr lang="en-US" sz="2000" b="1">
                <a:solidFill>
                  <a:schemeClr val="bg1"/>
                </a:solidFill>
                <a:latin typeface="Times New Roman" pitchFamily="18" charset="0"/>
              </a:rPr>
              <a:t>	- Teach pendant safety regulations</a:t>
            </a:r>
            <a:br>
              <a:rPr lang="en-US" sz="2000" b="1">
                <a:solidFill>
                  <a:schemeClr val="bg1"/>
                </a:solidFill>
                <a:latin typeface="Times New Roman" pitchFamily="18" charset="0"/>
              </a:rPr>
            </a:br>
            <a:r>
              <a:rPr lang="en-US" sz="2000" b="1">
                <a:solidFill>
                  <a:schemeClr val="bg1"/>
                </a:solidFill>
                <a:latin typeface="Times New Roman" pitchFamily="18" charset="0"/>
              </a:rPr>
              <a:t/>
            </a:r>
            <a:br>
              <a:rPr lang="en-US" sz="2000" b="1">
                <a:solidFill>
                  <a:schemeClr val="bg1"/>
                </a:solidFill>
                <a:latin typeface="Times New Roman" pitchFamily="18" charset="0"/>
              </a:rPr>
            </a:br>
            <a:r>
              <a:rPr lang="en-US" sz="2000" b="1">
                <a:solidFill>
                  <a:schemeClr val="bg1"/>
                </a:solidFill>
                <a:latin typeface="Times New Roman" pitchFamily="18" charset="0"/>
              </a:rPr>
              <a:t>	- Controller wiring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457200" y="152400"/>
            <a:ext cx="8458200" cy="5640388"/>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spcBef>
                <a:spcPct val="50000"/>
              </a:spcBef>
              <a:defRPr/>
            </a:pPr>
            <a:r>
              <a:rPr lang="en-US" sz="3200" b="1" i="1">
                <a:solidFill>
                  <a:srgbClr val="FFFFCC"/>
                </a:solidFill>
                <a:latin typeface="Times New Roman" pitchFamily="18" charset="0"/>
              </a:rPr>
              <a:t>Key Terms</a:t>
            </a:r>
          </a:p>
          <a:p>
            <a:pPr marL="233363" indent="-233363">
              <a:spcBef>
                <a:spcPct val="50000"/>
              </a:spcBef>
              <a:defRPr/>
            </a:pPr>
            <a:endParaRPr lang="en-US" sz="2800" b="1" i="1">
              <a:solidFill>
                <a:srgbClr val="FFFFCC"/>
              </a:solidFill>
              <a:latin typeface="Times New Roman" pitchFamily="18" charset="0"/>
            </a:endParaRPr>
          </a:p>
          <a:p>
            <a:pPr marL="233363" indent="-233363">
              <a:spcBef>
                <a:spcPct val="50000"/>
              </a:spcBef>
              <a:buFontTx/>
              <a:buChar char="•"/>
              <a:defRPr/>
            </a:pPr>
            <a:r>
              <a:rPr lang="en-US" sz="2000" b="1">
                <a:solidFill>
                  <a:srgbClr val="FFFFCC"/>
                </a:solidFill>
                <a:latin typeface="Times New Roman" pitchFamily="18" charset="0"/>
              </a:rPr>
              <a:t>Repeatability</a:t>
            </a:r>
            <a:r>
              <a:rPr lang="en-US" sz="2000" b="1">
                <a:solidFill>
                  <a:schemeClr val="bg1"/>
                </a:solidFill>
                <a:latin typeface="Times New Roman" pitchFamily="18" charset="0"/>
              </a:rPr>
              <a:t> - Variability in returning to the same previously taught </a:t>
            </a:r>
            <a:br>
              <a:rPr lang="en-US" sz="2000" b="1">
                <a:solidFill>
                  <a:schemeClr val="bg1"/>
                </a:solidFill>
                <a:latin typeface="Times New Roman" pitchFamily="18" charset="0"/>
              </a:rPr>
            </a:br>
            <a:r>
              <a:rPr lang="en-US" sz="2000" b="1">
                <a:solidFill>
                  <a:schemeClr val="bg1"/>
                </a:solidFill>
                <a:latin typeface="Times New Roman" pitchFamily="18" charset="0"/>
              </a:rPr>
              <a:t>  position/configuration      </a:t>
            </a:r>
          </a:p>
          <a:p>
            <a:pPr marL="233363" indent="-233363">
              <a:spcBef>
                <a:spcPct val="50000"/>
              </a:spcBef>
              <a:buFontTx/>
              <a:buChar char="•"/>
              <a:defRPr/>
            </a:pPr>
            <a:r>
              <a:rPr lang="en-US" sz="2000" b="1">
                <a:solidFill>
                  <a:srgbClr val="FFFFCC"/>
                </a:solidFill>
                <a:latin typeface="Times New Roman" pitchFamily="18" charset="0"/>
              </a:rPr>
              <a:t>Accuracy</a:t>
            </a:r>
            <a:r>
              <a:rPr lang="en-US" sz="2000" b="1">
                <a:solidFill>
                  <a:schemeClr val="bg1"/>
                </a:solidFill>
                <a:latin typeface="Times New Roman" pitchFamily="18" charset="0"/>
              </a:rPr>
              <a:t> - Variability in moving to a target in space that has not been </a:t>
            </a:r>
            <a:br>
              <a:rPr lang="en-US" sz="2000" b="1">
                <a:solidFill>
                  <a:schemeClr val="bg1"/>
                </a:solidFill>
                <a:latin typeface="Times New Roman" pitchFamily="18" charset="0"/>
              </a:rPr>
            </a:br>
            <a:r>
              <a:rPr lang="en-US" sz="2000" b="1">
                <a:solidFill>
                  <a:schemeClr val="bg1"/>
                </a:solidFill>
                <a:latin typeface="Times New Roman" pitchFamily="18" charset="0"/>
              </a:rPr>
              <a:t>previously taught</a:t>
            </a:r>
          </a:p>
          <a:p>
            <a:pPr marL="233363" indent="-233363">
              <a:spcBef>
                <a:spcPct val="50000"/>
              </a:spcBef>
              <a:buFontTx/>
              <a:buChar char="•"/>
              <a:defRPr/>
            </a:pPr>
            <a:r>
              <a:rPr lang="en-US" sz="2000" b="1">
                <a:solidFill>
                  <a:srgbClr val="FFFFCC"/>
                </a:solidFill>
                <a:latin typeface="Times New Roman" pitchFamily="18" charset="0"/>
              </a:rPr>
              <a:t>Tool speed</a:t>
            </a:r>
            <a:r>
              <a:rPr lang="en-US" sz="2000" b="1">
                <a:solidFill>
                  <a:schemeClr val="bg1"/>
                </a:solidFill>
                <a:latin typeface="Times New Roman" pitchFamily="18" charset="0"/>
              </a:rPr>
              <a:t> - Linear speed capability when tool moving along a curvilinear path</a:t>
            </a:r>
          </a:p>
          <a:p>
            <a:pPr marL="233363" indent="-233363">
              <a:spcBef>
                <a:spcPct val="50000"/>
              </a:spcBef>
              <a:buFontTx/>
              <a:buChar char="•"/>
              <a:defRPr/>
            </a:pPr>
            <a:r>
              <a:rPr lang="en-US" sz="2000" b="1">
                <a:solidFill>
                  <a:srgbClr val="FFFFCC"/>
                </a:solidFill>
                <a:latin typeface="Times New Roman" pitchFamily="18" charset="0"/>
              </a:rPr>
              <a:t>Screw speed</a:t>
            </a:r>
            <a:r>
              <a:rPr lang="en-US" sz="2000" b="1">
                <a:solidFill>
                  <a:schemeClr val="bg1"/>
                </a:solidFill>
                <a:latin typeface="Times New Roman" pitchFamily="18" charset="0"/>
              </a:rPr>
              <a:t> - Rotational speed when tool is being rotated about an axis in space</a:t>
            </a:r>
          </a:p>
          <a:p>
            <a:pPr marL="233363" indent="-233363">
              <a:spcBef>
                <a:spcPct val="50000"/>
              </a:spcBef>
              <a:buFontTx/>
              <a:buChar char="•"/>
              <a:defRPr/>
            </a:pPr>
            <a:r>
              <a:rPr lang="en-US" sz="2000" b="1">
                <a:solidFill>
                  <a:srgbClr val="FFFFCC"/>
                </a:solidFill>
                <a:latin typeface="Times New Roman" pitchFamily="18" charset="0"/>
              </a:rPr>
              <a:t>Joint interpolated motion</a:t>
            </a:r>
            <a:r>
              <a:rPr lang="en-US" sz="2000" b="1">
                <a:solidFill>
                  <a:schemeClr val="bg1"/>
                </a:solidFill>
                <a:latin typeface="Times New Roman" pitchFamily="18" charset="0"/>
              </a:rPr>
              <a:t> - Motion where joint taking longest time to </a:t>
            </a:r>
            <a:br>
              <a:rPr lang="en-US" sz="2000" b="1">
                <a:solidFill>
                  <a:schemeClr val="bg1"/>
                </a:solidFill>
                <a:latin typeface="Times New Roman" pitchFamily="18" charset="0"/>
              </a:rPr>
            </a:br>
            <a:r>
              <a:rPr lang="en-US" sz="2000" b="1">
                <a:solidFill>
                  <a:schemeClr val="bg1"/>
                </a:solidFill>
                <a:latin typeface="Times New Roman" pitchFamily="18" charset="0"/>
              </a:rPr>
              <a:t>make the joint change governs the motion and the other joints are slowed in proportion so that all joint accomplish their joint changes simultaneously with the slowest joint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09600" y="228600"/>
            <a:ext cx="8001000" cy="505936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lgn="ctr">
              <a:spcBef>
                <a:spcPct val="50000"/>
              </a:spcBef>
              <a:defRPr/>
            </a:pPr>
            <a:r>
              <a:rPr lang="en-US" sz="4000" b="1">
                <a:solidFill>
                  <a:srgbClr val="FFFFCC"/>
                </a:solidFill>
                <a:latin typeface="Times New Roman" pitchFamily="18" charset="0"/>
              </a:rPr>
              <a:t>Summary</a:t>
            </a:r>
          </a:p>
          <a:p>
            <a:pPr marL="233363" indent="-233363" algn="ctr">
              <a:spcBef>
                <a:spcPct val="50000"/>
              </a:spcBef>
              <a:defRPr/>
            </a:pPr>
            <a:endParaRPr lang="en-US">
              <a:solidFill>
                <a:srgbClr val="FFFFCC"/>
              </a:solidFill>
              <a:latin typeface="Times New Roman" pitchFamily="18" charset="0"/>
            </a:endParaRPr>
          </a:p>
          <a:p>
            <a:pPr marL="233363" indent="-233363">
              <a:spcBef>
                <a:spcPct val="50000"/>
              </a:spcBef>
              <a:buFontTx/>
              <a:buChar char="•"/>
              <a:defRPr/>
            </a:pPr>
            <a:r>
              <a:rPr lang="en-US" sz="2000" b="1">
                <a:solidFill>
                  <a:schemeClr val="bg1"/>
                </a:solidFill>
                <a:latin typeface="Times New Roman" pitchFamily="18" charset="0"/>
              </a:rPr>
              <a:t>Robotics - integration of computers and controlled mechanisms </a:t>
            </a:r>
            <a:br>
              <a:rPr lang="en-US" sz="2000" b="1">
                <a:solidFill>
                  <a:schemeClr val="bg1"/>
                </a:solidFill>
                <a:latin typeface="Times New Roman" pitchFamily="18" charset="0"/>
              </a:rPr>
            </a:br>
            <a:r>
              <a:rPr lang="en-US" sz="2000" b="1">
                <a:solidFill>
                  <a:schemeClr val="bg1"/>
                </a:solidFill>
                <a:latin typeface="Times New Roman" pitchFamily="18" charset="0"/>
              </a:rPr>
              <a:t>   to make devices re-programmable and versatile.</a:t>
            </a:r>
          </a:p>
          <a:p>
            <a:pPr marL="233363" indent="-233363">
              <a:spcBef>
                <a:spcPct val="50000"/>
              </a:spcBef>
              <a:buFontTx/>
              <a:buChar char="•"/>
              <a:defRPr/>
            </a:pPr>
            <a:r>
              <a:rPr lang="en-US" sz="2000" b="1">
                <a:solidFill>
                  <a:schemeClr val="bg1"/>
                </a:solidFill>
                <a:latin typeface="Times New Roman" pitchFamily="18" charset="0"/>
              </a:rPr>
              <a:t> Modern mathematic representations are used to plan robotic </a:t>
            </a:r>
            <a:br>
              <a:rPr lang="en-US" sz="2000" b="1">
                <a:solidFill>
                  <a:schemeClr val="bg1"/>
                </a:solidFill>
                <a:latin typeface="Times New Roman" pitchFamily="18" charset="0"/>
              </a:rPr>
            </a:br>
            <a:r>
              <a:rPr lang="en-US" sz="2000" b="1">
                <a:solidFill>
                  <a:schemeClr val="bg1"/>
                </a:solidFill>
                <a:latin typeface="Times New Roman" pitchFamily="18" charset="0"/>
              </a:rPr>
              <a:t>   tasks and integrate sensors into the task planning.</a:t>
            </a:r>
          </a:p>
          <a:p>
            <a:pPr marL="233363" indent="-233363">
              <a:spcBef>
                <a:spcPct val="50000"/>
              </a:spcBef>
              <a:buFontTx/>
              <a:buChar char="•"/>
              <a:defRPr/>
            </a:pPr>
            <a:r>
              <a:rPr lang="en-US" sz="2000" b="1">
                <a:solidFill>
                  <a:schemeClr val="bg1"/>
                </a:solidFill>
                <a:latin typeface="Times New Roman" pitchFamily="18" charset="0"/>
              </a:rPr>
              <a:t> There are decided advantages to using robots, namely flexibility </a:t>
            </a:r>
            <a:br>
              <a:rPr lang="en-US" sz="2000" b="1">
                <a:solidFill>
                  <a:schemeClr val="bg1"/>
                </a:solidFill>
                <a:latin typeface="Times New Roman" pitchFamily="18" charset="0"/>
              </a:rPr>
            </a:br>
            <a:r>
              <a:rPr lang="en-US" sz="2000" b="1">
                <a:solidFill>
                  <a:schemeClr val="bg1"/>
                </a:solidFill>
                <a:latin typeface="Times New Roman" pitchFamily="18" charset="0"/>
              </a:rPr>
              <a:t>   and performance quality.</a:t>
            </a:r>
          </a:p>
          <a:p>
            <a:pPr marL="233363" indent="-233363">
              <a:spcBef>
                <a:spcPct val="50000"/>
              </a:spcBef>
              <a:buFontTx/>
              <a:buChar char="•"/>
              <a:defRPr/>
            </a:pPr>
            <a:r>
              <a:rPr lang="en-US" sz="2000" b="1">
                <a:solidFill>
                  <a:schemeClr val="bg1"/>
                </a:solidFill>
                <a:latin typeface="Times New Roman" pitchFamily="18" charset="0"/>
              </a:rPr>
              <a:t> Down side is that robotics effects the labor pool and increases </a:t>
            </a:r>
            <a:br>
              <a:rPr lang="en-US" sz="2000" b="1">
                <a:solidFill>
                  <a:schemeClr val="bg1"/>
                </a:solidFill>
                <a:latin typeface="Times New Roman" pitchFamily="18" charset="0"/>
              </a:rPr>
            </a:br>
            <a:r>
              <a:rPr lang="en-US" sz="2000" b="1">
                <a:solidFill>
                  <a:schemeClr val="bg1"/>
                </a:solidFill>
                <a:latin typeface="Times New Roman" pitchFamily="18" charset="0"/>
              </a:rPr>
              <a:t>   the educational requirements for manufacturing personnel.</a:t>
            </a:r>
          </a:p>
          <a:p>
            <a:pPr marL="233363" indent="-233363">
              <a:spcBef>
                <a:spcPct val="50000"/>
              </a:spcBef>
              <a:buFontTx/>
              <a:buChar char="•"/>
              <a:defRPr/>
            </a:pPr>
            <a:r>
              <a:rPr lang="en-US" sz="2000" b="1">
                <a:solidFill>
                  <a:schemeClr val="bg1"/>
                </a:solidFill>
                <a:latin typeface="Times New Roman" pitchFamily="18" charset="0"/>
              </a:rPr>
              <a:t> Robotics are used in most industries and will be used even more </a:t>
            </a:r>
            <a:br>
              <a:rPr lang="en-US" sz="2000" b="1">
                <a:solidFill>
                  <a:schemeClr val="bg1"/>
                </a:solidFill>
                <a:latin typeface="Times New Roman" pitchFamily="18" charset="0"/>
              </a:rPr>
            </a:br>
            <a:r>
              <a:rPr lang="en-US" sz="2000" b="1">
                <a:solidFill>
                  <a:schemeClr val="bg1"/>
                </a:solidFill>
                <a:latin typeface="Times New Roman" pitchFamily="18" charset="0"/>
              </a:rPr>
              <a:t>   in the decades to come.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273050"/>
            <a:ext cx="8610600" cy="524351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spcAft>
                <a:spcPct val="50000"/>
              </a:spcAft>
              <a:defRPr/>
            </a:pPr>
            <a:r>
              <a:rPr lang="en-US" sz="2800" b="1" i="1">
                <a:solidFill>
                  <a:srgbClr val="FFFFCC"/>
                </a:solidFill>
                <a:latin typeface="Times New Roman" pitchFamily="18" charset="0"/>
              </a:rPr>
              <a:t>Key Terms (cont...)</a:t>
            </a:r>
          </a:p>
          <a:p>
            <a:pPr marL="233363" indent="-233363">
              <a:spcAft>
                <a:spcPct val="50000"/>
              </a:spcAft>
              <a:defRPr/>
            </a:pPr>
            <a:endParaRPr lang="en-US" i="1">
              <a:solidFill>
                <a:srgbClr val="FFFFCC"/>
              </a:solidFill>
              <a:latin typeface="Times New Roman" pitchFamily="18" charset="0"/>
            </a:endParaRPr>
          </a:p>
          <a:p>
            <a:pPr marL="233363" indent="-233363">
              <a:buFontTx/>
              <a:buChar char="•"/>
              <a:defRPr/>
            </a:pPr>
            <a:r>
              <a:rPr lang="en-US" sz="2000" b="1">
                <a:solidFill>
                  <a:srgbClr val="FFFFCC"/>
                </a:solidFill>
                <a:latin typeface="Times New Roman" pitchFamily="18" charset="0"/>
              </a:rPr>
              <a:t>TCF</a:t>
            </a:r>
            <a:r>
              <a:rPr lang="en-US" sz="2000" b="1">
                <a:solidFill>
                  <a:schemeClr val="bg1"/>
                </a:solidFill>
                <a:latin typeface="Times New Roman" pitchFamily="18" charset="0"/>
              </a:rPr>
              <a:t> - Tool or terminal control frame</a:t>
            </a:r>
            <a:br>
              <a:rPr lang="en-US" sz="2000" b="1">
                <a:solidFill>
                  <a:schemeClr val="bg1"/>
                </a:solidFill>
                <a:latin typeface="Times New Roman" pitchFamily="18" charset="0"/>
              </a:rPr>
            </a:br>
            <a:endParaRPr lang="en-US" sz="2000" b="1">
              <a:solidFill>
                <a:schemeClr val="bg1"/>
              </a:solidFill>
              <a:latin typeface="Times New Roman" pitchFamily="18" charset="0"/>
            </a:endParaRPr>
          </a:p>
          <a:p>
            <a:pPr marL="233363" indent="-233363">
              <a:buFontTx/>
              <a:buChar char="•"/>
              <a:defRPr/>
            </a:pPr>
            <a:r>
              <a:rPr lang="en-US" sz="2000" b="1">
                <a:solidFill>
                  <a:srgbClr val="FFFFCC"/>
                </a:solidFill>
                <a:latin typeface="Times New Roman" pitchFamily="18" charset="0"/>
              </a:rPr>
              <a:t>TCP</a:t>
            </a:r>
            <a:r>
              <a:rPr lang="en-US" sz="2000" b="1">
                <a:solidFill>
                  <a:schemeClr val="bg1"/>
                </a:solidFill>
                <a:latin typeface="Times New Roman" pitchFamily="18" charset="0"/>
              </a:rPr>
              <a:t> - Tool /terminal control point</a:t>
            </a:r>
            <a:br>
              <a:rPr lang="en-US" sz="2000" b="1">
                <a:solidFill>
                  <a:schemeClr val="bg1"/>
                </a:solidFill>
                <a:latin typeface="Times New Roman" pitchFamily="18" charset="0"/>
              </a:rPr>
            </a:br>
            <a:endParaRPr lang="en-US" sz="2000" b="1">
              <a:solidFill>
                <a:schemeClr val="bg1"/>
              </a:solidFill>
              <a:latin typeface="Times New Roman" pitchFamily="18" charset="0"/>
            </a:endParaRPr>
          </a:p>
          <a:p>
            <a:pPr marL="233363" indent="-233363">
              <a:buFontTx/>
              <a:buChar char="•"/>
              <a:defRPr/>
            </a:pPr>
            <a:r>
              <a:rPr lang="en-US" sz="2000" b="1">
                <a:solidFill>
                  <a:srgbClr val="FFFFCC"/>
                </a:solidFill>
                <a:latin typeface="Times New Roman" pitchFamily="18" charset="0"/>
              </a:rPr>
              <a:t>Joint limits</a:t>
            </a:r>
            <a:r>
              <a:rPr lang="en-US" sz="2000" b="1">
                <a:solidFill>
                  <a:schemeClr val="bg1"/>
                </a:solidFill>
                <a:latin typeface="Times New Roman" pitchFamily="18" charset="0"/>
              </a:rPr>
              <a:t> - Either the software or physical hardware limits which constrain  the operating range of a joint on a robot. The software limits have a smaller range than the hardware limits.</a:t>
            </a:r>
            <a:br>
              <a:rPr lang="en-US" sz="2000" b="1">
                <a:solidFill>
                  <a:schemeClr val="bg1"/>
                </a:solidFill>
                <a:latin typeface="Times New Roman" pitchFamily="18" charset="0"/>
              </a:rPr>
            </a:br>
            <a:endParaRPr lang="en-US" sz="2000" b="1">
              <a:solidFill>
                <a:schemeClr val="bg1"/>
              </a:solidFill>
              <a:latin typeface="Times New Roman" pitchFamily="18" charset="0"/>
            </a:endParaRPr>
          </a:p>
          <a:p>
            <a:pPr marL="233363" indent="-233363">
              <a:buFontTx/>
              <a:buChar char="•"/>
              <a:defRPr/>
            </a:pPr>
            <a:r>
              <a:rPr lang="en-US" sz="2000" b="1">
                <a:solidFill>
                  <a:srgbClr val="FFFFCC"/>
                </a:solidFill>
                <a:latin typeface="Times New Roman" pitchFamily="18" charset="0"/>
              </a:rPr>
              <a:t>Joint speed limits</a:t>
            </a:r>
            <a:r>
              <a:rPr lang="en-US" sz="2000">
                <a:solidFill>
                  <a:schemeClr val="bg1"/>
                </a:solidFill>
                <a:latin typeface="Times New Roman" pitchFamily="18" charset="0"/>
              </a:rPr>
              <a:t> - </a:t>
            </a:r>
            <a:r>
              <a:rPr lang="en-US" sz="2000" b="1">
                <a:solidFill>
                  <a:schemeClr val="bg1"/>
                </a:solidFill>
                <a:latin typeface="Times New Roman" pitchFamily="18" charset="0"/>
              </a:rPr>
              <a:t>Speed limit for robot joints, which limit how fast the links of a robot may translate or rotate.</a:t>
            </a:r>
            <a:br>
              <a:rPr lang="en-US" sz="2000" b="1">
                <a:solidFill>
                  <a:schemeClr val="bg1"/>
                </a:solidFill>
                <a:latin typeface="Times New Roman" pitchFamily="18" charset="0"/>
              </a:rPr>
            </a:br>
            <a:endParaRPr lang="en-US" sz="2000">
              <a:solidFill>
                <a:schemeClr val="bg1"/>
              </a:solidFill>
              <a:latin typeface="Times New Roman" pitchFamily="18" charset="0"/>
            </a:endParaRPr>
          </a:p>
          <a:p>
            <a:pPr marL="233363" indent="-233363">
              <a:buFontTx/>
              <a:buChar char="•"/>
              <a:defRPr/>
            </a:pPr>
            <a:r>
              <a:rPr lang="en-US" sz="2000" b="1">
                <a:solidFill>
                  <a:srgbClr val="FFFFCC"/>
                </a:solidFill>
                <a:latin typeface="Times New Roman" pitchFamily="18" charset="0"/>
              </a:rPr>
              <a:t>Point-to-point motion</a:t>
            </a:r>
            <a:r>
              <a:rPr lang="en-US" sz="2000">
                <a:solidFill>
                  <a:schemeClr val="bg1"/>
                </a:solidFill>
                <a:latin typeface="Times New Roman" pitchFamily="18" charset="0"/>
              </a:rPr>
              <a:t> - </a:t>
            </a:r>
            <a:r>
              <a:rPr lang="en-US" sz="2000" b="1">
                <a:solidFill>
                  <a:schemeClr val="bg1"/>
                </a:solidFill>
                <a:latin typeface="Times New Roman" pitchFamily="18" charset="0"/>
              </a:rPr>
              <a:t>Characterized by starting and stopping between </a:t>
            </a:r>
            <a:br>
              <a:rPr lang="en-US" sz="2000" b="1">
                <a:solidFill>
                  <a:schemeClr val="bg1"/>
                </a:solidFill>
                <a:latin typeface="Times New Roman" pitchFamily="18" charset="0"/>
              </a:rPr>
            </a:br>
            <a:r>
              <a:rPr lang="en-US" sz="2000" b="1">
                <a:solidFill>
                  <a:schemeClr val="bg1"/>
                </a:solidFill>
                <a:latin typeface="Times New Roman" pitchFamily="18" charset="0"/>
              </a:rPr>
              <a:t>configurations or as the tool is moved between targets.</a:t>
            </a:r>
            <a:endParaRPr lang="en-US" sz="200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228600"/>
            <a:ext cx="8382000" cy="542766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spcBef>
                <a:spcPct val="50000"/>
              </a:spcBef>
              <a:defRPr/>
            </a:pPr>
            <a:r>
              <a:rPr lang="en-US" sz="2800" b="1" i="1">
                <a:solidFill>
                  <a:srgbClr val="FFFFCC"/>
                </a:solidFill>
                <a:latin typeface="Times New Roman" pitchFamily="18" charset="0"/>
              </a:rPr>
              <a:t>Key Terms (cont..)</a:t>
            </a:r>
          </a:p>
          <a:p>
            <a:pPr marL="233363" indent="-233363">
              <a:spcBef>
                <a:spcPct val="50000"/>
              </a:spcBef>
              <a:defRPr/>
            </a:pPr>
            <a:endParaRPr lang="en-US" sz="2800" b="1" i="1">
              <a:solidFill>
                <a:srgbClr val="FFFFCC"/>
              </a:solidFill>
              <a:latin typeface="Times New Roman" pitchFamily="18" charset="0"/>
            </a:endParaRPr>
          </a:p>
          <a:p>
            <a:pPr marL="233363" indent="-233363">
              <a:spcBef>
                <a:spcPct val="50000"/>
              </a:spcBef>
              <a:buFontTx/>
              <a:buChar char="•"/>
              <a:defRPr/>
            </a:pPr>
            <a:r>
              <a:rPr lang="en-US" sz="2000" b="1">
                <a:solidFill>
                  <a:srgbClr val="FFFFCC"/>
                </a:solidFill>
                <a:latin typeface="Times New Roman" pitchFamily="18" charset="0"/>
              </a:rPr>
              <a:t>Continuous path motion</a:t>
            </a:r>
            <a:r>
              <a:rPr lang="en-US" sz="2000">
                <a:solidFill>
                  <a:schemeClr val="bg1"/>
                </a:solidFill>
                <a:latin typeface="Times New Roman" pitchFamily="18" charset="0"/>
              </a:rPr>
              <a:t> - </a:t>
            </a:r>
            <a:r>
              <a:rPr lang="en-US" sz="2000" b="1">
                <a:solidFill>
                  <a:schemeClr val="bg1"/>
                </a:solidFill>
                <a:latin typeface="Times New Roman" pitchFamily="18" charset="0"/>
              </a:rPr>
              <a:t>Characterized by blending of motion between </a:t>
            </a:r>
            <a:br>
              <a:rPr lang="en-US" sz="2000" b="1">
                <a:solidFill>
                  <a:schemeClr val="bg1"/>
                </a:solidFill>
                <a:latin typeface="Times New Roman" pitchFamily="18" charset="0"/>
              </a:rPr>
            </a:br>
            <a:r>
              <a:rPr lang="en-US" sz="2000" b="1">
                <a:solidFill>
                  <a:schemeClr val="bg1"/>
                </a:solidFill>
                <a:latin typeface="Times New Roman" pitchFamily="18" charset="0"/>
              </a:rPr>
              <a:t>configurations or targets, usually with the loss of path accuracy at the target transitions, as the robot moves between configurations/targets.</a:t>
            </a:r>
          </a:p>
          <a:p>
            <a:pPr marL="233363" indent="-233363">
              <a:spcBef>
                <a:spcPct val="50000"/>
              </a:spcBef>
              <a:buFontTx/>
              <a:buChar char="•"/>
              <a:defRPr/>
            </a:pPr>
            <a:r>
              <a:rPr lang="en-US" sz="2000" b="1">
                <a:solidFill>
                  <a:srgbClr val="FFFFCC"/>
                </a:solidFill>
                <a:latin typeface="Times New Roman" pitchFamily="18" charset="0"/>
              </a:rPr>
              <a:t>Interpolation (kinematic) capabilities</a:t>
            </a:r>
            <a:r>
              <a:rPr lang="en-US" sz="2000" b="1">
                <a:solidFill>
                  <a:schemeClr val="bg1"/>
                </a:solidFill>
                <a:latin typeface="Times New Roman" pitchFamily="18" charset="0"/>
              </a:rPr>
              <a:t> - Robot usually capable of both </a:t>
            </a:r>
            <a:br>
              <a:rPr lang="en-US" sz="2000" b="1">
                <a:solidFill>
                  <a:schemeClr val="bg1"/>
                </a:solidFill>
                <a:latin typeface="Times New Roman" pitchFamily="18" charset="0"/>
              </a:rPr>
            </a:br>
            <a:r>
              <a:rPr lang="en-US" sz="2000" b="1">
                <a:solidFill>
                  <a:schemeClr val="bg1"/>
                </a:solidFill>
                <a:latin typeface="Times New Roman" pitchFamily="18" charset="0"/>
              </a:rPr>
              <a:t>forward and inverse kinematics.  Both combine to give the robot the capability to move in joint space and in Cartesian space.  We typically refer to the moves as joint, linear, or circular interpolation.</a:t>
            </a:r>
          </a:p>
          <a:p>
            <a:pPr marL="233363" indent="-233363">
              <a:spcBef>
                <a:spcPct val="50000"/>
              </a:spcBef>
              <a:buFontTx/>
              <a:buChar char="•"/>
              <a:defRPr/>
            </a:pPr>
            <a:r>
              <a:rPr lang="en-US" sz="2000" b="1">
                <a:solidFill>
                  <a:srgbClr val="FFFFCC"/>
                </a:solidFill>
                <a:latin typeface="Times New Roman" pitchFamily="18" charset="0"/>
              </a:rPr>
              <a:t>Forward kinematics</a:t>
            </a:r>
            <a:r>
              <a:rPr lang="en-US" sz="2000" b="1">
                <a:solidFill>
                  <a:schemeClr val="bg1"/>
                </a:solidFill>
                <a:latin typeface="Times New Roman" pitchFamily="18" charset="0"/>
              </a:rPr>
              <a:t> - Specifying the joint values to accomplish a robot </a:t>
            </a:r>
            <a:br>
              <a:rPr lang="en-US" sz="2000" b="1">
                <a:solidFill>
                  <a:schemeClr val="bg1"/>
                </a:solidFill>
                <a:latin typeface="Times New Roman" pitchFamily="18" charset="0"/>
              </a:rPr>
            </a:br>
            <a:r>
              <a:rPr lang="en-US" sz="2000" b="1">
                <a:solidFill>
                  <a:schemeClr val="bg1"/>
                </a:solidFill>
                <a:latin typeface="Times New Roman" pitchFamily="18" charset="0"/>
              </a:rPr>
              <a:t>move to a new configuration in space.  These may not be simple as it seems  because secondary joints such as four-bar linkages, ball screws, etc. may be required to accomplish this motion.</a:t>
            </a:r>
          </a:p>
          <a:p>
            <a:pPr marL="233363" indent="-233363">
              <a:spcBef>
                <a:spcPct val="50000"/>
              </a:spcBef>
              <a:defRPr/>
            </a:pPr>
            <a:endParaRPr lang="en-US" sz="2000" b="1">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04800" y="228600"/>
            <a:ext cx="8458200" cy="570071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spcBef>
                <a:spcPct val="50000"/>
              </a:spcBef>
              <a:defRPr/>
            </a:pPr>
            <a:r>
              <a:rPr lang="en-US" sz="2800" b="1" i="1">
                <a:solidFill>
                  <a:srgbClr val="FFFFCC"/>
                </a:solidFill>
                <a:latin typeface="Times New Roman" pitchFamily="18" charset="0"/>
              </a:rPr>
              <a:t>Key Terms (cont..)</a:t>
            </a:r>
          </a:p>
          <a:p>
            <a:pPr marL="233363" indent="-233363">
              <a:spcBef>
                <a:spcPct val="50000"/>
              </a:spcBef>
              <a:buFontTx/>
              <a:buChar char="•"/>
              <a:defRPr/>
            </a:pPr>
            <a:r>
              <a:rPr lang="en-US" sz="2000" b="1">
                <a:solidFill>
                  <a:srgbClr val="FFFFCC"/>
                </a:solidFill>
                <a:latin typeface="Times New Roman" pitchFamily="18" charset="0"/>
              </a:rPr>
              <a:t>Inverse kinematics</a:t>
            </a:r>
            <a:r>
              <a:rPr lang="en-US" sz="2000" b="1">
                <a:solidFill>
                  <a:schemeClr val="bg1"/>
                </a:solidFill>
                <a:latin typeface="Times New Roman" pitchFamily="18" charset="0"/>
              </a:rPr>
              <a:t> - Solving a mathematical model of the robot kinematics to determine the necessary joint values to move the tool to a desired target (frame) in space. This is accomplished by frame representation whereby a triad (xyz axes) is attached to the tool on the robot and a target frame is attached to the part or operating point in the workcell.  The inverse kinematics determine the joint values required to align the tool triad with the target triad.</a:t>
            </a:r>
          </a:p>
          <a:p>
            <a:pPr marL="233363" indent="-233363">
              <a:spcBef>
                <a:spcPct val="50000"/>
              </a:spcBef>
              <a:buFontTx/>
              <a:buChar char="•"/>
              <a:defRPr/>
            </a:pPr>
            <a:r>
              <a:rPr lang="en-US" sz="2000" b="1">
                <a:solidFill>
                  <a:srgbClr val="FFFFCC"/>
                </a:solidFill>
                <a:latin typeface="Times New Roman" pitchFamily="18" charset="0"/>
              </a:rPr>
              <a:t>I/O</a:t>
            </a:r>
            <a:r>
              <a:rPr lang="en-US" sz="2000" b="1">
                <a:solidFill>
                  <a:schemeClr val="bg1"/>
                </a:solidFill>
                <a:latin typeface="Times New Roman" pitchFamily="18" charset="0"/>
              </a:rPr>
              <a:t> - Input/output which consist of ON/OFF signal values, threshold values, or analog signal values which allow the control of or response to external devices/sensors as required to  sequence workcell operations.</a:t>
            </a:r>
          </a:p>
          <a:p>
            <a:pPr marL="233363" indent="-233363">
              <a:spcBef>
                <a:spcPct val="50000"/>
              </a:spcBef>
              <a:buFontTx/>
              <a:buChar char="•"/>
              <a:defRPr/>
            </a:pPr>
            <a:r>
              <a:rPr lang="en-US" sz="2000" b="1">
                <a:solidFill>
                  <a:srgbClr val="FFFFCC"/>
                </a:solidFill>
                <a:latin typeface="Times New Roman" pitchFamily="18" charset="0"/>
              </a:rPr>
              <a:t>Programming language</a:t>
            </a:r>
            <a:r>
              <a:rPr lang="en-US" sz="2000" b="1">
                <a:solidFill>
                  <a:schemeClr val="bg1"/>
                </a:solidFill>
                <a:latin typeface="Times New Roman" pitchFamily="18" charset="0"/>
              </a:rPr>
              <a:t> - The language and logical constructs used to </a:t>
            </a:r>
            <a:br>
              <a:rPr lang="en-US" sz="2000" b="1">
                <a:solidFill>
                  <a:schemeClr val="bg1"/>
                </a:solidFill>
                <a:latin typeface="Times New Roman" pitchFamily="18" charset="0"/>
              </a:rPr>
            </a:br>
            <a:r>
              <a:rPr lang="en-US" sz="2000" b="1">
                <a:solidFill>
                  <a:schemeClr val="bg1"/>
                </a:solidFill>
                <a:latin typeface="Times New Roman" pitchFamily="18" charset="0"/>
              </a:rPr>
              <a:t>program the set of operational instructions used to control robot movement and interact with sensors and other cell devices.</a:t>
            </a:r>
          </a:p>
          <a:p>
            <a:pPr marL="233363" indent="-233363">
              <a:spcBef>
                <a:spcPct val="50000"/>
              </a:spcBef>
              <a:buFontTx/>
              <a:buChar char="•"/>
              <a:defRPr/>
            </a:pPr>
            <a:r>
              <a:rPr lang="en-US" sz="2000" b="1">
                <a:solidFill>
                  <a:srgbClr val="FFFFCC"/>
                </a:solidFill>
                <a:latin typeface="Times New Roman" pitchFamily="18" charset="0"/>
              </a:rPr>
              <a:t>Multi-tasking</a:t>
            </a:r>
            <a:r>
              <a:rPr lang="en-US" sz="2000" b="1">
                <a:solidFill>
                  <a:schemeClr val="bg1"/>
                </a:solidFill>
                <a:latin typeface="Times New Roman" pitchFamily="18" charset="0"/>
              </a:rPr>
              <a:t> - Ability to process more than one program at a time or process I/O concurrently.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050"/>
          <p:cNvSpPr txBox="1">
            <a:spLocks noChangeArrowheads="1"/>
          </p:cNvSpPr>
          <p:nvPr/>
        </p:nvSpPr>
        <p:spPr bwMode="auto">
          <a:xfrm>
            <a:off x="304800" y="228600"/>
            <a:ext cx="8458200" cy="2684463"/>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spcBef>
                <a:spcPct val="50000"/>
              </a:spcBef>
              <a:defRPr/>
            </a:pPr>
            <a:r>
              <a:rPr lang="en-US" sz="2800" b="1" i="1">
                <a:solidFill>
                  <a:srgbClr val="FFFFCC"/>
                </a:solidFill>
                <a:latin typeface="Times New Roman" pitchFamily="18" charset="0"/>
              </a:rPr>
              <a:t>Key Terms (cont..)</a:t>
            </a:r>
          </a:p>
          <a:p>
            <a:pPr marL="233363" indent="-233363">
              <a:spcBef>
                <a:spcPct val="50000"/>
              </a:spcBef>
              <a:defRPr/>
            </a:pPr>
            <a:endParaRPr lang="en-US" sz="2800" b="1" i="1">
              <a:solidFill>
                <a:srgbClr val="FFFFCC"/>
              </a:solidFill>
              <a:latin typeface="Times New Roman" pitchFamily="18" charset="0"/>
            </a:endParaRPr>
          </a:p>
          <a:p>
            <a:pPr marL="233363" indent="-233363">
              <a:spcBef>
                <a:spcPct val="50000"/>
              </a:spcBef>
              <a:buFontTx/>
              <a:buChar char="•"/>
              <a:defRPr/>
            </a:pPr>
            <a:r>
              <a:rPr lang="en-US" sz="2000" b="1">
                <a:solidFill>
                  <a:srgbClr val="FFFFCC"/>
                </a:solidFill>
                <a:latin typeface="Times New Roman" pitchFamily="18" charset="0"/>
              </a:rPr>
              <a:t>Load capability</a:t>
            </a:r>
            <a:r>
              <a:rPr lang="en-US" sz="2000" b="1">
                <a:solidFill>
                  <a:schemeClr val="bg1"/>
                </a:solidFill>
                <a:latin typeface="Times New Roman" pitchFamily="18" charset="0"/>
              </a:rPr>
              <a:t> - Force and torque capability of the robot at its tool interface</a:t>
            </a:r>
          </a:p>
          <a:p>
            <a:pPr marL="233363" indent="-233363">
              <a:spcBef>
                <a:spcPct val="50000"/>
              </a:spcBef>
              <a:buFontTx/>
              <a:buChar char="•"/>
              <a:defRPr/>
            </a:pPr>
            <a:r>
              <a:rPr lang="en-US" sz="2000" b="1">
                <a:solidFill>
                  <a:srgbClr val="FFFFCC"/>
                </a:solidFill>
                <a:latin typeface="Times New Roman" pitchFamily="18" charset="0"/>
              </a:rPr>
              <a:t>Teach Pendant</a:t>
            </a:r>
            <a:r>
              <a:rPr lang="en-US" sz="2000" b="1">
                <a:solidFill>
                  <a:schemeClr val="bg1"/>
                </a:solidFill>
                <a:latin typeface="Times New Roman" pitchFamily="18" charset="0"/>
              </a:rPr>
              <a:t> - Operator interface device used to teach/save robot </a:t>
            </a:r>
            <a:br>
              <a:rPr lang="en-US" sz="2000" b="1">
                <a:solidFill>
                  <a:schemeClr val="bg1"/>
                </a:solidFill>
                <a:latin typeface="Times New Roman" pitchFamily="18" charset="0"/>
              </a:rPr>
            </a:br>
            <a:r>
              <a:rPr lang="en-US" sz="2000" b="1">
                <a:solidFill>
                  <a:schemeClr val="bg1"/>
                </a:solidFill>
                <a:latin typeface="Times New Roman" pitchFamily="18" charset="0"/>
              </a:rPr>
              <a:t>configurations and program simple instructions.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flipV="1">
            <a:off x="381000" y="2516188"/>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endParaRPr lang="en-US" altLang="en-US"/>
          </a:p>
        </p:txBody>
      </p:sp>
      <p:sp>
        <p:nvSpPr>
          <p:cNvPr id="8197" name="Text Box 5"/>
          <p:cNvSpPr txBox="1">
            <a:spLocks noChangeArrowheads="1"/>
          </p:cNvSpPr>
          <p:nvPr/>
        </p:nvSpPr>
        <p:spPr bwMode="auto">
          <a:xfrm>
            <a:off x="457200" y="304800"/>
            <a:ext cx="8153400" cy="5448300"/>
          </a:xfrm>
          <a:prstGeom prst="rect">
            <a:avLst/>
          </a:prstGeom>
          <a:noFill/>
          <a:ln w="9525">
            <a:noFill/>
            <a:miter lim="800000"/>
            <a:headEnd/>
            <a:tailEnd/>
          </a:ln>
          <a:effectLst>
            <a:outerShdw dist="17961" dir="2700000" algn="ctr" rotWithShape="0">
              <a:schemeClr val="tx1"/>
            </a:outerShdw>
          </a:effectLst>
        </p:spPr>
        <p:txBody>
          <a:bodyPr>
            <a:spAutoFit/>
          </a:bodyPr>
          <a:lstStyle/>
          <a:p>
            <a:pPr marL="233363" indent="-233363" algn="ctr">
              <a:spcBef>
                <a:spcPct val="50000"/>
              </a:spcBef>
              <a:defRPr/>
            </a:pPr>
            <a:r>
              <a:rPr lang="en-US" sz="4000" b="1" dirty="0">
                <a:solidFill>
                  <a:srgbClr val="FFFFCC"/>
                </a:solidFill>
                <a:latin typeface="Times New Roman" pitchFamily="18" charset="0"/>
              </a:rPr>
              <a:t>Where Used and Applied</a:t>
            </a:r>
          </a:p>
          <a:p>
            <a:pPr marL="233363" indent="-233363">
              <a:spcBef>
                <a:spcPct val="50000"/>
              </a:spcBef>
              <a:buFontTx/>
              <a:buChar char="•"/>
              <a:defRPr/>
            </a:pPr>
            <a:r>
              <a:rPr lang="en-US" b="1" dirty="0">
                <a:solidFill>
                  <a:schemeClr val="bg1"/>
                </a:solidFill>
                <a:latin typeface="Times New Roman" pitchFamily="18" charset="0"/>
              </a:rPr>
              <a:t>Welding</a:t>
            </a:r>
          </a:p>
          <a:p>
            <a:pPr marL="233363" indent="-233363">
              <a:spcBef>
                <a:spcPct val="50000"/>
              </a:spcBef>
              <a:buFontTx/>
              <a:buChar char="•"/>
              <a:defRPr/>
            </a:pPr>
            <a:r>
              <a:rPr lang="en-US" b="1" dirty="0">
                <a:solidFill>
                  <a:schemeClr val="bg1"/>
                </a:solidFill>
                <a:latin typeface="Times New Roman" pitchFamily="18" charset="0"/>
              </a:rPr>
              <a:t>Painting</a:t>
            </a:r>
          </a:p>
          <a:p>
            <a:pPr marL="233363" indent="-233363">
              <a:spcBef>
                <a:spcPct val="50000"/>
              </a:spcBef>
              <a:buFontTx/>
              <a:buChar char="•"/>
              <a:defRPr/>
            </a:pPr>
            <a:r>
              <a:rPr lang="en-US" b="1" dirty="0">
                <a:solidFill>
                  <a:schemeClr val="bg1"/>
                </a:solidFill>
                <a:latin typeface="Times New Roman" pitchFamily="18" charset="0"/>
              </a:rPr>
              <a:t>Surface finishing</a:t>
            </a:r>
          </a:p>
          <a:p>
            <a:pPr marL="233363" indent="-233363">
              <a:spcBef>
                <a:spcPct val="50000"/>
              </a:spcBef>
              <a:buFontTx/>
              <a:buChar char="•"/>
              <a:defRPr/>
            </a:pPr>
            <a:r>
              <a:rPr lang="en-US" b="1" dirty="0">
                <a:solidFill>
                  <a:schemeClr val="bg1"/>
                </a:solidFill>
                <a:latin typeface="Times New Roman" pitchFamily="18" charset="0"/>
              </a:rPr>
              <a:t>Aerospace and automotive industries</a:t>
            </a:r>
          </a:p>
          <a:p>
            <a:pPr marL="233363" indent="-233363">
              <a:spcBef>
                <a:spcPct val="50000"/>
              </a:spcBef>
              <a:buFontTx/>
              <a:buChar char="•"/>
              <a:defRPr/>
            </a:pPr>
            <a:r>
              <a:rPr lang="en-US" b="1" dirty="0">
                <a:solidFill>
                  <a:schemeClr val="bg1"/>
                </a:solidFill>
                <a:latin typeface="Times New Roman" pitchFamily="18" charset="0"/>
              </a:rPr>
              <a:t>Light assembly such as in the micro-electronics industries, or consumer products industries</a:t>
            </a:r>
          </a:p>
          <a:p>
            <a:pPr marL="233363" indent="-233363">
              <a:spcBef>
                <a:spcPct val="50000"/>
              </a:spcBef>
              <a:buFontTx/>
              <a:buChar char="•"/>
              <a:defRPr/>
            </a:pPr>
            <a:r>
              <a:rPr lang="en-US" b="1" dirty="0">
                <a:solidFill>
                  <a:schemeClr val="bg1"/>
                </a:solidFill>
                <a:latin typeface="Times New Roman" pitchFamily="18" charset="0"/>
              </a:rPr>
              <a:t>Inspection of parts (e.g., CMM)</a:t>
            </a:r>
          </a:p>
          <a:p>
            <a:pPr marL="233363" indent="-233363">
              <a:spcBef>
                <a:spcPct val="50000"/>
              </a:spcBef>
              <a:buFontTx/>
              <a:buChar char="•"/>
              <a:defRPr/>
            </a:pPr>
            <a:r>
              <a:rPr lang="en-US" b="1" dirty="0">
                <a:solidFill>
                  <a:schemeClr val="bg1"/>
                </a:solidFill>
                <a:latin typeface="Times New Roman" pitchFamily="18" charset="0"/>
              </a:rPr>
              <a:t>Underwater and space exploration</a:t>
            </a:r>
          </a:p>
          <a:p>
            <a:pPr marL="233363" indent="-233363">
              <a:spcBef>
                <a:spcPct val="50000"/>
              </a:spcBef>
              <a:buFontTx/>
              <a:buChar char="•"/>
              <a:defRPr/>
            </a:pPr>
            <a:r>
              <a:rPr lang="en-US" b="1" dirty="0">
                <a:solidFill>
                  <a:schemeClr val="bg1"/>
                </a:solidFill>
                <a:latin typeface="Times New Roman" pitchFamily="18" charset="0"/>
              </a:rPr>
              <a:t>Hazardous waste remediation</a:t>
            </a:r>
            <a:endParaRPr lang="en-US" sz="2800" b="1" dirty="0">
              <a:solidFill>
                <a:schemeClr val="bg1"/>
              </a:solidFill>
              <a:latin typeface="Times New Roman" pitchFamily="18" charset="0"/>
            </a:endParaRPr>
          </a:p>
        </p:txBody>
      </p:sp>
      <p:pic>
        <p:nvPicPr>
          <p:cNvPr id="8202" name="Picture 10" descr="Pa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828800"/>
            <a:ext cx="320040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304800"/>
            <a:ext cx="75438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algn="ctr">
              <a:spcBef>
                <a:spcPct val="50000"/>
              </a:spcBef>
              <a:defRPr/>
            </a:pPr>
            <a:r>
              <a:rPr lang="en-US" sz="4000" b="1">
                <a:solidFill>
                  <a:srgbClr val="FFFFCC"/>
                </a:solidFill>
              </a:rPr>
              <a:t>Robot Types</a:t>
            </a:r>
            <a:endParaRPr lang="en-US" sz="3200" b="1">
              <a:solidFill>
                <a:srgbClr val="FFFFCC"/>
              </a:solidFill>
            </a:endParaRPr>
          </a:p>
        </p:txBody>
      </p:sp>
      <p:pic>
        <p:nvPicPr>
          <p:cNvPr id="14339" name="Picture 5" descr="C:\ered\courses\ME586\RRR.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990600"/>
            <a:ext cx="251460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6" descr="C:\ered\courses\ME586\RPP.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1066800"/>
            <a:ext cx="2438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7" descr="C:\ered\courses\ME586\RRP.t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 y="3352800"/>
            <a:ext cx="2514600" cy="201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8" descr="C:\ered\courses\ME586\PPP.t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4000" y="3352800"/>
            <a:ext cx="24384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WordArt 9"/>
          <p:cNvSpPr>
            <a:spLocks noChangeArrowheads="1" noChangeShapeType="1" noTextEdit="1"/>
          </p:cNvSpPr>
          <p:nvPr/>
        </p:nvSpPr>
        <p:spPr bwMode="auto">
          <a:xfrm>
            <a:off x="2590800" y="2590800"/>
            <a:ext cx="1095375" cy="371475"/>
          </a:xfrm>
          <a:prstGeom prst="rect">
            <a:avLst/>
          </a:prstGeom>
        </p:spPr>
        <p:txBody>
          <a:bodyPr wrap="none" fromWordArt="1">
            <a:prstTxWarp prst="textPlain">
              <a:avLst>
                <a:gd name="adj" fmla="val 50000"/>
              </a:avLst>
            </a:prstTxWarp>
          </a:bodyPr>
          <a:lstStyle/>
          <a:p>
            <a:pPr algn="ctr"/>
            <a:r>
              <a:rPr lang="en-US" kern="10">
                <a:ln w="19050">
                  <a:solidFill>
                    <a:srgbClr val="99CCFF"/>
                  </a:solidFill>
                  <a:round/>
                  <a:headEnd/>
                  <a:tailEnd/>
                </a:ln>
                <a:solidFill>
                  <a:srgbClr val="0066CC"/>
                </a:solidFill>
                <a:effectLst>
                  <a:outerShdw dist="35921" dir="2700000" algn="ctr" rotWithShape="0">
                    <a:srgbClr val="990000"/>
                  </a:outerShdw>
                </a:effectLst>
                <a:latin typeface="Impact"/>
              </a:rPr>
              <a:t>Revolute</a:t>
            </a:r>
          </a:p>
        </p:txBody>
      </p:sp>
      <p:sp>
        <p:nvSpPr>
          <p:cNvPr id="14344" name="WordArt 10"/>
          <p:cNvSpPr>
            <a:spLocks noChangeArrowheads="1" noChangeShapeType="1" noTextEdit="1"/>
          </p:cNvSpPr>
          <p:nvPr/>
        </p:nvSpPr>
        <p:spPr bwMode="auto">
          <a:xfrm>
            <a:off x="7315200" y="2667000"/>
            <a:ext cx="1171575" cy="447675"/>
          </a:xfrm>
          <a:prstGeom prst="rect">
            <a:avLst/>
          </a:prstGeom>
        </p:spPr>
        <p:txBody>
          <a:bodyPr wrap="none" fromWordArt="1">
            <a:prstTxWarp prst="textPlain">
              <a:avLst>
                <a:gd name="adj" fmla="val 50000"/>
              </a:avLst>
            </a:prstTxWarp>
          </a:bodyPr>
          <a:lstStyle/>
          <a:p>
            <a:pPr algn="ctr"/>
            <a:r>
              <a:rPr lang="en-US" kern="10">
                <a:ln w="19050">
                  <a:solidFill>
                    <a:srgbClr val="99CCFF"/>
                  </a:solidFill>
                  <a:round/>
                  <a:headEnd/>
                  <a:tailEnd/>
                </a:ln>
                <a:solidFill>
                  <a:srgbClr val="0066CC"/>
                </a:solidFill>
                <a:effectLst>
                  <a:outerShdw dist="35921" dir="2700000" algn="ctr" rotWithShape="0">
                    <a:srgbClr val="990000"/>
                  </a:outerShdw>
                </a:effectLst>
                <a:latin typeface="Impact"/>
              </a:rPr>
              <a:t>Cylindrical</a:t>
            </a:r>
          </a:p>
        </p:txBody>
      </p:sp>
      <p:sp>
        <p:nvSpPr>
          <p:cNvPr id="14345" name="WordArt 11"/>
          <p:cNvSpPr>
            <a:spLocks noChangeArrowheads="1" noChangeShapeType="1" noTextEdit="1"/>
          </p:cNvSpPr>
          <p:nvPr/>
        </p:nvSpPr>
        <p:spPr bwMode="auto">
          <a:xfrm>
            <a:off x="2590800" y="5029200"/>
            <a:ext cx="1095375" cy="447675"/>
          </a:xfrm>
          <a:prstGeom prst="rect">
            <a:avLst/>
          </a:prstGeom>
        </p:spPr>
        <p:txBody>
          <a:bodyPr wrap="none" fromWordArt="1">
            <a:prstTxWarp prst="textPlain">
              <a:avLst>
                <a:gd name="adj" fmla="val 50000"/>
              </a:avLst>
            </a:prstTxWarp>
          </a:bodyPr>
          <a:lstStyle/>
          <a:p>
            <a:pPr algn="ctr"/>
            <a:r>
              <a:rPr lang="en-US" kern="10">
                <a:ln w="19050">
                  <a:solidFill>
                    <a:srgbClr val="99CCFF"/>
                  </a:solidFill>
                  <a:round/>
                  <a:headEnd/>
                  <a:tailEnd/>
                </a:ln>
                <a:solidFill>
                  <a:srgbClr val="0066CC"/>
                </a:solidFill>
                <a:effectLst>
                  <a:outerShdw dist="35921" dir="2700000" algn="ctr" rotWithShape="0">
                    <a:srgbClr val="990000"/>
                  </a:outerShdw>
                </a:effectLst>
                <a:latin typeface="Impact"/>
              </a:rPr>
              <a:t>Spherical</a:t>
            </a:r>
          </a:p>
        </p:txBody>
      </p:sp>
      <p:sp>
        <p:nvSpPr>
          <p:cNvPr id="14346" name="Text Box 13"/>
          <p:cNvSpPr txBox="1">
            <a:spLocks noChangeArrowheads="1"/>
          </p:cNvSpPr>
          <p:nvPr/>
        </p:nvSpPr>
        <p:spPr bwMode="auto">
          <a:xfrm>
            <a:off x="838200" y="1066800"/>
            <a:ext cx="685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a:t>RRR</a:t>
            </a:r>
          </a:p>
        </p:txBody>
      </p:sp>
      <p:sp>
        <p:nvSpPr>
          <p:cNvPr id="14347" name="Text Box 14"/>
          <p:cNvSpPr txBox="1">
            <a:spLocks noChangeArrowheads="1"/>
          </p:cNvSpPr>
          <p:nvPr/>
        </p:nvSpPr>
        <p:spPr bwMode="auto">
          <a:xfrm>
            <a:off x="838200" y="3352800"/>
            <a:ext cx="685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a:t>RRP</a:t>
            </a:r>
          </a:p>
        </p:txBody>
      </p:sp>
      <p:sp>
        <p:nvSpPr>
          <p:cNvPr id="14348" name="Text Box 15"/>
          <p:cNvSpPr txBox="1">
            <a:spLocks noChangeArrowheads="1"/>
          </p:cNvSpPr>
          <p:nvPr/>
        </p:nvSpPr>
        <p:spPr bwMode="auto">
          <a:xfrm>
            <a:off x="5410200" y="1066800"/>
            <a:ext cx="685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a:t>RPP</a:t>
            </a:r>
          </a:p>
        </p:txBody>
      </p:sp>
      <p:sp>
        <p:nvSpPr>
          <p:cNvPr id="14349" name="Text Box 16"/>
          <p:cNvSpPr txBox="1">
            <a:spLocks noChangeArrowheads="1"/>
          </p:cNvSpPr>
          <p:nvPr/>
        </p:nvSpPr>
        <p:spPr bwMode="auto">
          <a:xfrm>
            <a:off x="5410200" y="3352800"/>
            <a:ext cx="685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en-US" altLang="en-US"/>
              <a:t>PPP</a:t>
            </a:r>
          </a:p>
        </p:txBody>
      </p:sp>
      <p:sp>
        <p:nvSpPr>
          <p:cNvPr id="14350" name="WordArt 17"/>
          <p:cNvSpPr>
            <a:spLocks noChangeArrowheads="1" noChangeShapeType="1" noTextEdit="1"/>
          </p:cNvSpPr>
          <p:nvPr/>
        </p:nvSpPr>
        <p:spPr bwMode="auto">
          <a:xfrm>
            <a:off x="6858000" y="4953000"/>
            <a:ext cx="1533525" cy="447675"/>
          </a:xfrm>
          <a:prstGeom prst="rect">
            <a:avLst/>
          </a:prstGeom>
        </p:spPr>
        <p:txBody>
          <a:bodyPr wrap="none" fromWordArt="1">
            <a:prstTxWarp prst="textPlain">
              <a:avLst>
                <a:gd name="adj" fmla="val 50000"/>
              </a:avLst>
            </a:prstTxWarp>
          </a:bodyPr>
          <a:lstStyle/>
          <a:p>
            <a:pPr algn="ctr"/>
            <a:r>
              <a:rPr lang="en-US" kern="10">
                <a:ln w="19050">
                  <a:solidFill>
                    <a:srgbClr val="99CCFF"/>
                  </a:solidFill>
                  <a:round/>
                  <a:headEnd/>
                  <a:tailEnd/>
                </a:ln>
                <a:solidFill>
                  <a:srgbClr val="0066CC"/>
                </a:solidFill>
                <a:effectLst>
                  <a:outerShdw dist="35921" dir="2700000" algn="ctr" rotWithShape="0">
                    <a:srgbClr val="990000"/>
                  </a:outerShdw>
                </a:effectLst>
                <a:latin typeface="Impact"/>
              </a:rPr>
              <a:t>Rectangular</a:t>
            </a:r>
          </a:p>
        </p:txBody>
      </p:sp>
      <p:pic>
        <p:nvPicPr>
          <p:cNvPr id="9234" name="Picture 18" descr="C:\ered\courses\ME586\ABBrob.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914400"/>
            <a:ext cx="3382963" cy="46291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9235" name="Picture 19" descr="C:\ered\courses\ME586\Images\ABBpicker.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914400"/>
            <a:ext cx="4800600" cy="48006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2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3451</TotalTime>
  <Words>905</Words>
  <Application>Microsoft Office PowerPoint</Application>
  <PresentationFormat>On-screen Show (4:3)</PresentationFormat>
  <Paragraphs>195</Paragraphs>
  <Slides>30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TIMES</vt:lpstr>
      <vt:lpstr>Arial</vt:lpstr>
      <vt:lpstr>Calibri</vt:lpstr>
      <vt:lpstr>Times New Roman</vt:lpstr>
      <vt:lpstr>Symbol</vt:lpstr>
      <vt:lpstr>Default Design</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BYU Mechanical Engineering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ROBOTICS  An Introduction</dc:title>
  <dc:creator>Kim Gibby</dc:creator>
  <cp:lastModifiedBy>Ed Red</cp:lastModifiedBy>
  <cp:revision>26</cp:revision>
  <cp:lastPrinted>2000-09-08T14:49:14Z</cp:lastPrinted>
  <dcterms:created xsi:type="dcterms:W3CDTF">2000-09-08T14:23:43Z</dcterms:created>
  <dcterms:modified xsi:type="dcterms:W3CDTF">2014-01-16T20:30:09Z</dcterms:modified>
</cp:coreProperties>
</file>