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8" r:id="rId3"/>
    <p:sldId id="260" r:id="rId4"/>
    <p:sldId id="261" r:id="rId5"/>
    <p:sldId id="262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608" autoAdjust="0"/>
    <p:restoredTop sz="94660"/>
  </p:normalViewPr>
  <p:slideViewPr>
    <p:cSldViewPr>
      <p:cViewPr varScale="1">
        <p:scale>
          <a:sx n="95" d="100"/>
          <a:sy n="95" d="100"/>
        </p:scale>
        <p:origin x="-9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EC6806E-722E-4B96-9AEA-A564903B94AB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8844042-8F01-4C12-8980-50FFE8AC6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806E-722E-4B96-9AEA-A564903B94AB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4042-8F01-4C12-8980-50FFE8AC6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806E-722E-4B96-9AEA-A564903B94AB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4042-8F01-4C12-8980-50FFE8AC6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806E-722E-4B96-9AEA-A564903B94AB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4042-8F01-4C12-8980-50FFE8AC6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806E-722E-4B96-9AEA-A564903B94AB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4042-8F01-4C12-8980-50FFE8AC6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806E-722E-4B96-9AEA-A564903B94AB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4042-8F01-4C12-8980-50FFE8AC6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C6806E-722E-4B96-9AEA-A564903B94AB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844042-8F01-4C12-8980-50FFE8AC6A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EC6806E-722E-4B96-9AEA-A564903B94AB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8844042-8F01-4C12-8980-50FFE8AC6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806E-722E-4B96-9AEA-A564903B94AB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4042-8F01-4C12-8980-50FFE8AC6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806E-722E-4B96-9AEA-A564903B94AB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4042-8F01-4C12-8980-50FFE8AC6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806E-722E-4B96-9AEA-A564903B94AB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4042-8F01-4C12-8980-50FFE8AC6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EC6806E-722E-4B96-9AEA-A564903B94AB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8844042-8F01-4C12-8980-50FFE8AC6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coop.it/t/home-automation" TargetMode="External"/><Relationship Id="rId13" Type="http://schemas.openxmlformats.org/officeDocument/2006/relationships/hyperlink" Target="http://www.smarthome.com/INSTEON_comparison.html" TargetMode="External"/><Relationship Id="rId3" Type="http://schemas.openxmlformats.org/officeDocument/2006/relationships/hyperlink" Target="http://www.maximumpc.com/article/the_high_cost_of_home_automation" TargetMode="External"/><Relationship Id="rId7" Type="http://schemas.openxmlformats.org/officeDocument/2006/relationships/hyperlink" Target="http://expert-corner.com/2010/05/disadvantages-of-home-automation/" TargetMode="External"/><Relationship Id="rId12" Type="http://schemas.openxmlformats.org/officeDocument/2006/relationships/hyperlink" Target="http://fireflyintegrations.com/products/crestron-electronics/" TargetMode="External"/><Relationship Id="rId2" Type="http://schemas.openxmlformats.org/officeDocument/2006/relationships/hyperlink" Target="http://ieeexplore.ieee.org.erl.lib.byu.edu/xpl/articleDetails.jsp?tp=&amp;arnumber=105314&amp;contentType=Journals+&amp;+Magazines&amp;sortType=asc_p_Sequence&amp;filter=AND(p_Publication_Number:2219,p_Start_Page:185,p_Issue:4,p_Volume:1)" TargetMode="External"/><Relationship Id="rId16" Type="http://schemas.openxmlformats.org/officeDocument/2006/relationships/hyperlink" Target="http://en.wikipedia.org/wiki/Home_autom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omeauto.com/Products/Price/WhatDoesThisCost.asp" TargetMode="External"/><Relationship Id="rId11" Type="http://schemas.openxmlformats.org/officeDocument/2006/relationships/hyperlink" Target="http://home-automation-systems-review.toptenreviews.com/" TargetMode="External"/><Relationship Id="rId5" Type="http://schemas.openxmlformats.org/officeDocument/2006/relationships/hyperlink" Target="http://www.cnet.com/1990-10839_1-6224211-1.htmlr-rich.html?page=all" TargetMode="External"/><Relationship Id="rId15" Type="http://schemas.openxmlformats.org/officeDocument/2006/relationships/hyperlink" Target="http://en.wikipedia.org/wiki/Ladder_logic" TargetMode="External"/><Relationship Id="rId10" Type="http://schemas.openxmlformats.org/officeDocument/2006/relationships/hyperlink" Target="http://www.loxone.com/pages/de/default.aspx" TargetMode="External"/><Relationship Id="rId4" Type="http://schemas.openxmlformats.org/officeDocument/2006/relationships/hyperlink" Target="http://homes.yahoo.com/news/5-high-tech-smart-homes-for-the-supe" TargetMode="External"/><Relationship Id="rId9" Type="http://schemas.openxmlformats.org/officeDocument/2006/relationships/hyperlink" Target="http://www.automatedhome.co.uk/New-Products/Loxone-Miniserver-Home-Automation-Controller.html" TargetMode="External"/><Relationship Id="rId14" Type="http://schemas.openxmlformats.org/officeDocument/2006/relationships/hyperlink" Target="http://www.liveautomatic.com/reviews/insteon-vs-x10-zigbee-and-zwav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4582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Home Automation</a:t>
            </a:r>
            <a:br>
              <a:rPr lang="en-US" dirty="0" smtClean="0"/>
            </a:br>
            <a:r>
              <a:rPr lang="en-US" dirty="0" smtClean="0"/>
              <a:t>Automation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Matt Harris</a:t>
            </a:r>
          </a:p>
          <a:p>
            <a:r>
              <a:rPr lang="en-US" dirty="0" smtClean="0"/>
              <a:t>9/28/12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066800"/>
          </a:xfrm>
        </p:spPr>
        <p:txBody>
          <a:bodyPr/>
          <a:lstStyle/>
          <a:p>
            <a:r>
              <a:rPr lang="en-US" dirty="0" smtClean="0"/>
              <a:t>Application Rules,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276600"/>
          </a:xfrm>
        </p:spPr>
        <p:txBody>
          <a:bodyPr/>
          <a:lstStyle/>
          <a:p>
            <a:r>
              <a:rPr lang="en-US" dirty="0" smtClean="0"/>
              <a:t>Has to look good</a:t>
            </a:r>
          </a:p>
          <a:p>
            <a:r>
              <a:rPr lang="en-US" dirty="0" smtClean="0"/>
              <a:t>User interface should be highly intuitive</a:t>
            </a:r>
          </a:p>
          <a:p>
            <a:r>
              <a:rPr lang="en-US" dirty="0" smtClean="0"/>
              <a:t>Needs to be reliable within the expected range</a:t>
            </a:r>
          </a:p>
          <a:p>
            <a:r>
              <a:rPr lang="en-US" dirty="0" smtClean="0"/>
              <a:t>Extent of automation limited by cost (for most)</a:t>
            </a:r>
          </a:p>
          <a:p>
            <a:r>
              <a:rPr lang="en-US" dirty="0" smtClean="0"/>
              <a:t>Lower end products are not very reliable</a:t>
            </a:r>
          </a:p>
          <a:p>
            <a:r>
              <a:rPr lang="en-US" dirty="0" smtClean="0"/>
              <a:t>Can be security risk if your phone is stolen</a:t>
            </a:r>
            <a:endParaRPr lang="en-US" dirty="0"/>
          </a:p>
        </p:txBody>
      </p:sp>
      <p:pic>
        <p:nvPicPr>
          <p:cNvPr id="7" name="Picture 6" descr="boring contr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8200" y="4724400"/>
            <a:ext cx="2133600" cy="2133600"/>
          </a:xfrm>
          <a:prstGeom prst="rect">
            <a:avLst/>
          </a:prstGeom>
        </p:spPr>
      </p:pic>
      <p:pic>
        <p:nvPicPr>
          <p:cNvPr id="8" name="Picture 7" descr="nice control pane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0" y="4876800"/>
            <a:ext cx="2486025" cy="1838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Primary Vendors of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mControl</a:t>
            </a:r>
            <a:endParaRPr lang="en-US" dirty="0" smtClean="0"/>
          </a:p>
          <a:p>
            <a:r>
              <a:rPr lang="en-US" dirty="0" err="1" smtClean="0"/>
              <a:t>HomeSeer</a:t>
            </a:r>
            <a:endParaRPr lang="en-US" dirty="0" smtClean="0"/>
          </a:p>
          <a:p>
            <a:r>
              <a:rPr lang="en-US" dirty="0" err="1" smtClean="0"/>
              <a:t>PowerHome</a:t>
            </a:r>
            <a:endParaRPr lang="en-US" dirty="0" smtClean="0"/>
          </a:p>
          <a:p>
            <a:r>
              <a:rPr lang="en-US" dirty="0" smtClean="0"/>
              <a:t>Control4</a:t>
            </a:r>
          </a:p>
          <a:p>
            <a:r>
              <a:rPr lang="en-US" dirty="0" err="1" smtClean="0"/>
              <a:t>Vivint</a:t>
            </a:r>
            <a:endParaRPr lang="en-US" dirty="0" smtClean="0"/>
          </a:p>
          <a:p>
            <a:r>
              <a:rPr lang="en-US" dirty="0" err="1" smtClean="0"/>
              <a:t>ActiveHome</a:t>
            </a:r>
            <a:r>
              <a:rPr lang="en-US" dirty="0" smtClean="0"/>
              <a:t> Pro</a:t>
            </a:r>
          </a:p>
          <a:p>
            <a:r>
              <a:rPr lang="en-US" dirty="0" err="1" smtClean="0"/>
              <a:t>Crestron</a:t>
            </a:r>
            <a:r>
              <a:rPr lang="en-US" dirty="0" smtClean="0"/>
              <a:t> (BYU OIT)         </a:t>
            </a:r>
            <a:endParaRPr lang="en-US" dirty="0"/>
          </a:p>
        </p:txBody>
      </p:sp>
      <p:pic>
        <p:nvPicPr>
          <p:cNvPr id="22530" name="Picture 2" descr="mContr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799" y="2286000"/>
            <a:ext cx="1309687" cy="381001"/>
          </a:xfrm>
          <a:prstGeom prst="rect">
            <a:avLst/>
          </a:prstGeom>
          <a:noFill/>
        </p:spPr>
      </p:pic>
      <p:pic>
        <p:nvPicPr>
          <p:cNvPr id="22532" name="Picture 4" descr="HomeSe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819400"/>
            <a:ext cx="1466850" cy="266700"/>
          </a:xfrm>
          <a:prstGeom prst="rect">
            <a:avLst/>
          </a:prstGeom>
          <a:noFill/>
        </p:spPr>
      </p:pic>
      <p:pic>
        <p:nvPicPr>
          <p:cNvPr id="22534" name="Picture 6" descr="PowerHom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3290975"/>
            <a:ext cx="1371600" cy="261851"/>
          </a:xfrm>
          <a:prstGeom prst="rect">
            <a:avLst/>
          </a:prstGeom>
          <a:noFill/>
        </p:spPr>
      </p:pic>
      <p:pic>
        <p:nvPicPr>
          <p:cNvPr id="22536" name="Picture 8" descr="Control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3724622"/>
            <a:ext cx="1371600" cy="361604"/>
          </a:xfrm>
          <a:prstGeom prst="rect">
            <a:avLst/>
          </a:prstGeom>
          <a:noFill/>
        </p:spPr>
      </p:pic>
      <p:pic>
        <p:nvPicPr>
          <p:cNvPr id="22538" name="Picture 10" descr="Vivin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33799" y="4114800"/>
            <a:ext cx="1229967" cy="514351"/>
          </a:xfrm>
          <a:prstGeom prst="rect">
            <a:avLst/>
          </a:prstGeom>
          <a:noFill/>
        </p:spPr>
      </p:pic>
      <p:pic>
        <p:nvPicPr>
          <p:cNvPr id="22540" name="Picture 12" descr="ActiveHome Pr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86200" y="4648200"/>
            <a:ext cx="1646464" cy="419100"/>
          </a:xfrm>
          <a:prstGeom prst="rect">
            <a:avLst/>
          </a:prstGeom>
          <a:noFill/>
        </p:spPr>
      </p:pic>
      <p:pic>
        <p:nvPicPr>
          <p:cNvPr id="22542" name="Picture 14" descr="http://fireflyintegrations.com/wp-content/uploads/2012/01/Crestron-Logo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67200" y="5181600"/>
            <a:ext cx="2247900" cy="4749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Existing or Evolving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X10  (</a:t>
            </a:r>
            <a:r>
              <a:rPr lang="en-US" dirty="0" err="1" smtClean="0"/>
              <a:t>Powerline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UPB  (</a:t>
            </a:r>
            <a:r>
              <a:rPr lang="en-US" dirty="0" err="1" smtClean="0"/>
              <a:t>Powerline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Z-wave  (RF)</a:t>
            </a:r>
          </a:p>
          <a:p>
            <a:r>
              <a:rPr lang="en-US" dirty="0" err="1" smtClean="0"/>
              <a:t>Insteon</a:t>
            </a:r>
            <a:r>
              <a:rPr lang="en-US" dirty="0" smtClean="0"/>
              <a:t>  (RF and </a:t>
            </a:r>
            <a:r>
              <a:rPr lang="en-US" dirty="0" err="1" smtClean="0"/>
              <a:t>Powerline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Zigbee</a:t>
            </a:r>
            <a:r>
              <a:rPr lang="en-US" dirty="0" smtClean="0"/>
              <a:t> (RF)</a:t>
            </a:r>
          </a:p>
          <a:p>
            <a:r>
              <a:rPr lang="en-US" dirty="0" err="1" smtClean="0"/>
              <a:t>Miniservers</a:t>
            </a:r>
            <a:r>
              <a:rPr lang="en-US" dirty="0" smtClean="0"/>
              <a:t> (direct control with logic program)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Technical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“Home Automation” </a:t>
            </a:r>
            <a:r>
              <a:rPr lang="en-US" u="sng" dirty="0" smtClean="0"/>
              <a:t>Electronics &amp; Communication Engineering Journal</a:t>
            </a:r>
            <a:endParaRPr lang="en-US" u="sng" dirty="0"/>
          </a:p>
        </p:txBody>
      </p:sp>
      <p:pic>
        <p:nvPicPr>
          <p:cNvPr id="4" name="Picture 3" descr="Ros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505200"/>
            <a:ext cx="3810000" cy="2914650"/>
          </a:xfrm>
          <a:prstGeom prst="rect">
            <a:avLst/>
          </a:prstGeom>
        </p:spPr>
      </p:pic>
      <p:pic>
        <p:nvPicPr>
          <p:cNvPr id="5" name="Picture 4" descr="computer gu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3810000"/>
            <a:ext cx="3543300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mini-server is essentially a PLC device.</a:t>
            </a:r>
          </a:p>
          <a:p>
            <a:pPr lvl="1"/>
            <a:r>
              <a:rPr lang="en-US" dirty="0" smtClean="0"/>
              <a:t>Build a ladder logic diagram to control your blinds</a:t>
            </a:r>
          </a:p>
          <a:p>
            <a:pPr lvl="1"/>
            <a:r>
              <a:rPr lang="en-US" dirty="0" smtClean="0"/>
              <a:t>Include a parental control that can lock the blinds</a:t>
            </a:r>
          </a:p>
          <a:p>
            <a:pPr>
              <a:buNone/>
            </a:pPr>
            <a:r>
              <a:rPr lang="en-US" dirty="0" smtClean="0"/>
              <a:t>|	     P1       C2      X1       C1      |  Where P1 is the </a:t>
            </a:r>
          </a:p>
          <a:p>
            <a:pPr>
              <a:buNone/>
            </a:pPr>
            <a:r>
              <a:rPr lang="en-US" dirty="0" smtClean="0"/>
              <a:t>|----[/]----[/]----[  ]----(  )----|  Parental control,</a:t>
            </a:r>
          </a:p>
          <a:p>
            <a:pPr>
              <a:buNone/>
            </a:pPr>
            <a:r>
              <a:rPr lang="en-US" dirty="0" smtClean="0"/>
              <a:t>|						 |  X1 is up button</a:t>
            </a:r>
          </a:p>
          <a:p>
            <a:pPr>
              <a:buNone/>
            </a:pPr>
            <a:r>
              <a:rPr lang="en-US" dirty="0" smtClean="0"/>
              <a:t>|	     P1       C1      X2       C2	 |  X2 is down button</a:t>
            </a:r>
          </a:p>
          <a:p>
            <a:pPr>
              <a:buNone/>
            </a:pPr>
            <a:r>
              <a:rPr lang="en-US" dirty="0" smtClean="0"/>
              <a:t>|----[/]----[/]----[  ]----(  )----|  C1 is up motor</a:t>
            </a:r>
          </a:p>
          <a:p>
            <a:pPr>
              <a:buNone/>
            </a:pPr>
            <a:r>
              <a:rPr lang="en-US" dirty="0" smtClean="0"/>
              <a:t>|						 |  C2 is down motor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hlinkClick r:id="rId2"/>
              </a:rPr>
              <a:t>“Home Automation” </a:t>
            </a:r>
            <a:r>
              <a:rPr lang="en-US" u="sng" dirty="0" smtClean="0">
                <a:hlinkClick r:id="rId2"/>
              </a:rPr>
              <a:t>Electronics &amp; Communication Engineering Journal </a:t>
            </a:r>
            <a:r>
              <a:rPr lang="en-US" dirty="0" smtClean="0">
                <a:hlinkClick r:id="rId2"/>
              </a:rPr>
              <a:t>Jul/Aug 1989, Vol. 1, </a:t>
            </a:r>
            <a:r>
              <a:rPr lang="en-US" dirty="0" err="1" smtClean="0">
                <a:hlinkClick r:id="rId2"/>
              </a:rPr>
              <a:t>Iss</a:t>
            </a:r>
            <a:r>
              <a:rPr lang="en-US" dirty="0" smtClean="0">
                <a:hlinkClick r:id="rId2"/>
              </a:rPr>
              <a:t>. 4, pg 185</a:t>
            </a:r>
            <a:endParaRPr lang="en-US" dirty="0" smtClean="0"/>
          </a:p>
          <a:p>
            <a:r>
              <a:rPr lang="en-US" u="sng" dirty="0" smtClean="0">
                <a:hlinkClick r:id="rId3"/>
              </a:rPr>
              <a:t>http://www.maximumpc.com/article/the_high_cost_of_home_automation</a:t>
            </a:r>
            <a:endParaRPr lang="en-US" u="sng" dirty="0" smtClean="0"/>
          </a:p>
          <a:p>
            <a:r>
              <a:rPr lang="en-US" u="sng" dirty="0" smtClean="0">
                <a:hlinkClick r:id="rId4"/>
              </a:rPr>
              <a:t>http://homes.yahoo.com/news/5-high-tech-smart-homes-for-the-supe</a:t>
            </a:r>
            <a:endParaRPr lang="en-US" u="sng" dirty="0" smtClean="0"/>
          </a:p>
          <a:p>
            <a:r>
              <a:rPr lang="en-US" u="sng" dirty="0" smtClean="0">
                <a:hlinkClick r:id="rId5"/>
              </a:rPr>
              <a:t>http://www.cnet.com/1990-10839_1-6224211-1.htmlr-rich.html?page=all</a:t>
            </a:r>
            <a:endParaRPr lang="en-US" u="sng" dirty="0" smtClean="0"/>
          </a:p>
          <a:p>
            <a:r>
              <a:rPr lang="en-US" u="sng" dirty="0" smtClean="0">
                <a:hlinkClick r:id="rId6"/>
              </a:rPr>
              <a:t>http://www.homeauto.com/Products/Price/WhatDoesThisCost.asp</a:t>
            </a:r>
            <a:endParaRPr lang="en-US" u="sng" dirty="0" smtClean="0"/>
          </a:p>
          <a:p>
            <a:r>
              <a:rPr lang="en-US" u="sng" dirty="0" smtClean="0">
                <a:hlinkClick r:id="rId7"/>
              </a:rPr>
              <a:t>http://expert-corner.com/2010/05/disadvantages-of-home-automation/</a:t>
            </a:r>
            <a:endParaRPr lang="en-US" u="sng" dirty="0" smtClean="0"/>
          </a:p>
          <a:p>
            <a:r>
              <a:rPr lang="en-US" u="sng" dirty="0" smtClean="0">
                <a:hlinkClick r:id="rId8"/>
              </a:rPr>
              <a:t>http://www.scoop.it/t/home-automation</a:t>
            </a:r>
            <a:endParaRPr lang="en-US" u="sng" dirty="0" smtClean="0"/>
          </a:p>
          <a:p>
            <a:r>
              <a:rPr lang="en-US" u="sng" dirty="0" smtClean="0">
                <a:hlinkClick r:id="rId9"/>
              </a:rPr>
              <a:t>http://www.automatedhome.co.uk/New-Products/Loxone-Miniserver-Home-Automation-Controller.html</a:t>
            </a:r>
            <a:endParaRPr lang="en-US" u="sng" dirty="0" smtClean="0"/>
          </a:p>
          <a:p>
            <a:r>
              <a:rPr lang="en-US" u="sng" dirty="0" smtClean="0">
                <a:hlinkClick r:id="rId10"/>
              </a:rPr>
              <a:t>http://www.loxone.com/pages/de/default.aspx</a:t>
            </a:r>
            <a:endParaRPr lang="en-US" u="sng" dirty="0" smtClean="0"/>
          </a:p>
          <a:p>
            <a:r>
              <a:rPr lang="en-US" u="sng" dirty="0" smtClean="0">
                <a:hlinkClick r:id="rId11"/>
              </a:rPr>
              <a:t>http://home-automation-systems-review.toptenreviews.com/</a:t>
            </a:r>
            <a:endParaRPr lang="en-US" u="sng" dirty="0" smtClean="0"/>
          </a:p>
          <a:p>
            <a:r>
              <a:rPr lang="en-US" u="sng" dirty="0" smtClean="0">
                <a:hlinkClick r:id="rId12"/>
              </a:rPr>
              <a:t>http://fireflyintegrations.com/products/crestron-electronics/</a:t>
            </a:r>
            <a:endParaRPr lang="en-US" u="sng" dirty="0" smtClean="0"/>
          </a:p>
          <a:p>
            <a:r>
              <a:rPr lang="en-US" u="sng" dirty="0" smtClean="0">
                <a:hlinkClick r:id="rId13"/>
              </a:rPr>
              <a:t>http://www.smarthome.com/INSTEON_comparison.html</a:t>
            </a:r>
            <a:endParaRPr lang="en-US" u="sng" dirty="0" smtClean="0"/>
          </a:p>
          <a:p>
            <a:r>
              <a:rPr lang="en-US" u="sng" dirty="0" smtClean="0">
                <a:hlinkClick r:id="rId14"/>
              </a:rPr>
              <a:t>http://www.liveautomatic.com/reviews/insteon-vs-x10-zigbee-and-zwave</a:t>
            </a:r>
            <a:endParaRPr lang="en-US" u="sng" dirty="0" smtClean="0"/>
          </a:p>
          <a:p>
            <a:r>
              <a:rPr lang="en-US" u="sng" dirty="0" smtClean="0">
                <a:hlinkClick r:id="rId15"/>
              </a:rPr>
              <a:t>http://en.wikipedia.org/wiki/Ladder_logic</a:t>
            </a:r>
            <a:endParaRPr lang="en-US" u="sng" dirty="0" smtClean="0"/>
          </a:p>
          <a:p>
            <a:r>
              <a:rPr lang="en-US" u="sng" dirty="0" smtClean="0">
                <a:hlinkClick r:id="rId16"/>
              </a:rPr>
              <a:t>http://en.wikipedia.org/wiki/Home_automation</a:t>
            </a:r>
            <a:endParaRPr lang="en-US" u="sng" dirty="0" smtClean="0"/>
          </a:p>
          <a:p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Goals of Home Automation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 Increase comfort of your home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 Decrease effort required to perform menial tasks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 Ease of living for elderly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 Home security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 Increase efficiency of power usage in the home</a:t>
            </a:r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 Feel more “in control”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  Show off to your friends!</a:t>
            </a:r>
            <a:endParaRPr lang="en-US" sz="1800" dirty="0"/>
          </a:p>
        </p:txBody>
      </p:sp>
      <p:pic>
        <p:nvPicPr>
          <p:cNvPr id="5" name="Content Placeholder 4" descr="heavy garage door_full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79512" y="1725613"/>
            <a:ext cx="3048000" cy="3952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Current State of Home 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 smtClean="0"/>
              <a:t>Apps</a:t>
            </a:r>
          </a:p>
          <a:p>
            <a:pPr lvl="1"/>
            <a:r>
              <a:rPr lang="en-US" dirty="0" smtClean="0"/>
              <a:t>Exist for </a:t>
            </a:r>
            <a:r>
              <a:rPr lang="en-US" dirty="0" err="1" smtClean="0"/>
              <a:t>i</a:t>
            </a:r>
            <a:r>
              <a:rPr lang="en-US" dirty="0" smtClean="0"/>
              <a:t>-Phone, Android, and others</a:t>
            </a:r>
          </a:p>
          <a:p>
            <a:pPr lvl="1"/>
            <a:r>
              <a:rPr lang="en-US" dirty="0" smtClean="0"/>
              <a:t>Control your home from anywhere you have service</a:t>
            </a:r>
          </a:p>
          <a:p>
            <a:pPr lvl="1"/>
            <a:r>
              <a:rPr lang="en-US" dirty="0" smtClean="0"/>
              <a:t>No remote to keep track of or lose</a:t>
            </a:r>
          </a:p>
          <a:p>
            <a:pPr lvl="1"/>
            <a:r>
              <a:rPr lang="en-US" dirty="0" smtClean="0"/>
              <a:t>Connect to security system for paranoid-types</a:t>
            </a:r>
          </a:p>
          <a:p>
            <a:r>
              <a:rPr lang="en-US" dirty="0" smtClean="0"/>
              <a:t>Panels</a:t>
            </a:r>
          </a:p>
          <a:p>
            <a:r>
              <a:rPr lang="en-US" dirty="0" smtClean="0"/>
              <a:t>Remotes</a:t>
            </a:r>
          </a:p>
          <a:p>
            <a:r>
              <a:rPr lang="en-US" dirty="0" smtClean="0"/>
              <a:t>Individual modules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smtClean="0"/>
              <a:t>Where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/>
          <a:lstStyle/>
          <a:p>
            <a:r>
              <a:rPr lang="en-US" sz="2400" dirty="0" smtClean="0"/>
              <a:t>Lights, blinds, fans</a:t>
            </a:r>
          </a:p>
          <a:p>
            <a:r>
              <a:rPr lang="en-US" sz="2400" dirty="0" smtClean="0"/>
              <a:t>Appliances, entertainment systems</a:t>
            </a:r>
          </a:p>
          <a:p>
            <a:r>
              <a:rPr lang="en-US" sz="2400" dirty="0" smtClean="0"/>
              <a:t>Alarms, locks, garage doors, security</a:t>
            </a:r>
          </a:p>
          <a:p>
            <a:r>
              <a:rPr lang="en-US" sz="2400" dirty="0" smtClean="0"/>
              <a:t>Heating and air conditioning</a:t>
            </a:r>
          </a:p>
          <a:p>
            <a:r>
              <a:rPr lang="en-US" sz="2400" dirty="0" smtClean="0"/>
              <a:t>Home theaters, in-house sound</a:t>
            </a:r>
          </a:p>
          <a:p>
            <a:r>
              <a:rPr lang="en-US" sz="2400" dirty="0" smtClean="0"/>
              <a:t>Sprinklers, phones and intercoms</a:t>
            </a:r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ceiling-fan-installation-phoeni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1219200"/>
            <a:ext cx="3416300" cy="1863436"/>
          </a:xfrm>
          <a:prstGeom prst="rect">
            <a:avLst/>
          </a:prstGeom>
        </p:spPr>
      </p:pic>
      <p:pic>
        <p:nvPicPr>
          <p:cNvPr id="5" name="Picture 4" descr="T-32-P Version 3_0_RGB for we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0800" y="3733800"/>
            <a:ext cx="2309392" cy="2286000"/>
          </a:xfrm>
          <a:prstGeom prst="rect">
            <a:avLst/>
          </a:prstGeom>
        </p:spPr>
      </p:pic>
      <p:pic>
        <p:nvPicPr>
          <p:cNvPr id="6" name="Picture 5" descr="AMP4IC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28800" y="4572000"/>
            <a:ext cx="2971800" cy="20183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Demographics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Very rich/Elite</a:t>
            </a:r>
          </a:p>
          <a:p>
            <a:pPr lvl="1"/>
            <a:r>
              <a:rPr lang="en-US" dirty="0" smtClean="0"/>
              <a:t>“Smart homes”</a:t>
            </a:r>
          </a:p>
          <a:p>
            <a:pPr lvl="2"/>
            <a:r>
              <a:rPr lang="en-US" dirty="0" smtClean="0"/>
              <a:t>Voice commands, motion sensors, automatic changes</a:t>
            </a:r>
          </a:p>
          <a:p>
            <a:pPr lvl="2"/>
            <a:r>
              <a:rPr lang="en-US" dirty="0" smtClean="0"/>
              <a:t>Generally highly integrated, controllable from mobile device</a:t>
            </a:r>
            <a:endParaRPr lang="en-US" dirty="0"/>
          </a:p>
          <a:p>
            <a:r>
              <a:rPr lang="en-US" dirty="0" smtClean="0"/>
              <a:t>Middle class</a:t>
            </a:r>
          </a:p>
          <a:p>
            <a:pPr lvl="1"/>
            <a:r>
              <a:rPr lang="en-US" dirty="0" smtClean="0"/>
              <a:t>Different levels of automation</a:t>
            </a:r>
          </a:p>
          <a:p>
            <a:pPr lvl="2"/>
            <a:r>
              <a:rPr lang="en-US" dirty="0" smtClean="0"/>
              <a:t>Prebuilt or aftermarket wired or wireless</a:t>
            </a:r>
          </a:p>
          <a:p>
            <a:pPr lvl="2"/>
            <a:r>
              <a:rPr lang="en-US" dirty="0" smtClean="0"/>
              <a:t>Less integrated, more specific with control panels, etc.</a:t>
            </a:r>
          </a:p>
          <a:p>
            <a:pPr lvl="2"/>
            <a:r>
              <a:rPr lang="en-US" dirty="0" smtClean="0"/>
              <a:t>Cheapest are simple on/off switches connected to a remote control  (the clapper)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029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High-end systems prebuilt into home</a:t>
            </a:r>
          </a:p>
          <a:p>
            <a:pPr lvl="1"/>
            <a:r>
              <a:rPr lang="en-US" sz="2000" dirty="0" smtClean="0"/>
              <a:t>Range from $10,000 to $50,000 (not counting some electronics)</a:t>
            </a:r>
          </a:p>
          <a:p>
            <a:pPr lvl="1"/>
            <a:r>
              <a:rPr lang="en-US" sz="2000" dirty="0" smtClean="0"/>
              <a:t>In-house sound in every room, total connectivity, mobile control.</a:t>
            </a:r>
          </a:p>
          <a:p>
            <a:pPr lvl="1"/>
            <a:r>
              <a:rPr lang="en-US" sz="2000" dirty="0" smtClean="0"/>
              <a:t>Remembers to feed the dog for you, knows where you left your keys</a:t>
            </a:r>
          </a:p>
          <a:p>
            <a:r>
              <a:rPr lang="en-US" sz="2400" dirty="0" smtClean="0"/>
              <a:t>Mid-range systems</a:t>
            </a:r>
          </a:p>
          <a:p>
            <a:pPr lvl="1"/>
            <a:r>
              <a:rPr lang="en-US" sz="2000" dirty="0" smtClean="0"/>
              <a:t>About $100 per module</a:t>
            </a:r>
          </a:p>
          <a:p>
            <a:pPr lvl="1"/>
            <a:r>
              <a:rPr lang="en-US" sz="2000" dirty="0" smtClean="0"/>
              <a:t>Total cost between $1,000 and $10,000</a:t>
            </a:r>
          </a:p>
          <a:p>
            <a:pPr lvl="1"/>
            <a:r>
              <a:rPr lang="en-US" sz="2000" dirty="0" smtClean="0"/>
              <a:t>Expandable to include more systems later</a:t>
            </a:r>
          </a:p>
          <a:p>
            <a:r>
              <a:rPr lang="en-US" sz="2400" dirty="0" smtClean="0"/>
              <a:t>Low-end systems</a:t>
            </a:r>
          </a:p>
          <a:p>
            <a:pPr lvl="1"/>
            <a:r>
              <a:rPr lang="en-US" sz="2000" dirty="0" smtClean="0"/>
              <a:t>About $15-30 per module</a:t>
            </a:r>
          </a:p>
          <a:p>
            <a:pPr lvl="1"/>
            <a:r>
              <a:rPr lang="en-US" sz="2000" dirty="0" smtClean="0"/>
              <a:t>Total cost between $100 and $1000</a:t>
            </a:r>
          </a:p>
          <a:p>
            <a:pPr lvl="1"/>
            <a:r>
              <a:rPr lang="en-US" sz="2000" dirty="0" smtClean="0"/>
              <a:t>Generally not expandable beyond a certain number of modules</a:t>
            </a:r>
          </a:p>
          <a:p>
            <a:pPr lvl="1"/>
            <a:r>
              <a:rPr lang="en-US" sz="2000" dirty="0" smtClean="0"/>
              <a:t>Category could include Clappers and Garage door openers as stand-alone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Supporting Technology</a:t>
            </a:r>
            <a:endParaRPr lang="en-US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7" name="ShockwaveFlash1" r:id="rId2" imgW="7923810" imgH="4952381"/>
        </mc:Choice>
        <mc:Fallback>
          <p:control name="ShockwaveFlash1" r:id="rId2" imgW="7923810" imgH="4952381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9600" y="1295400"/>
                  <a:ext cx="7923213" cy="4953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066800"/>
          </a:xfrm>
        </p:spPr>
        <p:txBody>
          <a:bodyPr/>
          <a:lstStyle/>
          <a:p>
            <a:r>
              <a:rPr lang="en-US" dirty="0" smtClean="0"/>
              <a:t>Supporting Technology</a:t>
            </a:r>
            <a:endParaRPr lang="en-US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483" name="ShockwaveFlash1" r:id="rId2" imgW="7923810" imgH="4952381"/>
        </mc:Choice>
        <mc:Fallback>
          <p:control name="ShockwaveFlash1" r:id="rId2" imgW="7923810" imgH="4952381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9600" y="1295400"/>
                  <a:ext cx="7923213" cy="4953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/>
          <a:lstStyle/>
          <a:p>
            <a:r>
              <a:rPr lang="en-US" dirty="0" smtClean="0"/>
              <a:t>Supporting Technology</a:t>
            </a:r>
            <a:endParaRPr lang="en-US" dirty="0"/>
          </a:p>
        </p:txBody>
      </p:sp>
      <p:pic>
        <p:nvPicPr>
          <p:cNvPr id="4" name="Content Placeholder 3" descr="Miniserve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1981200"/>
            <a:ext cx="5874361" cy="43243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1782</TotalTime>
  <Words>501</Words>
  <Application>Microsoft Office PowerPoint</Application>
  <PresentationFormat>On-screen Show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Urban</vt:lpstr>
      <vt:lpstr>Home Automation Automation Examples</vt:lpstr>
      <vt:lpstr>Goals of Home Automation</vt:lpstr>
      <vt:lpstr>Current State of Home Automation</vt:lpstr>
      <vt:lpstr>Where Used</vt:lpstr>
      <vt:lpstr>Demographics</vt:lpstr>
      <vt:lpstr>Cost</vt:lpstr>
      <vt:lpstr>Supporting Technology</vt:lpstr>
      <vt:lpstr>Supporting Technology</vt:lpstr>
      <vt:lpstr>Supporting Technology</vt:lpstr>
      <vt:lpstr>Application Rules, Limitations</vt:lpstr>
      <vt:lpstr>Primary Vendors of Technology</vt:lpstr>
      <vt:lpstr>Existing or Evolving Standards</vt:lpstr>
      <vt:lpstr>Technical Paper</vt:lpstr>
      <vt:lpstr>Class Application</vt:lpstr>
      <vt:lpstr>References</vt:lpstr>
    </vt:vector>
  </TitlesOfParts>
  <Company>BYU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Automation Automation Examples</dc:title>
  <dc:creator>stuchief</dc:creator>
  <cp:lastModifiedBy>Ed Red</cp:lastModifiedBy>
  <cp:revision>56</cp:revision>
  <dcterms:created xsi:type="dcterms:W3CDTF">2012-11-28T00:54:32Z</dcterms:created>
  <dcterms:modified xsi:type="dcterms:W3CDTF">2012-11-29T14:40:59Z</dcterms:modified>
</cp:coreProperties>
</file>