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-caedm\boothdl\groups\me340-proj\project%20w%20graph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-caedm\boothdl\groups\me340-proj\project%20w%20graph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-caedm\boothdl\groups\me340-proj\project%20w%20graph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-caedm\boothdl\groups\me340-proj\project%20w%20graph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scatterChart>
        <c:scatterStyle val="smoothMarker"/>
        <c:ser>
          <c:idx val="0"/>
          <c:order val="0"/>
          <c:tx>
            <c:v>Emissivity vs. Temperature</c:v>
          </c:tx>
          <c:dLbls>
            <c:showVal val="1"/>
          </c:dLbls>
          <c:xVal>
            <c:numRef>
              <c:f>(Sheet1!$D$29,Sheet1!$N$29,Sheet1!$X$29)</c:f>
              <c:numCache>
                <c:formatCode>General</c:formatCode>
                <c:ptCount val="3"/>
                <c:pt idx="0">
                  <c:v>0.38</c:v>
                </c:pt>
                <c:pt idx="1">
                  <c:v>0.27</c:v>
                </c:pt>
                <c:pt idx="2">
                  <c:v>0.18</c:v>
                </c:pt>
              </c:numCache>
            </c:numRef>
          </c:xVal>
          <c:yVal>
            <c:numRef>
              <c:f>(Sheet1!$H$29,Sheet1!$R$29,Sheet1!$AB$29)</c:f>
              <c:numCache>
                <c:formatCode>0</c:formatCode>
                <c:ptCount val="3"/>
                <c:pt idx="0">
                  <c:v>4316.4079861865903</c:v>
                </c:pt>
                <c:pt idx="1">
                  <c:v>5009.9645194620844</c:v>
                </c:pt>
                <c:pt idx="2">
                  <c:v>4983.3732602631108</c:v>
                </c:pt>
              </c:numCache>
            </c:numRef>
          </c:yVal>
          <c:smooth val="1"/>
        </c:ser>
        <c:axId val="73081600"/>
        <c:axId val="73105792"/>
      </c:scatterChart>
      <c:valAx>
        <c:axId val="73081600"/>
        <c:scaling>
          <c:orientation val="minMax"/>
          <c:min val="0.15000000000000008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Emissivity</a:t>
                </a:r>
              </a:p>
            </c:rich>
          </c:tx>
          <c:layout/>
        </c:title>
        <c:numFmt formatCode="General" sourceLinked="1"/>
        <c:majorTickMark val="in"/>
        <c:minorTickMark val="in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3105792"/>
        <c:crosses val="autoZero"/>
        <c:crossBetween val="midCat"/>
      </c:valAx>
      <c:valAx>
        <c:axId val="731057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Degrees Kelvin</a:t>
                </a:r>
              </a:p>
            </c:rich>
          </c:tx>
          <c:layout/>
        </c:title>
        <c:numFmt formatCode="0" sourceLinked="1"/>
        <c:tickLblPos val="nextTo"/>
        <c:crossAx val="73081600"/>
        <c:crossesAt val="0.15000000000000008"/>
        <c:crossBetween val="midCat"/>
      </c:valAx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Area vs. Temperature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v>Area versus Temperature</c:v>
          </c:tx>
          <c:dLbls>
            <c:showVal val="1"/>
          </c:dLbls>
          <c:xVal>
            <c:numRef>
              <c:f>(Sheet1!$B$18,Sheet1!$L$18,Sheet1!$V$18)</c:f>
              <c:numCache>
                <c:formatCode>0.00E+00</c:formatCode>
                <c:ptCount val="3"/>
                <c:pt idx="0">
                  <c:v>2.97E-3</c:v>
                </c:pt>
                <c:pt idx="1">
                  <c:v>2.97E-5</c:v>
                </c:pt>
                <c:pt idx="2">
                  <c:v>2.9700000000000003E-7</c:v>
                </c:pt>
              </c:numCache>
            </c:numRef>
          </c:xVal>
          <c:yVal>
            <c:numRef>
              <c:f>(Sheet1!$H$18,Sheet1!$R$18,Sheet1!$AB$18)</c:f>
              <c:numCache>
                <c:formatCode>0</c:formatCode>
                <c:ptCount val="3"/>
                <c:pt idx="0">
                  <c:v>2681.2297929045749</c:v>
                </c:pt>
                <c:pt idx="1">
                  <c:v>4316.4079861865903</c:v>
                </c:pt>
                <c:pt idx="2">
                  <c:v>11709.2714189414</c:v>
                </c:pt>
              </c:numCache>
            </c:numRef>
          </c:yVal>
          <c:smooth val="1"/>
        </c:ser>
        <c:axId val="72846720"/>
        <c:axId val="72866048"/>
      </c:scatterChart>
      <c:valAx>
        <c:axId val="72846720"/>
        <c:scaling>
          <c:logBase val="10"/>
          <c:orientation val="minMax"/>
          <c:max val="1.0000000000000005E-2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Meters</a:t>
                </a:r>
                <a:r>
                  <a:rPr lang="en-US" baseline="0"/>
                  <a:t> squared</a:t>
                </a:r>
              </a:p>
            </c:rich>
          </c:tx>
          <c:layout/>
        </c:title>
        <c:numFmt formatCode="0.E+00" sourceLinked="0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2866048"/>
        <c:crosses val="autoZero"/>
        <c:crossBetween val="midCat"/>
      </c:valAx>
      <c:valAx>
        <c:axId val="72866048"/>
        <c:scaling>
          <c:orientation val="minMax"/>
          <c:max val="12000"/>
          <c:min val="20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Degrees Kelvin</a:t>
                </a:r>
              </a:p>
            </c:rich>
          </c:tx>
          <c:layout/>
        </c:title>
        <c:numFmt formatCode="0" sourceLinked="1"/>
        <c:tickLblPos val="nextTo"/>
        <c:crossAx val="72846720"/>
        <c:crossesAt val="1.000000000000001E-7"/>
        <c:crossBetween val="midCat"/>
        <c:majorUnit val="1000"/>
      </c:valAx>
    </c:plotArea>
    <c:legend>
      <c:legendPos val="r"/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scatterChart>
        <c:scatterStyle val="smoothMarker"/>
        <c:ser>
          <c:idx val="0"/>
          <c:order val="0"/>
          <c:tx>
            <c:v>Area vs. Temperature</c:v>
          </c:tx>
          <c:dLbls>
            <c:showVal val="1"/>
          </c:dLbls>
          <c:xVal>
            <c:numRef>
              <c:f>(Sheet1!$B$63,Sheet1!$L$63,Sheet1!$V$63)</c:f>
              <c:numCache>
                <c:formatCode>0.00E+00</c:formatCode>
                <c:ptCount val="3"/>
                <c:pt idx="0">
                  <c:v>2.97E-3</c:v>
                </c:pt>
                <c:pt idx="1">
                  <c:v>2.97E-5</c:v>
                </c:pt>
                <c:pt idx="2">
                  <c:v>2.7000000000000001E-7</c:v>
                </c:pt>
              </c:numCache>
            </c:numRef>
          </c:xVal>
          <c:yVal>
            <c:numRef>
              <c:f>(Sheet1!$H$63,Sheet1!$R$63,Sheet1!$AB$63)</c:f>
              <c:numCache>
                <c:formatCode>0</c:formatCode>
                <c:ptCount val="3"/>
                <c:pt idx="0">
                  <c:v>2615.4410824318002</c:v>
                </c:pt>
                <c:pt idx="1">
                  <c:v>2642.9403057207774</c:v>
                </c:pt>
                <c:pt idx="2">
                  <c:v>2933.9099740027277</c:v>
                </c:pt>
              </c:numCache>
            </c:numRef>
          </c:yVal>
          <c:smooth val="1"/>
        </c:ser>
        <c:axId val="48068480"/>
        <c:axId val="54945664"/>
      </c:scatterChart>
      <c:valAx>
        <c:axId val="48068480"/>
        <c:scaling>
          <c:logBase val="10"/>
          <c:orientation val="minMax"/>
          <c:max val="1.0000000000000005E-2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Meters squared</a:t>
                </a:r>
              </a:p>
            </c:rich>
          </c:tx>
          <c:layout/>
        </c:title>
        <c:numFmt formatCode="0.E+00" sourceLinked="0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4945664"/>
        <c:crosses val="autoZero"/>
        <c:crossBetween val="midCat"/>
      </c:valAx>
      <c:valAx>
        <c:axId val="549456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Degrees Kelvin</a:t>
                </a:r>
              </a:p>
            </c:rich>
          </c:tx>
          <c:layout/>
        </c:title>
        <c:numFmt formatCode="0" sourceLinked="1"/>
        <c:tickLblPos val="nextTo"/>
        <c:crossAx val="48068480"/>
        <c:crossesAt val="1.000000000000001E-7"/>
        <c:crossBetween val="midCat"/>
      </c:valAx>
    </c:plotArea>
    <c:legend>
      <c:legendPos val="r"/>
      <c:layout/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scatterChart>
        <c:scatterStyle val="smoothMarker"/>
        <c:ser>
          <c:idx val="0"/>
          <c:order val="0"/>
          <c:tx>
            <c:v>Emissivity vs. Temperature</c:v>
          </c:tx>
          <c:dLbls>
            <c:showVal val="1"/>
          </c:dLbls>
          <c:xVal>
            <c:numRef>
              <c:f>(Sheet1!$D$73,Sheet1!$N$73,Sheet1!$X$73)</c:f>
              <c:numCache>
                <c:formatCode>General</c:formatCode>
                <c:ptCount val="3"/>
                <c:pt idx="0">
                  <c:v>0.38</c:v>
                </c:pt>
                <c:pt idx="1">
                  <c:v>0.27</c:v>
                </c:pt>
                <c:pt idx="2">
                  <c:v>0.18</c:v>
                </c:pt>
              </c:numCache>
            </c:numRef>
          </c:xVal>
          <c:yVal>
            <c:numRef>
              <c:f>(Sheet1!$H$73,Sheet1!$R$73,Sheet1!$AB$73)</c:f>
              <c:numCache>
                <c:formatCode>0</c:formatCode>
                <c:ptCount val="3"/>
                <c:pt idx="0">
                  <c:v>2642.9403090631486</c:v>
                </c:pt>
                <c:pt idx="1">
                  <c:v>2642.9713928434016</c:v>
                </c:pt>
                <c:pt idx="2">
                  <c:v>2644.4934427429371</c:v>
                </c:pt>
              </c:numCache>
            </c:numRef>
          </c:yVal>
          <c:smooth val="1"/>
        </c:ser>
        <c:axId val="66111744"/>
        <c:axId val="66949504"/>
      </c:scatterChart>
      <c:valAx>
        <c:axId val="66111744"/>
        <c:scaling>
          <c:orientation val="minMax"/>
          <c:max val="0.4"/>
          <c:min val="0.15000000000000008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Emissivity</a:t>
                </a:r>
              </a:p>
            </c:rich>
          </c:tx>
          <c:layout/>
        </c:title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6949504"/>
        <c:crosses val="autoZero"/>
        <c:crossBetween val="midCat"/>
      </c:valAx>
      <c:valAx>
        <c:axId val="669495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Degrees Kelvin</a:t>
                </a:r>
              </a:p>
            </c:rich>
          </c:tx>
          <c:layout/>
        </c:title>
        <c:numFmt formatCode="0" sourceLinked="1"/>
        <c:tickLblPos val="nextTo"/>
        <c:crossAx val="66111744"/>
        <c:crossesAt val="0"/>
        <c:crossBetween val="midCat"/>
      </c:valAx>
    </c:plotArea>
    <c:legend>
      <c:legendPos val="r"/>
      <c:layout/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EB3F82-6481-4B8D-BC9D-EED079E75E12}" type="datetimeFigureOut">
              <a:rPr lang="en-US" smtClean="0"/>
              <a:pPr/>
              <a:t>3/30/2009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04E33-4240-4F49-95B4-597871895D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EB3F82-6481-4B8D-BC9D-EED079E75E12}" type="datetimeFigureOut">
              <a:rPr lang="en-US" smtClean="0"/>
              <a:pPr/>
              <a:t>3/30/2009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04E33-4240-4F49-95B4-597871895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EB3F82-6481-4B8D-BC9D-EED079E75E12}" type="datetimeFigureOut">
              <a:rPr lang="en-US" smtClean="0"/>
              <a:pPr/>
              <a:t>3/30/2009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04E33-4240-4F49-95B4-597871895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EB3F82-6481-4B8D-BC9D-EED079E75E12}" type="datetimeFigureOut">
              <a:rPr lang="en-US" smtClean="0"/>
              <a:pPr/>
              <a:t>3/30/2009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04E33-4240-4F49-95B4-597871895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EB3F82-6481-4B8D-BC9D-EED079E75E12}" type="datetimeFigureOut">
              <a:rPr lang="en-US" smtClean="0"/>
              <a:pPr/>
              <a:t>3/30/2009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04E33-4240-4F49-95B4-597871895D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EB3F82-6481-4B8D-BC9D-EED079E75E12}" type="datetimeFigureOut">
              <a:rPr lang="en-US" smtClean="0"/>
              <a:pPr/>
              <a:t>3/30/2009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04E33-4240-4F49-95B4-597871895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EB3F82-6481-4B8D-BC9D-EED079E75E12}" type="datetimeFigureOut">
              <a:rPr lang="en-US" smtClean="0"/>
              <a:pPr/>
              <a:t>3/30/2009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04E33-4240-4F49-95B4-597871895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EB3F82-6481-4B8D-BC9D-EED079E75E12}" type="datetimeFigureOut">
              <a:rPr lang="en-US" smtClean="0"/>
              <a:pPr/>
              <a:t>3/30/2009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04E33-4240-4F49-95B4-597871895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EB3F82-6481-4B8D-BC9D-EED079E75E12}" type="datetimeFigureOut">
              <a:rPr lang="en-US" smtClean="0"/>
              <a:pPr/>
              <a:t>3/30/2009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04E33-4240-4F49-95B4-597871895D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EB3F82-6481-4B8D-BC9D-EED079E75E12}" type="datetimeFigureOut">
              <a:rPr lang="en-US" smtClean="0"/>
              <a:pPr/>
              <a:t>3/30/2009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04E33-4240-4F49-95B4-597871895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EB3F82-6481-4B8D-BC9D-EED079E75E12}" type="datetimeFigureOut">
              <a:rPr lang="en-US" smtClean="0"/>
              <a:pPr/>
              <a:t>3/30/2009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04E33-4240-4F49-95B4-597871895D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7EB3F82-6481-4B8D-BC9D-EED079E75E12}" type="datetimeFigureOut">
              <a:rPr lang="en-US" smtClean="0"/>
              <a:pPr/>
              <a:t>3/30/2009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5E04E33-4240-4F49-95B4-597871895D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90600" y="4648200"/>
            <a:ext cx="81534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Temperature of a 100 W Light Bulb Filament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Joran</a:t>
            </a:r>
            <a:r>
              <a:rPr lang="en-US" dirty="0" smtClean="0"/>
              <a:t> Booth and Peter Hyatt</a:t>
            </a:r>
          </a:p>
          <a:p>
            <a:r>
              <a:rPr lang="en-US" dirty="0" smtClean="0"/>
              <a:t>ME 340</a:t>
            </a:r>
          </a:p>
          <a:p>
            <a:r>
              <a:rPr lang="en-US" dirty="0" smtClean="0"/>
              <a:t>Winter 2009</a:t>
            </a:r>
          </a:p>
        </p:txBody>
      </p:sp>
      <p:sp>
        <p:nvSpPr>
          <p:cNvPr id="1026" name="Litebulb"/>
          <p:cNvSpPr>
            <a:spLocks noEditPoints="1" noChangeArrowheads="1"/>
          </p:cNvSpPr>
          <p:nvPr/>
        </p:nvSpPr>
        <p:spPr bwMode="auto">
          <a:xfrm>
            <a:off x="6096000" y="1524000"/>
            <a:ext cx="1857375" cy="2788938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Documents and Settings\Student\Local Settings\Temporary Internet Files\Content.IE5\RK3CHWOJ\MCj0435236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370462">
            <a:off x="2153437" y="3337048"/>
            <a:ext cx="2235831" cy="2753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Transfer Problem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4114800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16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495800" y="1905000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Measured the electrical power dissipated</a:t>
            </a: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Measured </a:t>
            </a:r>
            <a:r>
              <a:rPr lang="en-US" dirty="0" smtClean="0"/>
              <a:t>the </a:t>
            </a:r>
            <a:r>
              <a:rPr lang="en-US" dirty="0" smtClean="0"/>
              <a:t>bulb surface </a:t>
            </a:r>
            <a:r>
              <a:rPr lang="en-US" dirty="0" smtClean="0"/>
              <a:t>temperature </a:t>
            </a:r>
            <a:r>
              <a:rPr lang="en-US" dirty="0" smtClean="0"/>
              <a:t>and </a:t>
            </a:r>
            <a:r>
              <a:rPr lang="en-US" dirty="0" smtClean="0"/>
              <a:t>the ambient </a:t>
            </a:r>
            <a:r>
              <a:rPr lang="en-US" dirty="0" smtClean="0"/>
              <a:t>temperature</a:t>
            </a: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Measured </a:t>
            </a:r>
            <a:r>
              <a:rPr lang="en-US" dirty="0" smtClean="0"/>
              <a:t>the diameter of the light bulb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Measured </a:t>
            </a:r>
            <a:r>
              <a:rPr lang="en-US" dirty="0" smtClean="0"/>
              <a:t>the thickness of the </a:t>
            </a:r>
            <a:r>
              <a:rPr lang="en-US" dirty="0" smtClean="0"/>
              <a:t>glass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43000" y="4495800"/>
            <a:ext cx="4343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 smtClean="0"/>
              <a:t>Assumptions: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Near vacuum inside the light </a:t>
            </a:r>
            <a:r>
              <a:rPr lang="en-US" dirty="0" smtClean="0"/>
              <a:t>bulb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Geometry is </a:t>
            </a:r>
            <a:r>
              <a:rPr lang="en-US" dirty="0" smtClean="0"/>
              <a:t>a sphere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The </a:t>
            </a:r>
            <a:r>
              <a:rPr lang="en-US" dirty="0" smtClean="0"/>
              <a:t>radiation is a point source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Filament treated as a sphere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All electrical work converted to heat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5486400"/>
            <a:ext cx="435559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Online sources show: T </a:t>
            </a:r>
            <a:r>
              <a:rPr lang="en-US" dirty="0" smtClean="0"/>
              <a:t>= </a:t>
            </a:r>
            <a:r>
              <a:rPr lang="en-US" dirty="0" smtClean="0"/>
              <a:t>2550</a:t>
            </a:r>
            <a:r>
              <a:rPr lang="en-US" dirty="0" smtClean="0">
                <a:latin typeface="Times New Roman"/>
                <a:cs typeface="Times New Roman"/>
              </a:rPr>
              <a:t>ºC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810000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3" name="Group 42"/>
          <p:cNvGrpSpPr/>
          <p:nvPr/>
        </p:nvGrpSpPr>
        <p:grpSpPr>
          <a:xfrm>
            <a:off x="5181600" y="3352800"/>
            <a:ext cx="3429000" cy="3124200"/>
            <a:chOff x="5334000" y="2895600"/>
            <a:chExt cx="3810000" cy="3722132"/>
          </a:xfrm>
        </p:grpSpPr>
        <p:grpSp>
          <p:nvGrpSpPr>
            <p:cNvPr id="41" name="Group 40"/>
            <p:cNvGrpSpPr/>
            <p:nvPr/>
          </p:nvGrpSpPr>
          <p:grpSpPr>
            <a:xfrm>
              <a:off x="5334000" y="2895600"/>
              <a:ext cx="3810000" cy="3722132"/>
              <a:chOff x="5334000" y="2895600"/>
              <a:chExt cx="3810000" cy="3722132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6443472" y="4572000"/>
                <a:ext cx="381000" cy="4572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5943600" y="3276600"/>
                <a:ext cx="1371600" cy="13716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98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6553200" y="3886200"/>
                <a:ext cx="152400" cy="1524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>
                <a:stCxn id="6" idx="3"/>
                <a:endCxn id="5" idx="4"/>
              </p:cNvCxnSpPr>
              <p:nvPr/>
            </p:nvCxnSpPr>
            <p:spPr>
              <a:xfrm rot="16200000" flipH="1">
                <a:off x="6286500" y="4305300"/>
                <a:ext cx="631918" cy="5388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>
                <a:stCxn id="6" idx="5"/>
              </p:cNvCxnSpPr>
              <p:nvPr/>
            </p:nvCxnSpPr>
            <p:spPr>
              <a:xfrm rot="5400000">
                <a:off x="6329223" y="4316459"/>
                <a:ext cx="654236" cy="5388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5334000" y="2971800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</a:t>
                </a:r>
                <a:r>
                  <a:rPr lang="en-US" baseline="-25000" dirty="0" smtClean="0"/>
                  <a:t>s</a:t>
                </a:r>
                <a:r>
                  <a:rPr lang="en-US" dirty="0" smtClean="0"/>
                  <a:t> = 95</a:t>
                </a:r>
                <a:r>
                  <a:rPr lang="en-US" dirty="0" smtClean="0">
                    <a:latin typeface="Times New Roman"/>
                    <a:cs typeface="Times New Roman"/>
                  </a:rPr>
                  <a:t>ºC</a:t>
                </a:r>
                <a:endParaRPr lang="en-US" baseline="-250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315200" y="2895600"/>
                <a:ext cx="1828800" cy="1760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baseline="-25000" dirty="0" err="1" smtClean="0">
                    <a:latin typeface="Arial" pitchFamily="34" charset="0"/>
                    <a:cs typeface="Arial" pitchFamily="34" charset="0"/>
                  </a:rPr>
                  <a:t>filament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= ?</a:t>
                </a:r>
              </a:p>
              <a:p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en-US" baseline="-25000" dirty="0" err="1" smtClean="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US" baseline="-25000" dirty="0" err="1" smtClean="0">
                    <a:latin typeface="Arial" pitchFamily="34" charset="0"/>
                    <a:cs typeface="Arial" pitchFamily="34" charset="0"/>
                  </a:rPr>
                  <a:t>itrogen</a:t>
                </a:r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    = 81 W/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en-US" dirty="0" err="1" smtClean="0">
                    <a:latin typeface="Times New Roman"/>
                    <a:cs typeface="Times New Roman"/>
                  </a:rPr>
                  <a:t>·K</a:t>
                </a:r>
                <a:endParaRPr lang="en-US" baseline="-25000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aseline="-25000" dirty="0" smtClean="0"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l-GR" dirty="0" smtClean="0">
                    <a:latin typeface="Arial" pitchFamily="34" charset="0"/>
                    <a:cs typeface="Arial" pitchFamily="34" charset="0"/>
                  </a:rPr>
                  <a:t>ε</a:t>
                </a:r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>
                <a:off x="5672667" y="3621870"/>
                <a:ext cx="30480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rot="10800000" flipV="1">
                <a:off x="6705600" y="3588098"/>
                <a:ext cx="609600" cy="2980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Freeform 25"/>
              <p:cNvSpPr/>
              <p:nvPr/>
            </p:nvSpPr>
            <p:spPr>
              <a:xfrm>
                <a:off x="6507480" y="5038344"/>
                <a:ext cx="1304544" cy="1444752"/>
              </a:xfrm>
              <a:custGeom>
                <a:avLst/>
                <a:gdLst>
                  <a:gd name="connsiteX0" fmla="*/ 1304544 w 1304544"/>
                  <a:gd name="connsiteY0" fmla="*/ 1444752 h 1444752"/>
                  <a:gd name="connsiteX1" fmla="*/ 188976 w 1304544"/>
                  <a:gd name="connsiteY1" fmla="*/ 868680 h 1444752"/>
                  <a:gd name="connsiteX2" fmla="*/ 170688 w 1304544"/>
                  <a:gd name="connsiteY2" fmla="*/ 338328 h 1444752"/>
                  <a:gd name="connsiteX3" fmla="*/ 33528 w 1304544"/>
                  <a:gd name="connsiteY3" fmla="*/ 0 h 1444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4544" h="1444752">
                    <a:moveTo>
                      <a:pt x="1304544" y="1444752"/>
                    </a:moveTo>
                    <a:cubicBezTo>
                      <a:pt x="841248" y="1248918"/>
                      <a:pt x="377952" y="1053084"/>
                      <a:pt x="188976" y="868680"/>
                    </a:cubicBezTo>
                    <a:cubicBezTo>
                      <a:pt x="0" y="684276"/>
                      <a:pt x="196596" y="483108"/>
                      <a:pt x="170688" y="338328"/>
                    </a:cubicBezTo>
                    <a:cubicBezTo>
                      <a:pt x="144780" y="193548"/>
                      <a:pt x="89154" y="96774"/>
                      <a:pt x="33528" y="0"/>
                    </a:cubicBezTo>
                  </a:path>
                </a:pathLst>
              </a:cu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6705600" y="5029200"/>
                <a:ext cx="1371600" cy="1295400"/>
              </a:xfrm>
              <a:custGeom>
                <a:avLst/>
                <a:gdLst>
                  <a:gd name="connsiteX0" fmla="*/ 1304544 w 1304544"/>
                  <a:gd name="connsiteY0" fmla="*/ 1444752 h 1444752"/>
                  <a:gd name="connsiteX1" fmla="*/ 188976 w 1304544"/>
                  <a:gd name="connsiteY1" fmla="*/ 868680 h 1444752"/>
                  <a:gd name="connsiteX2" fmla="*/ 170688 w 1304544"/>
                  <a:gd name="connsiteY2" fmla="*/ 338328 h 1444752"/>
                  <a:gd name="connsiteX3" fmla="*/ 33528 w 1304544"/>
                  <a:gd name="connsiteY3" fmla="*/ 0 h 1444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4544" h="1444752">
                    <a:moveTo>
                      <a:pt x="1304544" y="1444752"/>
                    </a:moveTo>
                    <a:cubicBezTo>
                      <a:pt x="841248" y="1248918"/>
                      <a:pt x="377952" y="1053084"/>
                      <a:pt x="188976" y="868680"/>
                    </a:cubicBezTo>
                    <a:cubicBezTo>
                      <a:pt x="0" y="684276"/>
                      <a:pt x="196596" y="483108"/>
                      <a:pt x="170688" y="338328"/>
                    </a:cubicBezTo>
                    <a:cubicBezTo>
                      <a:pt x="144780" y="193548"/>
                      <a:pt x="89154" y="96774"/>
                      <a:pt x="33528" y="0"/>
                    </a:cubicBezTo>
                  </a:path>
                </a:pathLst>
              </a:cu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248400" y="6248400"/>
                <a:ext cx="1295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q</a:t>
                </a:r>
                <a:r>
                  <a:rPr lang="en-US" baseline="-25000" dirty="0" err="1" smtClean="0"/>
                  <a:t>in</a:t>
                </a:r>
                <a:r>
                  <a:rPr lang="en-US" dirty="0" smtClean="0"/>
                  <a:t> = 96 W</a:t>
                </a:r>
                <a:endParaRPr lang="en-US" dirty="0"/>
              </a:p>
            </p:txBody>
          </p:sp>
          <p:cxnSp>
            <p:nvCxnSpPr>
              <p:cNvPr id="33" name="Straight Arrow Connector 32"/>
              <p:cNvCxnSpPr>
                <a:endCxn id="5" idx="5"/>
              </p:cNvCxnSpPr>
              <p:nvPr/>
            </p:nvCxnSpPr>
            <p:spPr>
              <a:xfrm rot="16200000" flipV="1">
                <a:off x="7076234" y="4485434"/>
                <a:ext cx="429466" cy="3532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7391400" y="4876800"/>
                <a:ext cx="1447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60 mm Ø</a:t>
                </a:r>
              </a:p>
              <a:p>
                <a:r>
                  <a:rPr lang="en-US" dirty="0" smtClean="0"/>
                  <a:t>0.5 mm thick</a:t>
                </a:r>
              </a:p>
              <a:p>
                <a:r>
                  <a:rPr lang="en-US" dirty="0" smtClean="0"/>
                  <a:t> Glass</a:t>
                </a:r>
                <a:endParaRPr lang="en-US" dirty="0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 rot="19954230">
              <a:off x="6118995" y="3553321"/>
              <a:ext cx="5998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Vacuum</a:t>
              </a:r>
              <a:endParaRPr lang="en-US" sz="1000" dirty="0"/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371600" y="1219200"/>
          <a:ext cx="6400799" cy="2133600"/>
        </p:xfrm>
        <a:graphic>
          <a:graphicData uri="http://schemas.openxmlformats.org/drawingml/2006/table">
            <a:tbl>
              <a:tblPr/>
              <a:tblGrid>
                <a:gridCol w="447348"/>
                <a:gridCol w="659838"/>
                <a:gridCol w="506995"/>
                <a:gridCol w="745579"/>
                <a:gridCol w="939430"/>
                <a:gridCol w="939430"/>
                <a:gridCol w="671021"/>
                <a:gridCol w="626286"/>
                <a:gridCol w="864872"/>
              </a:tblGrid>
              <a:tr h="2133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  <a:r>
                        <a:rPr lang="en-US" sz="1100" b="0" i="0" u="none" strike="noStrike" baseline="-2500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avg</a:t>
                      </a:r>
                      <a:endParaRPr lang="en-US" sz="1100" b="0" i="0" u="none" strike="noStrike" baseline="-25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ρ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r>
                        <a:rPr lang="en-US" sz="1100" b="0" i="0" u="none" strike="noStrike" baseline="-2500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μ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ν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α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332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1.0549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2.00E-05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1.91E-05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2.87E-02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2.72E-05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3.01E-03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Ø</a:t>
                      </a:r>
                      <a:r>
                        <a:rPr lang="en-US" sz="1100" b="0" i="0" u="none" strike="noStrike" baseline="-2500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fil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0.06149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σ</a:t>
                      </a: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=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5.67E-08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  <a:r>
                        <a:rPr lang="en-US" sz="11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r1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481.0875139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  <a:r>
                        <a:rPr lang="en-US" sz="11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-0.0434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Ø</a:t>
                      </a:r>
                      <a:r>
                        <a:rPr lang="en-US" sz="1100" b="0" i="0" u="none" strike="noStrike" baseline="-2500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inner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Tin 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  <a:r>
                        <a:rPr lang="en-US" sz="11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r2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8.111165792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  <a:r>
                        <a:rPr lang="en-US" sz="11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7.00E-01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Ø</a:t>
                      </a:r>
                      <a:r>
                        <a:rPr lang="en-US" sz="1100" b="0" i="0" u="none" strike="noStrike" baseline="-2500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outer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  <a:r>
                        <a:rPr lang="en-US" sz="11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 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6.56E+00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  <a:r>
                        <a:rPr lang="en-US" sz="11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  <a:r>
                        <a:rPr lang="en-US" sz="1100" b="0" i="0" u="none" strike="noStrike" baseline="-2500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  <a:r>
                        <a:rPr lang="en-US" sz="1100" b="0" i="0" u="none" strike="noStrike" baseline="-25000" dirty="0" smtClean="0">
                          <a:solidFill>
                            <a:srgbClr val="000000"/>
                          </a:solidFill>
                          <a:latin typeface="Arial"/>
                        </a:rPr>
                        <a:t>∞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 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13.71767276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  <a:r>
                        <a:rPr lang="en-US" sz="11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53.901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  <a:r>
                        <a:rPr lang="en-US" sz="1100" b="0" i="0" u="none" strike="noStrike" baseline="-2500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glass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 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96 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 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8.34E+05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  <a:r>
                        <a:rPr lang="en-US" sz="11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43.6038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  <a:r>
                        <a:rPr lang="en-US" sz="1100" b="0" i="0" u="none" strike="noStrike" baseline="-2500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fil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0.00283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ε</a:t>
                      </a:r>
                      <a:r>
                        <a:rPr lang="en-US" sz="11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glass</a:t>
                      </a:r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  <a:r>
                        <a:rPr lang="en-US" sz="1100" b="0" i="0" u="none" strike="noStrike" baseline="-2500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24.8045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without R1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  <a:r>
                        <a:rPr lang="en-US" sz="1100" b="0" i="0" u="none" strike="noStrike" baseline="-2500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glass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2.97E-03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ε</a:t>
                      </a:r>
                      <a:r>
                        <a:rPr lang="en-US" sz="11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  <a:r>
                        <a:rPr lang="en-US" sz="1100" b="0" i="0" u="none" strike="noStrike" baseline="-2500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filament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Ts 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1066800" y="3733800"/>
          <a:ext cx="41148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1066800" y="1066800"/>
          <a:ext cx="4419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332052" y="2906948"/>
            <a:ext cx="558529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3505200" y="5334000"/>
            <a:ext cx="609600" cy="381000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19400" y="2514600"/>
            <a:ext cx="609600" cy="381000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 and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temperature is between 4500 to 2500˚C.</a:t>
            </a:r>
          </a:p>
          <a:p>
            <a:r>
              <a:rPr lang="en-US" dirty="0" smtClean="0"/>
              <a:t>Main contributors to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filament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Surface Area of Filament</a:t>
            </a:r>
          </a:p>
          <a:p>
            <a:pPr lvl="1"/>
            <a:r>
              <a:rPr lang="en-US" dirty="0" smtClean="0"/>
              <a:t>Vacuum v. Conduction thru gas</a:t>
            </a:r>
          </a:p>
          <a:p>
            <a:r>
              <a:rPr lang="en-US" dirty="0" smtClean="0"/>
              <a:t>Measure different filament styles</a:t>
            </a:r>
          </a:p>
          <a:p>
            <a:r>
              <a:rPr lang="en-US" dirty="0" smtClean="0"/>
              <a:t>Verify/modify assumptions with other measurements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http://answers.yahoo.com/question/index?qid=20080508134327AAlv437 .</a:t>
            </a:r>
          </a:p>
          <a:p>
            <a:r>
              <a:rPr lang="en-US" dirty="0" smtClean="0"/>
              <a:t>Fundamentals of Heat and Mass Transfer, </a:t>
            </a:r>
            <a:r>
              <a:rPr lang="en-US" dirty="0" err="1" smtClean="0"/>
              <a:t>Incropera</a:t>
            </a:r>
            <a:r>
              <a:rPr lang="en-US" dirty="0" smtClean="0"/>
              <a:t>, 6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http://members.misty.com/don/bulb1.html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Graphs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524000" y="1295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447800" y="3962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57800" y="3276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graphs based on assumption of pure nitrogen inside bulb with no convection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Calcuations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295400" y="2286000"/>
          <a:ext cx="7499349" cy="715256"/>
        </p:xfrm>
        <a:graphic>
          <a:graphicData uri="http://schemas.openxmlformats.org/drawingml/2006/table">
            <a:tbl>
              <a:tblPr/>
              <a:tblGrid>
                <a:gridCol w="324647"/>
                <a:gridCol w="478855"/>
                <a:gridCol w="367934"/>
                <a:gridCol w="303004"/>
                <a:gridCol w="281361"/>
                <a:gridCol w="400398"/>
                <a:gridCol w="154208"/>
                <a:gridCol w="316531"/>
                <a:gridCol w="519435"/>
                <a:gridCol w="313826"/>
                <a:gridCol w="454506"/>
                <a:gridCol w="313826"/>
                <a:gridCol w="519435"/>
                <a:gridCol w="154208"/>
                <a:gridCol w="303004"/>
                <a:gridCol w="519435"/>
                <a:gridCol w="281361"/>
                <a:gridCol w="519435"/>
                <a:gridCol w="292182"/>
                <a:gridCol w="519435"/>
                <a:gridCol w="162323"/>
              </a:tblGrid>
              <a:tr h="17881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A1 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2.97E-03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ε</a:t>
                      </a:r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=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Ts 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A1 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2.97E-05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ε</a:t>
                      </a:r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=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Ts 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A1 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2.97E-07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ε</a:t>
                      </a:r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=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Ts 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7881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Ts 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Ts 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Ts 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81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A1 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2.97E-05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ε</a:t>
                      </a:r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=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Ts 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A1 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2.97E-05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ε</a:t>
                      </a:r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=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Ts 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A1 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2.97E-05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ε</a:t>
                      </a:r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=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Ts 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7881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Ts 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Ts 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Ts 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95400" y="4648200"/>
          <a:ext cx="7467596" cy="838200"/>
        </p:xfrm>
        <a:graphic>
          <a:graphicData uri="http://schemas.openxmlformats.org/drawingml/2006/table">
            <a:tbl>
              <a:tblPr/>
              <a:tblGrid>
                <a:gridCol w="323272"/>
                <a:gridCol w="476827"/>
                <a:gridCol w="366375"/>
                <a:gridCol w="301721"/>
                <a:gridCol w="280170"/>
                <a:gridCol w="398703"/>
                <a:gridCol w="153555"/>
                <a:gridCol w="315191"/>
                <a:gridCol w="517236"/>
                <a:gridCol w="312497"/>
                <a:gridCol w="452581"/>
                <a:gridCol w="312497"/>
                <a:gridCol w="517236"/>
                <a:gridCol w="153555"/>
                <a:gridCol w="301721"/>
                <a:gridCol w="517236"/>
                <a:gridCol w="280170"/>
                <a:gridCol w="517236"/>
                <a:gridCol w="290945"/>
                <a:gridCol w="517236"/>
                <a:gridCol w="161636"/>
              </a:tblGrid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A1 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2.97E-03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ε</a:t>
                      </a:r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=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Ts 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A1 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2.97E-05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ε</a:t>
                      </a:r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=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Ts 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A1 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2.70E-07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ε</a:t>
                      </a:r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=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Ts 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Ts 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Ts 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Ts 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2933.96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A1 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2.97E-05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ε</a:t>
                      </a:r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=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Ts 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A1 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2.97E-05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ε</a:t>
                      </a:r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=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Ts 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A1 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2.70E-05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ε</a:t>
                      </a:r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=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Ts 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Ts 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Ts 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Ts =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19200" y="1600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Assuming a vacuum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4114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Assuming nitrogen filled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189</TotalTime>
  <Words>484</Words>
  <Application>Microsoft Office PowerPoint</Application>
  <PresentationFormat>On-screen Show (4:3)</PresentationFormat>
  <Paragraphs>238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Solstice</vt:lpstr>
      <vt:lpstr>Temperature of a 100 W Light Bulb Filament</vt:lpstr>
      <vt:lpstr>Heat Transfer Problem</vt:lpstr>
      <vt:lpstr>Solution</vt:lpstr>
      <vt:lpstr>Results</vt:lpstr>
      <vt:lpstr>Conclusions and Recommendations</vt:lpstr>
      <vt:lpstr>Appendix</vt:lpstr>
      <vt:lpstr>Additional Graphs</vt:lpstr>
      <vt:lpstr>Calcuations </vt:lpstr>
    </vt:vector>
  </TitlesOfParts>
  <Company>student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Temperature of a 100 W Lightbulb Filament</dc:title>
  <dc:creator>Student</dc:creator>
  <cp:lastModifiedBy>boothdl</cp:lastModifiedBy>
  <cp:revision>16</cp:revision>
  <dcterms:created xsi:type="dcterms:W3CDTF">2009-03-30T13:06:59Z</dcterms:created>
  <dcterms:modified xsi:type="dcterms:W3CDTF">2009-03-30T17:37:56Z</dcterms:modified>
</cp:coreProperties>
</file>