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20" d="100"/>
          <a:sy n="120" d="100"/>
        </p:scale>
        <p:origin x="276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temp\Copy%20of%20Projec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1200" b="0"/>
              <a:t>Temperature Profile through</a:t>
            </a:r>
            <a:r>
              <a:rPr lang="en-US" sz="1200" b="0" baseline="0"/>
              <a:t> Sensor Pipe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2204141149023038"/>
          <c:y val="0.28890822114977566"/>
          <c:w val="0.73211202766320882"/>
          <c:h val="0.48794174921683175"/>
        </c:manualLayout>
      </c:layout>
      <c:scatterChart>
        <c:scatterStyle val="lineMarker"/>
        <c:ser>
          <c:idx val="0"/>
          <c:order val="0"/>
          <c:tx>
            <c:v>Predicted Results</c:v>
          </c:tx>
          <c:marker>
            <c:symbol val="none"/>
          </c:marker>
          <c:xVal>
            <c:numRef>
              <c:f>Sheet1!$P$24:$P$44</c:f>
              <c:numCache>
                <c:formatCode>General</c:formatCode>
                <c:ptCount val="21"/>
                <c:pt idx="0">
                  <c:v>0</c:v>
                </c:pt>
                <c:pt idx="1">
                  <c:v>0.01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7.0000000000000007E-2</c:v>
                </c:pt>
                <c:pt idx="8">
                  <c:v>0.08</c:v>
                </c:pt>
                <c:pt idx="9">
                  <c:v>0.09</c:v>
                </c:pt>
                <c:pt idx="10">
                  <c:v>0.1</c:v>
                </c:pt>
                <c:pt idx="11">
                  <c:v>0.11</c:v>
                </c:pt>
                <c:pt idx="12">
                  <c:v>0.12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</c:v>
                </c:pt>
                <c:pt idx="16">
                  <c:v>0.16</c:v>
                </c:pt>
                <c:pt idx="17">
                  <c:v>0.17</c:v>
                </c:pt>
                <c:pt idx="18">
                  <c:v>0.18</c:v>
                </c:pt>
                <c:pt idx="19">
                  <c:v>0.18732499999999999</c:v>
                </c:pt>
                <c:pt idx="20">
                  <c:v>0.19</c:v>
                </c:pt>
              </c:numCache>
            </c:numRef>
          </c:xVal>
          <c:yVal>
            <c:numRef>
              <c:f>Sheet1!$Q$24:$Q$44</c:f>
              <c:numCache>
                <c:formatCode>0.00</c:formatCode>
                <c:ptCount val="21"/>
                <c:pt idx="0">
                  <c:v>86.863972396714189</c:v>
                </c:pt>
                <c:pt idx="1">
                  <c:v>85.760511747388477</c:v>
                </c:pt>
                <c:pt idx="2">
                  <c:v>82.622107487187577</c:v>
                </c:pt>
                <c:pt idx="3">
                  <c:v>77.903250910521024</c:v>
                </c:pt>
                <c:pt idx="4">
                  <c:v>72.194327708800586</c:v>
                </c:pt>
                <c:pt idx="5">
                  <c:v>66.069102641126733</c:v>
                </c:pt>
                <c:pt idx="6">
                  <c:v>59.985784890737989</c:v>
                </c:pt>
                <c:pt idx="7">
                  <c:v>54.254056399005265</c:v>
                </c:pt>
                <c:pt idx="8">
                  <c:v>49.048242242910817</c:v>
                </c:pt>
                <c:pt idx="9">
                  <c:v>44.440411854271304</c:v>
                </c:pt>
                <c:pt idx="10">
                  <c:v>40.435179361393921</c:v>
                </c:pt>
                <c:pt idx="11">
                  <c:v>36.997879118862045</c:v>
                </c:pt>
                <c:pt idx="12">
                  <c:v>34.074332839629278</c:v>
                </c:pt>
                <c:pt idx="13">
                  <c:v>31.603394813304135</c:v>
                </c:pt>
                <c:pt idx="14">
                  <c:v>29.524245805632575</c:v>
                </c:pt>
                <c:pt idx="15">
                  <c:v>27.780225695645527</c:v>
                </c:pt>
                <c:pt idx="16">
                  <c:v>26.320539503225859</c:v>
                </c:pt>
                <c:pt idx="17">
                  <c:v>25.100734741989584</c:v>
                </c:pt>
                <c:pt idx="18">
                  <c:v>24.082516118691274</c:v>
                </c:pt>
                <c:pt idx="19">
                  <c:v>23.445514968562293</c:v>
                </c:pt>
                <c:pt idx="20">
                  <c:v>23.233237507884269</c:v>
                </c:pt>
              </c:numCache>
            </c:numRef>
          </c:yVal>
        </c:ser>
        <c:ser>
          <c:idx val="1"/>
          <c:order val="1"/>
          <c:tx>
            <c:v>Measured Results</c:v>
          </c:tx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993366"/>
              </a:solidFill>
              <a:ln w="9525">
                <a:noFill/>
              </a:ln>
            </c:spPr>
          </c:marker>
          <c:errBars>
            <c:errDir val="y"/>
            <c:errBarType val="both"/>
            <c:errValType val="cust"/>
            <c:plus>
              <c:numLit>
                <c:formatCode>General</c:formatCode>
                <c:ptCount val="1"/>
                <c:pt idx="0">
                  <c:v>4.5347999999999997</c:v>
                </c:pt>
              </c:numLit>
            </c:plus>
            <c:minus>
              <c:numLit>
                <c:formatCode>General</c:formatCode>
                <c:ptCount val="1"/>
                <c:pt idx="0">
                  <c:v>4.5347999999999997</c:v>
                </c:pt>
              </c:numLit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Sheet1!$P$24</c:f>
              <c:numCache>
                <c:formatCode>General</c:formatCode>
                <c:ptCount val="1"/>
                <c:pt idx="0">
                  <c:v>0</c:v>
                </c:pt>
              </c:numCache>
            </c:numRef>
          </c:xVal>
          <c:yVal>
            <c:numRef>
              <c:f>Sheet1!$R$24</c:f>
              <c:numCache>
                <c:formatCode>General</c:formatCode>
                <c:ptCount val="1"/>
                <c:pt idx="0">
                  <c:v>65.77</c:v>
                </c:pt>
              </c:numCache>
            </c:numRef>
          </c:yVal>
        </c:ser>
        <c:ser>
          <c:idx val="2"/>
          <c:order val="2"/>
          <c:tx>
            <c:v>Measured Results (TLs)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plus"/>
            <c:size val="4"/>
            <c:spPr>
              <a:solidFill>
                <a:srgbClr val="993366"/>
              </a:solidFill>
              <a:ln>
                <a:solidFill>
                  <a:srgbClr val="993366"/>
                </a:solidFill>
                <a:prstDash val="solid"/>
              </a:ln>
            </c:spPr>
          </c:marker>
          <c:errBars>
            <c:errDir val="y"/>
            <c:errBarType val="both"/>
            <c:errValType val="cust"/>
            <c:plus>
              <c:numLit>
                <c:formatCode>General</c:formatCode>
                <c:ptCount val="1"/>
                <c:pt idx="0">
                  <c:v>4.5824999999999996</c:v>
                </c:pt>
              </c:numLit>
            </c:plus>
            <c:minus>
              <c:numLit>
                <c:formatCode>General</c:formatCode>
                <c:ptCount val="1"/>
                <c:pt idx="0">
                  <c:v>4.5824999999999996</c:v>
                </c:pt>
              </c:numLit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xVal>
            <c:numRef>
              <c:f>Sheet1!$P$43</c:f>
              <c:numCache>
                <c:formatCode>General</c:formatCode>
                <c:ptCount val="1"/>
                <c:pt idx="0">
                  <c:v>0.18732499999999999</c:v>
                </c:pt>
              </c:numCache>
            </c:numRef>
          </c:xVal>
          <c:yVal>
            <c:numRef>
              <c:f>Sheet1!$R$43</c:f>
              <c:numCache>
                <c:formatCode>0.00</c:formatCode>
                <c:ptCount val="1"/>
                <c:pt idx="0">
                  <c:v>21.333333333333332</c:v>
                </c:pt>
              </c:numCache>
            </c:numRef>
          </c:yVal>
        </c:ser>
        <c:axId val="89301760"/>
        <c:axId val="89303680"/>
      </c:scatterChart>
      <c:valAx>
        <c:axId val="8930176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b="0"/>
                  <a:t>Sensor Pipe Length [m]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303680"/>
        <c:crosses val="autoZero"/>
        <c:crossBetween val="midCat"/>
      </c:valAx>
      <c:valAx>
        <c:axId val="8930368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b="0"/>
                  <a:t>Outside Surface Temperature [C</a:t>
                </a:r>
                <a:r>
                  <a:rPr lang="en-US"/>
                  <a:t>]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0" sourceLinked="1"/>
        <c:tickLblPos val="nextTo"/>
        <c:crossAx val="89301760"/>
        <c:crosses val="autoZero"/>
        <c:crossBetween val="midCat"/>
        <c:majorUnit val="10"/>
      </c:valAx>
    </c:plotArea>
    <c:legend>
      <c:legendPos val="t"/>
      <c:layout>
        <c:manualLayout>
          <c:xMode val="edge"/>
          <c:yMode val="edge"/>
          <c:x val="0.18125000000000011"/>
          <c:y val="0.11458333333333334"/>
          <c:w val="0.65000000000000058"/>
          <c:h val="0.14180128693590721"/>
        </c:manualLayout>
      </c:layout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F5F1D-E485-48B8-B271-FF56BDFDE48D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EE8D9-4DC8-48D1-96C5-4159B40C75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E8D9-4DC8-48D1-96C5-4159B40C75C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E8D9-4DC8-48D1-96C5-4159B40C75C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E8D9-4DC8-48D1-96C5-4159B40C75C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E8D9-4DC8-48D1-96C5-4159B40C75C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EE8D9-4DC8-48D1-96C5-4159B40C75C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F11961-01B2-460E-83C7-4CF5478233AB}" type="datetimeFigureOut">
              <a:rPr lang="en-US" smtClean="0"/>
              <a:pPr/>
              <a:t>4/1/2009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5F41D5C-F165-41DA-A453-A7123B53FF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924800" cy="28194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Sensor Pipe </a:t>
            </a:r>
            <a:r>
              <a:rPr lang="en-US" i="1" dirty="0" smtClean="0"/>
              <a:t>Heat</a:t>
            </a:r>
            <a:r>
              <a:rPr lang="en-US" dirty="0" smtClean="0"/>
              <a:t> Transfer</a:t>
            </a:r>
            <a:br>
              <a:rPr lang="en-US" dirty="0" smtClean="0"/>
            </a:br>
            <a:r>
              <a:rPr smtClean="0"/>
              <a:t/>
            </a:r>
            <a:br>
              <a:rPr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By: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Brandon </a:t>
            </a:r>
            <a:r>
              <a:rPr lang="en-US" dirty="0" smtClean="0"/>
              <a:t>Woodland</a:t>
            </a:r>
            <a:br>
              <a:rPr lang="en-US" dirty="0" smtClean="0"/>
            </a:br>
            <a:r>
              <a:rPr smtClean="0"/>
              <a:t>&amp;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William Gough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33600" y="3429000"/>
            <a:ext cx="5486400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400" b="1" dirty="0" smtClean="0"/>
              <a:t>Purpose</a:t>
            </a:r>
          </a:p>
          <a:p>
            <a:pPr algn="ctr"/>
            <a:r>
              <a:rPr lang="en-US" sz="2400" b="1" dirty="0" smtClean="0"/>
              <a:t> </a:t>
            </a:r>
            <a:r>
              <a:rPr lang="en-US" dirty="0" smtClean="0"/>
              <a:t>To determine the temperature gradient on a closed pipe extension from an exhaust pipe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Modeling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609600"/>
            <a:ext cx="8305800" cy="2286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Assumptions</a:t>
            </a:r>
          </a:p>
          <a:p>
            <a:pPr lvl="1"/>
            <a:r>
              <a:rPr lang="en-US" sz="1400" dirty="0" smtClean="0"/>
              <a:t>Quiescent air around pipes</a:t>
            </a:r>
          </a:p>
          <a:p>
            <a:pPr lvl="1"/>
            <a:r>
              <a:rPr lang="en-US" sz="1400" dirty="0" smtClean="0"/>
              <a:t>No convection interaction at pipe junction</a:t>
            </a:r>
          </a:p>
          <a:p>
            <a:pPr lvl="1"/>
            <a:r>
              <a:rPr lang="en-US" sz="1400" dirty="0" smtClean="0"/>
              <a:t>Assumed </a:t>
            </a:r>
            <a:r>
              <a:rPr lang="en-US" sz="1400" dirty="0" smtClean="0"/>
              <a:t>                    to simplify calculation </a:t>
            </a:r>
            <a:r>
              <a:rPr lang="en-US" sz="1400" smtClean="0"/>
              <a:t>of radiant </a:t>
            </a:r>
            <a:r>
              <a:rPr lang="en-US" sz="1400" dirty="0" smtClean="0"/>
              <a:t>heat transfer</a:t>
            </a:r>
            <a:endParaRPr lang="en-US" sz="1400" baseline="-25000" dirty="0" smtClean="0"/>
          </a:p>
          <a:p>
            <a:pPr lvl="1"/>
            <a:r>
              <a:rPr lang="en-US" sz="1400" dirty="0" smtClean="0"/>
              <a:t>No air flow or turbulence in sensor pipe</a:t>
            </a:r>
          </a:p>
          <a:p>
            <a:pPr lvl="1"/>
            <a:r>
              <a:rPr lang="en-US" sz="1400" dirty="0" smtClean="0"/>
              <a:t>Assumed </a:t>
            </a:r>
            <a:r>
              <a:rPr lang="en-US" sz="1400" dirty="0" smtClean="0"/>
              <a:t>              </a:t>
            </a:r>
            <a:r>
              <a:rPr lang="en-US" sz="1400" dirty="0" smtClean="0"/>
              <a:t>so </a:t>
            </a:r>
            <a:r>
              <a:rPr lang="en-US" sz="1400" dirty="0" smtClean="0"/>
              <a:t>surface of pipe can be approximated as a flat surface</a:t>
            </a:r>
            <a:endParaRPr lang="en-US" sz="1400" dirty="0" smtClean="0"/>
          </a:p>
          <a:p>
            <a:pPr lvl="1"/>
            <a:r>
              <a:rPr lang="en-US" sz="1400" dirty="0" smtClean="0"/>
              <a:t>Sensor pipe treated as fin coming off of main pipe</a:t>
            </a:r>
            <a:endParaRPr lang="en-US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5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06" name="Rectangle 22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09" name="Rectangle 25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1" name="Rectangle 2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3" name="Rectangle 3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24" name="Rectangle 40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425" name="Picture 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1447800"/>
            <a:ext cx="838200" cy="436323"/>
          </a:xfrm>
          <a:prstGeom prst="rect">
            <a:avLst/>
          </a:prstGeom>
          <a:noFill/>
        </p:spPr>
      </p:pic>
      <p:sp>
        <p:nvSpPr>
          <p:cNvPr id="16427" name="Rectangle 43"/>
          <p:cNvSpPr>
            <a:spLocks noChangeArrowheads="1"/>
          </p:cNvSpPr>
          <p:nvPr/>
        </p:nvSpPr>
        <p:spPr bwMode="auto">
          <a:xfrm>
            <a:off x="22860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29" name="Rectangle 4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428" name="Picture 4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2057400"/>
            <a:ext cx="609600" cy="348343"/>
          </a:xfrm>
          <a:prstGeom prst="rect">
            <a:avLst/>
          </a:prstGeom>
          <a:noFill/>
        </p:spPr>
      </p:pic>
      <p:sp>
        <p:nvSpPr>
          <p:cNvPr id="16431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33" name="Rectangle 4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34" name="Rectangle 50"/>
          <p:cNvSpPr>
            <a:spLocks noChangeArrowheads="1"/>
          </p:cNvSpPr>
          <p:nvPr/>
        </p:nvSpPr>
        <p:spPr bwMode="auto">
          <a:xfrm>
            <a:off x="22860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38" name="Rectangle 5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40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42" name="Rectangle 5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43" name="Rectangle 59"/>
          <p:cNvSpPr>
            <a:spLocks noChangeArrowheads="1"/>
          </p:cNvSpPr>
          <p:nvPr/>
        </p:nvSpPr>
        <p:spPr bwMode="auto">
          <a:xfrm>
            <a:off x="228600" y="847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5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28600" y="1019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48" name="Rectangle 6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49" name="Rectangle 65"/>
          <p:cNvSpPr>
            <a:spLocks noChangeArrowheads="1"/>
          </p:cNvSpPr>
          <p:nvPr/>
        </p:nvSpPr>
        <p:spPr bwMode="auto">
          <a:xfrm>
            <a:off x="2286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1" name="Rectangle 6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52" name="Rectangle 68"/>
          <p:cNvSpPr>
            <a:spLocks noChangeArrowheads="1"/>
          </p:cNvSpPr>
          <p:nvPr/>
        </p:nvSpPr>
        <p:spPr bwMode="auto">
          <a:xfrm>
            <a:off x="228600" y="1171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4" name="Rectangle 7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455" name="Rectangle 71"/>
          <p:cNvSpPr>
            <a:spLocks noChangeArrowheads="1"/>
          </p:cNvSpPr>
          <p:nvPr/>
        </p:nvSpPr>
        <p:spPr bwMode="auto">
          <a:xfrm>
            <a:off x="22860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128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57" name="Rectangle 7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1524000" y="2819400"/>
            <a:ext cx="5562600" cy="3048000"/>
            <a:chOff x="1781453" y="1676400"/>
            <a:chExt cx="5562600" cy="3048000"/>
          </a:xfrm>
        </p:grpSpPr>
        <p:cxnSp>
          <p:nvCxnSpPr>
            <p:cNvPr id="83" name="Straight Connector 82"/>
            <p:cNvCxnSpPr>
              <a:stCxn id="88" idx="0"/>
              <a:endCxn id="96" idx="0"/>
            </p:cNvCxnSpPr>
            <p:nvPr/>
          </p:nvCxnSpPr>
          <p:spPr>
            <a:xfrm rot="10800000" flipH="1">
              <a:off x="1892424" y="4191000"/>
              <a:ext cx="4203576" cy="51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5" idx="0"/>
            </p:cNvCxnSpPr>
            <p:nvPr/>
          </p:nvCxnSpPr>
          <p:spPr>
            <a:xfrm rot="10800000">
              <a:off x="4648200" y="3505200"/>
              <a:ext cx="14478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 flipH="1" flipV="1">
              <a:off x="4076700" y="2933700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3848894" y="2932906"/>
              <a:ext cx="1143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0800000">
              <a:off x="1905001" y="3505200"/>
              <a:ext cx="251460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0800000">
              <a:off x="1781453" y="3505200"/>
              <a:ext cx="199747" cy="690978"/>
            </a:xfrm>
            <a:custGeom>
              <a:avLst/>
              <a:gdLst>
                <a:gd name="connsiteX0" fmla="*/ 88776 w 199747"/>
                <a:gd name="connsiteY0" fmla="*/ 0 h 690978"/>
                <a:gd name="connsiteX1" fmla="*/ 186431 w 199747"/>
                <a:gd name="connsiteY1" fmla="*/ 221941 h 690978"/>
                <a:gd name="connsiteX2" fmla="*/ 17755 w 199747"/>
                <a:gd name="connsiteY2" fmla="*/ 497149 h 690978"/>
                <a:gd name="connsiteX3" fmla="*/ 79899 w 199747"/>
                <a:gd name="connsiteY3" fmla="*/ 683580 h 690978"/>
                <a:gd name="connsiteX4" fmla="*/ 195308 w 199747"/>
                <a:gd name="connsiteY4" fmla="*/ 541537 h 690978"/>
                <a:gd name="connsiteX5" fmla="*/ 106532 w 199747"/>
                <a:gd name="connsiteY5" fmla="*/ 363984 h 69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747" h="690978">
                  <a:moveTo>
                    <a:pt x="88776" y="0"/>
                  </a:moveTo>
                  <a:cubicBezTo>
                    <a:pt x="143522" y="69541"/>
                    <a:pt x="198268" y="139083"/>
                    <a:pt x="186431" y="221941"/>
                  </a:cubicBezTo>
                  <a:cubicBezTo>
                    <a:pt x="174594" y="304799"/>
                    <a:pt x="35510" y="420209"/>
                    <a:pt x="17755" y="497149"/>
                  </a:cubicBezTo>
                  <a:cubicBezTo>
                    <a:pt x="0" y="574089"/>
                    <a:pt x="50307" y="676182"/>
                    <a:pt x="79899" y="683580"/>
                  </a:cubicBezTo>
                  <a:cubicBezTo>
                    <a:pt x="109491" y="690978"/>
                    <a:pt x="190869" y="594803"/>
                    <a:pt x="195308" y="541537"/>
                  </a:cubicBezTo>
                  <a:cubicBezTo>
                    <a:pt x="199747" y="488271"/>
                    <a:pt x="153139" y="426127"/>
                    <a:pt x="106532" y="363984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4419600" y="2362200"/>
              <a:ext cx="228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/>
            <p:nvPr/>
          </p:nvCxnSpPr>
          <p:spPr>
            <a:xfrm rot="5400000">
              <a:off x="6019800" y="3048000"/>
              <a:ext cx="5334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flipV="1">
              <a:off x="3733800" y="3810000"/>
              <a:ext cx="762000" cy="5334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>
              <a:off x="4572000" y="3048000"/>
              <a:ext cx="5334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rot="5400000">
              <a:off x="4572000" y="1981200"/>
              <a:ext cx="53340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Arc 94"/>
            <p:cNvSpPr/>
            <p:nvPr/>
          </p:nvSpPr>
          <p:spPr>
            <a:xfrm>
              <a:off x="6019800" y="3505200"/>
              <a:ext cx="152400" cy="685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Arc 95"/>
            <p:cNvSpPr/>
            <p:nvPr/>
          </p:nvSpPr>
          <p:spPr>
            <a:xfrm flipV="1">
              <a:off x="6019800" y="3505200"/>
              <a:ext cx="152400" cy="685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Arc 96"/>
            <p:cNvSpPr/>
            <p:nvPr/>
          </p:nvSpPr>
          <p:spPr>
            <a:xfrm flipH="1">
              <a:off x="6019800" y="3505200"/>
              <a:ext cx="152400" cy="685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Arc 97"/>
            <p:cNvSpPr/>
            <p:nvPr/>
          </p:nvSpPr>
          <p:spPr>
            <a:xfrm flipH="1" flipV="1">
              <a:off x="6019800" y="3505200"/>
              <a:ext cx="152400" cy="685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rot="10800000">
              <a:off x="5638800" y="4418806"/>
              <a:ext cx="4572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5981700" y="4304506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4038600" y="3352800"/>
              <a:ext cx="30480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10800000">
              <a:off x="4191000" y="3503611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4084320" y="3885406"/>
              <a:ext cx="9144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10800000">
              <a:off x="4191000" y="2362200"/>
              <a:ext cx="228600" cy="158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3962400" y="22068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L</a:t>
              </a:r>
              <a:r>
                <a:rPr lang="en-US" sz="1400" baseline="-25000" dirty="0" smtClean="0"/>
                <a:t>s</a:t>
              </a:r>
              <a:endParaRPr 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886200" y="30480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y</a:t>
              </a:r>
              <a:endParaRPr lang="en-US" sz="1400" dirty="0"/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562600" y="44166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952999" y="1676400"/>
              <a:ext cx="17814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Ls </a:t>
              </a:r>
              <a:r>
                <a:rPr lang="en-US" sz="1000" dirty="0" smtClean="0"/>
                <a:t>(Target Temperature)</a:t>
              </a:r>
              <a:r>
                <a:rPr lang="en-US" sz="1000" baseline="-25000" dirty="0" smtClean="0"/>
                <a:t> </a:t>
              </a:r>
              <a:endParaRPr lang="en-US" sz="1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953000" y="2743200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baseline="-25000" dirty="0" err="1" smtClean="0"/>
                <a:t>Le</a:t>
              </a:r>
              <a:endParaRPr lang="en-US" sz="14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400800" y="2740223"/>
              <a:ext cx="457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T</a:t>
              </a:r>
              <a:r>
                <a:rPr lang="en-US" sz="1400" baseline="-25000" dirty="0" smtClean="0"/>
                <a:t>0</a:t>
              </a:r>
              <a:endParaRPr lang="en-US" sz="14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810653" y="4038600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baseline="-25000" dirty="0" err="1" smtClean="0"/>
                <a:t>mie</a:t>
              </a:r>
              <a:endParaRPr lang="en-US" sz="14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505200" y="4264223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T</a:t>
              </a:r>
              <a:r>
                <a:rPr lang="en-US" sz="1400" baseline="-25000" dirty="0" err="1" smtClean="0"/>
                <a:t>mLe</a:t>
              </a:r>
              <a:endParaRPr lang="en-US" sz="1400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 rot="10800000">
              <a:off x="6124853" y="3886200"/>
              <a:ext cx="762000" cy="2286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1524000" y="6019800"/>
            <a:ext cx="533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This schematic drawing of the experiment helps explain the development of modeling equations and the meanings of nomenclature defined in the Excel sheet.</a:t>
            </a:r>
            <a:endParaRPr lang="en-US" sz="1000" dirty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1676400" y="4267200"/>
            <a:ext cx="762000" cy="6858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66800" y="3810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Exhaust Pipe (open end)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17" name="Straight Arrow Connector 116"/>
          <p:cNvCxnSpPr/>
          <p:nvPr/>
        </p:nvCxnSpPr>
        <p:spPr>
          <a:xfrm>
            <a:off x="3429000" y="3733800"/>
            <a:ext cx="838200" cy="381000"/>
          </a:xfrm>
          <a:prstGeom prst="straightConnector1">
            <a:avLst/>
          </a:prstGeom>
          <a:ln w="25400">
            <a:solidFill>
              <a:schemeClr val="accent2">
                <a:lumMod val="75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25146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</a:rPr>
              <a:t>Sensor Pipe (closed end)</a:t>
            </a: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23" name="Straight Arrow Connector 122"/>
          <p:cNvCxnSpPr/>
          <p:nvPr/>
        </p:nvCxnSpPr>
        <p:spPr>
          <a:xfrm rot="10800000">
            <a:off x="5791201" y="4951414"/>
            <a:ext cx="1066798" cy="1587"/>
          </a:xfrm>
          <a:prstGeom prst="straightConnector1">
            <a:avLst/>
          </a:prstGeom>
          <a:ln w="25400">
            <a:solidFill>
              <a:schemeClr val="accent3">
                <a:lumMod val="60000"/>
                <a:lumOff val="40000"/>
              </a:schemeClr>
            </a:solidFill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6858000" y="48006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Hot Air In</a:t>
            </a:r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65563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Modeling Equations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3810000"/>
            <a:ext cx="1095375" cy="571500"/>
          </a:xfrm>
          <a:prstGeom prst="rect">
            <a:avLst/>
          </a:prstGeom>
          <a:noFill/>
        </p:spPr>
      </p:pic>
      <p:pic>
        <p:nvPicPr>
          <p:cNvPr id="6" name="Picture 4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5410200"/>
            <a:ext cx="3667125" cy="742950"/>
          </a:xfrm>
          <a:prstGeom prst="rect">
            <a:avLst/>
          </a:prstGeom>
          <a:noFill/>
        </p:spPr>
      </p:pic>
      <p:pic>
        <p:nvPicPr>
          <p:cNvPr id="7" name="Picture 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495800"/>
            <a:ext cx="1485900" cy="714375"/>
          </a:xfrm>
          <a:prstGeom prst="rect">
            <a:avLst/>
          </a:prstGeom>
          <a:noFill/>
        </p:spPr>
      </p:pic>
      <p:pic>
        <p:nvPicPr>
          <p:cNvPr id="8" name="Picture 5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2971800"/>
            <a:ext cx="1685925" cy="600075"/>
          </a:xfrm>
          <a:prstGeom prst="rect">
            <a:avLst/>
          </a:prstGeom>
          <a:noFill/>
        </p:spPr>
      </p:pic>
      <p:pic>
        <p:nvPicPr>
          <p:cNvPr id="9" name="Picture 5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362200"/>
            <a:ext cx="1704975" cy="600075"/>
          </a:xfrm>
          <a:prstGeom prst="rect">
            <a:avLst/>
          </a:prstGeom>
          <a:noFill/>
        </p:spPr>
      </p:pic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905000"/>
            <a:ext cx="2543175" cy="390525"/>
          </a:xfrm>
          <a:prstGeom prst="rect">
            <a:avLst/>
          </a:prstGeom>
          <a:noFill/>
        </p:spPr>
      </p:pic>
      <p:pic>
        <p:nvPicPr>
          <p:cNvPr id="11" name="Picture 6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2438400"/>
            <a:ext cx="1905000" cy="561975"/>
          </a:xfrm>
          <a:prstGeom prst="rect">
            <a:avLst/>
          </a:prstGeom>
          <a:noFill/>
        </p:spPr>
      </p:pic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57800" y="1981200"/>
            <a:ext cx="2124075" cy="381000"/>
          </a:xfrm>
          <a:prstGeom prst="rect">
            <a:avLst/>
          </a:prstGeom>
          <a:noFill/>
        </p:spPr>
      </p:pic>
      <p:pic>
        <p:nvPicPr>
          <p:cNvPr id="13" name="Picture 66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181600"/>
            <a:ext cx="1952625" cy="714375"/>
          </a:xfrm>
          <a:prstGeom prst="rect">
            <a:avLst/>
          </a:prstGeom>
          <a:noFill/>
        </p:spPr>
      </p:pic>
      <p:pic>
        <p:nvPicPr>
          <p:cNvPr id="14" name="Picture 6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5943600"/>
            <a:ext cx="1171575" cy="533400"/>
          </a:xfrm>
          <a:prstGeom prst="rect">
            <a:avLst/>
          </a:prstGeom>
          <a:noFill/>
        </p:spPr>
      </p:pic>
      <p:pic>
        <p:nvPicPr>
          <p:cNvPr id="15" name="Picture 7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495800"/>
            <a:ext cx="2247900" cy="5429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Convection Coefficients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3733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Mean air flow temperature of exhaust pipe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419600" y="1447800"/>
            <a:ext cx="3900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Sensor Pipe Base Temperature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3276600"/>
            <a:ext cx="468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of Sensor pipe at length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990600" y="914400"/>
            <a:ext cx="6908800" cy="5181600"/>
            <a:chOff x="914400" y="304800"/>
            <a:chExt cx="6908800" cy="5181600"/>
          </a:xfrm>
        </p:grpSpPr>
        <p:pic>
          <p:nvPicPr>
            <p:cNvPr id="15" name="Picture 2" descr="F:\340\Experimental Setup.jpe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14400" y="304800"/>
              <a:ext cx="6908800" cy="518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Straight Arrow Connector 15"/>
            <p:cNvCxnSpPr/>
            <p:nvPr/>
          </p:nvCxnSpPr>
          <p:spPr>
            <a:xfrm rot="16200000" flipH="1">
              <a:off x="1257300" y="2933700"/>
              <a:ext cx="762000" cy="2286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21" idx="2"/>
            </p:cNvCxnSpPr>
            <p:nvPr/>
          </p:nvCxnSpPr>
          <p:spPr>
            <a:xfrm rot="16200000" flipH="1">
              <a:off x="4623594" y="2566193"/>
              <a:ext cx="849313" cy="4191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6629400" y="3352800"/>
              <a:ext cx="914400" cy="6858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5410200" y="3505200"/>
              <a:ext cx="685800" cy="45720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990600" y="2286000"/>
              <a:ext cx="1752600" cy="369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/>
                  </a:solidFill>
                  <a:latin typeface="+mn-lt"/>
                  <a:cs typeface="+mn-cs"/>
                </a:rPr>
                <a:t>Thermocouple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0" y="1981200"/>
              <a:ext cx="16002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chemeClr val="accent1"/>
                  </a:solidFill>
                  <a:latin typeface="+mn-lt"/>
                  <a:cs typeface="+mn-cs"/>
                </a:rPr>
                <a:t>Sensor Pipe</a:t>
              </a:r>
            </a:p>
          </p:txBody>
        </p:sp>
        <p:sp>
          <p:nvSpPr>
            <p:cNvPr id="22" name="TextBox 15"/>
            <p:cNvSpPr txBox="1">
              <a:spLocks noChangeArrowheads="1"/>
            </p:cNvSpPr>
            <p:nvPr/>
          </p:nvSpPr>
          <p:spPr bwMode="auto">
            <a:xfrm>
              <a:off x="4419600" y="3962400"/>
              <a:ext cx="1600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itchFamily="34" charset="0"/>
                </a:rPr>
                <a:t>Exhaust Pipe</a:t>
              </a:r>
            </a:p>
          </p:txBody>
        </p:sp>
        <p:sp>
          <p:nvSpPr>
            <p:cNvPr id="23" name="TextBox 17"/>
            <p:cNvSpPr txBox="1">
              <a:spLocks noChangeArrowheads="1"/>
            </p:cNvSpPr>
            <p:nvPr/>
          </p:nvSpPr>
          <p:spPr bwMode="auto">
            <a:xfrm>
              <a:off x="5867400" y="3962400"/>
              <a:ext cx="16002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itchFamily="34" charset="0"/>
                </a:rPr>
                <a:t>Heat Gun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895600" y="2286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Test  Setup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5800" y="4191000"/>
          <a:ext cx="2339976" cy="1466850"/>
        </p:xfrm>
        <a:graphic>
          <a:graphicData uri="http://schemas.openxmlformats.org/drawingml/2006/table">
            <a:tbl>
              <a:tblPr/>
              <a:tblGrid>
                <a:gridCol w="611188"/>
                <a:gridCol w="625475"/>
                <a:gridCol w="611188"/>
                <a:gridCol w="492125"/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latin typeface="Arial"/>
                        </a:rPr>
                        <a:t>Summary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Test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Measured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Predicted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% Error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TmLe [C]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100.78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105.65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4.62%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TLe [C]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41.97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97.09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56.77%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TLs [C]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27.70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28.92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4.22%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latin typeface="Arial"/>
                        </a:rPr>
                        <a:t>Test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TmLe [C]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100.57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98.04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-2.57%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TLe [C]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65.77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88.34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25.55%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TLs [C]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21.33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latin typeface="Arial"/>
                        </a:rPr>
                        <a:t>23.45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9.01%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57150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Measured vs. calculated values with percent error.  Note the good accuracy of the final calculation (TLs) despite considerable error in intermediate calculation (</a:t>
            </a:r>
            <a:r>
              <a:rPr lang="en-US" sz="1000" dirty="0" err="1" smtClean="0"/>
              <a:t>TLe</a:t>
            </a:r>
            <a:r>
              <a:rPr lang="en-US" sz="1000" dirty="0" smtClean="0"/>
              <a:t>).</a:t>
            </a:r>
            <a:endParaRPr lang="en-US" sz="1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914400"/>
          <a:ext cx="6095997" cy="2720168"/>
        </p:xfrm>
        <a:graphic>
          <a:graphicData uri="http://schemas.openxmlformats.org/drawingml/2006/table">
            <a:tbl>
              <a:tblPr/>
              <a:tblGrid>
                <a:gridCol w="614239"/>
                <a:gridCol w="319916"/>
                <a:gridCol w="166356"/>
                <a:gridCol w="614239"/>
                <a:gridCol w="403094"/>
                <a:gridCol w="166356"/>
                <a:gridCol w="508666"/>
                <a:gridCol w="403094"/>
                <a:gridCol w="351907"/>
                <a:gridCol w="614239"/>
                <a:gridCol w="403094"/>
                <a:gridCol w="307119"/>
                <a:gridCol w="398295"/>
                <a:gridCol w="332712"/>
                <a:gridCol w="492671"/>
              </a:tblGrid>
              <a:tr h="8635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 dirty="0">
                          <a:latin typeface="Arial"/>
                        </a:rPr>
                        <a:t>Constants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Exhaust Pipe Properties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Exhaust Pipe Inside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Sensor Pipe Properties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355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Tinf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292.00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342.47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TmLe_guess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373.57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TLs_guess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294.33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g [m/s^2]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9.82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Dei [in]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1.631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Tbar_e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373.22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Dsi [in]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Deo [in]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nu_ei [m^2/s]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2.35E-05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Dso [in]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Input Data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Le [in]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11.8125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cp_ei [J/(kg-K)]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Ls [in]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7.375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Tinf [C]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19.00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Dei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k_ei [W/(m-K)]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3.18E-02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Dsi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0.015748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T0 [C]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69.47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Deo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0.0445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Pr_ei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Dso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0.018288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TLe_guess [C]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65.77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rei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0.0207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Re_ei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25526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rsi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0.007874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TmLe_guess [C]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100.57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reo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x_fdhe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rso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0.009144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Tmie [C]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99.87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Le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0.3000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x_fdte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ks [W/(m-K)]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TLs_guess [C]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21.33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ke [W/(m-K)]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0.02459455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m [m^-2]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18.3520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ue [ft/min/10]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284.67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Nuei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61.7713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Ls [m]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0.187325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C_nozzle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2.4254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Key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Exhaust Pipe Outside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m_nozzle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0.676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Sensor Pipe Outside 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Film Temperature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TLe_guess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338.77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Nuei_bar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101.0616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Tfs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304.28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Tfe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316.31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hei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77.58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beta_s [K^-1]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3.29E-03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Convection Coefficient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beta_e [K^-1]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3.16E-03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nu_s [m^2/s]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1.63E-05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nu_e [m^2/s]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1.75E-05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Exhaust Pipe Temperature Profile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Pr_s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Calculated Temperature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Pr_e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0.705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Tmie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372.87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kinf_s [W/(m-K)]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2.66E-02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kinf_e [W/(m-K)]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2.75E-02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Pe [Pa]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88000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cp_s [J/(kg-K)]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cp_e [J/(kg-K)]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R_air [J/(kg-K)]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286.5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U_bare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9.4838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Exhaust Pipe Convection/Radiation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rhoe [kg/m^3]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0.8238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Sensor Pipe Convection/Radiation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Gre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431157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ue [m/s]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14.4611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Grs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18214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Rae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303966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mdote [kg/s]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12859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10.4521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TmLe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371.04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Nus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4.6414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heo_bar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6.4664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hso_bar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6.7509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sigma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5.67E-08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1" i="0" u="sng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b="1" i="0" u="sng" strike="noStrike">
                          <a:latin typeface="Arial"/>
                        </a:rPr>
                        <a:t>Exhaust Pipe External Temperature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sigma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5.67E-08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epsilon_e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Rconv_ie [K/W]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0.3301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epsilon_s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hr_avge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3.6100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Rconde [K/W]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0.0015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hr_avgs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3.1998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557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heo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10.08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Rconv_oe [K/W]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2.3686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hso [W/(m^2-K)]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9.95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355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qe [W]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29.2724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950"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b="0" i="0" u="none" strike="noStrike">
                          <a:latin typeface="Arial"/>
                        </a:rPr>
                        <a:t>TLe [K]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500" b="0" i="0" u="none" strike="noStrike">
                          <a:latin typeface="Arial"/>
                        </a:rPr>
                        <a:t>361.34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latin typeface="Arial"/>
                        </a:rPr>
                        <a:t>TLs [K]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b="0" i="0" u="none" strike="noStrike">
                          <a:latin typeface="Arial"/>
                        </a:rPr>
                        <a:t>296.45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5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3639979"/>
            <a:ext cx="655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Excel sheet used to perform calculations.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6248400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Predicted plot of sensor pipe temperature vs. length with measured values shown</a:t>
            </a:r>
            <a:r>
              <a:rPr lang="en-US" sz="1000" dirty="0" smtClean="0"/>
              <a:t>.  Bars on measured results represent 95% confidence.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1524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Calculations and Results</a:t>
            </a: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124200" y="3733800"/>
          <a:ext cx="51816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467600" cy="88423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>Discussion of </a:t>
            </a:r>
            <a:r>
              <a:rPr lang="en-US" sz="3100" dirty="0" smtClean="0">
                <a:solidFill>
                  <a:schemeClr val="tx1"/>
                </a:solidFill>
              </a:rPr>
              <a:t>Results and Conclusions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85800"/>
            <a:ext cx="8305800" cy="2209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800" b="1" dirty="0" smtClean="0"/>
              <a:t>Challenges</a:t>
            </a:r>
            <a:endParaRPr lang="en-US" sz="2800" b="1" dirty="0" smtClean="0"/>
          </a:p>
          <a:p>
            <a:r>
              <a:rPr lang="en-US" sz="2300" dirty="0" smtClean="0"/>
              <a:t>Test conditions not controlled as well as hoped.  Assumed quiescent air, had forced convection at times.  </a:t>
            </a:r>
          </a:p>
          <a:p>
            <a:r>
              <a:rPr lang="en-US" sz="2300" dirty="0" smtClean="0"/>
              <a:t>Largest error likely from predicting </a:t>
            </a:r>
            <a:r>
              <a:rPr lang="en-US" sz="2300" dirty="0" err="1" smtClean="0"/>
              <a:t>T</a:t>
            </a:r>
            <a:r>
              <a:rPr lang="en-US" sz="2300" baseline="-25000" dirty="0" err="1" smtClean="0"/>
              <a:t>Le</a:t>
            </a:r>
            <a:endParaRPr lang="en-US" sz="2300" baseline="-25000" dirty="0" smtClean="0"/>
          </a:p>
          <a:p>
            <a:pPr lvl="1"/>
            <a:r>
              <a:rPr lang="en-US" dirty="0" smtClean="0"/>
              <a:t>Thermal circuit models whole length of pipe instead of just end</a:t>
            </a:r>
          </a:p>
          <a:p>
            <a:pPr lvl="1"/>
            <a:r>
              <a:rPr lang="en-US" dirty="0" smtClean="0"/>
              <a:t>Cold forced convection in test area caused lower temp readings</a:t>
            </a:r>
          </a:p>
          <a:p>
            <a:pPr lvl="1"/>
            <a:r>
              <a:rPr lang="en-US" dirty="0" smtClean="0"/>
              <a:t>Instrument error, infrared vs. thermocouple</a:t>
            </a:r>
          </a:p>
          <a:p>
            <a:pPr lvl="2"/>
            <a:endParaRPr lang="en-US" baseline="-25000" dirty="0" smtClean="0"/>
          </a:p>
          <a:p>
            <a:pPr lvl="3"/>
            <a:endParaRPr lang="en-US" baseline="-250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5334000" y="3505200"/>
            <a:ext cx="2774950" cy="3024188"/>
            <a:chOff x="3092450" y="1295400"/>
            <a:chExt cx="2774950" cy="3024188"/>
          </a:xfrm>
        </p:grpSpPr>
        <p:pic>
          <p:nvPicPr>
            <p:cNvPr id="6" name="Picture 2" descr="F:\340\Pipe Weld.jpg"/>
            <p:cNvPicPr>
              <a:picLocks noChangeAspect="1" noChangeArrowheads="1"/>
            </p:cNvPicPr>
            <p:nvPr/>
          </p:nvPicPr>
          <p:blipFill>
            <a:blip r:embed="rId3"/>
            <a:srcRect l="60834" t="11111" r="25833" b="70000"/>
            <a:stretch>
              <a:fillRect/>
            </a:stretch>
          </p:blipFill>
          <p:spPr bwMode="auto">
            <a:xfrm>
              <a:off x="3092450" y="1371600"/>
              <a:ext cx="2774950" cy="294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Arrow Connector 6"/>
            <p:cNvCxnSpPr>
              <a:stCxn id="8" idx="2"/>
            </p:cNvCxnSpPr>
            <p:nvPr/>
          </p:nvCxnSpPr>
          <p:spPr>
            <a:xfrm rot="5400000">
              <a:off x="4240213" y="2443164"/>
              <a:ext cx="523877" cy="7619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3473450" y="1295400"/>
              <a:ext cx="2133600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Imagine </a:t>
              </a:r>
              <a:r>
                <a: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the size of the weld bead before we </a:t>
              </a:r>
              <a:r>
                <a:rPr lang="en-US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ground </a:t>
              </a:r>
              <a:r>
                <a: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libri" pitchFamily="34" charset="0"/>
                </a:rPr>
                <a:t>it.</a:t>
              </a:r>
            </a:p>
          </p:txBody>
        </p:sp>
      </p:grpSp>
      <p:sp>
        <p:nvSpPr>
          <p:cNvPr id="10" name="Content Placeholder 3"/>
          <p:cNvSpPr txBox="1">
            <a:spLocks/>
          </p:cNvSpPr>
          <p:nvPr/>
        </p:nvSpPr>
        <p:spPr>
          <a:xfrm>
            <a:off x="228600" y="3048000"/>
            <a:ext cx="4800600" cy="3657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Conclusions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Heat transfer is Fun!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appropriate assumptions and simplifications modeling method can still be fairly accurate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Use a metal with low conductance so the heat transfer is less through the sensor pipe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Weld size and type can act as heat sink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319</TotalTime>
  <Words>865</Words>
  <Application>Microsoft Office PowerPoint</Application>
  <PresentationFormat>On-screen Show (4:3)</PresentationFormat>
  <Paragraphs>290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Oriel</vt:lpstr>
      <vt:lpstr>Sensor Pipe Heat Transfer   By: Brandon Woodland &amp; William Gough</vt:lpstr>
      <vt:lpstr>Modeling Process</vt:lpstr>
      <vt:lpstr>Modeling Equations</vt:lpstr>
      <vt:lpstr>Slide 4</vt:lpstr>
      <vt:lpstr>Slide 5</vt:lpstr>
      <vt:lpstr>Discussion of Results and Conclusions </vt:lpstr>
    </vt:vector>
  </TitlesOfParts>
  <Company>Mechanical Engineering Department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Sensor Pipe Heat Transfer   By:  Brandon Woodland &amp; William Gough</dc:title>
  <dc:creator>William D Gough</dc:creator>
  <cp:lastModifiedBy>William Dennis Gough</cp:lastModifiedBy>
  <cp:revision>37</cp:revision>
  <dcterms:created xsi:type="dcterms:W3CDTF">2009-04-01T02:17:34Z</dcterms:created>
  <dcterms:modified xsi:type="dcterms:W3CDTF">2009-04-01T19:30:16Z</dcterms:modified>
</cp:coreProperties>
</file>