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F:\School\Heat%20Tran%20Projec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Water Temperature For Containers With Different Lids</a:t>
            </a:r>
          </a:p>
        </c:rich>
      </c:tx>
      <c:layout>
        <c:manualLayout>
          <c:xMode val="edge"/>
          <c:yMode val="edge"/>
          <c:x val="0.17261904761904764"/>
          <c:y val="0"/>
        </c:manualLayout>
      </c:layout>
    </c:title>
    <c:plotArea>
      <c:layout>
        <c:manualLayout>
          <c:layoutTarget val="inner"/>
          <c:xMode val="edge"/>
          <c:yMode val="edge"/>
          <c:x val="0.19321749959826479"/>
          <c:y val="0.12669088104556089"/>
          <c:w val="0.76764221436606184"/>
          <c:h val="0.770599227710699"/>
        </c:manualLayout>
      </c:layout>
      <c:scatterChart>
        <c:scatterStyle val="lineMarker"/>
        <c:ser>
          <c:idx val="0"/>
          <c:order val="0"/>
          <c:tx>
            <c:strRef>
              <c:f>Sheet1!$A$8</c:f>
              <c:strCache>
                <c:ptCount val="1"/>
                <c:pt idx="0">
                  <c:v>Black</c:v>
                </c:pt>
              </c:strCache>
            </c:strRef>
          </c:tx>
          <c:spPr>
            <a:ln w="15875">
              <a:noFill/>
            </a:ln>
          </c:spPr>
          <c:xVal>
            <c:numRef>
              <c:f>Sheet1!$B$7:$L$7</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Sheet1!$B$8:$L$8</c:f>
              <c:numCache>
                <c:formatCode>0.00</c:formatCode>
                <c:ptCount val="11"/>
                <c:pt idx="0">
                  <c:v>96.666666666666671</c:v>
                </c:pt>
                <c:pt idx="1">
                  <c:v>69.833333333333286</c:v>
                </c:pt>
                <c:pt idx="2">
                  <c:v>65.277777777777743</c:v>
                </c:pt>
                <c:pt idx="3">
                  <c:v>62.666666666666636</c:v>
                </c:pt>
                <c:pt idx="4">
                  <c:v>59.444444444444407</c:v>
                </c:pt>
                <c:pt idx="5">
                  <c:v>56.944444444444407</c:v>
                </c:pt>
                <c:pt idx="6">
                  <c:v>54.722222222222243</c:v>
                </c:pt>
                <c:pt idx="7">
                  <c:v>52.833333333333336</c:v>
                </c:pt>
                <c:pt idx="8">
                  <c:v>51</c:v>
                </c:pt>
                <c:pt idx="9">
                  <c:v>49.277777777777779</c:v>
                </c:pt>
                <c:pt idx="10">
                  <c:v>47.833333333333336</c:v>
                </c:pt>
              </c:numCache>
            </c:numRef>
          </c:yVal>
        </c:ser>
        <c:ser>
          <c:idx val="1"/>
          <c:order val="1"/>
          <c:tx>
            <c:strRef>
              <c:f>Sheet1!$A$9</c:f>
              <c:strCache>
                <c:ptCount val="1"/>
                <c:pt idx="0">
                  <c:v>Orange</c:v>
                </c:pt>
              </c:strCache>
            </c:strRef>
          </c:tx>
          <c:spPr>
            <a:ln w="15875">
              <a:noFill/>
            </a:ln>
          </c:spPr>
          <c:xVal>
            <c:numRef>
              <c:f>Sheet1!$B$7:$L$7</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Sheet1!$B$9:$L$9</c:f>
              <c:numCache>
                <c:formatCode>0.00</c:formatCode>
                <c:ptCount val="11"/>
                <c:pt idx="0">
                  <c:v>96.666666666666671</c:v>
                </c:pt>
                <c:pt idx="1">
                  <c:v>70.666666666666657</c:v>
                </c:pt>
                <c:pt idx="2">
                  <c:v>66.055555555555515</c:v>
                </c:pt>
                <c:pt idx="3">
                  <c:v>63.722222222222243</c:v>
                </c:pt>
                <c:pt idx="4">
                  <c:v>60.611111111111107</c:v>
                </c:pt>
                <c:pt idx="5">
                  <c:v>57.944444444444407</c:v>
                </c:pt>
                <c:pt idx="6">
                  <c:v>55.833333333333336</c:v>
                </c:pt>
                <c:pt idx="7">
                  <c:v>53.500000000000007</c:v>
                </c:pt>
                <c:pt idx="8">
                  <c:v>51.833333333333336</c:v>
                </c:pt>
                <c:pt idx="9">
                  <c:v>50.055555555555557</c:v>
                </c:pt>
                <c:pt idx="10">
                  <c:v>48.72222222222225</c:v>
                </c:pt>
              </c:numCache>
            </c:numRef>
          </c:yVal>
        </c:ser>
        <c:ser>
          <c:idx val="2"/>
          <c:order val="2"/>
          <c:tx>
            <c:strRef>
              <c:f>Sheet1!$A$10</c:f>
              <c:strCache>
                <c:ptCount val="1"/>
                <c:pt idx="0">
                  <c:v>Plastic Wrap</c:v>
                </c:pt>
              </c:strCache>
            </c:strRef>
          </c:tx>
          <c:spPr>
            <a:ln w="15875">
              <a:noFill/>
            </a:ln>
          </c:spPr>
          <c:marker>
            <c:symbol val="triangle"/>
            <c:size val="5"/>
          </c:marker>
          <c:xVal>
            <c:numRef>
              <c:f>Sheet1!$B$7:$L$7</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Sheet1!$B$10:$L$10</c:f>
              <c:numCache>
                <c:formatCode>0.00</c:formatCode>
                <c:ptCount val="11"/>
                <c:pt idx="0">
                  <c:v>96.666666666666671</c:v>
                </c:pt>
                <c:pt idx="1">
                  <c:v>72.222222222222229</c:v>
                </c:pt>
                <c:pt idx="2">
                  <c:v>69.444444444444485</c:v>
                </c:pt>
                <c:pt idx="3">
                  <c:v>67.611111111111114</c:v>
                </c:pt>
                <c:pt idx="4">
                  <c:v>64.611111111111114</c:v>
                </c:pt>
                <c:pt idx="5">
                  <c:v>62.166666666666629</c:v>
                </c:pt>
                <c:pt idx="6">
                  <c:v>60.166666666666636</c:v>
                </c:pt>
                <c:pt idx="7">
                  <c:v>57.944444444444407</c:v>
                </c:pt>
                <c:pt idx="8">
                  <c:v>55.777777777777786</c:v>
                </c:pt>
                <c:pt idx="9">
                  <c:v>54.333333333333343</c:v>
                </c:pt>
                <c:pt idx="10">
                  <c:v>53.055555555555557</c:v>
                </c:pt>
              </c:numCache>
            </c:numRef>
          </c:yVal>
        </c:ser>
        <c:ser>
          <c:idx val="3"/>
          <c:order val="3"/>
          <c:tx>
            <c:strRef>
              <c:f>Sheet1!$A$11</c:f>
              <c:strCache>
                <c:ptCount val="1"/>
                <c:pt idx="0">
                  <c:v>Tin Foil</c:v>
                </c:pt>
              </c:strCache>
            </c:strRef>
          </c:tx>
          <c:spPr>
            <a:ln w="15875">
              <a:noFill/>
            </a:ln>
          </c:spPr>
          <c:marker>
            <c:symbol val="star"/>
            <c:size val="7"/>
            <c:spPr>
              <a:ln>
                <a:solidFill>
                  <a:schemeClr val="accent4">
                    <a:lumMod val="75000"/>
                  </a:schemeClr>
                </a:solidFill>
              </a:ln>
            </c:spPr>
          </c:marker>
          <c:xVal>
            <c:numRef>
              <c:f>Sheet1!$B$7:$L$7</c:f>
              <c:numCache>
                <c:formatCode>General</c:formatCode>
                <c:ptCount val="11"/>
                <c:pt idx="0">
                  <c:v>0</c:v>
                </c:pt>
                <c:pt idx="1">
                  <c:v>2</c:v>
                </c:pt>
                <c:pt idx="2">
                  <c:v>4</c:v>
                </c:pt>
                <c:pt idx="3">
                  <c:v>6</c:v>
                </c:pt>
                <c:pt idx="4">
                  <c:v>8</c:v>
                </c:pt>
                <c:pt idx="5">
                  <c:v>10</c:v>
                </c:pt>
                <c:pt idx="6">
                  <c:v>12</c:v>
                </c:pt>
                <c:pt idx="7">
                  <c:v>14</c:v>
                </c:pt>
                <c:pt idx="8">
                  <c:v>16</c:v>
                </c:pt>
                <c:pt idx="9">
                  <c:v>18</c:v>
                </c:pt>
                <c:pt idx="10">
                  <c:v>20</c:v>
                </c:pt>
              </c:numCache>
            </c:numRef>
          </c:xVal>
          <c:yVal>
            <c:numRef>
              <c:f>Sheet1!$B$11:$L$11</c:f>
              <c:numCache>
                <c:formatCode>0.00</c:formatCode>
                <c:ptCount val="11"/>
                <c:pt idx="0">
                  <c:v>96.666666666666671</c:v>
                </c:pt>
                <c:pt idx="1">
                  <c:v>70.222222222222229</c:v>
                </c:pt>
                <c:pt idx="2">
                  <c:v>68.8333333333333</c:v>
                </c:pt>
                <c:pt idx="3">
                  <c:v>67.4444444444445</c:v>
                </c:pt>
                <c:pt idx="4">
                  <c:v>64</c:v>
                </c:pt>
                <c:pt idx="5">
                  <c:v>62.05555555555555</c:v>
                </c:pt>
                <c:pt idx="6">
                  <c:v>60</c:v>
                </c:pt>
                <c:pt idx="7">
                  <c:v>58.166666666666622</c:v>
                </c:pt>
                <c:pt idx="8">
                  <c:v>56.222222222222243</c:v>
                </c:pt>
                <c:pt idx="9">
                  <c:v>54.55555555555555</c:v>
                </c:pt>
                <c:pt idx="10">
                  <c:v>53.055555555555557</c:v>
                </c:pt>
              </c:numCache>
            </c:numRef>
          </c:yVal>
        </c:ser>
        <c:axId val="50254592"/>
        <c:axId val="50256896"/>
      </c:scatterChart>
      <c:valAx>
        <c:axId val="50254592"/>
        <c:scaling>
          <c:orientation val="minMax"/>
          <c:max val="20"/>
        </c:scaling>
        <c:axPos val="b"/>
        <c:majorGridlines>
          <c:spPr>
            <a:ln>
              <a:solidFill>
                <a:schemeClr val="bg1">
                  <a:lumMod val="75000"/>
                </a:schemeClr>
              </a:solidFill>
            </a:ln>
          </c:spPr>
        </c:majorGridlines>
        <c:title>
          <c:tx>
            <c:rich>
              <a:bodyPr/>
              <a:lstStyle/>
              <a:p>
                <a:pPr>
                  <a:defRPr/>
                </a:pPr>
                <a:r>
                  <a:rPr lang="en-US"/>
                  <a:t>Time (Minutes)</a:t>
                </a:r>
              </a:p>
            </c:rich>
          </c:tx>
          <c:layout/>
        </c:title>
        <c:numFmt formatCode="General" sourceLinked="1"/>
        <c:tickLblPos val="nextTo"/>
        <c:crossAx val="50256896"/>
        <c:crosses val="autoZero"/>
        <c:crossBetween val="midCat"/>
      </c:valAx>
      <c:valAx>
        <c:axId val="50256896"/>
        <c:scaling>
          <c:orientation val="minMax"/>
        </c:scaling>
        <c:axPos val="l"/>
        <c:majorGridlines>
          <c:spPr>
            <a:ln>
              <a:solidFill>
                <a:schemeClr val="bg1">
                  <a:lumMod val="85000"/>
                </a:schemeClr>
              </a:solidFill>
            </a:ln>
          </c:spPr>
        </c:majorGridlines>
        <c:title>
          <c:tx>
            <c:rich>
              <a:bodyPr rot="0" vert="horz"/>
              <a:lstStyle/>
              <a:p>
                <a:pPr>
                  <a:defRPr/>
                </a:pPr>
                <a:r>
                  <a:rPr lang="en-US"/>
                  <a:t>Temperature </a:t>
                </a:r>
              </a:p>
              <a:p>
                <a:pPr>
                  <a:defRPr/>
                </a:pPr>
                <a:r>
                  <a:rPr lang="en-US"/>
                  <a:t>(Celsius)</a:t>
                </a:r>
              </a:p>
            </c:rich>
          </c:tx>
          <c:layout/>
        </c:title>
        <c:numFmt formatCode="0.00" sourceLinked="1"/>
        <c:tickLblPos val="nextTo"/>
        <c:crossAx val="50254592"/>
        <c:crosses val="autoZero"/>
        <c:crossBetween val="midCat"/>
      </c:valAx>
    </c:plotArea>
    <c:legend>
      <c:legendPos val="r"/>
      <c:layout>
        <c:manualLayout>
          <c:xMode val="edge"/>
          <c:yMode val="edge"/>
          <c:x val="0.79330708661417382"/>
          <c:y val="0.12635695190649154"/>
          <c:w val="0.14722880085057799"/>
          <c:h val="0.21360548536084176"/>
        </c:manualLayout>
      </c:layout>
      <c:spPr>
        <a:solidFill>
          <a:schemeClr val="bg1"/>
        </a:solidFill>
        <a:ln>
          <a:solidFill>
            <a:schemeClr val="tx1"/>
          </a:solidFill>
        </a:ln>
      </c:sp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EAF2E67-6C40-41C9-A516-35FF170522DA}" type="datetimeFigureOut">
              <a:rPr lang="en-US" smtClean="0"/>
              <a:pPr/>
              <a:t>3/30/2010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86E6C17-7F56-441A-ACB5-B343F93C4A0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AF2E67-6C40-41C9-A516-35FF170522DA}" type="datetimeFigureOut">
              <a:rPr lang="en-US" smtClean="0"/>
              <a:pPr/>
              <a:t>3/30/2010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E6C17-7F56-441A-ACB5-B343F93C4A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AF2E67-6C40-41C9-A516-35FF170522DA}" type="datetimeFigureOut">
              <a:rPr lang="en-US" smtClean="0"/>
              <a:pPr/>
              <a:t>3/30/2010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E6C17-7F56-441A-ACB5-B343F93C4A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EAF2E67-6C40-41C9-A516-35FF170522DA}" type="datetimeFigureOut">
              <a:rPr lang="en-US" smtClean="0"/>
              <a:pPr/>
              <a:t>3/30/2010</a:t>
            </a:fld>
            <a:endParaRPr lang="en-US"/>
          </a:p>
        </p:txBody>
      </p:sp>
      <p:sp>
        <p:nvSpPr>
          <p:cNvPr id="9" name="Slide Number Placeholder 8"/>
          <p:cNvSpPr>
            <a:spLocks noGrp="1"/>
          </p:cNvSpPr>
          <p:nvPr>
            <p:ph type="sldNum" sz="quarter" idx="15"/>
          </p:nvPr>
        </p:nvSpPr>
        <p:spPr/>
        <p:txBody>
          <a:bodyPr rtlCol="0"/>
          <a:lstStyle/>
          <a:p>
            <a:fld id="{A86E6C17-7F56-441A-ACB5-B343F93C4A0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EAF2E67-6C40-41C9-A516-35FF170522DA}" type="datetimeFigureOut">
              <a:rPr lang="en-US" smtClean="0"/>
              <a:pPr/>
              <a:t>3/30/2010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86E6C17-7F56-441A-ACB5-B343F93C4A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EAF2E67-6C40-41C9-A516-35FF170522DA}" type="datetimeFigureOut">
              <a:rPr lang="en-US" smtClean="0"/>
              <a:pPr/>
              <a:t>3/30/2010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E6C17-7F56-441A-ACB5-B343F93C4A0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EAF2E67-6C40-41C9-A516-35FF170522DA}" type="datetimeFigureOut">
              <a:rPr lang="en-US" smtClean="0"/>
              <a:pPr/>
              <a:t>3/30/2010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6E6C17-7F56-441A-ACB5-B343F93C4A0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EAF2E67-6C40-41C9-A516-35FF170522DA}" type="datetimeFigureOut">
              <a:rPr lang="en-US" smtClean="0"/>
              <a:pPr/>
              <a:t>3/30/2010</a:t>
            </a:fld>
            <a:endParaRPr lang="en-US"/>
          </a:p>
        </p:txBody>
      </p:sp>
      <p:sp>
        <p:nvSpPr>
          <p:cNvPr id="7" name="Slide Number Placeholder 6"/>
          <p:cNvSpPr>
            <a:spLocks noGrp="1"/>
          </p:cNvSpPr>
          <p:nvPr>
            <p:ph type="sldNum" sz="quarter" idx="11"/>
          </p:nvPr>
        </p:nvSpPr>
        <p:spPr/>
        <p:txBody>
          <a:bodyPr rtlCol="0"/>
          <a:lstStyle/>
          <a:p>
            <a:fld id="{A86E6C17-7F56-441A-ACB5-B343F93C4A0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AF2E67-6C40-41C9-A516-35FF170522DA}" type="datetimeFigureOut">
              <a:rPr lang="en-US" smtClean="0"/>
              <a:pPr/>
              <a:t>3/30/2010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6E6C17-7F56-441A-ACB5-B343F93C4A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EAF2E67-6C40-41C9-A516-35FF170522DA}" type="datetimeFigureOut">
              <a:rPr lang="en-US" smtClean="0"/>
              <a:pPr/>
              <a:t>3/30/2010</a:t>
            </a:fld>
            <a:endParaRPr lang="en-US"/>
          </a:p>
        </p:txBody>
      </p:sp>
      <p:sp>
        <p:nvSpPr>
          <p:cNvPr id="22" name="Slide Number Placeholder 21"/>
          <p:cNvSpPr>
            <a:spLocks noGrp="1"/>
          </p:cNvSpPr>
          <p:nvPr>
            <p:ph type="sldNum" sz="quarter" idx="15"/>
          </p:nvPr>
        </p:nvSpPr>
        <p:spPr/>
        <p:txBody>
          <a:bodyPr rtlCol="0"/>
          <a:lstStyle/>
          <a:p>
            <a:fld id="{A86E6C17-7F56-441A-ACB5-B343F93C4A0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EAF2E67-6C40-41C9-A516-35FF170522DA}" type="datetimeFigureOut">
              <a:rPr lang="en-US" smtClean="0"/>
              <a:pPr/>
              <a:t>3/30/2010</a:t>
            </a:fld>
            <a:endParaRPr lang="en-US"/>
          </a:p>
        </p:txBody>
      </p:sp>
      <p:sp>
        <p:nvSpPr>
          <p:cNvPr id="18" name="Slide Number Placeholder 17"/>
          <p:cNvSpPr>
            <a:spLocks noGrp="1"/>
          </p:cNvSpPr>
          <p:nvPr>
            <p:ph type="sldNum" sz="quarter" idx="11"/>
          </p:nvPr>
        </p:nvSpPr>
        <p:spPr/>
        <p:txBody>
          <a:bodyPr rtlCol="0"/>
          <a:lstStyle/>
          <a:p>
            <a:fld id="{A86E6C17-7F56-441A-ACB5-B343F93C4A0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EAF2E67-6C40-41C9-A516-35FF170522DA}" type="datetimeFigureOut">
              <a:rPr lang="en-US" smtClean="0"/>
              <a:pPr/>
              <a:t>3/30/2010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86E6C17-7F56-441A-ACB5-B343F93C4A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828800"/>
            <a:ext cx="6172200" cy="1894362"/>
          </a:xfrm>
        </p:spPr>
        <p:txBody>
          <a:bodyPr/>
          <a:lstStyle/>
          <a:p>
            <a:r>
              <a:rPr lang="en-US" dirty="0" smtClean="0"/>
              <a:t>Convective Coefficients for Various Lid Materials</a:t>
            </a:r>
            <a:endParaRPr lang="en-US" dirty="0"/>
          </a:p>
        </p:txBody>
      </p:sp>
      <p:sp>
        <p:nvSpPr>
          <p:cNvPr id="3" name="Subtitle 2"/>
          <p:cNvSpPr>
            <a:spLocks noGrp="1"/>
          </p:cNvSpPr>
          <p:nvPr>
            <p:ph type="subTitle" idx="1"/>
          </p:nvPr>
        </p:nvSpPr>
        <p:spPr/>
        <p:txBody>
          <a:bodyPr/>
          <a:lstStyle/>
          <a:p>
            <a:r>
              <a:rPr lang="en-US" dirty="0" smtClean="0"/>
              <a:t>Austin Richardson</a:t>
            </a:r>
          </a:p>
          <a:p>
            <a:r>
              <a:rPr lang="en-US" dirty="0" smtClean="0"/>
              <a:t>Preston </a:t>
            </a:r>
            <a:r>
              <a:rPr lang="en-US" dirty="0" err="1" smtClean="0"/>
              <a:t>Hennrich</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a:t>
            </a:r>
            <a:endParaRPr lang="en-US" dirty="0"/>
          </a:p>
        </p:txBody>
      </p:sp>
      <p:pic>
        <p:nvPicPr>
          <p:cNvPr id="6" name="Content Placeholder 5" descr="SDC10369.JPG"/>
          <p:cNvPicPr>
            <a:picLocks noGrp="1" noChangeAspect="1"/>
          </p:cNvPicPr>
          <p:nvPr>
            <p:ph sz="quarter" idx="2"/>
          </p:nvPr>
        </p:nvPicPr>
        <p:blipFill>
          <a:blip r:embed="rId2" cstate="print"/>
          <a:stretch>
            <a:fillRect/>
          </a:stretch>
        </p:blipFill>
        <p:spPr>
          <a:xfrm>
            <a:off x="4267200" y="762000"/>
            <a:ext cx="3657600" cy="2743200"/>
          </a:xfrm>
        </p:spPr>
      </p:pic>
      <p:sp>
        <p:nvSpPr>
          <p:cNvPr id="7" name="Content Placeholder 6"/>
          <p:cNvSpPr>
            <a:spLocks noGrp="1"/>
          </p:cNvSpPr>
          <p:nvPr>
            <p:ph sz="quarter" idx="1"/>
          </p:nvPr>
        </p:nvSpPr>
        <p:spPr/>
        <p:txBody>
          <a:bodyPr/>
          <a:lstStyle/>
          <a:p>
            <a:r>
              <a:rPr lang="en-US" dirty="0" smtClean="0"/>
              <a:t>Our goal was to discover whether having different lid materials would affect the rate of heat transfer from hot water in a bowl</a:t>
            </a:r>
          </a:p>
          <a:p>
            <a:r>
              <a:rPr lang="en-US" dirty="0" smtClean="0"/>
              <a:t>The different colors give a difference in the amount of radiation given off by each lid</a:t>
            </a:r>
          </a:p>
          <a:p>
            <a:endParaRPr lang="en-US" dirty="0"/>
          </a:p>
        </p:txBody>
      </p:sp>
      <p:pic>
        <p:nvPicPr>
          <p:cNvPr id="8" name="Content Placeholder 3" descr="SDC10370.JPG"/>
          <p:cNvPicPr>
            <a:picLocks noChangeAspect="1"/>
          </p:cNvPicPr>
          <p:nvPr/>
        </p:nvPicPr>
        <p:blipFill>
          <a:blip r:embed="rId3" cstate="print"/>
          <a:stretch>
            <a:fillRect/>
          </a:stretch>
        </p:blipFill>
        <p:spPr>
          <a:xfrm>
            <a:off x="4267200" y="3505200"/>
            <a:ext cx="3657600" cy="2743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graphicFrame>
        <p:nvGraphicFramePr>
          <p:cNvPr id="4" name="Content Placeholder 3"/>
          <p:cNvGraphicFramePr>
            <a:graphicFrameLocks noGrp="1"/>
          </p:cNvGraphicFramePr>
          <p:nvPr>
            <p:ph sz="quarter" idx="1"/>
          </p:nvPr>
        </p:nvGraphicFramePr>
        <p:xfrm>
          <a:off x="457200" y="1676400"/>
          <a:ext cx="7467600" cy="47974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Calculations</a:t>
            </a:r>
            <a:endParaRPr lang="en-US"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500062" y="1951037"/>
            <a:ext cx="7381875" cy="4171950"/>
          </a:xfrm>
          <a:prstGeom prst="rect">
            <a:avLst/>
          </a:prstGeom>
          <a:noFill/>
          <a:ln w="9525">
            <a:noFill/>
            <a:miter lim="800000"/>
            <a:headEnd/>
            <a:tailEnd/>
          </a:ln>
        </p:spPr>
      </p:pic>
      <p:graphicFrame>
        <p:nvGraphicFramePr>
          <p:cNvPr id="4" name="Table 3"/>
          <p:cNvGraphicFramePr>
            <a:graphicFrameLocks noGrp="1"/>
          </p:cNvGraphicFramePr>
          <p:nvPr/>
        </p:nvGraphicFramePr>
        <p:xfrm>
          <a:off x="2667000" y="5791200"/>
          <a:ext cx="5001260" cy="394970"/>
        </p:xfrm>
        <a:graphic>
          <a:graphicData uri="http://schemas.openxmlformats.org/drawingml/2006/table">
            <a:tbl>
              <a:tblPr/>
              <a:tblGrid>
                <a:gridCol w="1000125"/>
                <a:gridCol w="1000125"/>
                <a:gridCol w="1000125"/>
                <a:gridCol w="1000125"/>
                <a:gridCol w="1000760"/>
              </a:tblGrid>
              <a:tr h="197485">
                <a:tc>
                  <a:txBody>
                    <a:bodyPr/>
                    <a:lstStyle/>
                    <a:p>
                      <a:pPr marL="0" marR="0" algn="ctr">
                        <a:lnSpc>
                          <a:spcPct val="115000"/>
                        </a:lnSpc>
                        <a:spcBef>
                          <a:spcPts val="0"/>
                        </a:spcBef>
                        <a:spcAft>
                          <a:spcPts val="0"/>
                        </a:spcAft>
                      </a:pP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latin typeface="Calibri"/>
                          <a:ea typeface="Calibri"/>
                          <a:cs typeface="Times New Roman"/>
                        </a:rPr>
                        <a:t>Black Paper</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latin typeface="Calibri"/>
                          <a:ea typeface="Calibri"/>
                          <a:cs typeface="Times New Roman"/>
                        </a:rPr>
                        <a:t>Orange Paper</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latin typeface="Calibri"/>
                          <a:ea typeface="Calibri"/>
                          <a:cs typeface="Times New Roman"/>
                        </a:rPr>
                        <a:t>Plastic Wrap</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latin typeface="Calibri"/>
                          <a:ea typeface="Calibri"/>
                          <a:cs typeface="Times New Roman"/>
                        </a:rPr>
                        <a:t>Aluminum Foil</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485">
                <a:tc>
                  <a:txBody>
                    <a:bodyPr/>
                    <a:lstStyle/>
                    <a:p>
                      <a:pPr marL="0" marR="0">
                        <a:lnSpc>
                          <a:spcPct val="115000"/>
                        </a:lnSpc>
                        <a:spcBef>
                          <a:spcPts val="0"/>
                        </a:spcBef>
                        <a:spcAft>
                          <a:spcPts val="0"/>
                        </a:spcAft>
                      </a:pPr>
                      <a:r>
                        <a:rPr lang="en-US" sz="1100" b="1">
                          <a:latin typeface="Calibri"/>
                          <a:ea typeface="Calibri"/>
                          <a:cs typeface="Times New Roman"/>
                        </a:rPr>
                        <a:t>Emissivity</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latin typeface="Calibri"/>
                          <a:ea typeface="Calibri"/>
                          <a:cs typeface="Times New Roman"/>
                        </a:rPr>
                        <a:t>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latin typeface="Calibri"/>
                          <a:ea typeface="Calibri"/>
                          <a:cs typeface="Times New Roman"/>
                        </a:rPr>
                        <a:t>0.74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latin typeface="Calibri"/>
                          <a:ea typeface="Calibri"/>
                          <a:cs typeface="Times New Roman"/>
                        </a:rPr>
                        <a:t>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latin typeface="Calibri"/>
                          <a:ea typeface="Calibri"/>
                          <a:cs typeface="Times New Roman"/>
                        </a:rPr>
                        <a: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Calculations Cont.</a:t>
            </a:r>
            <a:endParaRPr lang="en-US" dirty="0"/>
          </a:p>
        </p:txBody>
      </p:sp>
      <p:pic>
        <p:nvPicPr>
          <p:cNvPr id="2051" name="Picture 3"/>
          <p:cNvPicPr>
            <a:picLocks noGrp="1" noChangeAspect="1" noChangeArrowheads="1"/>
          </p:cNvPicPr>
          <p:nvPr>
            <p:ph sz="quarter" idx="1"/>
          </p:nvPr>
        </p:nvPicPr>
        <p:blipFill>
          <a:blip r:embed="rId2" cstate="print"/>
          <a:srcRect/>
          <a:stretch>
            <a:fillRect/>
          </a:stretch>
        </p:blipFill>
        <p:spPr bwMode="auto">
          <a:xfrm>
            <a:off x="631297" y="1600200"/>
            <a:ext cx="7119406" cy="48736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835161" y="1600200"/>
            <a:ext cx="6711678" cy="48736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The largest method of heat transfer is due to convection on the external surface (due to high </a:t>
            </a:r>
            <a:r>
              <a:rPr lang="en-US" i="1" dirty="0" smtClean="0"/>
              <a:t>h</a:t>
            </a:r>
            <a:r>
              <a:rPr lang="en-US" dirty="0" smtClean="0"/>
              <a:t> value)</a:t>
            </a:r>
          </a:p>
          <a:p>
            <a:r>
              <a:rPr lang="en-US" dirty="0" smtClean="0"/>
              <a:t>Though heat was transferred through the sides and bottom of the containers, it was assumed constant for each and could then be neglected in order to look at the desired aspects of the experiment (effect of lid type)</a:t>
            </a:r>
          </a:p>
          <a:p>
            <a:r>
              <a:rPr lang="en-US" i="1" dirty="0" smtClean="0"/>
              <a:t>h </a:t>
            </a:r>
            <a:r>
              <a:rPr lang="en-US" dirty="0" smtClean="0"/>
              <a:t>of radiation &lt;&lt; </a:t>
            </a:r>
            <a:r>
              <a:rPr lang="en-US" i="1" dirty="0" smtClean="0"/>
              <a:t>h</a:t>
            </a:r>
            <a:r>
              <a:rPr lang="en-US" dirty="0" smtClean="0"/>
              <a:t> due to convection</a:t>
            </a:r>
          </a:p>
          <a:p>
            <a:r>
              <a:rPr lang="en-US" dirty="0" smtClean="0"/>
              <a:t>For certain materials, </a:t>
            </a:r>
            <a:r>
              <a:rPr lang="en-US" i="1" dirty="0" smtClean="0"/>
              <a:t>h</a:t>
            </a:r>
            <a:r>
              <a:rPr lang="en-US" dirty="0" smtClean="0"/>
              <a:t> due to radiation might need to be considered, while for others it can be neglected (as seen on the bar graph)</a:t>
            </a:r>
          </a:p>
          <a:p>
            <a:r>
              <a:rPr lang="en-US" dirty="0" smtClean="0"/>
              <a:t>In this case the different conduction coefficients (</a:t>
            </a:r>
            <a:r>
              <a:rPr lang="en-US" i="1" dirty="0" smtClean="0"/>
              <a:t>k</a:t>
            </a:r>
            <a:r>
              <a:rPr lang="en-US" dirty="0" smtClean="0"/>
              <a:t>) for each material also play a role in the amount of heat transferred, as can be seen by comparing the plastic and foil temperature paths</a:t>
            </a:r>
          </a:p>
          <a:p>
            <a:r>
              <a:rPr lang="en-US" dirty="0" smtClean="0"/>
              <a:t>Conclusion: Shiny, plastic lids would work the best!!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155</TotalTime>
  <Words>232</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Convective Coefficients for Various Lid Materials</vt:lpstr>
      <vt:lpstr>The Project</vt:lpstr>
      <vt:lpstr>Data</vt:lpstr>
      <vt:lpstr>Calculations</vt:lpstr>
      <vt:lpstr>Calculations Cont.</vt:lpstr>
      <vt:lpstr>Summary </vt:lpstr>
      <vt:lpstr>Conclusion</vt:lpstr>
    </vt:vector>
  </TitlesOfParts>
  <Company>Brigham Young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profilec</dc:creator>
  <cp:lastModifiedBy>Preston Hennrich</cp:lastModifiedBy>
  <cp:revision>21</cp:revision>
  <dcterms:created xsi:type="dcterms:W3CDTF">2010-03-30T16:08:22Z</dcterms:created>
  <dcterms:modified xsi:type="dcterms:W3CDTF">2010-03-31T04:29:41Z</dcterms:modified>
</cp:coreProperties>
</file>