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9" r:id="rId4"/>
    <p:sldId id="258"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F:\School\Heat%20Tran%20Projec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Water Temperature For Containers With Different Lids</a:t>
            </a:r>
          </a:p>
        </c:rich>
      </c:tx>
      <c:layout>
        <c:manualLayout>
          <c:xMode val="edge"/>
          <c:yMode val="edge"/>
          <c:x val="0.17261904761904764"/>
          <c:y val="0"/>
        </c:manualLayout>
      </c:layout>
    </c:title>
    <c:plotArea>
      <c:layout>
        <c:manualLayout>
          <c:layoutTarget val="inner"/>
          <c:xMode val="edge"/>
          <c:yMode val="edge"/>
          <c:x val="0.19321749959826479"/>
          <c:y val="0.12669088104556089"/>
          <c:w val="0.76764221436606184"/>
          <c:h val="0.770599227710699"/>
        </c:manualLayout>
      </c:layout>
      <c:scatterChart>
        <c:scatterStyle val="lineMarker"/>
        <c:ser>
          <c:idx val="0"/>
          <c:order val="0"/>
          <c:tx>
            <c:strRef>
              <c:f>Sheet1!$A$8</c:f>
              <c:strCache>
                <c:ptCount val="1"/>
                <c:pt idx="0">
                  <c:v>Black</c:v>
                </c:pt>
              </c:strCache>
            </c:strRef>
          </c:tx>
          <c:spPr>
            <a:ln w="15875">
              <a:noFill/>
            </a:ln>
          </c:spPr>
          <c:xVal>
            <c:numRef>
              <c:f>Sheet1!$B$7:$L$7</c:f>
              <c:numCache>
                <c:formatCode>General</c:formatCode>
                <c:ptCount val="11"/>
                <c:pt idx="0">
                  <c:v>0</c:v>
                </c:pt>
                <c:pt idx="1">
                  <c:v>2</c:v>
                </c:pt>
                <c:pt idx="2">
                  <c:v>4</c:v>
                </c:pt>
                <c:pt idx="3">
                  <c:v>6</c:v>
                </c:pt>
                <c:pt idx="4">
                  <c:v>8</c:v>
                </c:pt>
                <c:pt idx="5">
                  <c:v>10</c:v>
                </c:pt>
                <c:pt idx="6">
                  <c:v>12</c:v>
                </c:pt>
                <c:pt idx="7">
                  <c:v>14</c:v>
                </c:pt>
                <c:pt idx="8">
                  <c:v>16</c:v>
                </c:pt>
                <c:pt idx="9">
                  <c:v>18</c:v>
                </c:pt>
                <c:pt idx="10">
                  <c:v>20</c:v>
                </c:pt>
              </c:numCache>
            </c:numRef>
          </c:xVal>
          <c:yVal>
            <c:numRef>
              <c:f>Sheet1!$B$8:$L$8</c:f>
              <c:numCache>
                <c:formatCode>0.00</c:formatCode>
                <c:ptCount val="11"/>
                <c:pt idx="0">
                  <c:v>96.666666666666671</c:v>
                </c:pt>
                <c:pt idx="1">
                  <c:v>69.833333333333286</c:v>
                </c:pt>
                <c:pt idx="2">
                  <c:v>65.277777777777743</c:v>
                </c:pt>
                <c:pt idx="3">
                  <c:v>62.666666666666636</c:v>
                </c:pt>
                <c:pt idx="4">
                  <c:v>59.444444444444407</c:v>
                </c:pt>
                <c:pt idx="5">
                  <c:v>56.944444444444407</c:v>
                </c:pt>
                <c:pt idx="6">
                  <c:v>54.722222222222243</c:v>
                </c:pt>
                <c:pt idx="7">
                  <c:v>52.833333333333336</c:v>
                </c:pt>
                <c:pt idx="8">
                  <c:v>51</c:v>
                </c:pt>
                <c:pt idx="9">
                  <c:v>49.277777777777779</c:v>
                </c:pt>
                <c:pt idx="10">
                  <c:v>47.833333333333336</c:v>
                </c:pt>
              </c:numCache>
            </c:numRef>
          </c:yVal>
        </c:ser>
        <c:ser>
          <c:idx val="1"/>
          <c:order val="1"/>
          <c:tx>
            <c:strRef>
              <c:f>Sheet1!$A$9</c:f>
              <c:strCache>
                <c:ptCount val="1"/>
                <c:pt idx="0">
                  <c:v>Orange</c:v>
                </c:pt>
              </c:strCache>
            </c:strRef>
          </c:tx>
          <c:spPr>
            <a:ln w="15875">
              <a:noFill/>
            </a:ln>
          </c:spPr>
          <c:xVal>
            <c:numRef>
              <c:f>Sheet1!$B$7:$L$7</c:f>
              <c:numCache>
                <c:formatCode>General</c:formatCode>
                <c:ptCount val="11"/>
                <c:pt idx="0">
                  <c:v>0</c:v>
                </c:pt>
                <c:pt idx="1">
                  <c:v>2</c:v>
                </c:pt>
                <c:pt idx="2">
                  <c:v>4</c:v>
                </c:pt>
                <c:pt idx="3">
                  <c:v>6</c:v>
                </c:pt>
                <c:pt idx="4">
                  <c:v>8</c:v>
                </c:pt>
                <c:pt idx="5">
                  <c:v>10</c:v>
                </c:pt>
                <c:pt idx="6">
                  <c:v>12</c:v>
                </c:pt>
                <c:pt idx="7">
                  <c:v>14</c:v>
                </c:pt>
                <c:pt idx="8">
                  <c:v>16</c:v>
                </c:pt>
                <c:pt idx="9">
                  <c:v>18</c:v>
                </c:pt>
                <c:pt idx="10">
                  <c:v>20</c:v>
                </c:pt>
              </c:numCache>
            </c:numRef>
          </c:xVal>
          <c:yVal>
            <c:numRef>
              <c:f>Sheet1!$B$9:$L$9</c:f>
              <c:numCache>
                <c:formatCode>0.00</c:formatCode>
                <c:ptCount val="11"/>
                <c:pt idx="0">
                  <c:v>96.666666666666671</c:v>
                </c:pt>
                <c:pt idx="1">
                  <c:v>70.666666666666657</c:v>
                </c:pt>
                <c:pt idx="2">
                  <c:v>66.055555555555515</c:v>
                </c:pt>
                <c:pt idx="3">
                  <c:v>63.722222222222243</c:v>
                </c:pt>
                <c:pt idx="4">
                  <c:v>60.611111111111107</c:v>
                </c:pt>
                <c:pt idx="5">
                  <c:v>57.944444444444407</c:v>
                </c:pt>
                <c:pt idx="6">
                  <c:v>55.833333333333336</c:v>
                </c:pt>
                <c:pt idx="7">
                  <c:v>53.500000000000007</c:v>
                </c:pt>
                <c:pt idx="8">
                  <c:v>51.833333333333336</c:v>
                </c:pt>
                <c:pt idx="9">
                  <c:v>50.055555555555557</c:v>
                </c:pt>
                <c:pt idx="10">
                  <c:v>48.72222222222225</c:v>
                </c:pt>
              </c:numCache>
            </c:numRef>
          </c:yVal>
        </c:ser>
        <c:ser>
          <c:idx val="2"/>
          <c:order val="2"/>
          <c:tx>
            <c:strRef>
              <c:f>Sheet1!$A$10</c:f>
              <c:strCache>
                <c:ptCount val="1"/>
                <c:pt idx="0">
                  <c:v>Plastic Wrap</c:v>
                </c:pt>
              </c:strCache>
            </c:strRef>
          </c:tx>
          <c:spPr>
            <a:ln w="15875">
              <a:noFill/>
            </a:ln>
          </c:spPr>
          <c:marker>
            <c:symbol val="triangle"/>
            <c:size val="5"/>
          </c:marker>
          <c:xVal>
            <c:numRef>
              <c:f>Sheet1!$B$7:$L$7</c:f>
              <c:numCache>
                <c:formatCode>General</c:formatCode>
                <c:ptCount val="11"/>
                <c:pt idx="0">
                  <c:v>0</c:v>
                </c:pt>
                <c:pt idx="1">
                  <c:v>2</c:v>
                </c:pt>
                <c:pt idx="2">
                  <c:v>4</c:v>
                </c:pt>
                <c:pt idx="3">
                  <c:v>6</c:v>
                </c:pt>
                <c:pt idx="4">
                  <c:v>8</c:v>
                </c:pt>
                <c:pt idx="5">
                  <c:v>10</c:v>
                </c:pt>
                <c:pt idx="6">
                  <c:v>12</c:v>
                </c:pt>
                <c:pt idx="7">
                  <c:v>14</c:v>
                </c:pt>
                <c:pt idx="8">
                  <c:v>16</c:v>
                </c:pt>
                <c:pt idx="9">
                  <c:v>18</c:v>
                </c:pt>
                <c:pt idx="10">
                  <c:v>20</c:v>
                </c:pt>
              </c:numCache>
            </c:numRef>
          </c:xVal>
          <c:yVal>
            <c:numRef>
              <c:f>Sheet1!$B$10:$L$10</c:f>
              <c:numCache>
                <c:formatCode>0.00</c:formatCode>
                <c:ptCount val="11"/>
                <c:pt idx="0">
                  <c:v>96.666666666666671</c:v>
                </c:pt>
                <c:pt idx="1">
                  <c:v>72.222222222222229</c:v>
                </c:pt>
                <c:pt idx="2">
                  <c:v>69.444444444444485</c:v>
                </c:pt>
                <c:pt idx="3">
                  <c:v>67.611111111111114</c:v>
                </c:pt>
                <c:pt idx="4">
                  <c:v>64.611111111111114</c:v>
                </c:pt>
                <c:pt idx="5">
                  <c:v>62.166666666666629</c:v>
                </c:pt>
                <c:pt idx="6">
                  <c:v>60.166666666666636</c:v>
                </c:pt>
                <c:pt idx="7">
                  <c:v>57.944444444444407</c:v>
                </c:pt>
                <c:pt idx="8">
                  <c:v>55.777777777777786</c:v>
                </c:pt>
                <c:pt idx="9">
                  <c:v>54.333333333333343</c:v>
                </c:pt>
                <c:pt idx="10">
                  <c:v>53.055555555555557</c:v>
                </c:pt>
              </c:numCache>
            </c:numRef>
          </c:yVal>
        </c:ser>
        <c:ser>
          <c:idx val="3"/>
          <c:order val="3"/>
          <c:tx>
            <c:strRef>
              <c:f>Sheet1!$A$11</c:f>
              <c:strCache>
                <c:ptCount val="1"/>
                <c:pt idx="0">
                  <c:v>Tin Foil</c:v>
                </c:pt>
              </c:strCache>
            </c:strRef>
          </c:tx>
          <c:spPr>
            <a:ln w="15875">
              <a:noFill/>
            </a:ln>
          </c:spPr>
          <c:marker>
            <c:symbol val="star"/>
            <c:size val="7"/>
            <c:spPr>
              <a:ln>
                <a:solidFill>
                  <a:schemeClr val="accent4">
                    <a:lumMod val="75000"/>
                  </a:schemeClr>
                </a:solidFill>
              </a:ln>
            </c:spPr>
          </c:marker>
          <c:xVal>
            <c:numRef>
              <c:f>Sheet1!$B$7:$L$7</c:f>
              <c:numCache>
                <c:formatCode>General</c:formatCode>
                <c:ptCount val="11"/>
                <c:pt idx="0">
                  <c:v>0</c:v>
                </c:pt>
                <c:pt idx="1">
                  <c:v>2</c:v>
                </c:pt>
                <c:pt idx="2">
                  <c:v>4</c:v>
                </c:pt>
                <c:pt idx="3">
                  <c:v>6</c:v>
                </c:pt>
                <c:pt idx="4">
                  <c:v>8</c:v>
                </c:pt>
                <c:pt idx="5">
                  <c:v>10</c:v>
                </c:pt>
                <c:pt idx="6">
                  <c:v>12</c:v>
                </c:pt>
                <c:pt idx="7">
                  <c:v>14</c:v>
                </c:pt>
                <c:pt idx="8">
                  <c:v>16</c:v>
                </c:pt>
                <c:pt idx="9">
                  <c:v>18</c:v>
                </c:pt>
                <c:pt idx="10">
                  <c:v>20</c:v>
                </c:pt>
              </c:numCache>
            </c:numRef>
          </c:xVal>
          <c:yVal>
            <c:numRef>
              <c:f>Sheet1!$B$11:$L$11</c:f>
              <c:numCache>
                <c:formatCode>0.00</c:formatCode>
                <c:ptCount val="11"/>
                <c:pt idx="0">
                  <c:v>96.666666666666671</c:v>
                </c:pt>
                <c:pt idx="1">
                  <c:v>70.222222222222229</c:v>
                </c:pt>
                <c:pt idx="2">
                  <c:v>68.8333333333333</c:v>
                </c:pt>
                <c:pt idx="3">
                  <c:v>67.4444444444445</c:v>
                </c:pt>
                <c:pt idx="4">
                  <c:v>64</c:v>
                </c:pt>
                <c:pt idx="5">
                  <c:v>62.05555555555555</c:v>
                </c:pt>
                <c:pt idx="6">
                  <c:v>60</c:v>
                </c:pt>
                <c:pt idx="7">
                  <c:v>58.166666666666622</c:v>
                </c:pt>
                <c:pt idx="8">
                  <c:v>56.222222222222243</c:v>
                </c:pt>
                <c:pt idx="9">
                  <c:v>54.55555555555555</c:v>
                </c:pt>
                <c:pt idx="10">
                  <c:v>53.055555555555557</c:v>
                </c:pt>
              </c:numCache>
            </c:numRef>
          </c:yVal>
        </c:ser>
        <c:axId val="50254592"/>
        <c:axId val="50256896"/>
      </c:scatterChart>
      <c:valAx>
        <c:axId val="50254592"/>
        <c:scaling>
          <c:orientation val="minMax"/>
          <c:max val="20"/>
        </c:scaling>
        <c:axPos val="b"/>
        <c:majorGridlines>
          <c:spPr>
            <a:ln>
              <a:solidFill>
                <a:schemeClr val="bg1">
                  <a:lumMod val="75000"/>
                </a:schemeClr>
              </a:solidFill>
            </a:ln>
          </c:spPr>
        </c:majorGridlines>
        <c:title>
          <c:tx>
            <c:rich>
              <a:bodyPr/>
              <a:lstStyle/>
              <a:p>
                <a:pPr>
                  <a:defRPr/>
                </a:pPr>
                <a:r>
                  <a:rPr lang="en-US"/>
                  <a:t>Time (Minutes)</a:t>
                </a:r>
              </a:p>
            </c:rich>
          </c:tx>
          <c:layout/>
        </c:title>
        <c:numFmt formatCode="General" sourceLinked="1"/>
        <c:tickLblPos val="nextTo"/>
        <c:crossAx val="50256896"/>
        <c:crosses val="autoZero"/>
        <c:crossBetween val="midCat"/>
      </c:valAx>
      <c:valAx>
        <c:axId val="50256896"/>
        <c:scaling>
          <c:orientation val="minMax"/>
        </c:scaling>
        <c:axPos val="l"/>
        <c:majorGridlines>
          <c:spPr>
            <a:ln>
              <a:solidFill>
                <a:schemeClr val="bg1">
                  <a:lumMod val="85000"/>
                </a:schemeClr>
              </a:solidFill>
            </a:ln>
          </c:spPr>
        </c:majorGridlines>
        <c:title>
          <c:tx>
            <c:rich>
              <a:bodyPr rot="0" vert="horz"/>
              <a:lstStyle/>
              <a:p>
                <a:pPr>
                  <a:defRPr/>
                </a:pPr>
                <a:r>
                  <a:rPr lang="en-US"/>
                  <a:t>Temperature </a:t>
                </a:r>
              </a:p>
              <a:p>
                <a:pPr>
                  <a:defRPr/>
                </a:pPr>
                <a:r>
                  <a:rPr lang="en-US"/>
                  <a:t>(Celsius)</a:t>
                </a:r>
              </a:p>
            </c:rich>
          </c:tx>
          <c:layout/>
        </c:title>
        <c:numFmt formatCode="0.00" sourceLinked="1"/>
        <c:tickLblPos val="nextTo"/>
        <c:crossAx val="50254592"/>
        <c:crosses val="autoZero"/>
        <c:crossBetween val="midCat"/>
      </c:valAx>
    </c:plotArea>
    <c:legend>
      <c:legendPos val="r"/>
      <c:layout>
        <c:manualLayout>
          <c:xMode val="edge"/>
          <c:yMode val="edge"/>
          <c:x val="0.79330708661417382"/>
          <c:y val="0.12635695190649154"/>
          <c:w val="0.14722880085057799"/>
          <c:h val="0.21360548536084176"/>
        </c:manualLayout>
      </c:layout>
      <c:spPr>
        <a:solidFill>
          <a:schemeClr val="bg1"/>
        </a:solidFill>
        <a:ln>
          <a:solidFill>
            <a:schemeClr val="tx1"/>
          </a:solidFill>
        </a:ln>
      </c:spPr>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EAF2E67-6C40-41C9-A516-35FF170522DA}" type="datetimeFigureOut">
              <a:rPr lang="en-US" smtClean="0"/>
              <a:pPr/>
              <a:t>3/30/2010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86E6C17-7F56-441A-ACB5-B343F93C4A0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AF2E67-6C40-41C9-A516-35FF170522DA}" type="datetimeFigureOut">
              <a:rPr lang="en-US" smtClean="0"/>
              <a:pPr/>
              <a:t>3/30/2010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E6C17-7F56-441A-ACB5-B343F93C4A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AF2E67-6C40-41C9-A516-35FF170522DA}" type="datetimeFigureOut">
              <a:rPr lang="en-US" smtClean="0"/>
              <a:pPr/>
              <a:t>3/30/2010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E6C17-7F56-441A-ACB5-B343F93C4A0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EAF2E67-6C40-41C9-A516-35FF170522DA}" type="datetimeFigureOut">
              <a:rPr lang="en-US" smtClean="0"/>
              <a:pPr/>
              <a:t>3/30/2010</a:t>
            </a:fld>
            <a:endParaRPr lang="en-US"/>
          </a:p>
        </p:txBody>
      </p:sp>
      <p:sp>
        <p:nvSpPr>
          <p:cNvPr id="9" name="Slide Number Placeholder 8"/>
          <p:cNvSpPr>
            <a:spLocks noGrp="1"/>
          </p:cNvSpPr>
          <p:nvPr>
            <p:ph type="sldNum" sz="quarter" idx="15"/>
          </p:nvPr>
        </p:nvSpPr>
        <p:spPr/>
        <p:txBody>
          <a:bodyPr rtlCol="0"/>
          <a:lstStyle/>
          <a:p>
            <a:fld id="{A86E6C17-7F56-441A-ACB5-B343F93C4A02}"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EAF2E67-6C40-41C9-A516-35FF170522DA}" type="datetimeFigureOut">
              <a:rPr lang="en-US" smtClean="0"/>
              <a:pPr/>
              <a:t>3/30/2010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86E6C17-7F56-441A-ACB5-B343F93C4A0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EAF2E67-6C40-41C9-A516-35FF170522DA}" type="datetimeFigureOut">
              <a:rPr lang="en-US" smtClean="0"/>
              <a:pPr/>
              <a:t>3/30/2010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6E6C17-7F56-441A-ACB5-B343F93C4A02}"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EAF2E67-6C40-41C9-A516-35FF170522DA}" type="datetimeFigureOut">
              <a:rPr lang="en-US" smtClean="0"/>
              <a:pPr/>
              <a:t>3/30/2010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6E6C17-7F56-441A-ACB5-B343F93C4A02}"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EAF2E67-6C40-41C9-A516-35FF170522DA}" type="datetimeFigureOut">
              <a:rPr lang="en-US" smtClean="0"/>
              <a:pPr/>
              <a:t>3/30/2010</a:t>
            </a:fld>
            <a:endParaRPr lang="en-US"/>
          </a:p>
        </p:txBody>
      </p:sp>
      <p:sp>
        <p:nvSpPr>
          <p:cNvPr id="7" name="Slide Number Placeholder 6"/>
          <p:cNvSpPr>
            <a:spLocks noGrp="1"/>
          </p:cNvSpPr>
          <p:nvPr>
            <p:ph type="sldNum" sz="quarter" idx="11"/>
          </p:nvPr>
        </p:nvSpPr>
        <p:spPr/>
        <p:txBody>
          <a:bodyPr rtlCol="0"/>
          <a:lstStyle/>
          <a:p>
            <a:fld id="{A86E6C17-7F56-441A-ACB5-B343F93C4A02}"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AF2E67-6C40-41C9-A516-35FF170522DA}" type="datetimeFigureOut">
              <a:rPr lang="en-US" smtClean="0"/>
              <a:pPr/>
              <a:t>3/30/2010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6E6C17-7F56-441A-ACB5-B343F93C4A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EAF2E67-6C40-41C9-A516-35FF170522DA}" type="datetimeFigureOut">
              <a:rPr lang="en-US" smtClean="0"/>
              <a:pPr/>
              <a:t>3/30/2010</a:t>
            </a:fld>
            <a:endParaRPr lang="en-US"/>
          </a:p>
        </p:txBody>
      </p:sp>
      <p:sp>
        <p:nvSpPr>
          <p:cNvPr id="22" name="Slide Number Placeholder 21"/>
          <p:cNvSpPr>
            <a:spLocks noGrp="1"/>
          </p:cNvSpPr>
          <p:nvPr>
            <p:ph type="sldNum" sz="quarter" idx="15"/>
          </p:nvPr>
        </p:nvSpPr>
        <p:spPr/>
        <p:txBody>
          <a:bodyPr rtlCol="0"/>
          <a:lstStyle/>
          <a:p>
            <a:fld id="{A86E6C17-7F56-441A-ACB5-B343F93C4A02}"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EAF2E67-6C40-41C9-A516-35FF170522DA}" type="datetimeFigureOut">
              <a:rPr lang="en-US" smtClean="0"/>
              <a:pPr/>
              <a:t>3/30/2010</a:t>
            </a:fld>
            <a:endParaRPr lang="en-US"/>
          </a:p>
        </p:txBody>
      </p:sp>
      <p:sp>
        <p:nvSpPr>
          <p:cNvPr id="18" name="Slide Number Placeholder 17"/>
          <p:cNvSpPr>
            <a:spLocks noGrp="1"/>
          </p:cNvSpPr>
          <p:nvPr>
            <p:ph type="sldNum" sz="quarter" idx="11"/>
          </p:nvPr>
        </p:nvSpPr>
        <p:spPr/>
        <p:txBody>
          <a:bodyPr rtlCol="0"/>
          <a:lstStyle/>
          <a:p>
            <a:fld id="{A86E6C17-7F56-441A-ACB5-B343F93C4A02}"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EAF2E67-6C40-41C9-A516-35FF170522DA}" type="datetimeFigureOut">
              <a:rPr lang="en-US" smtClean="0"/>
              <a:pPr/>
              <a:t>3/30/2010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86E6C17-7F56-441A-ACB5-B343F93C4A0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828800"/>
            <a:ext cx="6172200" cy="1894362"/>
          </a:xfrm>
        </p:spPr>
        <p:txBody>
          <a:bodyPr/>
          <a:lstStyle/>
          <a:p>
            <a:r>
              <a:rPr lang="en-US" dirty="0" smtClean="0"/>
              <a:t>Convective Coefficients for Various Lid Materials</a:t>
            </a:r>
            <a:endParaRPr lang="en-US" dirty="0"/>
          </a:p>
        </p:txBody>
      </p:sp>
      <p:sp>
        <p:nvSpPr>
          <p:cNvPr id="3" name="Subtitle 2"/>
          <p:cNvSpPr>
            <a:spLocks noGrp="1"/>
          </p:cNvSpPr>
          <p:nvPr>
            <p:ph type="subTitle" idx="1"/>
          </p:nvPr>
        </p:nvSpPr>
        <p:spPr/>
        <p:txBody>
          <a:bodyPr/>
          <a:lstStyle/>
          <a:p>
            <a:r>
              <a:rPr lang="en-US" dirty="0" smtClean="0"/>
              <a:t>Austin Richardson</a:t>
            </a:r>
          </a:p>
          <a:p>
            <a:r>
              <a:rPr lang="en-US" dirty="0" smtClean="0"/>
              <a:t>Preston </a:t>
            </a:r>
            <a:r>
              <a:rPr lang="en-US" dirty="0" err="1" smtClean="0"/>
              <a:t>Hennrich</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Project</a:t>
            </a:r>
            <a:endParaRPr lang="en-US" dirty="0"/>
          </a:p>
        </p:txBody>
      </p:sp>
      <p:pic>
        <p:nvPicPr>
          <p:cNvPr id="6" name="Content Placeholder 5" descr="SDC10369.JPG"/>
          <p:cNvPicPr>
            <a:picLocks noGrp="1" noChangeAspect="1"/>
          </p:cNvPicPr>
          <p:nvPr>
            <p:ph sz="quarter" idx="2"/>
          </p:nvPr>
        </p:nvPicPr>
        <p:blipFill>
          <a:blip r:embed="rId2" cstate="print"/>
          <a:stretch>
            <a:fillRect/>
          </a:stretch>
        </p:blipFill>
        <p:spPr>
          <a:xfrm>
            <a:off x="4267200" y="762000"/>
            <a:ext cx="3657600" cy="2743200"/>
          </a:xfrm>
        </p:spPr>
      </p:pic>
      <p:sp>
        <p:nvSpPr>
          <p:cNvPr id="7" name="Content Placeholder 6"/>
          <p:cNvSpPr>
            <a:spLocks noGrp="1"/>
          </p:cNvSpPr>
          <p:nvPr>
            <p:ph sz="quarter" idx="1"/>
          </p:nvPr>
        </p:nvSpPr>
        <p:spPr/>
        <p:txBody>
          <a:bodyPr/>
          <a:lstStyle/>
          <a:p>
            <a:r>
              <a:rPr lang="en-US" dirty="0" smtClean="0"/>
              <a:t>Our goal was to discover whether having different lid materials would affect the rate of heat transfer from hot water in a bowl</a:t>
            </a:r>
          </a:p>
          <a:p>
            <a:r>
              <a:rPr lang="en-US" dirty="0" smtClean="0"/>
              <a:t>The different colors give a difference in the amount of radiation given off by each lid</a:t>
            </a:r>
          </a:p>
          <a:p>
            <a:endParaRPr lang="en-US" dirty="0"/>
          </a:p>
        </p:txBody>
      </p:sp>
      <p:pic>
        <p:nvPicPr>
          <p:cNvPr id="8" name="Content Placeholder 3" descr="SDC10370.JPG"/>
          <p:cNvPicPr>
            <a:picLocks noChangeAspect="1"/>
          </p:cNvPicPr>
          <p:nvPr/>
        </p:nvPicPr>
        <p:blipFill>
          <a:blip r:embed="rId3" cstate="print"/>
          <a:stretch>
            <a:fillRect/>
          </a:stretch>
        </p:blipFill>
        <p:spPr>
          <a:xfrm>
            <a:off x="4267200" y="3505200"/>
            <a:ext cx="3657600" cy="27432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graphicFrame>
        <p:nvGraphicFramePr>
          <p:cNvPr id="4" name="Content Placeholder 3"/>
          <p:cNvGraphicFramePr>
            <a:graphicFrameLocks noGrp="1"/>
          </p:cNvGraphicFramePr>
          <p:nvPr>
            <p:ph sz="quarter" idx="1"/>
          </p:nvPr>
        </p:nvGraphicFramePr>
        <p:xfrm>
          <a:off x="457200" y="1676400"/>
          <a:ext cx="7467600" cy="47974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Calculations</a:t>
            </a:r>
            <a:endParaRPr lang="en-US" dirty="0"/>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500062" y="1951037"/>
            <a:ext cx="7381875" cy="4171950"/>
          </a:xfrm>
          <a:prstGeom prst="rect">
            <a:avLst/>
          </a:prstGeom>
          <a:noFill/>
          <a:ln w="9525">
            <a:noFill/>
            <a:miter lim="800000"/>
            <a:headEnd/>
            <a:tailEnd/>
          </a:ln>
        </p:spPr>
      </p:pic>
      <p:graphicFrame>
        <p:nvGraphicFramePr>
          <p:cNvPr id="4" name="Table 3"/>
          <p:cNvGraphicFramePr>
            <a:graphicFrameLocks noGrp="1"/>
          </p:cNvGraphicFramePr>
          <p:nvPr/>
        </p:nvGraphicFramePr>
        <p:xfrm>
          <a:off x="2667000" y="5791200"/>
          <a:ext cx="5001260" cy="394970"/>
        </p:xfrm>
        <a:graphic>
          <a:graphicData uri="http://schemas.openxmlformats.org/drawingml/2006/table">
            <a:tbl>
              <a:tblPr/>
              <a:tblGrid>
                <a:gridCol w="1000125"/>
                <a:gridCol w="1000125"/>
                <a:gridCol w="1000125"/>
                <a:gridCol w="1000125"/>
                <a:gridCol w="1000760"/>
              </a:tblGrid>
              <a:tr h="197485">
                <a:tc>
                  <a:txBody>
                    <a:bodyPr/>
                    <a:lstStyle/>
                    <a:p>
                      <a:pPr marL="0" marR="0" algn="ctr">
                        <a:lnSpc>
                          <a:spcPct val="115000"/>
                        </a:lnSpc>
                        <a:spcBef>
                          <a:spcPts val="0"/>
                        </a:spcBef>
                        <a:spcAft>
                          <a:spcPts val="0"/>
                        </a:spcAft>
                      </a:pP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latin typeface="Calibri"/>
                          <a:ea typeface="Calibri"/>
                          <a:cs typeface="Times New Roman"/>
                        </a:rPr>
                        <a:t>Black Paper</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latin typeface="Calibri"/>
                          <a:ea typeface="Calibri"/>
                          <a:cs typeface="Times New Roman"/>
                        </a:rPr>
                        <a:t>Orange Paper</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latin typeface="Calibri"/>
                          <a:ea typeface="Calibri"/>
                          <a:cs typeface="Times New Roman"/>
                        </a:rPr>
                        <a:t>Plastic Wrap</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latin typeface="Calibri"/>
                          <a:ea typeface="Calibri"/>
                          <a:cs typeface="Times New Roman"/>
                        </a:rPr>
                        <a:t>Aluminum Foil</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485">
                <a:tc>
                  <a:txBody>
                    <a:bodyPr/>
                    <a:lstStyle/>
                    <a:p>
                      <a:pPr marL="0" marR="0">
                        <a:lnSpc>
                          <a:spcPct val="115000"/>
                        </a:lnSpc>
                        <a:spcBef>
                          <a:spcPts val="0"/>
                        </a:spcBef>
                        <a:spcAft>
                          <a:spcPts val="0"/>
                        </a:spcAft>
                      </a:pPr>
                      <a:r>
                        <a:rPr lang="en-US" sz="1100" b="1">
                          <a:latin typeface="Calibri"/>
                          <a:ea typeface="Calibri"/>
                          <a:cs typeface="Times New Roman"/>
                        </a:rPr>
                        <a:t>Emissivity</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0.74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0.05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Calculations Cont.</a:t>
            </a:r>
            <a:endParaRPr lang="en-US" dirty="0"/>
          </a:p>
        </p:txBody>
      </p:sp>
      <p:pic>
        <p:nvPicPr>
          <p:cNvPr id="2051" name="Picture 3"/>
          <p:cNvPicPr>
            <a:picLocks noGrp="1" noChangeAspect="1" noChangeArrowheads="1"/>
          </p:cNvPicPr>
          <p:nvPr>
            <p:ph sz="quarter" idx="1"/>
          </p:nvPr>
        </p:nvPicPr>
        <p:blipFill>
          <a:blip r:embed="rId2" cstate="print"/>
          <a:srcRect/>
          <a:stretch>
            <a:fillRect/>
          </a:stretch>
        </p:blipFill>
        <p:spPr bwMode="auto">
          <a:xfrm>
            <a:off x="631297" y="1600200"/>
            <a:ext cx="7119406" cy="48736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endParaRPr lang="en-US" dirty="0"/>
          </a:p>
        </p:txBody>
      </p:sp>
      <p:pic>
        <p:nvPicPr>
          <p:cNvPr id="3074" name="Picture 2"/>
          <p:cNvPicPr>
            <a:picLocks noGrp="1" noChangeAspect="1" noChangeArrowheads="1"/>
          </p:cNvPicPr>
          <p:nvPr>
            <p:ph sz="quarter" idx="1"/>
          </p:nvPr>
        </p:nvPicPr>
        <p:blipFill>
          <a:blip r:embed="rId2" cstate="print"/>
          <a:srcRect/>
          <a:stretch>
            <a:fillRect/>
          </a:stretch>
        </p:blipFill>
        <p:spPr bwMode="auto">
          <a:xfrm>
            <a:off x="835161" y="1600200"/>
            <a:ext cx="6711678" cy="48736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The largest method of heat transfer is due to convection on the external surface (due to high </a:t>
            </a:r>
            <a:r>
              <a:rPr lang="en-US" i="1" dirty="0" smtClean="0"/>
              <a:t>h</a:t>
            </a:r>
            <a:r>
              <a:rPr lang="en-US" dirty="0" smtClean="0"/>
              <a:t> value)</a:t>
            </a:r>
          </a:p>
          <a:p>
            <a:r>
              <a:rPr lang="en-US" dirty="0" smtClean="0"/>
              <a:t>Though heat was transferred through the sides and bottom of the containers, it was assumed constant for each and could then be neglected in order to look at the desired aspects of the experiment (effect of lid type)</a:t>
            </a:r>
          </a:p>
          <a:p>
            <a:r>
              <a:rPr lang="en-US" i="1" dirty="0" smtClean="0"/>
              <a:t>h </a:t>
            </a:r>
            <a:r>
              <a:rPr lang="en-US" dirty="0" smtClean="0"/>
              <a:t>of radiation &lt;&lt; </a:t>
            </a:r>
            <a:r>
              <a:rPr lang="en-US" i="1" dirty="0" smtClean="0"/>
              <a:t>h</a:t>
            </a:r>
            <a:r>
              <a:rPr lang="en-US" dirty="0" smtClean="0"/>
              <a:t> due to convection</a:t>
            </a:r>
          </a:p>
          <a:p>
            <a:r>
              <a:rPr lang="en-US" dirty="0" smtClean="0"/>
              <a:t>For certain materials, </a:t>
            </a:r>
            <a:r>
              <a:rPr lang="en-US" i="1" dirty="0" smtClean="0"/>
              <a:t>h</a:t>
            </a:r>
            <a:r>
              <a:rPr lang="en-US" dirty="0" smtClean="0"/>
              <a:t> due to radiation might need to be considered, while for others it can be neglected (as seen on the bar graph)</a:t>
            </a:r>
          </a:p>
          <a:p>
            <a:r>
              <a:rPr lang="en-US" dirty="0" smtClean="0"/>
              <a:t>In this case the different conduction coefficients (</a:t>
            </a:r>
            <a:r>
              <a:rPr lang="en-US" i="1" dirty="0" smtClean="0"/>
              <a:t>k</a:t>
            </a:r>
            <a:r>
              <a:rPr lang="en-US" dirty="0" smtClean="0"/>
              <a:t>) for each material also play a role in the amount of heat transferred, as can be seen by comparing the plastic and foil temperature paths</a:t>
            </a:r>
          </a:p>
          <a:p>
            <a:r>
              <a:rPr lang="en-US" dirty="0" smtClean="0"/>
              <a:t>Conclusion: Shiny, plastic lids would work the best!!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155</TotalTime>
  <Words>232</Words>
  <Application>Microsoft Office PowerPoint</Application>
  <PresentationFormat>On-screen Show (4:3)</PresentationFormat>
  <Paragraphs>30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Convective Coefficients for Various Lid Materials</vt:lpstr>
      <vt:lpstr>The Project</vt:lpstr>
      <vt:lpstr>Data</vt:lpstr>
      <vt:lpstr>Calculations</vt:lpstr>
      <vt:lpstr>Calculations Cont.</vt:lpstr>
      <vt:lpstr>Summary </vt:lpstr>
      <vt:lpstr>Conclusion</vt:lpstr>
    </vt:vector>
  </TitlesOfParts>
  <Company>Brigham Young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profilec</dc:creator>
  <cp:lastModifiedBy>Preston Hennrich</cp:lastModifiedBy>
  <cp:revision>21</cp:revision>
  <dcterms:created xsi:type="dcterms:W3CDTF">2010-03-30T16:08:22Z</dcterms:created>
  <dcterms:modified xsi:type="dcterms:W3CDTF">2010-03-31T04:29:41Z</dcterms:modified>
</cp:coreProperties>
</file>