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403C92"/>
    <a:srgbClr val="4B3B85"/>
    <a:srgbClr val="5442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zh-CN" alt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zh-CN" alt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0">
              <a:schemeClr val="bg2">
                <a:tint val="80000"/>
                <a:satMod val="400000"/>
                <a:alpha val="0"/>
              </a:schemeClr>
            </a:gs>
            <a:gs pos="0">
              <a:schemeClr val="bg2">
                <a:tint val="80000"/>
                <a:satMod val="400000"/>
                <a:alpha val="0"/>
              </a:schemeClr>
            </a:gs>
            <a:gs pos="0">
              <a:schemeClr val="bg2">
                <a:tint val="80000"/>
                <a:satMod val="400000"/>
                <a:alpha val="0"/>
              </a:schemeClr>
            </a:gs>
            <a:gs pos="0">
              <a:schemeClr val="bg2">
                <a:tint val="80000"/>
                <a:satMod val="400000"/>
                <a:alpha val="0"/>
              </a:schemeClr>
            </a:gs>
            <a:gs pos="0">
              <a:schemeClr val="bg2">
                <a:tint val="80000"/>
                <a:satMod val="400000"/>
                <a:alpha val="0"/>
              </a:schemeClr>
            </a:gs>
            <a:gs pos="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  <a:alpha val="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zh-CN" alt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F15DB9-D288-49B4-90E0-33F320ABDA55}" type="datetimeFigureOut">
              <a:rPr lang="en-US" altLang="zh-CN" smtClean="0"/>
              <a:pPr/>
              <a:t>3/30/2010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B10B1B-47B7-43FB-B030-3A47D1DDBD89}" type="slidenum">
              <a:rPr lang="en-US" altLang="zh-CN" smtClean="0"/>
              <a:pPr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71604" y="571480"/>
            <a:ext cx="5791200" cy="1143000"/>
          </a:xfrm>
        </p:spPr>
        <p:txBody>
          <a:bodyPr>
            <a:noAutofit/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pPr algn="ctr"/>
            <a:r>
              <a:rPr lang="en-US" sz="46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ME 340 Final Project</a:t>
            </a:r>
            <a:endParaRPr lang="en-US" sz="4600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57364"/>
            <a:ext cx="7848600" cy="4467236"/>
          </a:xfrm>
        </p:spPr>
        <p:txBody>
          <a:bodyPr>
            <a:normAutofit fontScale="85000" lnSpcReduction="20000"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The effect of the Forced Convection </a:t>
            </a:r>
            <a:r>
              <a:rPr lang="en-US" sz="4000" b="1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vs</a:t>
            </a: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the </a:t>
            </a: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Free </a:t>
            </a: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Convection</a:t>
            </a:r>
          </a:p>
          <a:p>
            <a:pPr algn="ctr">
              <a:buNone/>
            </a:pPr>
            <a:endParaRPr lang="en-US" sz="40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algn="ctr">
              <a:buNone/>
            </a:pPr>
            <a:endParaRPr lang="en-US" sz="40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algn="ctr">
              <a:buNone/>
            </a:pPr>
            <a:endParaRPr lang="en-US" sz="30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algn="ctr">
              <a:buNone/>
            </a:pPr>
            <a:endParaRPr lang="en-US" sz="27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algn="ctr">
              <a:buNone/>
            </a:pPr>
            <a:endParaRPr lang="en-US" sz="27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algn="ctr">
              <a:buNone/>
            </a:pPr>
            <a:endParaRPr lang="en-US" sz="27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algn="ctr">
              <a:buNone/>
            </a:pPr>
            <a:r>
              <a:rPr lang="en-US" sz="2700" b="1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Fengqi</a:t>
            </a:r>
            <a:r>
              <a:rPr lang="en-US" sz="27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He</a:t>
            </a:r>
          </a:p>
          <a:p>
            <a:pPr algn="ctr">
              <a:buNone/>
            </a:pPr>
            <a:r>
              <a:rPr lang="en-US" sz="2700" b="1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Nanzhu</a:t>
            </a:r>
            <a:r>
              <a:rPr lang="en-US" sz="27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Zhao</a:t>
            </a:r>
          </a:p>
          <a:p>
            <a:pPr algn="ctr">
              <a:buNone/>
            </a:pPr>
            <a:r>
              <a:rPr lang="en-US" sz="27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Winter/2010</a:t>
            </a:r>
          </a:p>
          <a:p>
            <a:pPr>
              <a:buNone/>
            </a:pPr>
            <a:endParaRPr lang="en-US" sz="4000" b="1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  <p:pic>
        <p:nvPicPr>
          <p:cNvPr id="5" name="图片 4" descr="sphe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86058"/>
            <a:ext cx="2506772" cy="222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Appendix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25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Use Properties of the air at T = 300 K. </a:t>
            </a:r>
          </a:p>
          <a:p>
            <a:pPr>
              <a:buNone/>
            </a:pPr>
            <a:r>
              <a:rPr lang="en-US" sz="25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General equations applied: </a:t>
            </a:r>
          </a:p>
          <a:p>
            <a:pPr>
              <a:buNone/>
            </a:pPr>
            <a:endParaRPr lang="en-US" sz="25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57224" y="3000372"/>
          <a:ext cx="2214578" cy="1130073"/>
        </p:xfrm>
        <a:graphic>
          <a:graphicData uri="http://schemas.openxmlformats.org/presentationml/2006/ole">
            <p:oleObj spid="_x0000_s1026" name="公式" r:id="rId3" imgW="685800" imgH="393480" progId="Equation.3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09875" y="4451350"/>
          <a:ext cx="381000" cy="660400"/>
        </p:xfrm>
        <a:graphic>
          <a:graphicData uri="http://schemas.openxmlformats.org/presentationml/2006/ole">
            <p:oleObj spid="_x0000_s1027" name="公式" r:id="rId4" imgW="114120" imgH="215640" progId="Equation.3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714744" y="4286256"/>
          <a:ext cx="3429024" cy="627788"/>
        </p:xfrm>
        <a:graphic>
          <a:graphicData uri="http://schemas.openxmlformats.org/presentationml/2006/ole">
            <p:oleObj spid="_x0000_s1028" name="公式" r:id="rId5" imgW="1218960" imgH="215640" progId="Equation.3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57224" y="4071942"/>
          <a:ext cx="2225688" cy="1075045"/>
        </p:xfrm>
        <a:graphic>
          <a:graphicData uri="http://schemas.openxmlformats.org/presentationml/2006/ole">
            <p:oleObj spid="_x0000_s1029" name="公式" r:id="rId6" imgW="736560" imgH="393480" progId="Equation.3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857620" y="3143248"/>
          <a:ext cx="3316307" cy="923930"/>
        </p:xfrm>
        <a:graphic>
          <a:graphicData uri="http://schemas.openxmlformats.org/presentationml/2006/ole">
            <p:oleObj spid="_x0000_s1030" name="公式" r:id="rId7" imgW="1346040" imgH="419040" progId="Equation.3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33413" y="5389563"/>
          <a:ext cx="2876550" cy="769937"/>
        </p:xfrm>
        <a:graphic>
          <a:graphicData uri="http://schemas.openxmlformats.org/presentationml/2006/ole">
            <p:oleObj spid="_x0000_s1031" name="公式" r:id="rId8" imgW="901440" imgH="241200" progId="Equation.3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786182" y="5357826"/>
          <a:ext cx="3821933" cy="642942"/>
        </p:xfrm>
        <a:graphic>
          <a:graphicData uri="http://schemas.openxmlformats.org/presentationml/2006/ole">
            <p:oleObj spid="_x0000_s1032" name="公式" r:id="rId9" imgW="1358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Appendix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lnSpc>
                <a:spcPct val="150000"/>
              </a:lnSpc>
              <a:buNone/>
            </a:pP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Calculated values:</a:t>
            </a:r>
          </a:p>
          <a:p>
            <a:pPr>
              <a:lnSpc>
                <a:spcPct val="150000"/>
              </a:lnSpc>
              <a:buNone/>
            </a:pPr>
            <a:r>
              <a:rPr lang="en-US" sz="35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h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forced</a:t>
            </a: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= 64.6 W/(K*m^2). </a:t>
            </a:r>
          </a:p>
          <a:p>
            <a:pPr>
              <a:lnSpc>
                <a:spcPct val="150000"/>
              </a:lnSpc>
              <a:buNone/>
            </a:pPr>
            <a:r>
              <a:rPr lang="en-US" sz="35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h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free</a:t>
            </a: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= 5.4 W/(K*m^2). </a:t>
            </a:r>
          </a:p>
          <a:p>
            <a:pPr>
              <a:lnSpc>
                <a:spcPct val="150000"/>
              </a:lnSpc>
              <a:buNone/>
            </a:pPr>
            <a:r>
              <a:rPr lang="en-US" sz="35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h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total</a:t>
            </a: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≈ </a:t>
            </a: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64.4 W/(K*m^2).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</a:t>
            </a:r>
          </a:p>
          <a:p>
            <a:pPr>
              <a:buNone/>
            </a:pPr>
            <a:endParaRPr lang="en-US" sz="3000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09875" y="4451350"/>
          <a:ext cx="381000" cy="660400"/>
        </p:xfrm>
        <a:graphic>
          <a:graphicData uri="http://schemas.openxmlformats.org/presentationml/2006/ole">
            <p:oleObj spid="_x0000_s2051" name="公式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Appendix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Pictures of procedure:</a:t>
            </a:r>
          </a:p>
          <a:p>
            <a:pPr>
              <a:buNone/>
            </a:pPr>
            <a:endParaRPr lang="en-US" sz="3000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09875" y="4451350"/>
          <a:ext cx="381000" cy="660400"/>
        </p:xfrm>
        <a:graphic>
          <a:graphicData uri="http://schemas.openxmlformats.org/presentationml/2006/ole">
            <p:oleObj spid="_x0000_s3074" name="公式" r:id="rId3" imgW="114120" imgH="215640" progId="Equation.3">
              <p:embed/>
            </p:oleObj>
          </a:graphicData>
        </a:graphic>
      </p:graphicFrame>
      <p:pic>
        <p:nvPicPr>
          <p:cNvPr id="6" name="图片 5" descr="boi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714620"/>
            <a:ext cx="2643188" cy="3524251"/>
          </a:xfrm>
          <a:prstGeom prst="rect">
            <a:avLst/>
          </a:prstGeom>
        </p:spPr>
      </p:pic>
      <p:pic>
        <p:nvPicPr>
          <p:cNvPr id="7" name="图片 6" descr="measure 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714620"/>
            <a:ext cx="2786082" cy="3500438"/>
          </a:xfrm>
          <a:prstGeom prst="rect">
            <a:avLst/>
          </a:prstGeom>
        </p:spPr>
      </p:pic>
      <p:pic>
        <p:nvPicPr>
          <p:cNvPr id="8" name="图片 7" descr="Thermome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690808"/>
            <a:ext cx="2643206" cy="352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Introduction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7158" y="2000240"/>
            <a:ext cx="8358246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25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It has been a common sense that when something is too hot to touch, we usually blow on it to cool it down faster.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But Why do we actually do that?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Does that really help a lot to cool things down faster?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And How much does that affect the cooling speed?</a:t>
            </a:r>
          </a:p>
          <a:p>
            <a:pPr>
              <a:buNone/>
            </a:pPr>
            <a:endParaRPr lang="en-US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Therefore, this project is to emphasize the significance of the forced convection versus the free convection. 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marL="514350" indent="-514350">
              <a:buNone/>
            </a:pPr>
            <a:endParaRPr lang="en-US" sz="2500" dirty="0" smtClean="0">
              <a:solidFill>
                <a:srgbClr val="FFFF00"/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marL="514350" indent="-514350">
              <a:buFont typeface="+mj-lt"/>
              <a:buAutoNum type="romanUcPeriod"/>
            </a:pPr>
            <a:endParaRPr lang="en-US" sz="2500" b="1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Introduction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7158" y="2000240"/>
            <a:ext cx="8358246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25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</a:t>
            </a:r>
            <a:r>
              <a:rPr lang="en-US" sz="33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Objective: </a:t>
            </a:r>
          </a:p>
          <a:p>
            <a:pPr algn="just">
              <a:buNone/>
            </a:pPr>
            <a:r>
              <a:rPr lang="en-US" sz="3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</a:t>
            </a:r>
            <a:r>
              <a:rPr lang="en-US" sz="32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Analyze the effect  of the Forced convection to see the importance of the forced convection versus the free convection.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Use a cylindrical aluminum bar to measure the time needed to cool it down to the room temperature with/without a fan. </a:t>
            </a:r>
          </a:p>
          <a:p>
            <a:pPr>
              <a:buNone/>
            </a:pPr>
            <a:endParaRPr lang="en-US" sz="2500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marL="514350" indent="-514350">
              <a:buNone/>
            </a:pPr>
            <a:endParaRPr lang="en-US" sz="2500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 marL="514350" indent="-514350">
              <a:buFont typeface="+mj-lt"/>
              <a:buAutoNum type="romanUcPeriod"/>
            </a:pPr>
            <a:endParaRPr lang="en-US" sz="2500" b="1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Problem Setup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2910" y="2000240"/>
            <a:ext cx="4286280" cy="4343400"/>
          </a:xfrm>
        </p:spPr>
        <p:txBody>
          <a:bodyPr>
            <a:normAutofit fontScale="77500" lnSpcReduction="20000"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Preheat the aluminum bar to T</a:t>
            </a:r>
            <a:r>
              <a:rPr lang="en-US" sz="1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s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 = 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40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⁰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Use a fan to generate horizontal forced convection.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Measure the room Temperature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T</a:t>
            </a:r>
            <a:r>
              <a:rPr lang="en-US" sz="15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room</a:t>
            </a:r>
            <a:r>
              <a:rPr lang="en-US" sz="1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= 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23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⁰.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Measure the time needed to go down to T = 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25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ea typeface="Microsoft JhengHei" pitchFamily="34" charset="-120"/>
                <a:cs typeface="Andalus" pitchFamily="2" charset="-78"/>
              </a:rPr>
              <a:t>⁰.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Repeat the procedure above without the fan. </a:t>
            </a:r>
            <a:endParaRPr lang="en-US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  <p:pic>
        <p:nvPicPr>
          <p:cNvPr id="4" name="图片 3" descr="measure 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714488"/>
            <a:ext cx="3839775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Predicted Solution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28596" y="1981200"/>
            <a:ext cx="8258204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	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According to our calculation using series of equations provided in Appendix, we got the predicted time needed would be: </a:t>
            </a:r>
          </a:p>
          <a:p>
            <a:pPr>
              <a:buNone/>
            </a:pPr>
            <a:endParaRPr lang="en-US" sz="2500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>
              <a:buNone/>
            </a:pP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Time 1 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≈  10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min     with a fan.	</a:t>
            </a:r>
            <a:endParaRPr lang="en-US" sz="3000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	Time 2 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≈  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50 min   without a fan. </a:t>
            </a:r>
            <a:endParaRPr lang="en-US" sz="3000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Measured Results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85786" y="1981200"/>
            <a:ext cx="7643866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Time needed with fan: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T= 9 min 6 sec. </a:t>
            </a:r>
          </a:p>
          <a:p>
            <a:pPr>
              <a:buNone/>
            </a:pPr>
            <a:endParaRPr lang="en-US" sz="40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Andalus" pitchFamily="2" charset="-78"/>
              <a:ea typeface="Microsoft JhengHei" pitchFamily="34" charset="-120"/>
              <a:cs typeface="Andalus" pitchFamily="2" charset="-78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Time needed without fan: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T= 45 </a:t>
            </a:r>
            <a:r>
              <a:rPr lang="en-US" sz="4000" b="1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mins</a:t>
            </a: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. </a:t>
            </a:r>
            <a:endParaRPr lang="en-US" sz="4000" b="1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Andalus" pitchFamily="2" charset="-78"/>
              <a:ea typeface="Microsoft JhengHei" pitchFamily="34" charset="-12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Error Analysis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85786" y="1981200"/>
            <a:ext cx="7643866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	We found that the measured time is less than the predicted result because there could some other way of heat loss such as radiation and the conduction. </a:t>
            </a:r>
            <a:endParaRPr lang="en-US" sz="4000" b="1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Andalus" pitchFamily="2" charset="-78"/>
              <a:ea typeface="Microsoft JhengHei" pitchFamily="34" charset="-12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7158" y="533400"/>
            <a:ext cx="4643470" cy="1143000"/>
          </a:xfrm>
        </p:spPr>
        <p:txBody>
          <a:bodyPr>
            <a:noAutofit/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Conclusion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1472" y="1981200"/>
            <a:ext cx="8115328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	</a:t>
            </a:r>
            <a:r>
              <a:rPr lang="en-US" sz="3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From the time difference between these two experimental results, we can definitely </a:t>
            </a:r>
            <a:r>
              <a:rPr lang="en-US" sz="3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be sure </a:t>
            </a:r>
            <a:r>
              <a:rPr lang="en-US" sz="3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that </a:t>
            </a:r>
          </a:p>
          <a:p>
            <a:pPr>
              <a:buNone/>
            </a:pPr>
            <a:r>
              <a:rPr lang="en-US" sz="3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Forced Convection &gt;&gt; Free Convection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C00000"/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	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C00000"/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	</a:t>
            </a:r>
            <a:r>
              <a:rPr lang="en-US" sz="30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Andalus" pitchFamily="2" charset="-78"/>
                <a:ea typeface="Microsoft JhengHei" pitchFamily="34" charset="-120"/>
                <a:cs typeface="Andalus" pitchFamily="2" charset="-78"/>
              </a:rPr>
              <a:t>And that is why we use forced convection as the major cooling method in electrical devices such as the CPU in computer. </a:t>
            </a:r>
            <a:endParaRPr lang="en-US" sz="3000" b="1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Andalus" pitchFamily="2" charset="-78"/>
              <a:ea typeface="Microsoft JhengHei" pitchFamily="34" charset="-12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91200" cy="1143000"/>
          </a:xfrm>
        </p:spPr>
        <p:txBody>
          <a:bodyPr>
            <a:scene3d>
              <a:camera prst="orthographicFront"/>
              <a:lightRig rig="twoPt" dir="t">
                <a:rot lat="0" lon="0" rev="600000"/>
              </a:lightRig>
            </a:scene3d>
            <a:sp3d prstMaterial="dkEdge">
              <a:bevelT w="101600"/>
              <a:bevelB w="38100" h="38100"/>
              <a:contourClr>
                <a:srgbClr val="F5F5F5"/>
              </a:contourClr>
            </a:sp3d>
          </a:bodyPr>
          <a:lstStyle/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ndalus" pitchFamily="2" charset="-78"/>
                <a:ea typeface="Batang" pitchFamily="18" charset="-127"/>
                <a:cs typeface="Andalus" pitchFamily="2" charset="-78"/>
              </a:rPr>
              <a:t>Appendix</a:t>
            </a:r>
            <a:endParaRPr lang="en-US" b="1" dirty="0">
              <a:solidFill>
                <a:schemeClr val="accent6">
                  <a:lumMod val="1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ndalus" pitchFamily="2" charset="-78"/>
              <a:ea typeface="Batang" pitchFamily="18" charset="-127"/>
              <a:cs typeface="Andalus" pitchFamily="2" charset="-7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3434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25400">
              <a:bevelT w="12700"/>
              <a:extrusionClr>
                <a:srgbClr val="F5F5F5"/>
              </a:extrusionClr>
              <a:contourClr>
                <a:srgbClr val="F5F5F5"/>
              </a:contourClr>
            </a:sp3d>
          </a:bodyPr>
          <a:lstStyle/>
          <a:p>
            <a:pPr>
              <a:buNone/>
            </a:pPr>
            <a:r>
              <a:rPr lang="en-US" sz="2500" b="1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Measured properties:</a:t>
            </a:r>
          </a:p>
          <a:p>
            <a:pPr>
              <a:buNone/>
            </a:pPr>
            <a:endParaRPr lang="en-US" sz="2500" b="1" dirty="0" smtClean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  <a:p>
            <a:pPr>
              <a:buNone/>
            </a:pP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L = 8.5 cm;  </a:t>
            </a:r>
          </a:p>
          <a:p>
            <a:pPr>
              <a:buNone/>
            </a:pP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D = 3.2 cm;</a:t>
            </a:r>
          </a:p>
          <a:p>
            <a:pPr>
              <a:buNone/>
            </a:pPr>
            <a:r>
              <a:rPr lang="en-US" sz="27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T</a:t>
            </a:r>
            <a:r>
              <a:rPr lang="en-US" sz="17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surface</a:t>
            </a: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= 40 ⁰</a:t>
            </a:r>
          </a:p>
          <a:p>
            <a:pPr>
              <a:buNone/>
            </a:pP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T</a:t>
            </a:r>
            <a:r>
              <a:rPr lang="en-US" sz="1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∞</a:t>
            </a: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= 23 ⁰</a:t>
            </a:r>
          </a:p>
          <a:p>
            <a:pPr>
              <a:buNone/>
            </a:pPr>
            <a:r>
              <a:rPr lang="en-US" sz="27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T</a:t>
            </a:r>
            <a:r>
              <a:rPr lang="en-US" sz="17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final</a:t>
            </a: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= 35 </a:t>
            </a: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⁰</a:t>
            </a:r>
          </a:p>
          <a:p>
            <a:pPr>
              <a:buNone/>
            </a:pPr>
            <a:r>
              <a:rPr lang="en-US" sz="27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V</a:t>
            </a:r>
            <a:r>
              <a:rPr lang="en-US" sz="1700" dirty="0" err="1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fan</a:t>
            </a: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 </a:t>
            </a:r>
            <a:r>
              <a:rPr lang="en-US" sz="2700" dirty="0" smtClean="0">
                <a:solidFill>
                  <a:schemeClr val="accent6">
                    <a:lumMod val="10000"/>
                  </a:schemeClr>
                </a:solidFill>
                <a:effectLst>
                  <a:innerShdw dist="50800" dir="10380000">
                    <a:prstClr val="black">
                      <a:alpha val="50000"/>
                    </a:prstClr>
                  </a:innerShdw>
                </a:effectLst>
                <a:latin typeface="+mj-lt"/>
                <a:ea typeface="Microsoft JhengHei" pitchFamily="34" charset="-120"/>
                <a:cs typeface="Andalus" pitchFamily="2" charset="-78"/>
              </a:rPr>
              <a:t>=  10 m/s</a:t>
            </a:r>
          </a:p>
          <a:p>
            <a:pPr>
              <a:buNone/>
            </a:pPr>
            <a:endParaRPr lang="en-US" sz="2500" b="1" dirty="0">
              <a:solidFill>
                <a:schemeClr val="accent6">
                  <a:lumMod val="10000"/>
                </a:schemeClr>
              </a:solidFill>
              <a:effectLst>
                <a:innerShdw dist="50800" dir="10380000">
                  <a:prstClr val="black">
                    <a:alpha val="50000"/>
                  </a:prstClr>
                </a:innerShdw>
              </a:effectLst>
              <a:latin typeface="+mj-lt"/>
              <a:ea typeface="Microsoft JhengHei" pitchFamily="34" charset="-120"/>
              <a:cs typeface="Andalus" pitchFamily="2" charset="-78"/>
            </a:endParaRPr>
          </a:p>
        </p:txBody>
      </p:sp>
      <p:pic>
        <p:nvPicPr>
          <p:cNvPr id="4" name="图片 3" descr="Cyli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00240"/>
            <a:ext cx="3161114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NU Template">
  <a:themeElements>
    <a:clrScheme name="Trev">
      <a:dk1>
        <a:srgbClr val="8064A2"/>
      </a:dk1>
      <a:lt1>
        <a:srgbClr val="B2A2C7"/>
      </a:lt1>
      <a:dk2>
        <a:srgbClr val="8064A2"/>
      </a:dk2>
      <a:lt2>
        <a:srgbClr val="B2A2C7"/>
      </a:lt2>
      <a:accent1>
        <a:srgbClr val="CCC1D9"/>
      </a:accent1>
      <a:accent2>
        <a:srgbClr val="CCC1D9"/>
      </a:accent2>
      <a:accent3>
        <a:srgbClr val="CCC1D9"/>
      </a:accent3>
      <a:accent4>
        <a:srgbClr val="CCC1D9"/>
      </a:accent4>
      <a:accent5>
        <a:srgbClr val="CCC1D9"/>
      </a:accent5>
      <a:accent6>
        <a:srgbClr val="CCC1D9"/>
      </a:accent6>
      <a:hlink>
        <a:srgbClr val="F2F2F2"/>
      </a:hlink>
      <a:folHlink>
        <a:srgbClr val="FFFF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TNU Template</Template>
  <TotalTime>134</TotalTime>
  <Words>177</Words>
  <Application>Microsoft Office PowerPoint</Application>
  <PresentationFormat>全屏显示(4:3)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TNU Template</vt:lpstr>
      <vt:lpstr>Microsoft 公式 3.0</vt:lpstr>
      <vt:lpstr>ME 340 Final Project</vt:lpstr>
      <vt:lpstr>Introduction</vt:lpstr>
      <vt:lpstr>Introduction</vt:lpstr>
      <vt:lpstr>Problem Setup</vt:lpstr>
      <vt:lpstr>Predicted Solution</vt:lpstr>
      <vt:lpstr>Measured Results</vt:lpstr>
      <vt:lpstr>Error Analysis</vt:lpstr>
      <vt:lpstr>Conclusion</vt:lpstr>
      <vt:lpstr>Appendix</vt:lpstr>
      <vt:lpstr>Appendix</vt:lpstr>
      <vt:lpstr>Appendix</vt:lpstr>
      <vt:lpstr>Appendix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57</cp:revision>
  <dcterms:created xsi:type="dcterms:W3CDTF">2010-03-08T00:36:51Z</dcterms:created>
  <dcterms:modified xsi:type="dcterms:W3CDTF">2010-03-30T12:13:22Z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TC300062191033</vt:lpwstr>
  </property>
</Properties>
</file>