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A3C4CBB-B2EF-4A00-8FF3-61D03B031503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9D51EE7-C08A-469A-B0C2-62D5CBD2D2C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3C4CBB-B2EF-4A00-8FF3-61D03B031503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D51EE7-C08A-469A-B0C2-62D5CBD2D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3C4CBB-B2EF-4A00-8FF3-61D03B031503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D51EE7-C08A-469A-B0C2-62D5CBD2D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3C4CBB-B2EF-4A00-8FF3-61D03B031503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D51EE7-C08A-469A-B0C2-62D5CBD2D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A3C4CBB-B2EF-4A00-8FF3-61D03B031503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9D51EE7-C08A-469A-B0C2-62D5CBD2D2C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3C4CBB-B2EF-4A00-8FF3-61D03B031503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9D51EE7-C08A-469A-B0C2-62D5CBD2D2C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3C4CBB-B2EF-4A00-8FF3-61D03B031503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9D51EE7-C08A-469A-B0C2-62D5CBD2D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3C4CBB-B2EF-4A00-8FF3-61D03B031503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D51EE7-C08A-469A-B0C2-62D5CBD2D2C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3C4CBB-B2EF-4A00-8FF3-61D03B031503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D51EE7-C08A-469A-B0C2-62D5CBD2D2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A3C4CBB-B2EF-4A00-8FF3-61D03B031503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9D51EE7-C08A-469A-B0C2-62D5CBD2D2C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A3C4CBB-B2EF-4A00-8FF3-61D03B031503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9D51EE7-C08A-469A-B0C2-62D5CBD2D2C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A3C4CBB-B2EF-4A00-8FF3-61D03B031503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9D51EE7-C08A-469A-B0C2-62D5CBD2D2C4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6.png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98437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Gas or Electric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Heated Debate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579120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Robert Campbell</a:t>
            </a:r>
          </a:p>
          <a:p>
            <a:r>
              <a:rPr lang="en-US" dirty="0" smtClean="0"/>
              <a:t>Me En 340</a:t>
            </a:r>
          </a:p>
          <a:p>
            <a:r>
              <a:rPr lang="en-US" dirty="0" smtClean="0"/>
              <a:t>Section 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As a poor college student, money is scarce. 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What is the price difference in heating my</a:t>
            </a:r>
          </a:p>
          <a:p>
            <a:pPr>
              <a:buNone/>
            </a:pPr>
            <a:r>
              <a:rPr lang="en-US" dirty="0" smtClean="0"/>
              <a:t>apartment with gas or electricity?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Basement Apartment</a:t>
            </a:r>
          </a:p>
          <a:p>
            <a:pPr>
              <a:buNone/>
            </a:pPr>
            <a:r>
              <a:rPr lang="en-US" dirty="0" smtClean="0"/>
              <a:t>	4 walls: 7.62m x 2.1336m</a:t>
            </a:r>
          </a:p>
          <a:p>
            <a:pPr>
              <a:buNone/>
            </a:pPr>
            <a:r>
              <a:rPr lang="en-US" dirty="0" smtClean="0"/>
              <a:t>	4 windows: 0.4572m x 0.8636m</a:t>
            </a:r>
          </a:p>
          <a:p>
            <a:pPr>
              <a:buNone/>
            </a:pPr>
            <a:r>
              <a:rPr lang="en-US" dirty="0" smtClean="0"/>
              <a:t>	1 door: 0.9144m x 1.9812m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Walls are cement, windows are glass, door is hardwood.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5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Apartment is insulated on the top and bottom, only heat transfer out the sides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Using an electric resistance heater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All energy turns to heat for natural gas combustion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Temperature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Apartment at 20°c</a:t>
            </a:r>
          </a:p>
          <a:p>
            <a:pPr>
              <a:buNone/>
            </a:pPr>
            <a:r>
              <a:rPr lang="en-US" dirty="0" smtClean="0"/>
              <a:t>	Ground at 4</a:t>
            </a:r>
            <a:r>
              <a:rPr lang="en-US" dirty="0" smtClean="0"/>
              <a:t>°c</a:t>
            </a:r>
          </a:p>
          <a:p>
            <a:pPr>
              <a:buNone/>
            </a:pPr>
            <a:r>
              <a:rPr lang="en-US" dirty="0" smtClean="0"/>
              <a:t>	Air at -6</a:t>
            </a:r>
            <a:r>
              <a:rPr lang="en-US" dirty="0" smtClean="0"/>
              <a:t>°c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Cement</a:t>
            </a:r>
          </a:p>
          <a:p>
            <a:pPr lvl="1"/>
            <a:r>
              <a:rPr lang="en-US" dirty="0" smtClean="0"/>
              <a:t>k = 0.60 W/m · K</a:t>
            </a:r>
          </a:p>
          <a:p>
            <a:pPr lvl="1"/>
            <a:r>
              <a:rPr lang="en-US" dirty="0" smtClean="0"/>
              <a:t>0.2032m thick</a:t>
            </a:r>
          </a:p>
          <a:p>
            <a:r>
              <a:rPr lang="en-US" dirty="0" smtClean="0"/>
              <a:t>Glass</a:t>
            </a:r>
          </a:p>
          <a:p>
            <a:pPr lvl="1"/>
            <a:r>
              <a:rPr lang="en-US" dirty="0" smtClean="0"/>
              <a:t>k = 0.8 </a:t>
            </a:r>
            <a:r>
              <a:rPr lang="en-US" dirty="0" smtClean="0"/>
              <a:t>W/m · K</a:t>
            </a:r>
          </a:p>
          <a:p>
            <a:pPr lvl="1"/>
            <a:r>
              <a:rPr lang="en-US" dirty="0" smtClean="0"/>
              <a:t>0.0127m thick</a:t>
            </a:r>
          </a:p>
          <a:p>
            <a:r>
              <a:rPr lang="en-US" dirty="0" smtClean="0"/>
              <a:t>Hardwood</a:t>
            </a:r>
          </a:p>
          <a:p>
            <a:pPr lvl="1"/>
            <a:r>
              <a:rPr lang="en-US" dirty="0" smtClean="0"/>
              <a:t>k = 0.16 </a:t>
            </a:r>
            <a:r>
              <a:rPr lang="en-US" dirty="0" smtClean="0"/>
              <a:t>W/m · K</a:t>
            </a:r>
          </a:p>
          <a:p>
            <a:pPr lvl="1"/>
            <a:r>
              <a:rPr lang="en-US" dirty="0" smtClean="0"/>
              <a:t>0.03175m thick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Calculations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2209800"/>
            <a:ext cx="1428750" cy="685800"/>
          </a:xfrm>
          <a:prstGeom prst="rect">
            <a:avLst/>
          </a:prstGeom>
          <a:noFill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2450" y="4419600"/>
            <a:ext cx="2876550" cy="685800"/>
          </a:xfrm>
          <a:prstGeom prst="rect">
            <a:avLst/>
          </a:prstGeom>
          <a:noFill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5410200"/>
            <a:ext cx="2819400" cy="647700"/>
          </a:xfrm>
          <a:prstGeom prst="rect">
            <a:avLst/>
          </a:prstGeom>
          <a:noFill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1752600"/>
            <a:ext cx="3514725" cy="695325"/>
          </a:xfrm>
          <a:prstGeom prst="rect">
            <a:avLst/>
          </a:prstGeom>
          <a:noFill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2705100"/>
            <a:ext cx="3324225" cy="647700"/>
          </a:xfrm>
          <a:prstGeom prst="rect">
            <a:avLst/>
          </a:prstGeom>
          <a:noFill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4419600"/>
            <a:ext cx="3362325" cy="695325"/>
          </a:xfrm>
          <a:prstGeom prst="rect">
            <a:avLst/>
          </a:prstGeom>
          <a:noFill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5410200"/>
            <a:ext cx="3171825" cy="647700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828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2476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3171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3819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451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5162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12" name="Picture 8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2209800"/>
            <a:ext cx="1428750" cy="685800"/>
          </a:xfrm>
          <a:prstGeom prst="rect">
            <a:avLst/>
          </a:prstGeom>
          <a:noFill/>
        </p:spPr>
      </p:pic>
      <p:pic>
        <p:nvPicPr>
          <p:cNvPr id="1111" name="Picture 8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2450" y="4419600"/>
            <a:ext cx="2876550" cy="685800"/>
          </a:xfrm>
          <a:prstGeom prst="rect">
            <a:avLst/>
          </a:prstGeom>
          <a:noFill/>
        </p:spPr>
      </p:pic>
      <p:pic>
        <p:nvPicPr>
          <p:cNvPr id="1110" name="Picture 86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5410200"/>
            <a:ext cx="2819400" cy="647700"/>
          </a:xfrm>
          <a:prstGeom prst="rect">
            <a:avLst/>
          </a:prstGeom>
          <a:noFill/>
        </p:spPr>
      </p:pic>
      <p:pic>
        <p:nvPicPr>
          <p:cNvPr id="1109" name="Picture 85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1752600"/>
            <a:ext cx="3514725" cy="695325"/>
          </a:xfrm>
          <a:prstGeom prst="rect">
            <a:avLst/>
          </a:prstGeom>
          <a:noFill/>
        </p:spPr>
      </p:pic>
      <p:pic>
        <p:nvPicPr>
          <p:cNvPr id="1108" name="Picture 84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2705100"/>
            <a:ext cx="3324225" cy="647700"/>
          </a:xfrm>
          <a:prstGeom prst="rect">
            <a:avLst/>
          </a:prstGeom>
          <a:noFill/>
        </p:spPr>
      </p:pic>
      <p:pic>
        <p:nvPicPr>
          <p:cNvPr id="1107" name="Picture 83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4419600"/>
            <a:ext cx="3362325" cy="695325"/>
          </a:xfrm>
          <a:prstGeom prst="rect">
            <a:avLst/>
          </a:prstGeom>
          <a:noFill/>
        </p:spPr>
      </p:pic>
      <p:pic>
        <p:nvPicPr>
          <p:cNvPr id="1106" name="Picture 82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5410200"/>
            <a:ext cx="3171825" cy="647700"/>
          </a:xfrm>
          <a:prstGeom prst="rect">
            <a:avLst/>
          </a:prstGeom>
          <a:noFill/>
        </p:spPr>
      </p:pic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14" name="Rectangle 90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5" name="Rectangle 91"/>
          <p:cNvSpPr>
            <a:spLocks noChangeArrowheads="1"/>
          </p:cNvSpPr>
          <p:nvPr/>
        </p:nvSpPr>
        <p:spPr bwMode="auto">
          <a:xfrm>
            <a:off x="0" y="1828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6" name="Rectangle 92"/>
          <p:cNvSpPr>
            <a:spLocks noChangeArrowheads="1"/>
          </p:cNvSpPr>
          <p:nvPr/>
        </p:nvSpPr>
        <p:spPr bwMode="auto">
          <a:xfrm>
            <a:off x="0" y="2476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7" name="Rectangle 93"/>
          <p:cNvSpPr>
            <a:spLocks noChangeArrowheads="1"/>
          </p:cNvSpPr>
          <p:nvPr/>
        </p:nvSpPr>
        <p:spPr bwMode="auto">
          <a:xfrm>
            <a:off x="0" y="3171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8" name="Rectangle 94"/>
          <p:cNvSpPr>
            <a:spLocks noChangeArrowheads="1"/>
          </p:cNvSpPr>
          <p:nvPr/>
        </p:nvSpPr>
        <p:spPr bwMode="auto">
          <a:xfrm>
            <a:off x="0" y="3819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19" name="Rectangle 95"/>
          <p:cNvSpPr>
            <a:spLocks noChangeArrowheads="1"/>
          </p:cNvSpPr>
          <p:nvPr/>
        </p:nvSpPr>
        <p:spPr bwMode="auto">
          <a:xfrm>
            <a:off x="0" y="451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0" name="Rectangle 96"/>
          <p:cNvSpPr>
            <a:spLocks noChangeArrowheads="1"/>
          </p:cNvSpPr>
          <p:nvPr/>
        </p:nvSpPr>
        <p:spPr bwMode="auto">
          <a:xfrm>
            <a:off x="0" y="5162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</a:t>
            </a:r>
            <a:endParaRPr lang="en-US" dirty="0"/>
          </a:p>
        </p:txBody>
      </p:sp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905000"/>
            <a:ext cx="5943600" cy="752475"/>
          </a:xfrm>
          <a:prstGeom prst="rect">
            <a:avLst/>
          </a:prstGeom>
          <a:noFill/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352800"/>
            <a:ext cx="4867275" cy="381000"/>
          </a:xfrm>
          <a:prstGeom prst="rect">
            <a:avLst/>
          </a:prstGeom>
          <a:noFill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733800"/>
            <a:ext cx="2686050" cy="381000"/>
          </a:xfrm>
          <a:prstGeom prst="rect">
            <a:avLst/>
          </a:prstGeom>
          <a:noFill/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495800"/>
            <a:ext cx="4324350" cy="381000"/>
          </a:xfrm>
          <a:prstGeom prst="rect">
            <a:avLst/>
          </a:prstGeom>
          <a:noFill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876800"/>
            <a:ext cx="2228850" cy="381000"/>
          </a:xfrm>
          <a:prstGeom prst="rect">
            <a:avLst/>
          </a:prstGeom>
          <a:noFill/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5638800"/>
            <a:ext cx="4238625" cy="381000"/>
          </a:xfrm>
          <a:prstGeom prst="rect">
            <a:avLst/>
          </a:prstGeom>
          <a:noFill/>
        </p:spPr>
      </p:pic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1590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1971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235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2733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3114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0" y="3495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0" y="3876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0" y="4257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84" name="Picture 2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447800"/>
            <a:ext cx="962025" cy="381000"/>
          </a:xfrm>
          <a:prstGeom prst="rect">
            <a:avLst/>
          </a:prstGeom>
          <a:noFill/>
        </p:spPr>
      </p:pic>
      <p:pic>
        <p:nvPicPr>
          <p:cNvPr id="19483" name="Picture 2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905000"/>
            <a:ext cx="5943600" cy="752475"/>
          </a:xfrm>
          <a:prstGeom prst="rect">
            <a:avLst/>
          </a:prstGeom>
          <a:noFill/>
        </p:spPr>
      </p:pic>
      <p:pic>
        <p:nvPicPr>
          <p:cNvPr id="19482" name="Picture 26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2667000"/>
            <a:ext cx="2343150" cy="381000"/>
          </a:xfrm>
          <a:prstGeom prst="rect">
            <a:avLst/>
          </a:prstGeom>
          <a:noFill/>
        </p:spPr>
      </p:pic>
      <p:pic>
        <p:nvPicPr>
          <p:cNvPr id="19481" name="Picture 25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352800"/>
            <a:ext cx="4867275" cy="381000"/>
          </a:xfrm>
          <a:prstGeom prst="rect">
            <a:avLst/>
          </a:prstGeom>
          <a:noFill/>
        </p:spPr>
      </p:pic>
      <p:pic>
        <p:nvPicPr>
          <p:cNvPr id="19480" name="Picture 24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733800"/>
            <a:ext cx="2686050" cy="381000"/>
          </a:xfrm>
          <a:prstGeom prst="rect">
            <a:avLst/>
          </a:prstGeom>
          <a:noFill/>
        </p:spPr>
      </p:pic>
      <p:pic>
        <p:nvPicPr>
          <p:cNvPr id="19479" name="Picture 23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495800"/>
            <a:ext cx="4324350" cy="381000"/>
          </a:xfrm>
          <a:prstGeom prst="rect">
            <a:avLst/>
          </a:prstGeom>
          <a:noFill/>
        </p:spPr>
      </p:pic>
      <p:pic>
        <p:nvPicPr>
          <p:cNvPr id="19478" name="Picture 22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876800"/>
            <a:ext cx="2228850" cy="381000"/>
          </a:xfrm>
          <a:prstGeom prst="rect">
            <a:avLst/>
          </a:prstGeom>
          <a:noFill/>
        </p:spPr>
      </p:pic>
      <p:pic>
        <p:nvPicPr>
          <p:cNvPr id="19477" name="Picture 21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5638800"/>
            <a:ext cx="4238625" cy="381000"/>
          </a:xfrm>
          <a:prstGeom prst="rect">
            <a:avLst/>
          </a:prstGeom>
          <a:noFill/>
        </p:spPr>
      </p:pic>
      <p:pic>
        <p:nvPicPr>
          <p:cNvPr id="19476" name="Picture 20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6096000"/>
            <a:ext cx="2190750" cy="381000"/>
          </a:xfrm>
          <a:prstGeom prst="rect">
            <a:avLst/>
          </a:prstGeom>
          <a:noFill/>
        </p:spPr>
      </p:pic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7" name="Rectangle 31"/>
          <p:cNvSpPr>
            <a:spLocks noChangeArrowheads="1"/>
          </p:cNvSpPr>
          <p:nvPr/>
        </p:nvSpPr>
        <p:spPr bwMode="auto">
          <a:xfrm>
            <a:off x="0" y="1590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8" name="Rectangle 32"/>
          <p:cNvSpPr>
            <a:spLocks noChangeArrowheads="1"/>
          </p:cNvSpPr>
          <p:nvPr/>
        </p:nvSpPr>
        <p:spPr bwMode="auto">
          <a:xfrm>
            <a:off x="0" y="1971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9" name="Rectangle 33"/>
          <p:cNvSpPr>
            <a:spLocks noChangeArrowheads="1"/>
          </p:cNvSpPr>
          <p:nvPr/>
        </p:nvSpPr>
        <p:spPr bwMode="auto">
          <a:xfrm>
            <a:off x="0" y="2352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0" y="2733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91" name="Rectangle 35"/>
          <p:cNvSpPr>
            <a:spLocks noChangeArrowheads="1"/>
          </p:cNvSpPr>
          <p:nvPr/>
        </p:nvSpPr>
        <p:spPr bwMode="auto">
          <a:xfrm>
            <a:off x="0" y="3114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92" name="Rectangle 36"/>
          <p:cNvSpPr>
            <a:spLocks noChangeArrowheads="1"/>
          </p:cNvSpPr>
          <p:nvPr/>
        </p:nvSpPr>
        <p:spPr bwMode="auto">
          <a:xfrm>
            <a:off x="0" y="3495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93" name="Rectangle 37"/>
          <p:cNvSpPr>
            <a:spLocks noChangeArrowheads="1"/>
          </p:cNvSpPr>
          <p:nvPr/>
        </p:nvSpPr>
        <p:spPr bwMode="auto">
          <a:xfrm>
            <a:off x="0" y="3876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94" name="Rectangle 38"/>
          <p:cNvSpPr>
            <a:spLocks noChangeArrowheads="1"/>
          </p:cNvSpPr>
          <p:nvPr/>
        </p:nvSpPr>
        <p:spPr bwMode="auto">
          <a:xfrm>
            <a:off x="0" y="4257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Calculations	</a:t>
            </a:r>
            <a:endParaRPr lang="en-US" dirty="0"/>
          </a:p>
        </p:txBody>
      </p:sp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0525" y="3248025"/>
            <a:ext cx="3981450" cy="381000"/>
          </a:xfrm>
          <a:prstGeom prst="rect">
            <a:avLst/>
          </a:prstGeom>
          <a:noFill/>
        </p:spPr>
      </p:pic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1895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2276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3000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3409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4" name="Picture 1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0525" y="2257425"/>
            <a:ext cx="3086100" cy="781050"/>
          </a:xfrm>
          <a:prstGeom prst="rect">
            <a:avLst/>
          </a:prstGeom>
          <a:noFill/>
        </p:spPr>
      </p:pic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0" y="1990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6" name="Picture 2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0525" y="3248025"/>
            <a:ext cx="3981450" cy="381000"/>
          </a:xfrm>
          <a:prstGeom prst="rect">
            <a:avLst/>
          </a:prstGeom>
          <a:noFill/>
        </p:spPr>
      </p:pic>
      <p:pic>
        <p:nvPicPr>
          <p:cNvPr id="20505" name="Picture 2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0525" y="3657600"/>
            <a:ext cx="3495675" cy="381000"/>
          </a:xfrm>
          <a:prstGeom prst="rect">
            <a:avLst/>
          </a:prstGeom>
          <a:noFill/>
        </p:spPr>
      </p:pic>
      <p:pic>
        <p:nvPicPr>
          <p:cNvPr id="20504" name="Picture 2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0525" y="4276725"/>
            <a:ext cx="5019675" cy="676275"/>
          </a:xfrm>
          <a:prstGeom prst="rect">
            <a:avLst/>
          </a:prstGeom>
          <a:noFill/>
        </p:spPr>
      </p:pic>
      <p:pic>
        <p:nvPicPr>
          <p:cNvPr id="20502" name="Picture 2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0525" y="5524500"/>
            <a:ext cx="4991100" cy="723900"/>
          </a:xfrm>
          <a:prstGeom prst="rect">
            <a:avLst/>
          </a:prstGeom>
          <a:noFill/>
        </p:spPr>
      </p:pic>
      <p:pic>
        <p:nvPicPr>
          <p:cNvPr id="20500" name="Picture 20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50" y="1495425"/>
            <a:ext cx="2733675" cy="752475"/>
          </a:xfrm>
          <a:prstGeom prst="rect">
            <a:avLst/>
          </a:prstGeom>
          <a:noFill/>
        </p:spPr>
      </p:pic>
      <p:pic>
        <p:nvPicPr>
          <p:cNvPr id="20499" name="Picture 1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0525" y="2257425"/>
            <a:ext cx="3086100" cy="781050"/>
          </a:xfrm>
          <a:prstGeom prst="rect">
            <a:avLst/>
          </a:prstGeom>
          <a:noFill/>
        </p:spPr>
      </p:pic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9" name="Rectangle 29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0" y="1895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1" name="Rectangle 31"/>
          <p:cNvSpPr>
            <a:spLocks noChangeArrowheads="1"/>
          </p:cNvSpPr>
          <p:nvPr/>
        </p:nvSpPr>
        <p:spPr bwMode="auto">
          <a:xfrm>
            <a:off x="0" y="2276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2" name="Rectangle 32"/>
          <p:cNvSpPr>
            <a:spLocks noChangeArrowheads="1"/>
          </p:cNvSpPr>
          <p:nvPr/>
        </p:nvSpPr>
        <p:spPr bwMode="auto">
          <a:xfrm>
            <a:off x="0" y="3000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3" name="Rectangle 33"/>
          <p:cNvSpPr>
            <a:spLocks noChangeArrowheads="1"/>
          </p:cNvSpPr>
          <p:nvPr/>
        </p:nvSpPr>
        <p:spPr bwMode="auto">
          <a:xfrm>
            <a:off x="0" y="3409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4" name="Rectangle 34"/>
          <p:cNvSpPr>
            <a:spLocks noChangeArrowheads="1"/>
          </p:cNvSpPr>
          <p:nvPr/>
        </p:nvSpPr>
        <p:spPr bwMode="auto">
          <a:xfrm>
            <a:off x="0" y="4162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5" name="Rectangle 35"/>
          <p:cNvSpPr>
            <a:spLocks noChangeArrowheads="1"/>
          </p:cNvSpPr>
          <p:nvPr/>
        </p:nvSpPr>
        <p:spPr bwMode="auto">
          <a:xfrm>
            <a:off x="0" y="494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8" name="Picture 38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4953000"/>
            <a:ext cx="2733675" cy="381000"/>
          </a:xfrm>
          <a:prstGeom prst="rect">
            <a:avLst/>
          </a:prstGeom>
          <a:noFill/>
        </p:spPr>
      </p:pic>
      <p:pic>
        <p:nvPicPr>
          <p:cNvPr id="20516" name="Picture 36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6172200"/>
            <a:ext cx="2314575" cy="409575"/>
          </a:xfrm>
          <a:prstGeom prst="rect">
            <a:avLst/>
          </a:prstGeom>
          <a:noFill/>
        </p:spPr>
      </p:pic>
      <p:sp>
        <p:nvSpPr>
          <p:cNvPr id="20519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0" name="Rectangle 40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1" name="Rectangle 41"/>
          <p:cNvSpPr>
            <a:spLocks noChangeArrowheads="1"/>
          </p:cNvSpPr>
          <p:nvPr/>
        </p:nvSpPr>
        <p:spPr bwMode="auto">
          <a:xfrm>
            <a:off x="0" y="1562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0" y="1971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would cost me $334.11 a month to heat with electric.</a:t>
            </a:r>
          </a:p>
          <a:p>
            <a:endParaRPr lang="en-US" dirty="0"/>
          </a:p>
          <a:p>
            <a:r>
              <a:rPr lang="en-US" dirty="0" smtClean="0"/>
              <a:t>It would cost me $252.02 a month to heat with gas.</a:t>
            </a:r>
          </a:p>
          <a:p>
            <a:endParaRPr lang="en-US" dirty="0"/>
          </a:p>
          <a:p>
            <a:r>
              <a:rPr lang="en-US" dirty="0" smtClean="0"/>
              <a:t>Therefore, I save $82.09 a month by heating my apartment with gas.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84</TotalTime>
  <Words>142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Foundry</vt:lpstr>
      <vt:lpstr>Gas or Electric A Heated Debate</vt:lpstr>
      <vt:lpstr>Problem</vt:lpstr>
      <vt:lpstr>Setup</vt:lpstr>
      <vt:lpstr>Assumptions</vt:lpstr>
      <vt:lpstr>Properties</vt:lpstr>
      <vt:lpstr>Calculations</vt:lpstr>
      <vt:lpstr>Calculations</vt:lpstr>
      <vt:lpstr>Calculations </vt:lpstr>
      <vt:lpstr>Conclusion</vt:lpstr>
    </vt:vector>
  </TitlesOfParts>
  <Company>Brigham Young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or Electric A Heated Debate</dc:title>
  <dc:creator>profilec</dc:creator>
  <cp:lastModifiedBy>profilec</cp:lastModifiedBy>
  <cp:revision>12</cp:revision>
  <dcterms:created xsi:type="dcterms:W3CDTF">2010-03-31T13:44:11Z</dcterms:created>
  <dcterms:modified xsi:type="dcterms:W3CDTF">2010-03-31T15:08:51Z</dcterms:modified>
</cp:coreProperties>
</file>