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/>
            </a:lvl1pPr>
          </a:lstStyle>
          <a:p>
            <a:fld id="{8D890E3A-792F-4921-A2FA-9963C610EA6C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55BA2EDD-60DC-4C51-91A6-E9EF2C8DAC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AC08BF7-39E5-4277-8350-71F476BFDA4B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44924-819C-4EC8-B0A4-5EC736F13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685FC24-4D4F-4008-8F6B-F284E5BCBB65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5B288-1863-48F7-BB6E-8F45BAA007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4804A-9A14-41D1-9D23-CC56799D01C5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C9455-F245-43D2-8892-98BFABA96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</a:lstStyle>
          <a:p>
            <a:fld id="{46B3AAFA-0A4A-46AD-8AF2-8E148E729E3E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BF9390AF-5D92-4698-8EA0-C10B8810CA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6888E-20F6-4DBA-A41F-4DF114FB9D6A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C2AADC57-757D-4A63-A281-9CF39F815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C4ABC-8668-499A-A993-4A8E47326C94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43D5DAA1-409E-4EA4-91CA-6764EDF7A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FFC0D3-27E7-4A7F-A6D2-0DB6BF7DBE70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5BDD-77D1-49FC-92DB-46607A996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99AD11A-ADAD-4328-A545-3A03E338DB0F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B9659-D706-485E-86A7-D7771D7F9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</a:lstStyle>
          <a:p>
            <a:fld id="{64414D4D-D4C3-4254-8BEF-B5C5F15E6BAD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73A755B3-1A0B-431B-A45C-2EC74EC73E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/>
            </a:lvl1pPr>
          </a:lstStyle>
          <a:p>
            <a:fld id="{2D354A35-CD9E-4256-82B5-50347A3CDCB0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E2F0D1FA-ADFF-47B0-85E1-864F114750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B9BBB2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B9BBB2"/>
                </a:solidFill>
              </a:defRPr>
            </a:lvl1pPr>
          </a:lstStyle>
          <a:p>
            <a:fld id="{79154F1F-D72D-4515-B6BF-ECD0D339A03E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DFE0D4"/>
                </a:solidFill>
              </a:defRPr>
            </a:lvl1pPr>
          </a:lstStyle>
          <a:p>
            <a:fld id="{668837AF-D6D4-4FA4-8816-4ECA1F77B1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699" r:id="rId7"/>
    <p:sldLayoutId id="2147483708" r:id="rId8"/>
    <p:sldLayoutId id="2147483709" r:id="rId9"/>
    <p:sldLayoutId id="2147483700" r:id="rId10"/>
    <p:sldLayoutId id="2147483701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s.schoolscience.co.uk/SPE/knowl/4/pipes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340Project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3992"/>
            <a:ext cx="9144000" cy="2594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Insulation Thickness Calculator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600200" y="2819400"/>
            <a:ext cx="70929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dirty="0" smtClean="0"/>
              <a:t>Me 340 Project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dirty="0" smtClean="0"/>
              <a:t>Ben Richards, Michael </a:t>
            </a:r>
            <a:r>
              <a:rPr lang="en-US" sz="2400" dirty="0" err="1" smtClean="0"/>
              <a:t>Plooster</a:t>
            </a:r>
            <a:endParaRPr lang="en-US" sz="24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Project description</a:t>
            </a:r>
          </a:p>
        </p:txBody>
      </p:sp>
      <p:pic>
        <p:nvPicPr>
          <p:cNvPr id="11267" name="Content Placeholder 3" descr="pipe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524000"/>
            <a:ext cx="2857500" cy="2638425"/>
          </a:xfrm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581400" y="1447800"/>
            <a:ext cx="502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-In many applications it is desirable to insulate </a:t>
            </a:r>
            <a:r>
              <a:rPr lang="en-US" sz="1800" dirty="0" smtClean="0"/>
              <a:t>a pipe </a:t>
            </a:r>
            <a:r>
              <a:rPr lang="en-US" sz="1800" dirty="0"/>
              <a:t>in order to protect those working near </a:t>
            </a:r>
            <a:r>
              <a:rPr lang="en-US" sz="1800" dirty="0" smtClean="0"/>
              <a:t>it.</a:t>
            </a:r>
            <a:endParaRPr lang="en-US" sz="1800" dirty="0"/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3657600" y="2438400"/>
            <a:ext cx="4953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-It would be convenient to have a program that could calculate the required insulation thickness based on fluid properties and desired temperatures (usually already known).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3657600" y="3810000"/>
            <a:ext cx="4953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-Project Objective:  Create an Excel worksheet that can calculate the insulation thickness for a variety of fluid, pipe, and insulation types.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228600" y="41910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/>
              <a:t>Photo courtesy of </a:t>
            </a:r>
            <a:r>
              <a:rPr lang="en-US" sz="1000" i="1">
                <a:hlinkClick r:id="rId3"/>
              </a:rPr>
              <a:t>resources.schoolscience.co.uk/.../4/pipes.html</a:t>
            </a:r>
            <a:endParaRPr lang="en-US" sz="1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Heat Transfer Principles</a:t>
            </a:r>
          </a:p>
        </p:txBody>
      </p:sp>
      <p:pic>
        <p:nvPicPr>
          <p:cNvPr id="12291" name="Content Placeholder 3" descr="pipediagra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1524000"/>
            <a:ext cx="1836737" cy="1905000"/>
          </a:xfrm>
        </p:spPr>
      </p:pic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2971800" y="1447800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-Convection from the fluid to the pipe.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2971800" y="2071688"/>
            <a:ext cx="464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-Conduction through the pipe.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2971800" y="2373313"/>
            <a:ext cx="464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-Conduction through the insulation.</a:t>
            </a:r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2971800" y="2678113"/>
            <a:ext cx="502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-Radiation considered negligible.</a:t>
            </a:r>
          </a:p>
        </p:txBody>
      </p: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3429000" y="2982913"/>
            <a:ext cx="464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-Insulation surface is usually very reflective.</a:t>
            </a:r>
          </a:p>
        </p:txBody>
      </p:sp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457200" y="3733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Known Values:</a:t>
            </a:r>
          </a:p>
        </p:txBody>
      </p:sp>
      <p:sp>
        <p:nvSpPr>
          <p:cNvPr id="12298" name="TextBox 12"/>
          <p:cNvSpPr txBox="1">
            <a:spLocks noChangeArrowheads="1"/>
          </p:cNvSpPr>
          <p:nvPr/>
        </p:nvSpPr>
        <p:spPr bwMode="auto">
          <a:xfrm>
            <a:off x="609600" y="4022725"/>
            <a:ext cx="1905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Q = Volume flow rate</a:t>
            </a:r>
          </a:p>
          <a:p>
            <a:r>
              <a:rPr lang="en-US" sz="1000"/>
              <a:t>T</a:t>
            </a:r>
            <a:r>
              <a:rPr lang="en-US" sz="1000" baseline="-25000"/>
              <a:t>m,i</a:t>
            </a:r>
            <a:r>
              <a:rPr lang="en-US" sz="1000"/>
              <a:t> = Inlet fluid temperature</a:t>
            </a:r>
          </a:p>
          <a:p>
            <a:r>
              <a:rPr lang="en-US" sz="1000"/>
              <a:t>T</a:t>
            </a:r>
            <a:r>
              <a:rPr lang="en-US" sz="1000" baseline="-25000"/>
              <a:t>m,o </a:t>
            </a:r>
            <a:r>
              <a:rPr lang="en-US" sz="1000"/>
              <a:t>= Outlet fluid temperature</a:t>
            </a:r>
          </a:p>
          <a:p>
            <a:r>
              <a:rPr lang="en-US" sz="1000"/>
              <a:t>T</a:t>
            </a:r>
            <a:r>
              <a:rPr lang="en-US" sz="1000" baseline="-25000"/>
              <a:t>s</a:t>
            </a:r>
            <a:r>
              <a:rPr lang="en-US" sz="1000"/>
              <a:t> = Desired surface temperature</a:t>
            </a:r>
          </a:p>
          <a:p>
            <a:r>
              <a:rPr lang="en-US" sz="1000" u="sng"/>
              <a:t>Fluid Properties</a:t>
            </a:r>
          </a:p>
          <a:p>
            <a:r>
              <a:rPr lang="en-US" sz="1000"/>
              <a:t>ρ = density</a:t>
            </a:r>
          </a:p>
          <a:p>
            <a:r>
              <a:rPr lang="en-US" sz="1000"/>
              <a:t>c</a:t>
            </a:r>
            <a:r>
              <a:rPr lang="en-US" sz="1000" baseline="-25000"/>
              <a:t>p</a:t>
            </a:r>
            <a:r>
              <a:rPr lang="en-US" sz="1000"/>
              <a:t>  = specific heat </a:t>
            </a:r>
          </a:p>
          <a:p>
            <a:r>
              <a:rPr lang="en-US" sz="1000"/>
              <a:t>k = thermal conductivity</a:t>
            </a:r>
          </a:p>
          <a:p>
            <a:r>
              <a:rPr lang="el-GR" sz="1000"/>
              <a:t>μ</a:t>
            </a:r>
            <a:r>
              <a:rPr lang="en-US" sz="1000"/>
              <a:t> = Dynamic viscosity</a:t>
            </a:r>
          </a:p>
          <a:p>
            <a:r>
              <a:rPr lang="en-US" sz="1000"/>
              <a:t>Pr = Prandtl number</a:t>
            </a:r>
          </a:p>
          <a:p>
            <a:r>
              <a:rPr lang="en-US" sz="1000" u="sng"/>
              <a:t>Pipe Properties</a:t>
            </a:r>
            <a:endParaRPr lang="en-US" sz="1000"/>
          </a:p>
          <a:p>
            <a:r>
              <a:rPr lang="en-US" sz="1000"/>
              <a:t>D</a:t>
            </a:r>
            <a:r>
              <a:rPr lang="en-US" sz="1000" baseline="-25000"/>
              <a:t>1</a:t>
            </a:r>
            <a:r>
              <a:rPr lang="en-US" sz="1000"/>
              <a:t> = Inner Diameter</a:t>
            </a:r>
          </a:p>
          <a:p>
            <a:r>
              <a:rPr lang="en-US" sz="1000"/>
              <a:t>D</a:t>
            </a:r>
            <a:r>
              <a:rPr lang="en-US" sz="1000" baseline="-25000"/>
              <a:t>2 </a:t>
            </a:r>
            <a:r>
              <a:rPr lang="en-US" sz="1000"/>
              <a:t>= Outer Diameter</a:t>
            </a:r>
          </a:p>
          <a:p>
            <a:r>
              <a:rPr lang="en-US" sz="1000"/>
              <a:t>k = Thermal conductivity</a:t>
            </a:r>
          </a:p>
          <a:p>
            <a:r>
              <a:rPr lang="en-US" sz="1000"/>
              <a:t>L = total pipe length</a:t>
            </a:r>
          </a:p>
          <a:p>
            <a:r>
              <a:rPr lang="en-US" sz="1000" u="sng"/>
              <a:t>Insulation Properties</a:t>
            </a:r>
          </a:p>
          <a:p>
            <a:r>
              <a:rPr lang="en-US" sz="1000"/>
              <a:t>k = Thermal conductivity</a:t>
            </a:r>
          </a:p>
          <a:p>
            <a:endParaRPr lang="en-US" sz="1000"/>
          </a:p>
        </p:txBody>
      </p:sp>
      <p:sp>
        <p:nvSpPr>
          <p:cNvPr id="12299" name="TextBox 13"/>
          <p:cNvSpPr txBox="1">
            <a:spLocks noChangeArrowheads="1"/>
          </p:cNvSpPr>
          <p:nvPr/>
        </p:nvSpPr>
        <p:spPr bwMode="auto">
          <a:xfrm>
            <a:off x="2971800" y="3287713"/>
            <a:ext cx="579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-Use Thermal Resistance to calculate the required thickness.</a:t>
            </a:r>
          </a:p>
        </p:txBody>
      </p:sp>
      <p:sp>
        <p:nvSpPr>
          <p:cNvPr id="12300" name="TextBox 14"/>
          <p:cNvSpPr txBox="1">
            <a:spLocks noChangeArrowheads="1"/>
          </p:cNvSpPr>
          <p:nvPr/>
        </p:nvSpPr>
        <p:spPr bwMode="auto">
          <a:xfrm>
            <a:off x="3124200" y="3748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Calculate:</a:t>
            </a:r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3429000" y="4022725"/>
            <a:ext cx="3581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q = convective heat transfer from fluid</a:t>
            </a:r>
          </a:p>
          <a:p>
            <a:r>
              <a:rPr lang="en-US" sz="1000"/>
              <a:t>R</a:t>
            </a:r>
            <a:r>
              <a:rPr lang="en-US" sz="1000" baseline="-25000"/>
              <a:t>fluid</a:t>
            </a:r>
            <a:r>
              <a:rPr lang="en-US" sz="1000"/>
              <a:t> = Thermal Resistance of fluid</a:t>
            </a:r>
          </a:p>
          <a:p>
            <a:r>
              <a:rPr lang="en-US" sz="1000"/>
              <a:t>     f = friction factor for the pipe (assuming smooth)</a:t>
            </a:r>
          </a:p>
          <a:p>
            <a:r>
              <a:rPr lang="en-US" sz="1000"/>
              <a:t>     Re = Reynolds number to determine laminar or turbulent flow.</a:t>
            </a:r>
          </a:p>
          <a:p>
            <a:r>
              <a:rPr lang="en-US" sz="1000"/>
              <a:t>     Nu = Nusselt Number</a:t>
            </a:r>
          </a:p>
          <a:p>
            <a:r>
              <a:rPr lang="en-US" sz="1000"/>
              <a:t>     h = Convective coefficient for the fluid</a:t>
            </a:r>
          </a:p>
          <a:p>
            <a:r>
              <a:rPr lang="en-US" sz="1000"/>
              <a:t>R</a:t>
            </a:r>
            <a:r>
              <a:rPr lang="en-US" sz="1000" baseline="-25000"/>
              <a:t>pipe</a:t>
            </a:r>
            <a:r>
              <a:rPr lang="en-US" sz="1000"/>
              <a:t> = Thermal Resistance of pipe</a:t>
            </a:r>
          </a:p>
          <a:p>
            <a:r>
              <a:rPr lang="en-US" sz="1000"/>
              <a:t>R</a:t>
            </a:r>
            <a:r>
              <a:rPr lang="en-US" sz="1000" baseline="-25000"/>
              <a:t>insul</a:t>
            </a:r>
            <a:r>
              <a:rPr lang="en-US" sz="1000"/>
              <a:t> = Thermal Resistance of the insulation</a:t>
            </a:r>
          </a:p>
          <a:p>
            <a:r>
              <a:rPr lang="en-US" sz="1000"/>
              <a:t>R</a:t>
            </a:r>
            <a:r>
              <a:rPr lang="en-US" sz="1000" baseline="-25000"/>
              <a:t>tot</a:t>
            </a:r>
            <a:r>
              <a:rPr lang="en-US" sz="1000"/>
              <a:t> = Total Thermal Resistance</a:t>
            </a:r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3429000" y="1766888"/>
            <a:ext cx="480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-Assume constant surface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Solution</a:t>
            </a:r>
          </a:p>
        </p:txBody>
      </p:sp>
      <p:sp>
        <p:nvSpPr>
          <p:cNvPr id="13315" name="Text Box 29"/>
          <p:cNvSpPr txBox="1">
            <a:spLocks noChangeArrowheads="1"/>
          </p:cNvSpPr>
          <p:nvPr/>
        </p:nvSpPr>
        <p:spPr bwMode="auto">
          <a:xfrm>
            <a:off x="609600" y="164465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 = ρ*Q*c</a:t>
            </a:r>
            <a:r>
              <a:rPr lang="en-US" baseline="-25000"/>
              <a:t>p</a:t>
            </a:r>
            <a:r>
              <a:rPr lang="en-US"/>
              <a:t>*(T</a:t>
            </a:r>
            <a:r>
              <a:rPr lang="en-US" baseline="-25000"/>
              <a:t>m,i</a:t>
            </a:r>
            <a:r>
              <a:rPr lang="en-US"/>
              <a:t> - T</a:t>
            </a:r>
            <a:r>
              <a:rPr lang="en-US" baseline="-25000"/>
              <a:t>m,o</a:t>
            </a:r>
            <a:r>
              <a:rPr lang="en-US"/>
              <a:t>)</a:t>
            </a:r>
          </a:p>
        </p:txBody>
      </p:sp>
      <p:sp>
        <p:nvSpPr>
          <p:cNvPr id="13316" name="Text Box 30"/>
          <p:cNvSpPr txBox="1">
            <a:spLocks noChangeArrowheads="1"/>
          </p:cNvSpPr>
          <p:nvPr/>
        </p:nvSpPr>
        <p:spPr bwMode="auto">
          <a:xfrm>
            <a:off x="609600" y="2101850"/>
            <a:ext cx="3581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 R</a:t>
            </a:r>
            <a:r>
              <a:rPr lang="nb-NO" baseline="-25000"/>
              <a:t>tot</a:t>
            </a:r>
            <a:r>
              <a:rPr lang="nb-NO"/>
              <a:t> = </a:t>
            </a:r>
            <a:r>
              <a:rPr lang="el-GR">
                <a:latin typeface="Arial" charset="0"/>
              </a:rPr>
              <a:t>Δ</a:t>
            </a:r>
            <a:r>
              <a:rPr lang="en-US">
                <a:latin typeface="Arial" charset="0"/>
              </a:rPr>
              <a:t>T/q = </a:t>
            </a:r>
            <a:r>
              <a:rPr lang="nb-NO"/>
              <a:t> [((T</a:t>
            </a:r>
            <a:r>
              <a:rPr lang="nb-NO" baseline="-25000"/>
              <a:t>o</a:t>
            </a:r>
            <a:r>
              <a:rPr lang="nb-NO"/>
              <a:t> + T</a:t>
            </a:r>
            <a:r>
              <a:rPr lang="nb-NO" baseline="-25000"/>
              <a:t>i</a:t>
            </a:r>
            <a:r>
              <a:rPr lang="nb-NO"/>
              <a:t>)/2) – T</a:t>
            </a:r>
            <a:r>
              <a:rPr lang="nb-NO" baseline="-25000"/>
              <a:t>s</a:t>
            </a:r>
            <a:r>
              <a:rPr lang="nb-NO"/>
              <a:t>]/q</a:t>
            </a:r>
            <a:endParaRPr lang="en-US"/>
          </a:p>
        </p:txBody>
      </p:sp>
      <p:sp>
        <p:nvSpPr>
          <p:cNvPr id="13317" name="Text Box 31"/>
          <p:cNvSpPr txBox="1">
            <a:spLocks noChangeArrowheads="1"/>
          </p:cNvSpPr>
          <p:nvPr/>
        </p:nvSpPr>
        <p:spPr bwMode="auto">
          <a:xfrm>
            <a:off x="609600" y="2438400"/>
            <a:ext cx="289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tot </a:t>
            </a:r>
            <a:r>
              <a:rPr lang="en-US"/>
              <a:t>= R</a:t>
            </a:r>
            <a:r>
              <a:rPr lang="en-US" baseline="-25000"/>
              <a:t>fluid</a:t>
            </a:r>
            <a:r>
              <a:rPr lang="en-US"/>
              <a:t> + R</a:t>
            </a:r>
            <a:r>
              <a:rPr lang="en-US" baseline="-25000"/>
              <a:t>pipe</a:t>
            </a:r>
            <a:r>
              <a:rPr lang="en-US"/>
              <a:t> + R</a:t>
            </a:r>
            <a:r>
              <a:rPr lang="en-US" baseline="-25000"/>
              <a:t>insul</a:t>
            </a:r>
          </a:p>
        </p:txBody>
      </p:sp>
      <p:sp>
        <p:nvSpPr>
          <p:cNvPr id="13318" name="Text Box 32"/>
          <p:cNvSpPr txBox="1">
            <a:spLocks noChangeArrowheads="1"/>
          </p:cNvSpPr>
          <p:nvPr/>
        </p:nvSpPr>
        <p:spPr bwMode="auto">
          <a:xfrm>
            <a:off x="609600" y="2787650"/>
            <a:ext cx="289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insul</a:t>
            </a:r>
            <a:r>
              <a:rPr lang="en-US"/>
              <a:t> = R</a:t>
            </a:r>
            <a:r>
              <a:rPr lang="en-US" baseline="-25000"/>
              <a:t>tot</a:t>
            </a:r>
            <a:r>
              <a:rPr lang="en-US"/>
              <a:t> - R</a:t>
            </a:r>
            <a:r>
              <a:rPr lang="en-US" baseline="-25000"/>
              <a:t>fluid</a:t>
            </a:r>
            <a:r>
              <a:rPr lang="en-US"/>
              <a:t> - R</a:t>
            </a:r>
            <a:r>
              <a:rPr lang="en-US" baseline="-25000"/>
              <a:t>pipe</a:t>
            </a:r>
          </a:p>
        </p:txBody>
      </p:sp>
      <p:sp>
        <p:nvSpPr>
          <p:cNvPr id="13319" name="Text Box 33"/>
          <p:cNvSpPr txBox="1">
            <a:spLocks noChangeArrowheads="1"/>
          </p:cNvSpPr>
          <p:nvPr/>
        </p:nvSpPr>
        <p:spPr bwMode="auto">
          <a:xfrm>
            <a:off x="609600" y="3168650"/>
            <a:ext cx="228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</a:t>
            </a:r>
            <a:r>
              <a:rPr lang="en-US" baseline="-25000"/>
              <a:t>D</a:t>
            </a:r>
            <a:r>
              <a:rPr lang="en-US"/>
              <a:t> = 4*ρ*Q/(π*D*μ)</a:t>
            </a:r>
          </a:p>
        </p:txBody>
      </p:sp>
      <p:sp>
        <p:nvSpPr>
          <p:cNvPr id="13320" name="Text Box 34"/>
          <p:cNvSpPr txBox="1">
            <a:spLocks noChangeArrowheads="1"/>
          </p:cNvSpPr>
          <p:nvPr/>
        </p:nvSpPr>
        <p:spPr bwMode="auto">
          <a:xfrm>
            <a:off x="838200" y="3517900"/>
            <a:ext cx="6629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laminar, Nu = 3.66</a:t>
            </a:r>
          </a:p>
          <a:p>
            <a:r>
              <a:rPr lang="en-US"/>
              <a:t>If Turbulent, Nu = [(f/8)*(Re</a:t>
            </a:r>
            <a:r>
              <a:rPr lang="en-US" baseline="-25000"/>
              <a:t>D</a:t>
            </a:r>
            <a:r>
              <a:rPr lang="en-US"/>
              <a:t> - 1000)*Pr]/[1 + 12.7*(f/8)</a:t>
            </a:r>
            <a:r>
              <a:rPr lang="en-US" baseline="30000"/>
              <a:t>1/2</a:t>
            </a:r>
            <a:r>
              <a:rPr lang="en-US"/>
              <a:t>*(Pr</a:t>
            </a:r>
            <a:r>
              <a:rPr lang="en-US" baseline="30000"/>
              <a:t>2/3</a:t>
            </a:r>
            <a:r>
              <a:rPr lang="en-US"/>
              <a:t> -1 )]</a:t>
            </a:r>
          </a:p>
          <a:p>
            <a:r>
              <a:rPr lang="en-US"/>
              <a:t>         For a smooth pipe, f = (0.790*ln(Re</a:t>
            </a:r>
            <a:r>
              <a:rPr lang="en-US" baseline="-25000"/>
              <a:t>D</a:t>
            </a:r>
            <a:r>
              <a:rPr lang="en-US"/>
              <a:t>) - 1.64)</a:t>
            </a:r>
            <a:r>
              <a:rPr lang="en-US" baseline="30000"/>
              <a:t>-2</a:t>
            </a:r>
          </a:p>
        </p:txBody>
      </p:sp>
      <p:sp>
        <p:nvSpPr>
          <p:cNvPr id="13321" name="Text Box 35"/>
          <p:cNvSpPr txBox="1">
            <a:spLocks noChangeArrowheads="1"/>
          </p:cNvSpPr>
          <p:nvPr/>
        </p:nvSpPr>
        <p:spPr bwMode="auto">
          <a:xfrm>
            <a:off x="609600" y="46482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fluid</a:t>
            </a:r>
            <a:r>
              <a:rPr lang="en-US"/>
              <a:t> = 1/[h*L*π*D</a:t>
            </a:r>
            <a:r>
              <a:rPr lang="en-US" baseline="-25000"/>
              <a:t>1</a:t>
            </a:r>
            <a:r>
              <a:rPr lang="en-US"/>
              <a:t>]</a:t>
            </a:r>
          </a:p>
        </p:txBody>
      </p:sp>
      <p:sp>
        <p:nvSpPr>
          <p:cNvPr id="13322" name="Text Box 36"/>
          <p:cNvSpPr txBox="1">
            <a:spLocks noChangeArrowheads="1"/>
          </p:cNvSpPr>
          <p:nvPr/>
        </p:nvSpPr>
        <p:spPr bwMode="auto">
          <a:xfrm>
            <a:off x="609600" y="431165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 = k</a:t>
            </a:r>
            <a:r>
              <a:rPr lang="en-US" baseline="-25000"/>
              <a:t>fluid</a:t>
            </a:r>
            <a:r>
              <a:rPr lang="en-US"/>
              <a:t>*Nu/D</a:t>
            </a:r>
            <a:r>
              <a:rPr lang="en-US" baseline="-25000"/>
              <a:t>1</a:t>
            </a:r>
          </a:p>
        </p:txBody>
      </p:sp>
      <p:sp>
        <p:nvSpPr>
          <p:cNvPr id="13323" name="Text Box 37"/>
          <p:cNvSpPr txBox="1">
            <a:spLocks noChangeArrowheads="1"/>
          </p:cNvSpPr>
          <p:nvPr/>
        </p:nvSpPr>
        <p:spPr bwMode="auto">
          <a:xfrm>
            <a:off x="609600" y="499745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pipe</a:t>
            </a:r>
            <a:r>
              <a:rPr lang="en-US"/>
              <a:t> = ln(D</a:t>
            </a:r>
            <a:r>
              <a:rPr lang="en-US" baseline="-25000"/>
              <a:t>2</a:t>
            </a:r>
            <a:r>
              <a:rPr lang="en-US"/>
              <a:t>/D</a:t>
            </a:r>
            <a:r>
              <a:rPr lang="en-US" baseline="-25000"/>
              <a:t>1</a:t>
            </a:r>
            <a:r>
              <a:rPr lang="en-US"/>
              <a:t>)/(2*L*π*k</a:t>
            </a:r>
            <a:r>
              <a:rPr lang="en-US" baseline="-25000"/>
              <a:t>pipe</a:t>
            </a:r>
            <a:r>
              <a:rPr lang="en-US"/>
              <a:t>)</a:t>
            </a:r>
          </a:p>
        </p:txBody>
      </p:sp>
      <p:sp>
        <p:nvSpPr>
          <p:cNvPr id="13324" name="Text Box 38"/>
          <p:cNvSpPr txBox="1">
            <a:spLocks noChangeArrowheads="1"/>
          </p:cNvSpPr>
          <p:nvPr/>
        </p:nvSpPr>
        <p:spPr bwMode="auto">
          <a:xfrm>
            <a:off x="609600" y="5334000"/>
            <a:ext cx="464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insul</a:t>
            </a:r>
            <a:r>
              <a:rPr lang="en-US"/>
              <a:t> = ln(D</a:t>
            </a:r>
            <a:r>
              <a:rPr lang="en-US" baseline="-25000"/>
              <a:t>3</a:t>
            </a:r>
            <a:r>
              <a:rPr lang="en-US"/>
              <a:t>/D</a:t>
            </a:r>
            <a:r>
              <a:rPr lang="en-US" baseline="-25000"/>
              <a:t>2</a:t>
            </a:r>
            <a:r>
              <a:rPr lang="en-US"/>
              <a:t>)/(2*L*π*k</a:t>
            </a:r>
            <a:r>
              <a:rPr lang="en-US" baseline="-25000"/>
              <a:t>insul</a:t>
            </a:r>
            <a:r>
              <a:rPr lang="en-US"/>
              <a:t>),</a:t>
            </a:r>
          </a:p>
        </p:txBody>
      </p:sp>
      <p:sp>
        <p:nvSpPr>
          <p:cNvPr id="13325" name="Text Box 39"/>
          <p:cNvSpPr txBox="1">
            <a:spLocks noChangeArrowheads="1"/>
          </p:cNvSpPr>
          <p:nvPr/>
        </p:nvSpPr>
        <p:spPr bwMode="auto">
          <a:xfrm>
            <a:off x="609600" y="5683250"/>
            <a:ext cx="335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3</a:t>
            </a:r>
            <a:r>
              <a:rPr lang="en-US"/>
              <a:t> = D</a:t>
            </a:r>
            <a:r>
              <a:rPr lang="en-US" baseline="-25000"/>
              <a:t>2</a:t>
            </a:r>
            <a:r>
              <a:rPr lang="en-US"/>
              <a:t>*exp(R</a:t>
            </a:r>
            <a:r>
              <a:rPr lang="en-US" baseline="-25000"/>
              <a:t>insul</a:t>
            </a:r>
            <a:r>
              <a:rPr lang="en-US"/>
              <a:t>*2*L*π*k</a:t>
            </a:r>
            <a:r>
              <a:rPr lang="en-US" baseline="-25000"/>
              <a:t>insul</a:t>
            </a:r>
            <a:r>
              <a:rPr lang="en-US"/>
              <a:t>)</a:t>
            </a:r>
          </a:p>
        </p:txBody>
      </p:sp>
      <p:sp>
        <p:nvSpPr>
          <p:cNvPr id="13326" name="Text Box 40"/>
          <p:cNvSpPr txBox="1">
            <a:spLocks noChangeArrowheads="1"/>
          </p:cNvSpPr>
          <p:nvPr/>
        </p:nvSpPr>
        <p:spPr bwMode="auto">
          <a:xfrm>
            <a:off x="685800" y="6130925"/>
            <a:ext cx="1524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 = (D</a:t>
            </a:r>
            <a:r>
              <a:rPr lang="en-US" baseline="-25000"/>
              <a:t>3</a:t>
            </a:r>
            <a:r>
              <a:rPr lang="en-US"/>
              <a:t> - D</a:t>
            </a:r>
            <a:r>
              <a:rPr lang="en-US" baseline="-25000"/>
              <a:t>2</a:t>
            </a:r>
            <a:r>
              <a:rPr lang="en-US"/>
              <a:t>)/2</a:t>
            </a:r>
          </a:p>
        </p:txBody>
      </p:sp>
      <p:sp>
        <p:nvSpPr>
          <p:cNvPr id="13327" name="Text Box 41"/>
          <p:cNvSpPr txBox="1">
            <a:spLocks noChangeArrowheads="1"/>
          </p:cNvSpPr>
          <p:nvPr/>
        </p:nvSpPr>
        <p:spPr bwMode="auto">
          <a:xfrm>
            <a:off x="2514600" y="6130925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</a:t>
            </a:r>
            <a:r>
              <a:rPr lang="en-US" b="1">
                <a:sym typeface="Wingdings" pitchFamily="2" charset="2"/>
              </a:rPr>
              <a:t>Final Solution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Program Results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200400" y="51816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hlinkClick r:id="rId2" action="ppaction://hlinkfile"/>
              </a:rPr>
              <a:t>340Project.xlsx</a:t>
            </a:r>
            <a:endParaRPr lang="en-US" sz="280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762000" y="1447800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Main Features: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990600" y="1981200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-Drop Down Boxes for Convenience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990600" y="2551113"/>
            <a:ext cx="7467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-Material tables can easily be edited to fulfill the company’s specific requirements.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990600" y="3541713"/>
            <a:ext cx="7162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-Includes equations and results in order to verify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Conclusion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762000" y="1533525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-Works well as a general tool.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371600" y="2093913"/>
            <a:ext cx="5867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-Needs more specific data to improve usefulness.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838200" y="2932113"/>
            <a:ext cx="7239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-Only accurate as long as the assumptions are true.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838200" y="3770313"/>
            <a:ext cx="7162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-Sometimes no insulation is required, which the program indicates.</a:t>
            </a:r>
          </a:p>
        </p:txBody>
      </p: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838200" y="4733925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-Simplifies the engineering process.</a:t>
            </a:r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1371600" y="5141913"/>
            <a:ext cx="670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-Would be nice if it had a cost estimate calculator.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Appendix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685800" y="1608138"/>
            <a:ext cx="7772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Property values used in the Pipe Insulation Calculator were obtained from Tables  A.1 and A.3 of </a:t>
            </a:r>
            <a:r>
              <a:rPr lang="en-US" i="1"/>
              <a:t>Fundamentals of Heat and Mass Transfer(Sixth Edition)</a:t>
            </a:r>
            <a:r>
              <a:rPr lang="en-US"/>
              <a:t> by  Incropera, DeWitt, Bergman, and Lavine.</a:t>
            </a:r>
          </a:p>
          <a:p>
            <a:endParaRPr lang="en-US"/>
          </a:p>
          <a:p>
            <a:r>
              <a:rPr lang="en-US"/>
              <a:t>Equations were also obtained from </a:t>
            </a:r>
            <a:r>
              <a:rPr lang="en-US" i="1"/>
              <a:t>Fundamentals of Heat and Mass Transfer (Sixth Edition)</a:t>
            </a:r>
            <a:r>
              <a:rPr lang="en-US"/>
              <a:t> by Incropera, DeWitt, Bergman, and Lavine.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344</TotalTime>
  <Words>568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Insulation Thickness Calculator</vt:lpstr>
      <vt:lpstr>Project description</vt:lpstr>
      <vt:lpstr>Heat Transfer Principles</vt:lpstr>
      <vt:lpstr>Solution</vt:lpstr>
      <vt:lpstr>Program Results</vt:lpstr>
      <vt:lpstr>Conclusion</vt:lpstr>
      <vt:lpstr>Appendix</vt:lpstr>
    </vt:vector>
  </TitlesOfParts>
  <Company>Brigham Young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profilec</dc:creator>
  <cp:lastModifiedBy>Open Access Technologies</cp:lastModifiedBy>
  <cp:revision>23</cp:revision>
  <dcterms:created xsi:type="dcterms:W3CDTF">2010-03-29T19:57:47Z</dcterms:created>
  <dcterms:modified xsi:type="dcterms:W3CDTF">2010-03-31T13:09:19Z</dcterms:modified>
</cp:coreProperties>
</file>