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 autoAdjust="0"/>
    <p:restoredTop sz="94660" autoAdjust="0"/>
  </p:normalViewPr>
  <p:slideViewPr>
    <p:cSldViewPr>
      <p:cViewPr>
        <p:scale>
          <a:sx n="75" d="100"/>
          <a:sy n="75" d="100"/>
        </p:scale>
        <p:origin x="-1014" y="-7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 Diagonal Corner Rectangle 3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/>
          <a:lstStyle>
            <a:lvl1pPr marL="0" algn="r">
              <a:defRPr sz="4800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>
          <a:xfrm>
            <a:off x="5562600" y="6508750"/>
            <a:ext cx="3001963" cy="274638"/>
          </a:xfrm>
        </p:spPr>
        <p:txBody>
          <a:bodyPr/>
          <a:lstStyle>
            <a:lvl1pPr>
              <a:defRPr/>
            </a:lvl1pPr>
          </a:lstStyle>
          <a:p>
            <a:fld id="{8D890E3A-792F-4921-A2FA-9963C610EA6C}" type="datetimeFigureOut">
              <a:rPr lang="en-US"/>
              <a:pPr/>
              <a:t>3/31/2010</a:t>
            </a:fld>
            <a:endParaRPr lang="en-US"/>
          </a:p>
        </p:txBody>
      </p:sp>
      <p:sp>
        <p:nvSpPr>
          <p:cNvPr id="6" name="Slide Number Placeholder 10"/>
          <p:cNvSpPr>
            <a:spLocks noGrp="1"/>
          </p:cNvSpPr>
          <p:nvPr>
            <p:ph type="sldNum" sz="quarter" idx="11"/>
          </p:nvPr>
        </p:nvSpPr>
        <p:spPr>
          <a:xfrm>
            <a:off x="8639175" y="6508750"/>
            <a:ext cx="463550" cy="274638"/>
          </a:xfrm>
        </p:spPr>
        <p:txBody>
          <a:bodyPr/>
          <a:lstStyle>
            <a:lvl1pPr>
              <a:defRPr/>
            </a:lvl1pPr>
          </a:lstStyle>
          <a:p>
            <a:fld id="{55BA2EDD-60DC-4C51-91A6-E9EF2C8DAC0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Footer Placeholder 11"/>
          <p:cNvSpPr>
            <a:spLocks noGrp="1"/>
          </p:cNvSpPr>
          <p:nvPr>
            <p:ph type="ftr" sz="quarter" idx="12"/>
          </p:nvPr>
        </p:nvSpPr>
        <p:spPr>
          <a:xfrm>
            <a:off x="1600200" y="6508750"/>
            <a:ext cx="3906838" cy="274638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fld id="{BAC08BF7-39E5-4277-8350-71F476BFDA4B}" type="datetimeFigureOut">
              <a:rPr lang="en-US"/>
              <a:pPr/>
              <a:t>3/31/2010</a:t>
            </a:fld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5D44924-819C-4EC8-B0A4-5EC736F13D7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fld id="{8685FC24-4D4F-4008-8F6B-F284E5BCBB65}" type="datetimeFigureOut">
              <a:rPr lang="en-US"/>
              <a:pPr/>
              <a:t>3/31/2010</a:t>
            </a:fld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95B288-1863-48F7-BB6E-8F45BAA0075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88963" y="1423988"/>
            <a:ext cx="8001000" cy="9525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604804A-9A14-41D1-9D23-CC56799D01C5}" type="datetimeFigureOut">
              <a:rPr lang="en-US"/>
              <a:pPr/>
              <a:t>3/31/2010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E0C9455-F245-43D2-8892-98BFABA96A2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000125" y="3267075"/>
            <a:ext cx="7407275" cy="9525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7"/>
          <p:cNvSpPr>
            <a:spLocks noGrp="1"/>
          </p:cNvSpPr>
          <p:nvPr>
            <p:ph type="dt" sz="half" idx="10"/>
          </p:nvPr>
        </p:nvSpPr>
        <p:spPr>
          <a:xfrm>
            <a:off x="5562600" y="6513513"/>
            <a:ext cx="3001963" cy="274637"/>
          </a:xfrm>
        </p:spPr>
        <p:txBody>
          <a:bodyPr/>
          <a:lstStyle>
            <a:lvl1pPr>
              <a:defRPr/>
            </a:lvl1pPr>
          </a:lstStyle>
          <a:p>
            <a:fld id="{46B3AAFA-0A4A-46AD-8AF2-8E148E729E3E}" type="datetimeFigureOut">
              <a:rPr lang="en-US"/>
              <a:pPr/>
              <a:t>3/31/2010</a:t>
            </a:fld>
            <a:endParaRPr lang="en-US"/>
          </a:p>
        </p:txBody>
      </p:sp>
      <p:sp>
        <p:nvSpPr>
          <p:cNvPr id="6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639175" y="6513513"/>
            <a:ext cx="463550" cy="274637"/>
          </a:xfrm>
        </p:spPr>
        <p:txBody>
          <a:bodyPr/>
          <a:lstStyle>
            <a:lvl1pPr>
              <a:defRPr/>
            </a:lvl1pPr>
          </a:lstStyle>
          <a:p>
            <a:fld id="{BF9390AF-5D92-4698-8EA0-C10B8810CAE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1600200" y="6513513"/>
            <a:ext cx="3906838" cy="274637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588963" y="1423988"/>
            <a:ext cx="8001000" cy="9525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D66888E-20F6-4DBA-A41F-4DF114FB9D6A}" type="datetimeFigureOut">
              <a:rPr lang="en-US"/>
              <a:pPr/>
              <a:t>3/31/2010</a:t>
            </a:fld>
            <a:endParaRPr 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40763" y="6515100"/>
            <a:ext cx="465137" cy="273050"/>
          </a:xfrm>
        </p:spPr>
        <p:txBody>
          <a:bodyPr/>
          <a:lstStyle>
            <a:lvl1pPr>
              <a:defRPr/>
            </a:lvl1pPr>
          </a:lstStyle>
          <a:p>
            <a:fld id="{C2AADC57-757D-4A63-A281-9CF39F815C9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17538" y="2165350"/>
            <a:ext cx="3748087" cy="9525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/>
          <a:p>
            <a:pPr algn="ctr"/>
            <a:endParaRPr lang="en-US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800600" y="2165350"/>
            <a:ext cx="3749675" cy="9525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/>
          <a:p>
            <a:pPr algn="ctr"/>
            <a:endParaRPr lang="en-US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B2C4ABC-8668-499A-A993-4A8E47326C94}" type="datetimeFigureOut">
              <a:rPr lang="en-US"/>
              <a:pPr/>
              <a:t>3/31/2010</a:t>
            </a:fld>
            <a:endParaRPr lang="en-US"/>
          </a:p>
        </p:txBody>
      </p:sp>
      <p:sp>
        <p:nvSpPr>
          <p:cNvPr id="10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1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40763" y="6515100"/>
            <a:ext cx="465137" cy="273050"/>
          </a:xfrm>
        </p:spPr>
        <p:txBody>
          <a:bodyPr/>
          <a:lstStyle>
            <a:lvl1pPr>
              <a:defRPr/>
            </a:lvl1pPr>
          </a:lstStyle>
          <a:p>
            <a:fld id="{43D5DAA1-409E-4EA4-91CA-6764EDF7AE3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588963" y="1423988"/>
            <a:ext cx="8001000" cy="9525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2FFC0D3-27E7-4A7F-A6D2-0DB6BF7DBE70}" type="datetimeFigureOut">
              <a:rPr lang="en-US"/>
              <a:pPr/>
              <a:t>3/31/2010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CF85BDD-77D1-49FC-92DB-46607A99621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Date Placeholder 1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fld id="{399AD11A-ADAD-4328-A545-3A03E338DB0F}" type="datetimeFigureOut">
              <a:rPr lang="en-US"/>
              <a:pPr/>
              <a:t>3/31/2010</a:t>
            </a:fld>
            <a:endParaRPr lang="en-US"/>
          </a:p>
        </p:txBody>
      </p:sp>
      <p:sp>
        <p:nvSpPr>
          <p:cNvPr id="4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06B9659-D706-485E-86A7-D7771D7F9E8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5057775" y="1057275"/>
            <a:ext cx="3748088" cy="9525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/>
          <a:lstStyle>
            <a:lvl1pPr marL="0" algn="r">
              <a:buNone/>
              <a:defRPr sz="2000" b="1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8"/>
          <p:cNvSpPr>
            <a:spLocks noGrp="1"/>
          </p:cNvSpPr>
          <p:nvPr>
            <p:ph type="dt" sz="half" idx="10"/>
          </p:nvPr>
        </p:nvSpPr>
        <p:spPr>
          <a:xfrm>
            <a:off x="5562600" y="6513513"/>
            <a:ext cx="3001963" cy="274637"/>
          </a:xfrm>
        </p:spPr>
        <p:txBody>
          <a:bodyPr/>
          <a:lstStyle>
            <a:lvl1pPr>
              <a:defRPr/>
            </a:lvl1pPr>
          </a:lstStyle>
          <a:p>
            <a:fld id="{64414D4D-D4C3-4254-8BEF-B5C5F15E6BAD}" type="datetimeFigureOut">
              <a:rPr lang="en-US"/>
              <a:pPr/>
              <a:t>3/31/2010</a:t>
            </a:fld>
            <a:endParaRPr lang="en-US"/>
          </a:p>
        </p:txBody>
      </p:sp>
      <p:sp>
        <p:nvSpPr>
          <p:cNvPr id="7" name="Slide Number Placeholder 9"/>
          <p:cNvSpPr>
            <a:spLocks noGrp="1"/>
          </p:cNvSpPr>
          <p:nvPr>
            <p:ph type="sldNum" sz="quarter" idx="11"/>
          </p:nvPr>
        </p:nvSpPr>
        <p:spPr>
          <a:xfrm>
            <a:off x="8639175" y="6513513"/>
            <a:ext cx="463550" cy="274637"/>
          </a:xfrm>
        </p:spPr>
        <p:txBody>
          <a:bodyPr/>
          <a:lstStyle>
            <a:lvl1pPr>
              <a:defRPr/>
            </a:lvl1pPr>
          </a:lstStyle>
          <a:p>
            <a:fld id="{73A755B3-1A0B-431B-A45C-2EC74EC73E5D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8" name="Footer Placeholder 10"/>
          <p:cNvSpPr>
            <a:spLocks noGrp="1"/>
          </p:cNvSpPr>
          <p:nvPr>
            <p:ph type="ftr" sz="quarter" idx="12"/>
          </p:nvPr>
        </p:nvSpPr>
        <p:spPr>
          <a:xfrm>
            <a:off x="1600200" y="6513513"/>
            <a:ext cx="3906838" cy="274637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/>
          <a:lstStyle>
            <a:lvl1pPr marL="0" algn="r">
              <a:buNone/>
              <a:defRPr sz="2000" b="1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>
            <a:lvl1pPr indent="0">
              <a:buNone/>
              <a:defRPr sz="3200"/>
            </a:lvl1pPr>
            <a:extLst/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5" name="Date Placeholder 7"/>
          <p:cNvSpPr>
            <a:spLocks noGrp="1"/>
          </p:cNvSpPr>
          <p:nvPr>
            <p:ph type="dt" sz="half" idx="10"/>
          </p:nvPr>
        </p:nvSpPr>
        <p:spPr>
          <a:xfrm>
            <a:off x="5562600" y="6508750"/>
            <a:ext cx="3001963" cy="274638"/>
          </a:xfrm>
        </p:spPr>
        <p:txBody>
          <a:bodyPr/>
          <a:lstStyle>
            <a:lvl1pPr>
              <a:defRPr/>
            </a:lvl1pPr>
          </a:lstStyle>
          <a:p>
            <a:fld id="{2D354A35-CD9E-4256-82B5-50347A3CDCB0}" type="datetimeFigureOut">
              <a:rPr lang="en-US"/>
              <a:pPr/>
              <a:t>3/31/2010</a:t>
            </a:fld>
            <a:endParaRPr lang="en-US"/>
          </a:p>
        </p:txBody>
      </p:sp>
      <p:sp>
        <p:nvSpPr>
          <p:cNvPr id="6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639175" y="6508750"/>
            <a:ext cx="463550" cy="274638"/>
          </a:xfrm>
        </p:spPr>
        <p:txBody>
          <a:bodyPr/>
          <a:lstStyle>
            <a:lvl1pPr>
              <a:defRPr/>
            </a:lvl1pPr>
          </a:lstStyle>
          <a:p>
            <a:fld id="{E2F0D1FA-ADFF-47B0-85E1-864F1147506A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1600200" y="6508750"/>
            <a:ext cx="3906838" cy="274638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1638" cy="274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300">
                <a:solidFill>
                  <a:srgbClr val="B9BBB2"/>
                </a:solidFill>
              </a:defRPr>
            </a:lvl1pPr>
          </a:lstStyle>
          <a:p>
            <a:endParaRPr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1963" cy="274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300">
                <a:solidFill>
                  <a:srgbClr val="B9BBB2"/>
                </a:solidFill>
              </a:defRPr>
            </a:lvl1pPr>
          </a:lstStyle>
          <a:p>
            <a:fld id="{79154F1F-D72D-4515-B6BF-ECD0D339A03E}" type="datetimeFigureOut">
              <a:rPr lang="en-US"/>
              <a:pPr/>
              <a:t>3/31/2010</a:t>
            </a:fld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39175" y="6515100"/>
            <a:ext cx="463550" cy="27305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>
                <a:solidFill>
                  <a:srgbClr val="DFE0D4"/>
                </a:solidFill>
              </a:defRPr>
            </a:lvl1pPr>
          </a:lstStyle>
          <a:p>
            <a:fld id="{668837AF-D6D4-4FA4-8816-4ECA1F77B1A4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54000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33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457200" y="16462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699" r:id="rId7"/>
    <p:sldLayoutId id="2147483708" r:id="rId8"/>
    <p:sldLayoutId id="2147483709" r:id="rId9"/>
    <p:sldLayoutId id="2147483700" r:id="rId10"/>
    <p:sldLayoutId id="2147483701" r:id="rId11"/>
  </p:sldLayoutIdLst>
  <p:txStyles>
    <p:titleStyle>
      <a:lvl1pPr marL="53975" indent="-53975" algn="r" rtl="0" eaLnBrk="0" fontAlgn="base" hangingPunct="0">
        <a:spcBef>
          <a:spcPct val="0"/>
        </a:spcBef>
        <a:spcAft>
          <a:spcPct val="0"/>
        </a:spcAft>
        <a:defRPr sz="4600" kern="1200">
          <a:solidFill>
            <a:srgbClr val="E7EACB"/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lvl2pPr marL="53975" indent="-53975" algn="r" rtl="0" eaLnBrk="0" fontAlgn="base" hangingPunct="0">
        <a:spcBef>
          <a:spcPct val="0"/>
        </a:spcBef>
        <a:spcAft>
          <a:spcPct val="0"/>
        </a:spcAft>
        <a:defRPr sz="4600">
          <a:solidFill>
            <a:srgbClr val="E7EACB"/>
          </a:solidFill>
          <a:latin typeface="Rockwell" pitchFamily="18" charset="0"/>
        </a:defRPr>
      </a:lvl2pPr>
      <a:lvl3pPr marL="53975" indent="-53975" algn="r" rtl="0" eaLnBrk="0" fontAlgn="base" hangingPunct="0">
        <a:spcBef>
          <a:spcPct val="0"/>
        </a:spcBef>
        <a:spcAft>
          <a:spcPct val="0"/>
        </a:spcAft>
        <a:defRPr sz="4600">
          <a:solidFill>
            <a:srgbClr val="E7EACB"/>
          </a:solidFill>
          <a:latin typeface="Rockwell" pitchFamily="18" charset="0"/>
        </a:defRPr>
      </a:lvl3pPr>
      <a:lvl4pPr marL="53975" indent="-53975" algn="r" rtl="0" eaLnBrk="0" fontAlgn="base" hangingPunct="0">
        <a:spcBef>
          <a:spcPct val="0"/>
        </a:spcBef>
        <a:spcAft>
          <a:spcPct val="0"/>
        </a:spcAft>
        <a:defRPr sz="4600">
          <a:solidFill>
            <a:srgbClr val="E7EACB"/>
          </a:solidFill>
          <a:latin typeface="Rockwell" pitchFamily="18" charset="0"/>
        </a:defRPr>
      </a:lvl4pPr>
      <a:lvl5pPr marL="53975" indent="-53975" algn="r" rtl="0" eaLnBrk="0" fontAlgn="base" hangingPunct="0">
        <a:spcBef>
          <a:spcPct val="0"/>
        </a:spcBef>
        <a:spcAft>
          <a:spcPct val="0"/>
        </a:spcAft>
        <a:defRPr sz="4600">
          <a:solidFill>
            <a:srgbClr val="E7EACB"/>
          </a:solidFill>
          <a:latin typeface="Rockwell" pitchFamily="18" charset="0"/>
        </a:defRPr>
      </a:lvl5pPr>
      <a:lvl6pPr marL="511175" indent="-53975" algn="r" rtl="0" fontAlgn="base">
        <a:spcBef>
          <a:spcPct val="0"/>
        </a:spcBef>
        <a:spcAft>
          <a:spcPct val="0"/>
        </a:spcAft>
        <a:defRPr sz="4600">
          <a:solidFill>
            <a:srgbClr val="E7EACB"/>
          </a:solidFill>
          <a:latin typeface="Rockwell" pitchFamily="18" charset="0"/>
        </a:defRPr>
      </a:lvl6pPr>
      <a:lvl7pPr marL="968375" indent="-53975" algn="r" rtl="0" fontAlgn="base">
        <a:spcBef>
          <a:spcPct val="0"/>
        </a:spcBef>
        <a:spcAft>
          <a:spcPct val="0"/>
        </a:spcAft>
        <a:defRPr sz="4600">
          <a:solidFill>
            <a:srgbClr val="E7EACB"/>
          </a:solidFill>
          <a:latin typeface="Rockwell" pitchFamily="18" charset="0"/>
        </a:defRPr>
      </a:lvl7pPr>
      <a:lvl8pPr marL="1425575" indent="-53975" algn="r" rtl="0" fontAlgn="base">
        <a:spcBef>
          <a:spcPct val="0"/>
        </a:spcBef>
        <a:spcAft>
          <a:spcPct val="0"/>
        </a:spcAft>
        <a:defRPr sz="4600">
          <a:solidFill>
            <a:srgbClr val="E7EACB"/>
          </a:solidFill>
          <a:latin typeface="Rockwell" pitchFamily="18" charset="0"/>
        </a:defRPr>
      </a:lvl8pPr>
      <a:lvl9pPr marL="1882775" indent="-53975" algn="r" rtl="0" fontAlgn="base">
        <a:spcBef>
          <a:spcPct val="0"/>
        </a:spcBef>
        <a:spcAft>
          <a:spcPct val="0"/>
        </a:spcAft>
        <a:defRPr sz="4600">
          <a:solidFill>
            <a:srgbClr val="E7EACB"/>
          </a:solidFill>
          <a:latin typeface="Rockwell" pitchFamily="18" charset="0"/>
        </a:defRPr>
      </a:lvl9pPr>
      <a:extLst/>
    </p:titleStyle>
    <p:bodyStyle>
      <a:lvl1pPr marL="292100" indent="-292100" algn="l" rtl="0" eaLnBrk="0" fontAlgn="base" hangingPunct="0">
        <a:spcBef>
          <a:spcPct val="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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28600" algn="l" rtl="0" eaLnBrk="0" fontAlgn="base" hangingPunct="0">
        <a:spcBef>
          <a:spcPts val="400"/>
        </a:spcBef>
        <a:spcAft>
          <a:spcPct val="0"/>
        </a:spcAft>
        <a:buClr>
          <a:schemeClr val="accent2"/>
        </a:buClr>
        <a:buSzPct val="9000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325" indent="-190500" algn="l" rtl="0" eaLnBrk="0" fontAlgn="base" hangingPunct="0">
        <a:spcBef>
          <a:spcPts val="400"/>
        </a:spcBef>
        <a:spcAft>
          <a:spcPct val="0"/>
        </a:spcAft>
        <a:buClr>
          <a:srgbClr val="A8CDD7"/>
        </a:buClr>
        <a:buSzPct val="100000"/>
        <a:buFont typeface="Wingdings 2" pitchFamily="18" charset="2"/>
        <a:buChar char="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4888" indent="-182563" algn="l" rtl="0" eaLnBrk="0" fontAlgn="base" hangingPunct="0">
        <a:spcBef>
          <a:spcPts val="400"/>
        </a:spcBef>
        <a:spcAft>
          <a:spcPct val="0"/>
        </a:spcAft>
        <a:buClr>
          <a:srgbClr val="A8CDD7"/>
        </a:buClr>
        <a:buSzPct val="100000"/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7450" indent="-182563" algn="l" rtl="0" eaLnBrk="0" fontAlgn="base" hangingPunct="0">
        <a:spcBef>
          <a:spcPts val="400"/>
        </a:spcBef>
        <a:spcAft>
          <a:spcPct val="0"/>
        </a:spcAft>
        <a:buClr>
          <a:srgbClr val="A8CDD7"/>
        </a:buClr>
        <a:buSzPct val="100000"/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resources.schoolscience.co.uk/SPE/knowl/4/pipes.html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340Project.xlsx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4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4263992"/>
            <a:ext cx="9144000" cy="259400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050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indent="0" eaLnBrk="1" fontAlgn="auto" hangingPunct="1">
              <a:spcAft>
                <a:spcPts val="0"/>
              </a:spcAft>
              <a:defRPr/>
            </a:pPr>
            <a:r>
              <a:rPr lang="en-US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Insulation Thickness Calculator</a:t>
            </a:r>
          </a:p>
        </p:txBody>
      </p:sp>
      <p:sp>
        <p:nvSpPr>
          <p:cNvPr id="10243" name="Subtitle 2"/>
          <p:cNvSpPr>
            <a:spLocks noGrp="1"/>
          </p:cNvSpPr>
          <p:nvPr>
            <p:ph type="subTitle" idx="1"/>
          </p:nvPr>
        </p:nvSpPr>
        <p:spPr>
          <a:xfrm>
            <a:off x="1600200" y="2819400"/>
            <a:ext cx="7092950" cy="1752600"/>
          </a:xfrm>
        </p:spPr>
        <p:txBody>
          <a:bodyPr/>
          <a:lstStyle/>
          <a:p>
            <a:pPr eaLnBrk="1" hangingPunct="1">
              <a:spcBef>
                <a:spcPct val="0"/>
              </a:spcBef>
              <a:buFont typeface="Arial" charset="0"/>
              <a:buNone/>
            </a:pPr>
            <a:r>
              <a:rPr lang="en-US" dirty="0" smtClean="0"/>
              <a:t>Me 340 Project</a:t>
            </a:r>
          </a:p>
          <a:p>
            <a:pPr eaLnBrk="1" hangingPunct="1">
              <a:spcBef>
                <a:spcPct val="0"/>
              </a:spcBef>
              <a:buFont typeface="Arial" charset="0"/>
              <a:buNone/>
            </a:pPr>
            <a:r>
              <a:rPr lang="en-US" sz="2400" dirty="0" smtClean="0"/>
              <a:t>Ben Richards, Michael </a:t>
            </a:r>
            <a:r>
              <a:rPr lang="en-US" sz="2400" dirty="0" err="1" smtClean="0"/>
              <a:t>Plooster</a:t>
            </a:r>
            <a:endParaRPr lang="en-US" sz="2400" dirty="0" smtClean="0"/>
          </a:p>
          <a:p>
            <a:pPr eaLnBrk="1" hangingPunct="1">
              <a:spcBef>
                <a:spcPct val="0"/>
              </a:spcBef>
              <a:buFont typeface="Arial" charset="0"/>
              <a:buNone/>
            </a:pPr>
            <a:endParaRPr lang="en-US" sz="2400" dirty="0" smtClean="0"/>
          </a:p>
          <a:p>
            <a:pPr eaLnBrk="1" hangingPunct="1">
              <a:spcBef>
                <a:spcPct val="0"/>
              </a:spcBef>
              <a:buFont typeface="Arial" charset="0"/>
              <a:buNone/>
            </a:pPr>
            <a:endParaRPr lang="en-US" sz="2400" dirty="0" smtClean="0"/>
          </a:p>
          <a:p>
            <a:pPr eaLnBrk="1" hangingPunct="1">
              <a:spcBef>
                <a:spcPct val="0"/>
              </a:spcBef>
              <a:buFont typeface="Arial" charset="0"/>
              <a:buNone/>
            </a:pPr>
            <a:endParaRPr lang="en-US" sz="2400" dirty="0" smtClean="0"/>
          </a:p>
          <a:p>
            <a:pPr eaLnBrk="1" hangingPunct="1">
              <a:spcBef>
                <a:spcPct val="0"/>
              </a:spcBef>
              <a:buFont typeface="Arial" charset="0"/>
              <a:buNone/>
            </a:pPr>
            <a:endParaRPr lang="en-US" sz="2400" dirty="0" smtClean="0"/>
          </a:p>
          <a:p>
            <a:pPr eaLnBrk="1" hangingPunct="1">
              <a:spcBef>
                <a:spcPct val="0"/>
              </a:spcBef>
              <a:buFont typeface="Arial" charset="0"/>
              <a:buNone/>
            </a:pPr>
            <a:endParaRPr lang="en-US" sz="2400" dirty="0" smtClean="0"/>
          </a:p>
          <a:p>
            <a:pPr eaLnBrk="1" hangingPunct="1">
              <a:spcBef>
                <a:spcPct val="0"/>
              </a:spcBef>
              <a:buFont typeface="Arial" charset="0"/>
              <a:buNone/>
            </a:pPr>
            <a:endParaRPr lang="en-US" sz="2400" dirty="0" smtClean="0"/>
          </a:p>
          <a:p>
            <a:pPr eaLnBrk="1" hangingPunct="1">
              <a:spcBef>
                <a:spcPct val="0"/>
              </a:spcBef>
              <a:buFont typeface="Arial" charset="0"/>
              <a:buNone/>
            </a:pPr>
            <a:endParaRPr 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</p:spPr>
        <p:txBody>
          <a:bodyPr/>
          <a:lstStyle/>
          <a:p>
            <a:pPr marL="54864" indent="0" eaLnBrk="1" fontAlgn="auto" hangingPunct="1">
              <a:spcAft>
                <a:spcPts val="0"/>
              </a:spcAft>
              <a:defRPr/>
            </a:pPr>
            <a:r>
              <a:rPr lang="en-US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Project description</a:t>
            </a:r>
          </a:p>
        </p:txBody>
      </p:sp>
      <p:pic>
        <p:nvPicPr>
          <p:cNvPr id="11267" name="Content Placeholder 3" descr="pipeimage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304800" y="1524000"/>
            <a:ext cx="2857500" cy="2638425"/>
          </a:xfrm>
        </p:spPr>
      </p:pic>
      <p:sp>
        <p:nvSpPr>
          <p:cNvPr id="11268" name="TextBox 4"/>
          <p:cNvSpPr txBox="1">
            <a:spLocks noChangeArrowheads="1"/>
          </p:cNvSpPr>
          <p:nvPr/>
        </p:nvSpPr>
        <p:spPr bwMode="auto">
          <a:xfrm>
            <a:off x="3581400" y="1447800"/>
            <a:ext cx="50292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800" dirty="0"/>
              <a:t>-In many applications it is desirable to insulate </a:t>
            </a:r>
            <a:r>
              <a:rPr lang="en-US" sz="1800" dirty="0" smtClean="0"/>
              <a:t>a pipe </a:t>
            </a:r>
            <a:r>
              <a:rPr lang="en-US" sz="1800" dirty="0"/>
              <a:t>in order to protect those working near </a:t>
            </a:r>
            <a:r>
              <a:rPr lang="en-US" sz="1800" dirty="0" smtClean="0"/>
              <a:t>it.</a:t>
            </a:r>
            <a:endParaRPr lang="en-US" sz="1800" dirty="0"/>
          </a:p>
        </p:txBody>
      </p:sp>
      <p:sp>
        <p:nvSpPr>
          <p:cNvPr id="11269" name="TextBox 5"/>
          <p:cNvSpPr txBox="1">
            <a:spLocks noChangeArrowheads="1"/>
          </p:cNvSpPr>
          <p:nvPr/>
        </p:nvSpPr>
        <p:spPr bwMode="auto">
          <a:xfrm>
            <a:off x="3657600" y="2438400"/>
            <a:ext cx="4953000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800" dirty="0"/>
              <a:t>-It would be convenient to have a program that could calculate the required insulation thickness based on fluid properties and desired temperatures (usually already known).</a:t>
            </a:r>
          </a:p>
        </p:txBody>
      </p:sp>
      <p:sp>
        <p:nvSpPr>
          <p:cNvPr id="11270" name="TextBox 6"/>
          <p:cNvSpPr txBox="1">
            <a:spLocks noChangeArrowheads="1"/>
          </p:cNvSpPr>
          <p:nvPr/>
        </p:nvSpPr>
        <p:spPr bwMode="auto">
          <a:xfrm>
            <a:off x="3657600" y="3810000"/>
            <a:ext cx="4953000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800" dirty="0"/>
              <a:t>-Project Objective:  Create an Excel worksheet that can calculate the insulation thickness for a variety of fluid, pipe, and insulation types.</a:t>
            </a:r>
          </a:p>
        </p:txBody>
      </p:sp>
      <p:sp>
        <p:nvSpPr>
          <p:cNvPr id="11271" name="TextBox 7"/>
          <p:cNvSpPr txBox="1">
            <a:spLocks noChangeArrowheads="1"/>
          </p:cNvSpPr>
          <p:nvPr/>
        </p:nvSpPr>
        <p:spPr bwMode="auto">
          <a:xfrm>
            <a:off x="228600" y="4191000"/>
            <a:ext cx="28956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000" i="1"/>
              <a:t>Photo courtesy of </a:t>
            </a:r>
            <a:r>
              <a:rPr lang="en-US" sz="1000" i="1">
                <a:hlinkClick r:id="rId3"/>
              </a:rPr>
              <a:t>resources.schoolscience.co.uk/.../4/pipes.html</a:t>
            </a:r>
            <a:endParaRPr lang="en-US" sz="1000" i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/>
          <a:lstStyle/>
          <a:p>
            <a:pPr marL="54864" indent="0" eaLnBrk="1" fontAlgn="auto" hangingPunct="1">
              <a:spcAft>
                <a:spcPts val="0"/>
              </a:spcAft>
              <a:defRPr/>
            </a:pPr>
            <a:r>
              <a:rPr lang="en-US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Heat Transfer Principles</a:t>
            </a:r>
          </a:p>
        </p:txBody>
      </p:sp>
      <p:pic>
        <p:nvPicPr>
          <p:cNvPr id="12291" name="Content Placeholder 3" descr="pipediagram.gif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601663" y="1524000"/>
            <a:ext cx="1836737" cy="1905000"/>
          </a:xfrm>
        </p:spPr>
      </p:pic>
      <p:sp>
        <p:nvSpPr>
          <p:cNvPr id="12292" name="TextBox 6"/>
          <p:cNvSpPr txBox="1">
            <a:spLocks noChangeArrowheads="1"/>
          </p:cNvSpPr>
          <p:nvPr/>
        </p:nvSpPr>
        <p:spPr bwMode="auto">
          <a:xfrm>
            <a:off x="2971800" y="1447800"/>
            <a:ext cx="46482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800"/>
              <a:t>-Convection from the fluid to the pipe.</a:t>
            </a:r>
          </a:p>
        </p:txBody>
      </p:sp>
      <p:sp>
        <p:nvSpPr>
          <p:cNvPr id="12293" name="TextBox 7"/>
          <p:cNvSpPr txBox="1">
            <a:spLocks noChangeArrowheads="1"/>
          </p:cNvSpPr>
          <p:nvPr/>
        </p:nvSpPr>
        <p:spPr bwMode="auto">
          <a:xfrm>
            <a:off x="2971800" y="2071688"/>
            <a:ext cx="46482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800"/>
              <a:t>-Conduction through the pipe.</a:t>
            </a:r>
          </a:p>
        </p:txBody>
      </p:sp>
      <p:sp>
        <p:nvSpPr>
          <p:cNvPr id="12294" name="TextBox 8"/>
          <p:cNvSpPr txBox="1">
            <a:spLocks noChangeArrowheads="1"/>
          </p:cNvSpPr>
          <p:nvPr/>
        </p:nvSpPr>
        <p:spPr bwMode="auto">
          <a:xfrm>
            <a:off x="2971800" y="2373313"/>
            <a:ext cx="46482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800"/>
              <a:t>-Conduction through the insulation.</a:t>
            </a:r>
          </a:p>
        </p:txBody>
      </p:sp>
      <p:sp>
        <p:nvSpPr>
          <p:cNvPr id="12295" name="TextBox 9"/>
          <p:cNvSpPr txBox="1">
            <a:spLocks noChangeArrowheads="1"/>
          </p:cNvSpPr>
          <p:nvPr/>
        </p:nvSpPr>
        <p:spPr bwMode="auto">
          <a:xfrm>
            <a:off x="2971800" y="2678113"/>
            <a:ext cx="50292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800"/>
              <a:t>-Radiation considered negligible.</a:t>
            </a:r>
          </a:p>
        </p:txBody>
      </p:sp>
      <p:sp>
        <p:nvSpPr>
          <p:cNvPr id="12296" name="TextBox 10"/>
          <p:cNvSpPr txBox="1">
            <a:spLocks noChangeArrowheads="1"/>
          </p:cNvSpPr>
          <p:nvPr/>
        </p:nvSpPr>
        <p:spPr bwMode="auto">
          <a:xfrm>
            <a:off x="3429000" y="2982913"/>
            <a:ext cx="46482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800"/>
              <a:t>-Insulation surface is usually very reflective.</a:t>
            </a:r>
          </a:p>
        </p:txBody>
      </p:sp>
      <p:sp>
        <p:nvSpPr>
          <p:cNvPr id="12297" name="TextBox 11"/>
          <p:cNvSpPr txBox="1">
            <a:spLocks noChangeArrowheads="1"/>
          </p:cNvSpPr>
          <p:nvPr/>
        </p:nvSpPr>
        <p:spPr bwMode="auto">
          <a:xfrm>
            <a:off x="457200" y="3733800"/>
            <a:ext cx="1981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800" b="1"/>
              <a:t>Known Values:</a:t>
            </a:r>
          </a:p>
        </p:txBody>
      </p:sp>
      <p:sp>
        <p:nvSpPr>
          <p:cNvPr id="12298" name="TextBox 12"/>
          <p:cNvSpPr txBox="1">
            <a:spLocks noChangeArrowheads="1"/>
          </p:cNvSpPr>
          <p:nvPr/>
        </p:nvSpPr>
        <p:spPr bwMode="auto">
          <a:xfrm>
            <a:off x="609600" y="4022725"/>
            <a:ext cx="1905000" cy="298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000"/>
              <a:t>Q = Volume flow rate</a:t>
            </a:r>
          </a:p>
          <a:p>
            <a:r>
              <a:rPr lang="en-US" sz="1000"/>
              <a:t>T</a:t>
            </a:r>
            <a:r>
              <a:rPr lang="en-US" sz="1000" baseline="-25000"/>
              <a:t>m,i</a:t>
            </a:r>
            <a:r>
              <a:rPr lang="en-US" sz="1000"/>
              <a:t> = Inlet fluid temperature</a:t>
            </a:r>
          </a:p>
          <a:p>
            <a:r>
              <a:rPr lang="en-US" sz="1000"/>
              <a:t>T</a:t>
            </a:r>
            <a:r>
              <a:rPr lang="en-US" sz="1000" baseline="-25000"/>
              <a:t>m,o </a:t>
            </a:r>
            <a:r>
              <a:rPr lang="en-US" sz="1000"/>
              <a:t>= Outlet fluid temperature</a:t>
            </a:r>
          </a:p>
          <a:p>
            <a:r>
              <a:rPr lang="en-US" sz="1000"/>
              <a:t>T</a:t>
            </a:r>
            <a:r>
              <a:rPr lang="en-US" sz="1000" baseline="-25000"/>
              <a:t>s</a:t>
            </a:r>
            <a:r>
              <a:rPr lang="en-US" sz="1000"/>
              <a:t> = Desired surface temperature</a:t>
            </a:r>
          </a:p>
          <a:p>
            <a:r>
              <a:rPr lang="en-US" sz="1000" u="sng"/>
              <a:t>Fluid Properties</a:t>
            </a:r>
          </a:p>
          <a:p>
            <a:r>
              <a:rPr lang="en-US" sz="1000"/>
              <a:t>ρ = density</a:t>
            </a:r>
          </a:p>
          <a:p>
            <a:r>
              <a:rPr lang="en-US" sz="1000"/>
              <a:t>c</a:t>
            </a:r>
            <a:r>
              <a:rPr lang="en-US" sz="1000" baseline="-25000"/>
              <a:t>p</a:t>
            </a:r>
            <a:r>
              <a:rPr lang="en-US" sz="1000"/>
              <a:t>  = specific heat </a:t>
            </a:r>
          </a:p>
          <a:p>
            <a:r>
              <a:rPr lang="en-US" sz="1000"/>
              <a:t>k = thermal conductivity</a:t>
            </a:r>
          </a:p>
          <a:p>
            <a:r>
              <a:rPr lang="el-GR" sz="1000"/>
              <a:t>μ</a:t>
            </a:r>
            <a:r>
              <a:rPr lang="en-US" sz="1000"/>
              <a:t> = Dynamic viscosity</a:t>
            </a:r>
          </a:p>
          <a:p>
            <a:r>
              <a:rPr lang="en-US" sz="1000"/>
              <a:t>Pr = Prandtl number</a:t>
            </a:r>
          </a:p>
          <a:p>
            <a:r>
              <a:rPr lang="en-US" sz="1000" u="sng"/>
              <a:t>Pipe Properties</a:t>
            </a:r>
            <a:endParaRPr lang="en-US" sz="1000"/>
          </a:p>
          <a:p>
            <a:r>
              <a:rPr lang="en-US" sz="1000"/>
              <a:t>D</a:t>
            </a:r>
            <a:r>
              <a:rPr lang="en-US" sz="1000" baseline="-25000"/>
              <a:t>1</a:t>
            </a:r>
            <a:r>
              <a:rPr lang="en-US" sz="1000"/>
              <a:t> = Inner Diameter</a:t>
            </a:r>
          </a:p>
          <a:p>
            <a:r>
              <a:rPr lang="en-US" sz="1000"/>
              <a:t>D</a:t>
            </a:r>
            <a:r>
              <a:rPr lang="en-US" sz="1000" baseline="-25000"/>
              <a:t>2 </a:t>
            </a:r>
            <a:r>
              <a:rPr lang="en-US" sz="1000"/>
              <a:t>= Outer Diameter</a:t>
            </a:r>
          </a:p>
          <a:p>
            <a:r>
              <a:rPr lang="en-US" sz="1000"/>
              <a:t>k = Thermal conductivity</a:t>
            </a:r>
          </a:p>
          <a:p>
            <a:r>
              <a:rPr lang="en-US" sz="1000"/>
              <a:t>L = total pipe length</a:t>
            </a:r>
          </a:p>
          <a:p>
            <a:r>
              <a:rPr lang="en-US" sz="1000" u="sng"/>
              <a:t>Insulation Properties</a:t>
            </a:r>
          </a:p>
          <a:p>
            <a:r>
              <a:rPr lang="en-US" sz="1000"/>
              <a:t>k = Thermal conductivity</a:t>
            </a:r>
          </a:p>
          <a:p>
            <a:endParaRPr lang="en-US" sz="1000"/>
          </a:p>
        </p:txBody>
      </p:sp>
      <p:sp>
        <p:nvSpPr>
          <p:cNvPr id="12299" name="TextBox 13"/>
          <p:cNvSpPr txBox="1">
            <a:spLocks noChangeArrowheads="1"/>
          </p:cNvSpPr>
          <p:nvPr/>
        </p:nvSpPr>
        <p:spPr bwMode="auto">
          <a:xfrm>
            <a:off x="2971800" y="3287713"/>
            <a:ext cx="57912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800"/>
              <a:t>-Use Thermal Resistance to calculate the required thickness.</a:t>
            </a:r>
          </a:p>
        </p:txBody>
      </p:sp>
      <p:sp>
        <p:nvSpPr>
          <p:cNvPr id="12300" name="TextBox 14"/>
          <p:cNvSpPr txBox="1">
            <a:spLocks noChangeArrowheads="1"/>
          </p:cNvSpPr>
          <p:nvPr/>
        </p:nvSpPr>
        <p:spPr bwMode="auto">
          <a:xfrm>
            <a:off x="3124200" y="3748088"/>
            <a:ext cx="1371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800" b="1"/>
              <a:t>Calculate:</a:t>
            </a:r>
          </a:p>
        </p:txBody>
      </p:sp>
      <p:sp>
        <p:nvSpPr>
          <p:cNvPr id="12301" name="TextBox 15"/>
          <p:cNvSpPr txBox="1">
            <a:spLocks noChangeArrowheads="1"/>
          </p:cNvSpPr>
          <p:nvPr/>
        </p:nvSpPr>
        <p:spPr bwMode="auto">
          <a:xfrm>
            <a:off x="3429000" y="4022725"/>
            <a:ext cx="3581400" cy="161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000"/>
              <a:t>q = convective heat transfer from fluid</a:t>
            </a:r>
          </a:p>
          <a:p>
            <a:r>
              <a:rPr lang="en-US" sz="1000"/>
              <a:t>R</a:t>
            </a:r>
            <a:r>
              <a:rPr lang="en-US" sz="1000" baseline="-25000"/>
              <a:t>fluid</a:t>
            </a:r>
            <a:r>
              <a:rPr lang="en-US" sz="1000"/>
              <a:t> = Thermal Resistance of fluid</a:t>
            </a:r>
          </a:p>
          <a:p>
            <a:r>
              <a:rPr lang="en-US" sz="1000"/>
              <a:t>     f = friction factor for the pipe (assuming smooth)</a:t>
            </a:r>
          </a:p>
          <a:p>
            <a:r>
              <a:rPr lang="en-US" sz="1000"/>
              <a:t>     Re = Reynolds number to determine laminar or turbulent flow.</a:t>
            </a:r>
          </a:p>
          <a:p>
            <a:r>
              <a:rPr lang="en-US" sz="1000"/>
              <a:t>     Nu = Nusselt Number</a:t>
            </a:r>
          </a:p>
          <a:p>
            <a:r>
              <a:rPr lang="en-US" sz="1000"/>
              <a:t>     h = Convective coefficient for the fluid</a:t>
            </a:r>
          </a:p>
          <a:p>
            <a:r>
              <a:rPr lang="en-US" sz="1000"/>
              <a:t>R</a:t>
            </a:r>
            <a:r>
              <a:rPr lang="en-US" sz="1000" baseline="-25000"/>
              <a:t>pipe</a:t>
            </a:r>
            <a:r>
              <a:rPr lang="en-US" sz="1000"/>
              <a:t> = Thermal Resistance of pipe</a:t>
            </a:r>
          </a:p>
          <a:p>
            <a:r>
              <a:rPr lang="en-US" sz="1000"/>
              <a:t>R</a:t>
            </a:r>
            <a:r>
              <a:rPr lang="en-US" sz="1000" baseline="-25000"/>
              <a:t>insul</a:t>
            </a:r>
            <a:r>
              <a:rPr lang="en-US" sz="1000"/>
              <a:t> = Thermal Resistance of the insulation</a:t>
            </a:r>
          </a:p>
          <a:p>
            <a:r>
              <a:rPr lang="en-US" sz="1000"/>
              <a:t>R</a:t>
            </a:r>
            <a:r>
              <a:rPr lang="en-US" sz="1000" baseline="-25000"/>
              <a:t>tot</a:t>
            </a:r>
            <a:r>
              <a:rPr lang="en-US" sz="1000"/>
              <a:t> = Total Thermal Resistance</a:t>
            </a:r>
          </a:p>
        </p:txBody>
      </p:sp>
      <p:sp>
        <p:nvSpPr>
          <p:cNvPr id="12302" name="TextBox 16"/>
          <p:cNvSpPr txBox="1">
            <a:spLocks noChangeArrowheads="1"/>
          </p:cNvSpPr>
          <p:nvPr/>
        </p:nvSpPr>
        <p:spPr bwMode="auto">
          <a:xfrm>
            <a:off x="3429000" y="1766888"/>
            <a:ext cx="4800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800"/>
              <a:t>-Assume constant surface temperature.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</p:spPr>
        <p:txBody>
          <a:bodyPr/>
          <a:lstStyle/>
          <a:p>
            <a:pPr marL="54864" indent="0" eaLnBrk="1" fontAlgn="auto" hangingPunct="1">
              <a:spcAft>
                <a:spcPts val="0"/>
              </a:spcAft>
              <a:defRPr/>
            </a:pPr>
            <a:r>
              <a:rPr lang="en-US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Solution</a:t>
            </a:r>
          </a:p>
        </p:txBody>
      </p:sp>
      <p:sp>
        <p:nvSpPr>
          <p:cNvPr id="13315" name="Text Box 29"/>
          <p:cNvSpPr txBox="1">
            <a:spLocks noChangeArrowheads="1"/>
          </p:cNvSpPr>
          <p:nvPr/>
        </p:nvSpPr>
        <p:spPr bwMode="auto">
          <a:xfrm>
            <a:off x="609600" y="1644650"/>
            <a:ext cx="25146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q = ρ*Q*c</a:t>
            </a:r>
            <a:r>
              <a:rPr lang="en-US" baseline="-25000"/>
              <a:t>p</a:t>
            </a:r>
            <a:r>
              <a:rPr lang="en-US"/>
              <a:t>*(T</a:t>
            </a:r>
            <a:r>
              <a:rPr lang="en-US" baseline="-25000"/>
              <a:t>m,i</a:t>
            </a:r>
            <a:r>
              <a:rPr lang="en-US"/>
              <a:t> - T</a:t>
            </a:r>
            <a:r>
              <a:rPr lang="en-US" baseline="-25000"/>
              <a:t>m,o</a:t>
            </a:r>
            <a:r>
              <a:rPr lang="en-US"/>
              <a:t>)</a:t>
            </a:r>
          </a:p>
        </p:txBody>
      </p:sp>
      <p:sp>
        <p:nvSpPr>
          <p:cNvPr id="13316" name="Text Box 30"/>
          <p:cNvSpPr txBox="1">
            <a:spLocks noChangeArrowheads="1"/>
          </p:cNvSpPr>
          <p:nvPr/>
        </p:nvSpPr>
        <p:spPr bwMode="auto">
          <a:xfrm>
            <a:off x="609600" y="2101850"/>
            <a:ext cx="35814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b-NO"/>
              <a:t> R</a:t>
            </a:r>
            <a:r>
              <a:rPr lang="nb-NO" baseline="-25000"/>
              <a:t>tot</a:t>
            </a:r>
            <a:r>
              <a:rPr lang="nb-NO"/>
              <a:t> = </a:t>
            </a:r>
            <a:r>
              <a:rPr lang="el-GR">
                <a:latin typeface="Arial" charset="0"/>
              </a:rPr>
              <a:t>Δ</a:t>
            </a:r>
            <a:r>
              <a:rPr lang="en-US">
                <a:latin typeface="Arial" charset="0"/>
              </a:rPr>
              <a:t>T/q = </a:t>
            </a:r>
            <a:r>
              <a:rPr lang="nb-NO"/>
              <a:t> [((T</a:t>
            </a:r>
            <a:r>
              <a:rPr lang="nb-NO" baseline="-25000"/>
              <a:t>o</a:t>
            </a:r>
            <a:r>
              <a:rPr lang="nb-NO"/>
              <a:t> + T</a:t>
            </a:r>
            <a:r>
              <a:rPr lang="nb-NO" baseline="-25000"/>
              <a:t>i</a:t>
            </a:r>
            <a:r>
              <a:rPr lang="nb-NO"/>
              <a:t>)/2) – T</a:t>
            </a:r>
            <a:r>
              <a:rPr lang="nb-NO" baseline="-25000"/>
              <a:t>s</a:t>
            </a:r>
            <a:r>
              <a:rPr lang="nb-NO"/>
              <a:t>]/q</a:t>
            </a:r>
            <a:endParaRPr lang="en-US"/>
          </a:p>
        </p:txBody>
      </p:sp>
      <p:sp>
        <p:nvSpPr>
          <p:cNvPr id="13317" name="Text Box 31"/>
          <p:cNvSpPr txBox="1">
            <a:spLocks noChangeArrowheads="1"/>
          </p:cNvSpPr>
          <p:nvPr/>
        </p:nvSpPr>
        <p:spPr bwMode="auto">
          <a:xfrm>
            <a:off x="609600" y="2438400"/>
            <a:ext cx="28956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R</a:t>
            </a:r>
            <a:r>
              <a:rPr lang="en-US" baseline="-25000"/>
              <a:t>tot </a:t>
            </a:r>
            <a:r>
              <a:rPr lang="en-US"/>
              <a:t>= R</a:t>
            </a:r>
            <a:r>
              <a:rPr lang="en-US" baseline="-25000"/>
              <a:t>fluid</a:t>
            </a:r>
            <a:r>
              <a:rPr lang="en-US"/>
              <a:t> + R</a:t>
            </a:r>
            <a:r>
              <a:rPr lang="en-US" baseline="-25000"/>
              <a:t>pipe</a:t>
            </a:r>
            <a:r>
              <a:rPr lang="en-US"/>
              <a:t> + R</a:t>
            </a:r>
            <a:r>
              <a:rPr lang="en-US" baseline="-25000"/>
              <a:t>insul</a:t>
            </a:r>
          </a:p>
        </p:txBody>
      </p:sp>
      <p:sp>
        <p:nvSpPr>
          <p:cNvPr id="13318" name="Text Box 32"/>
          <p:cNvSpPr txBox="1">
            <a:spLocks noChangeArrowheads="1"/>
          </p:cNvSpPr>
          <p:nvPr/>
        </p:nvSpPr>
        <p:spPr bwMode="auto">
          <a:xfrm>
            <a:off x="609600" y="2787650"/>
            <a:ext cx="28956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R</a:t>
            </a:r>
            <a:r>
              <a:rPr lang="en-US" baseline="-25000"/>
              <a:t>insul</a:t>
            </a:r>
            <a:r>
              <a:rPr lang="en-US"/>
              <a:t> = R</a:t>
            </a:r>
            <a:r>
              <a:rPr lang="en-US" baseline="-25000"/>
              <a:t>tot</a:t>
            </a:r>
            <a:r>
              <a:rPr lang="en-US"/>
              <a:t> - R</a:t>
            </a:r>
            <a:r>
              <a:rPr lang="en-US" baseline="-25000"/>
              <a:t>fluid</a:t>
            </a:r>
            <a:r>
              <a:rPr lang="en-US"/>
              <a:t> - R</a:t>
            </a:r>
            <a:r>
              <a:rPr lang="en-US" baseline="-25000"/>
              <a:t>pipe</a:t>
            </a:r>
          </a:p>
        </p:txBody>
      </p:sp>
      <p:sp>
        <p:nvSpPr>
          <p:cNvPr id="13319" name="Text Box 33"/>
          <p:cNvSpPr txBox="1">
            <a:spLocks noChangeArrowheads="1"/>
          </p:cNvSpPr>
          <p:nvPr/>
        </p:nvSpPr>
        <p:spPr bwMode="auto">
          <a:xfrm>
            <a:off x="609600" y="3168650"/>
            <a:ext cx="2286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Re</a:t>
            </a:r>
            <a:r>
              <a:rPr lang="en-US" baseline="-25000"/>
              <a:t>D</a:t>
            </a:r>
            <a:r>
              <a:rPr lang="en-US"/>
              <a:t> = 4*ρ*Q/(π*D*μ)</a:t>
            </a:r>
          </a:p>
        </p:txBody>
      </p:sp>
      <p:sp>
        <p:nvSpPr>
          <p:cNvPr id="13320" name="Text Box 34"/>
          <p:cNvSpPr txBox="1">
            <a:spLocks noChangeArrowheads="1"/>
          </p:cNvSpPr>
          <p:nvPr/>
        </p:nvSpPr>
        <p:spPr bwMode="auto">
          <a:xfrm>
            <a:off x="838200" y="3517900"/>
            <a:ext cx="6629400" cy="82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If laminar, Nu = 3.66</a:t>
            </a:r>
          </a:p>
          <a:p>
            <a:r>
              <a:rPr lang="en-US"/>
              <a:t>If Turbulent, Nu = [(f/8)*(Re</a:t>
            </a:r>
            <a:r>
              <a:rPr lang="en-US" baseline="-25000"/>
              <a:t>D</a:t>
            </a:r>
            <a:r>
              <a:rPr lang="en-US"/>
              <a:t> - 1000)*Pr]/[1 + 12.7*(f/8)</a:t>
            </a:r>
            <a:r>
              <a:rPr lang="en-US" baseline="30000"/>
              <a:t>1/2</a:t>
            </a:r>
            <a:r>
              <a:rPr lang="en-US"/>
              <a:t>*(Pr</a:t>
            </a:r>
            <a:r>
              <a:rPr lang="en-US" baseline="30000"/>
              <a:t>2/3</a:t>
            </a:r>
            <a:r>
              <a:rPr lang="en-US"/>
              <a:t> -1 )]</a:t>
            </a:r>
          </a:p>
          <a:p>
            <a:r>
              <a:rPr lang="en-US"/>
              <a:t>         For a smooth pipe, f = (0.790*ln(Re</a:t>
            </a:r>
            <a:r>
              <a:rPr lang="en-US" baseline="-25000"/>
              <a:t>D</a:t>
            </a:r>
            <a:r>
              <a:rPr lang="en-US"/>
              <a:t>) - 1.64)</a:t>
            </a:r>
            <a:r>
              <a:rPr lang="en-US" baseline="30000"/>
              <a:t>-2</a:t>
            </a:r>
          </a:p>
        </p:txBody>
      </p:sp>
      <p:sp>
        <p:nvSpPr>
          <p:cNvPr id="13321" name="Text Box 35"/>
          <p:cNvSpPr txBox="1">
            <a:spLocks noChangeArrowheads="1"/>
          </p:cNvSpPr>
          <p:nvPr/>
        </p:nvSpPr>
        <p:spPr bwMode="auto">
          <a:xfrm>
            <a:off x="609600" y="4648200"/>
            <a:ext cx="22098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R</a:t>
            </a:r>
            <a:r>
              <a:rPr lang="en-US" baseline="-25000"/>
              <a:t>fluid</a:t>
            </a:r>
            <a:r>
              <a:rPr lang="en-US"/>
              <a:t> = 1/[h*L*π*D</a:t>
            </a:r>
            <a:r>
              <a:rPr lang="en-US" baseline="-25000"/>
              <a:t>1</a:t>
            </a:r>
            <a:r>
              <a:rPr lang="en-US"/>
              <a:t>]</a:t>
            </a:r>
          </a:p>
        </p:txBody>
      </p:sp>
      <p:sp>
        <p:nvSpPr>
          <p:cNvPr id="13322" name="Text Box 36"/>
          <p:cNvSpPr txBox="1">
            <a:spLocks noChangeArrowheads="1"/>
          </p:cNvSpPr>
          <p:nvPr/>
        </p:nvSpPr>
        <p:spPr bwMode="auto">
          <a:xfrm>
            <a:off x="609600" y="4311650"/>
            <a:ext cx="17526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h = k</a:t>
            </a:r>
            <a:r>
              <a:rPr lang="en-US" baseline="-25000"/>
              <a:t>fluid</a:t>
            </a:r>
            <a:r>
              <a:rPr lang="en-US"/>
              <a:t>*Nu/D</a:t>
            </a:r>
            <a:r>
              <a:rPr lang="en-US" baseline="-25000"/>
              <a:t>1</a:t>
            </a:r>
          </a:p>
        </p:txBody>
      </p:sp>
      <p:sp>
        <p:nvSpPr>
          <p:cNvPr id="13323" name="Text Box 37"/>
          <p:cNvSpPr txBox="1">
            <a:spLocks noChangeArrowheads="1"/>
          </p:cNvSpPr>
          <p:nvPr/>
        </p:nvSpPr>
        <p:spPr bwMode="auto">
          <a:xfrm>
            <a:off x="609600" y="4997450"/>
            <a:ext cx="35052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R</a:t>
            </a:r>
            <a:r>
              <a:rPr lang="en-US" baseline="-25000"/>
              <a:t>pipe</a:t>
            </a:r>
            <a:r>
              <a:rPr lang="en-US"/>
              <a:t> = ln(D</a:t>
            </a:r>
            <a:r>
              <a:rPr lang="en-US" baseline="-25000"/>
              <a:t>2</a:t>
            </a:r>
            <a:r>
              <a:rPr lang="en-US"/>
              <a:t>/D</a:t>
            </a:r>
            <a:r>
              <a:rPr lang="en-US" baseline="-25000"/>
              <a:t>1</a:t>
            </a:r>
            <a:r>
              <a:rPr lang="en-US"/>
              <a:t>)/(2*L*π*k</a:t>
            </a:r>
            <a:r>
              <a:rPr lang="en-US" baseline="-25000"/>
              <a:t>pipe</a:t>
            </a:r>
            <a:r>
              <a:rPr lang="en-US"/>
              <a:t>)</a:t>
            </a:r>
          </a:p>
        </p:txBody>
      </p:sp>
      <p:sp>
        <p:nvSpPr>
          <p:cNvPr id="13324" name="Text Box 38"/>
          <p:cNvSpPr txBox="1">
            <a:spLocks noChangeArrowheads="1"/>
          </p:cNvSpPr>
          <p:nvPr/>
        </p:nvSpPr>
        <p:spPr bwMode="auto">
          <a:xfrm>
            <a:off x="609600" y="5334000"/>
            <a:ext cx="46482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R</a:t>
            </a:r>
            <a:r>
              <a:rPr lang="en-US" baseline="-25000"/>
              <a:t>insul</a:t>
            </a:r>
            <a:r>
              <a:rPr lang="en-US"/>
              <a:t> = ln(D</a:t>
            </a:r>
            <a:r>
              <a:rPr lang="en-US" baseline="-25000"/>
              <a:t>3</a:t>
            </a:r>
            <a:r>
              <a:rPr lang="en-US"/>
              <a:t>/D</a:t>
            </a:r>
            <a:r>
              <a:rPr lang="en-US" baseline="-25000"/>
              <a:t>2</a:t>
            </a:r>
            <a:r>
              <a:rPr lang="en-US"/>
              <a:t>)/(2*L*π*k</a:t>
            </a:r>
            <a:r>
              <a:rPr lang="en-US" baseline="-25000"/>
              <a:t>insul</a:t>
            </a:r>
            <a:r>
              <a:rPr lang="en-US"/>
              <a:t>),</a:t>
            </a:r>
          </a:p>
        </p:txBody>
      </p:sp>
      <p:sp>
        <p:nvSpPr>
          <p:cNvPr id="13325" name="Text Box 39"/>
          <p:cNvSpPr txBox="1">
            <a:spLocks noChangeArrowheads="1"/>
          </p:cNvSpPr>
          <p:nvPr/>
        </p:nvSpPr>
        <p:spPr bwMode="auto">
          <a:xfrm>
            <a:off x="609600" y="5683250"/>
            <a:ext cx="33528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D</a:t>
            </a:r>
            <a:r>
              <a:rPr lang="en-US" baseline="-25000"/>
              <a:t>3</a:t>
            </a:r>
            <a:r>
              <a:rPr lang="en-US"/>
              <a:t> = D</a:t>
            </a:r>
            <a:r>
              <a:rPr lang="en-US" baseline="-25000"/>
              <a:t>2</a:t>
            </a:r>
            <a:r>
              <a:rPr lang="en-US"/>
              <a:t>*exp(R</a:t>
            </a:r>
            <a:r>
              <a:rPr lang="en-US" baseline="-25000"/>
              <a:t>insul</a:t>
            </a:r>
            <a:r>
              <a:rPr lang="en-US"/>
              <a:t>*2*L*π*k</a:t>
            </a:r>
            <a:r>
              <a:rPr lang="en-US" baseline="-25000"/>
              <a:t>insul</a:t>
            </a:r>
            <a:r>
              <a:rPr lang="en-US"/>
              <a:t>)</a:t>
            </a:r>
          </a:p>
        </p:txBody>
      </p:sp>
      <p:sp>
        <p:nvSpPr>
          <p:cNvPr id="13326" name="Text Box 40"/>
          <p:cNvSpPr txBox="1">
            <a:spLocks noChangeArrowheads="1"/>
          </p:cNvSpPr>
          <p:nvPr/>
        </p:nvSpPr>
        <p:spPr bwMode="auto">
          <a:xfrm>
            <a:off x="685800" y="6130925"/>
            <a:ext cx="1524000" cy="3460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t = (D</a:t>
            </a:r>
            <a:r>
              <a:rPr lang="en-US" baseline="-25000"/>
              <a:t>3</a:t>
            </a:r>
            <a:r>
              <a:rPr lang="en-US"/>
              <a:t> - D</a:t>
            </a:r>
            <a:r>
              <a:rPr lang="en-US" baseline="-25000"/>
              <a:t>2</a:t>
            </a:r>
            <a:r>
              <a:rPr lang="en-US"/>
              <a:t>)/2</a:t>
            </a:r>
          </a:p>
        </p:txBody>
      </p:sp>
      <p:sp>
        <p:nvSpPr>
          <p:cNvPr id="13327" name="Text Box 41"/>
          <p:cNvSpPr txBox="1">
            <a:spLocks noChangeArrowheads="1"/>
          </p:cNvSpPr>
          <p:nvPr/>
        </p:nvSpPr>
        <p:spPr bwMode="auto">
          <a:xfrm>
            <a:off x="2514600" y="6130925"/>
            <a:ext cx="17526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ym typeface="Wingdings" pitchFamily="2" charset="2"/>
              </a:rPr>
              <a:t></a:t>
            </a:r>
            <a:r>
              <a:rPr lang="en-US" b="1">
                <a:sym typeface="Wingdings" pitchFamily="2" charset="2"/>
              </a:rPr>
              <a:t>Final Solution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</p:spPr>
        <p:txBody>
          <a:bodyPr/>
          <a:lstStyle/>
          <a:p>
            <a:pPr marL="54864" indent="0"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Program Results</a:t>
            </a:r>
          </a:p>
        </p:txBody>
      </p:sp>
      <p:sp>
        <p:nvSpPr>
          <p:cNvPr id="14339" name="TextBox 3"/>
          <p:cNvSpPr txBox="1">
            <a:spLocks noChangeArrowheads="1"/>
          </p:cNvSpPr>
          <p:nvPr/>
        </p:nvSpPr>
        <p:spPr bwMode="auto">
          <a:xfrm>
            <a:off x="3200400" y="5181600"/>
            <a:ext cx="25146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>
                <a:hlinkClick r:id="rId2" action="ppaction://hlinkfile"/>
              </a:rPr>
              <a:t>340Project.xlsx</a:t>
            </a:r>
            <a:endParaRPr lang="en-US" sz="2800"/>
          </a:p>
        </p:txBody>
      </p:sp>
      <p:sp>
        <p:nvSpPr>
          <p:cNvPr id="14340" name="TextBox 4"/>
          <p:cNvSpPr txBox="1">
            <a:spLocks noChangeArrowheads="1"/>
          </p:cNvSpPr>
          <p:nvPr/>
        </p:nvSpPr>
        <p:spPr bwMode="auto">
          <a:xfrm>
            <a:off x="762000" y="1447800"/>
            <a:ext cx="28194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/>
              <a:t>Main Features:</a:t>
            </a:r>
          </a:p>
        </p:txBody>
      </p:sp>
      <p:sp>
        <p:nvSpPr>
          <p:cNvPr id="14341" name="TextBox 5"/>
          <p:cNvSpPr txBox="1">
            <a:spLocks noChangeArrowheads="1"/>
          </p:cNvSpPr>
          <p:nvPr/>
        </p:nvSpPr>
        <p:spPr bwMode="auto">
          <a:xfrm>
            <a:off x="990600" y="1981200"/>
            <a:ext cx="64008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/>
              <a:t>-Drop Down Boxes for Convenience</a:t>
            </a:r>
          </a:p>
        </p:txBody>
      </p:sp>
      <p:sp>
        <p:nvSpPr>
          <p:cNvPr id="14342" name="TextBox 6"/>
          <p:cNvSpPr txBox="1">
            <a:spLocks noChangeArrowheads="1"/>
          </p:cNvSpPr>
          <p:nvPr/>
        </p:nvSpPr>
        <p:spPr bwMode="auto">
          <a:xfrm>
            <a:off x="990600" y="2551113"/>
            <a:ext cx="7467600" cy="954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/>
              <a:t>-Material tables can easily be edited to fulfill the company’s specific requirements.</a:t>
            </a:r>
          </a:p>
        </p:txBody>
      </p:sp>
      <p:sp>
        <p:nvSpPr>
          <p:cNvPr id="14343" name="TextBox 7"/>
          <p:cNvSpPr txBox="1">
            <a:spLocks noChangeArrowheads="1"/>
          </p:cNvSpPr>
          <p:nvPr/>
        </p:nvSpPr>
        <p:spPr bwMode="auto">
          <a:xfrm>
            <a:off x="990600" y="3541713"/>
            <a:ext cx="7162800" cy="954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/>
              <a:t>-Includes equations and results in order to verify solutions.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</p:spPr>
        <p:txBody>
          <a:bodyPr/>
          <a:lstStyle/>
          <a:p>
            <a:pPr marL="54864" indent="0" eaLnBrk="1" fontAlgn="auto" hangingPunct="1">
              <a:spcAft>
                <a:spcPts val="0"/>
              </a:spcAft>
              <a:defRPr/>
            </a:pPr>
            <a:r>
              <a:rPr lang="en-US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Conclusion</a:t>
            </a:r>
          </a:p>
        </p:txBody>
      </p:sp>
      <p:sp>
        <p:nvSpPr>
          <p:cNvPr id="15363" name="TextBox 3"/>
          <p:cNvSpPr txBox="1">
            <a:spLocks noChangeArrowheads="1"/>
          </p:cNvSpPr>
          <p:nvPr/>
        </p:nvSpPr>
        <p:spPr bwMode="auto">
          <a:xfrm>
            <a:off x="762000" y="1533525"/>
            <a:ext cx="67056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/>
              <a:t>-Works well as a general tool.</a:t>
            </a:r>
          </a:p>
        </p:txBody>
      </p:sp>
      <p:sp>
        <p:nvSpPr>
          <p:cNvPr id="15364" name="TextBox 4"/>
          <p:cNvSpPr txBox="1">
            <a:spLocks noChangeArrowheads="1"/>
          </p:cNvSpPr>
          <p:nvPr/>
        </p:nvSpPr>
        <p:spPr bwMode="auto">
          <a:xfrm>
            <a:off x="1371600" y="2093913"/>
            <a:ext cx="5867400" cy="954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/>
              <a:t>-Needs more specific data to improve usefulness.</a:t>
            </a:r>
          </a:p>
        </p:txBody>
      </p:sp>
      <p:sp>
        <p:nvSpPr>
          <p:cNvPr id="15365" name="TextBox 5"/>
          <p:cNvSpPr txBox="1">
            <a:spLocks noChangeArrowheads="1"/>
          </p:cNvSpPr>
          <p:nvPr/>
        </p:nvSpPr>
        <p:spPr bwMode="auto">
          <a:xfrm>
            <a:off x="838200" y="2932113"/>
            <a:ext cx="7239000" cy="954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/>
              <a:t>-Only accurate as long as the assumptions are true.</a:t>
            </a:r>
          </a:p>
        </p:txBody>
      </p:sp>
      <p:sp>
        <p:nvSpPr>
          <p:cNvPr id="15366" name="TextBox 7"/>
          <p:cNvSpPr txBox="1">
            <a:spLocks noChangeArrowheads="1"/>
          </p:cNvSpPr>
          <p:nvPr/>
        </p:nvSpPr>
        <p:spPr bwMode="auto">
          <a:xfrm>
            <a:off x="838200" y="3770313"/>
            <a:ext cx="7162800" cy="954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/>
              <a:t>-Sometimes no insulation is required, which the program indicates.</a:t>
            </a:r>
          </a:p>
        </p:txBody>
      </p:sp>
      <p:sp>
        <p:nvSpPr>
          <p:cNvPr id="15367" name="TextBox 8"/>
          <p:cNvSpPr txBox="1">
            <a:spLocks noChangeArrowheads="1"/>
          </p:cNvSpPr>
          <p:nvPr/>
        </p:nvSpPr>
        <p:spPr bwMode="auto">
          <a:xfrm>
            <a:off x="838200" y="4733925"/>
            <a:ext cx="70104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/>
              <a:t>-Simplifies the engineering process.</a:t>
            </a:r>
          </a:p>
        </p:txBody>
      </p:sp>
      <p:sp>
        <p:nvSpPr>
          <p:cNvPr id="15368" name="TextBox 9"/>
          <p:cNvSpPr txBox="1">
            <a:spLocks noChangeArrowheads="1"/>
          </p:cNvSpPr>
          <p:nvPr/>
        </p:nvSpPr>
        <p:spPr bwMode="auto">
          <a:xfrm>
            <a:off x="1371600" y="5141913"/>
            <a:ext cx="6705600" cy="954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/>
              <a:t>-Would be nice if it had a cost estimate calculator.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</p:spPr>
        <p:txBody>
          <a:bodyPr/>
          <a:lstStyle/>
          <a:p>
            <a:pPr marL="54864" indent="0"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Appendix</a:t>
            </a:r>
            <a:endParaRPr lang="en-US" dirty="0">
              <a:solidFill>
                <a:schemeClr val="tx2">
                  <a:tint val="100000"/>
                  <a:shade val="90000"/>
                  <a:satMod val="250000"/>
                  <a:alpha val="100000"/>
                </a:schemeClr>
              </a:solidFill>
            </a:endParaRPr>
          </a:p>
        </p:txBody>
      </p:sp>
      <p:sp>
        <p:nvSpPr>
          <p:cNvPr id="16387" name="TextBox 3"/>
          <p:cNvSpPr txBox="1">
            <a:spLocks noChangeArrowheads="1"/>
          </p:cNvSpPr>
          <p:nvPr/>
        </p:nvSpPr>
        <p:spPr bwMode="auto">
          <a:xfrm>
            <a:off x="685800" y="1608138"/>
            <a:ext cx="7772400" cy="1570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Property values used in the Pipe Insulation Calculator were obtained from Tables  A.1 and A.3 of </a:t>
            </a:r>
            <a:r>
              <a:rPr lang="en-US" i="1"/>
              <a:t>Fundamentals of Heat and Mass Transfer(Sixth Edition)</a:t>
            </a:r>
            <a:r>
              <a:rPr lang="en-US"/>
              <a:t> by  Incropera, DeWitt, Bergman, and Lavine.</a:t>
            </a:r>
          </a:p>
          <a:p>
            <a:endParaRPr lang="en-US"/>
          </a:p>
          <a:p>
            <a:r>
              <a:rPr lang="en-US"/>
              <a:t>Equations were also obtained from </a:t>
            </a:r>
            <a:r>
              <a:rPr lang="en-US" i="1"/>
              <a:t>Fundamentals of Heat and Mass Transfer (Sixth Edition)</a:t>
            </a:r>
            <a:r>
              <a:rPr lang="en-US"/>
              <a:t> by Incropera, DeWitt, Bergman, and Lavine.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oundry">
  <a:themeElements>
    <a:clrScheme name="Foundry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Foundry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oundry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344</TotalTime>
  <Words>568</Words>
  <Application>Microsoft Office PowerPoint</Application>
  <PresentationFormat>On-screen Show (4:3)</PresentationFormat>
  <Paragraphs>82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Foundry</vt:lpstr>
      <vt:lpstr>Insulation Thickness Calculator</vt:lpstr>
      <vt:lpstr>Project description</vt:lpstr>
      <vt:lpstr>Heat Transfer Principles</vt:lpstr>
      <vt:lpstr>Solution</vt:lpstr>
      <vt:lpstr>Program Results</vt:lpstr>
      <vt:lpstr>Conclusion</vt:lpstr>
      <vt:lpstr>Appendix</vt:lpstr>
    </vt:vector>
  </TitlesOfParts>
  <Company>Brigham Young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profilec</dc:creator>
  <cp:lastModifiedBy>Open Access Technologies</cp:lastModifiedBy>
  <cp:revision>23</cp:revision>
  <dcterms:created xsi:type="dcterms:W3CDTF">2010-03-29T19:57:47Z</dcterms:created>
  <dcterms:modified xsi:type="dcterms:W3CDTF">2010-03-31T13:09:19Z</dcterms:modified>
</cp:coreProperties>
</file>