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xmlns:mc="http://schemas.openxmlformats.org/markup-compatibility/2006" xmlns:a14="http://schemas.microsoft.com/office/drawing/2010/main" val="000000" mc:Ignorable="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xmlns:mc="http://schemas.openxmlformats.org/markup-compatibility/2006" xmlns:a14="http://schemas.microsoft.com/office/drawing/2010/main" val="000000" mc:Ignorable="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  <a:extLst/>
          </a:lstStyle>
          <a:p>
            <a:fld id="{18180E42-E9EB-4595-A64B-53213FF88518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  <a:extLst/>
          </a:lstStyle>
          <a:p>
            <a:fld id="{209E43F7-7E36-4DCA-98AA-60FDCA3C7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180E42-E9EB-4595-A64B-53213FF88518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9E43F7-7E36-4DCA-98AA-60FDCA3C7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180E42-E9EB-4595-A64B-53213FF88518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9E43F7-7E36-4DCA-98AA-60FDCA3C7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180E42-E9EB-4595-A64B-53213FF88518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9E43F7-7E36-4DCA-98AA-60FDCA3C7B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xmlns:mc="http://schemas.openxmlformats.org/markup-compatibility/2006" xmlns:a14="http://schemas.microsoft.com/office/drawing/2010/main" val="000000" mc:Ignorable="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180E42-E9EB-4595-A64B-53213FF88518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9E43F7-7E36-4DCA-98AA-60FDCA3C7B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xmlns:mc="http://schemas.openxmlformats.org/markup-compatibility/2006" xmlns:a14="http://schemas.microsoft.com/office/drawing/2010/main" val="000000" mc:Ignorable="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xmlns:mc="http://schemas.openxmlformats.org/markup-compatibility/2006" xmlns:a14="http://schemas.microsoft.com/office/drawing/2010/main" val="000000" mc:Ignorable="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180E42-E9EB-4595-A64B-53213FF88518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9E43F7-7E36-4DCA-98AA-60FDCA3C7B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180E42-E9EB-4595-A64B-53213FF88518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9E43F7-7E36-4DCA-98AA-60FDCA3C7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180E42-E9EB-4595-A64B-53213FF88518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9E43F7-7E36-4DCA-98AA-60FDCA3C7B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180E42-E9EB-4595-A64B-53213FF88518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9E43F7-7E36-4DCA-98AA-60FDCA3C7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8180E42-E9EB-4595-A64B-53213FF88518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9E43F7-7E36-4DCA-98AA-60FDCA3C7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xmlns:mc="http://schemas.openxmlformats.org/markup-compatibility/2006" xmlns:a14="http://schemas.microsoft.com/office/drawing/2010/main" val="000000" mc:Ignorable="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8180E42-E9EB-4595-A64B-53213FF88518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9E43F7-7E36-4DCA-98AA-60FDCA3C7B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xmlns:mc="http://schemas.openxmlformats.org/markup-compatibility/2006" xmlns:a14="http://schemas.microsoft.com/office/drawing/2010/main" val="000000" mc:Ignorable="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xmlns:mc="http://schemas.openxmlformats.org/markup-compatibility/2006" xmlns:a14="http://schemas.microsoft.com/office/drawing/2010/main" val="000000" mc:Ignorable="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xmlns:mc="http://schemas.openxmlformats.org/markup-compatibility/2006" xmlns:a14="http://schemas.microsoft.com/office/drawing/2010/main" val="000000" mc:Ignorable="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xmlns:mc="http://schemas.openxmlformats.org/markup-compatibility/2006" xmlns:a14="http://schemas.microsoft.com/office/drawing/2010/main" val="000000" mc:Ignorable="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8180E42-E9EB-4595-A64B-53213FF88518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09E43F7-7E36-4DCA-98AA-60FDCA3C7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xmlns:mc="http://schemas.openxmlformats.org/markup-compatibility/2006" xmlns:a14="http://schemas.microsoft.com/office/drawing/2010/main" val="000000" mc:Ignorable="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Heat Transfer for a Zirconium Billet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Devin </a:t>
            </a:r>
            <a:r>
              <a:rPr lang="en-US" dirty="0" err="1" smtClean="0"/>
              <a:t>Athey</a:t>
            </a:r>
            <a:r>
              <a:rPr lang="en-US" dirty="0" smtClean="0"/>
              <a:t> and Travis </a:t>
            </a:r>
            <a:r>
              <a:rPr lang="en-US" dirty="0" err="1" smtClean="0"/>
              <a:t>Rampton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60" r="17585"/>
          <a:stretch/>
        </p:blipFill>
        <p:spPr>
          <a:xfrm>
            <a:off x="3684036" y="3276600"/>
            <a:ext cx="3097764" cy="342900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871472"/>
          </a:xfrm>
        </p:spPr>
        <p:txBody>
          <a:bodyPr/>
          <a:lstStyle/>
          <a:p>
            <a:r>
              <a:rPr lang="en-US" dirty="0" smtClean="0"/>
              <a:t>Modeled our Capstone project- time to heat a Zirconium Billet to 140-145 degrees </a:t>
            </a:r>
            <a:r>
              <a:rPr lang="en-US" dirty="0" err="1" smtClean="0"/>
              <a:t>farenheit</a:t>
            </a:r>
            <a:endParaRPr lang="en-US" dirty="0" smtClean="0"/>
          </a:p>
          <a:p>
            <a:r>
              <a:rPr lang="en-US" dirty="0" smtClean="0"/>
              <a:t>Used 1</a:t>
            </a:r>
            <a:r>
              <a:rPr lang="en-US" baseline="30000" dirty="0" smtClean="0"/>
              <a:t>st</a:t>
            </a:r>
            <a:r>
              <a:rPr lang="en-US" dirty="0" smtClean="0"/>
              <a:t> Term Approximation</a:t>
            </a:r>
          </a:p>
          <a:p>
            <a:r>
              <a:rPr lang="en-US" dirty="0" smtClean="0"/>
              <a:t>Compared to experimental measurements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First we assumed an infinite cylinder, in order to neglect end effects.</a:t>
            </a:r>
          </a:p>
          <a:p>
            <a:endParaRPr lang="en-US" dirty="0" smtClean="0"/>
          </a:p>
          <a:p>
            <a:r>
              <a:rPr lang="en-US" dirty="0" smtClean="0"/>
              <a:t>Solved for the h value </a:t>
            </a:r>
          </a:p>
          <a:p>
            <a:pPr lvl="1"/>
            <a:r>
              <a:rPr lang="en-US" dirty="0" smtClean="0"/>
              <a:t>h=405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Found the </a:t>
            </a:r>
            <a:r>
              <a:rPr lang="en-US" dirty="0" err="1" smtClean="0"/>
              <a:t>Biot</a:t>
            </a:r>
            <a:r>
              <a:rPr lang="en-US" dirty="0" smtClean="0"/>
              <a:t> number to be too high for lumped </a:t>
            </a:r>
            <a:r>
              <a:rPr lang="en-US" dirty="0" smtClean="0"/>
              <a:t>capacitance  (lumped capacitance method gave t=35.75 seconds)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Used 1</a:t>
            </a:r>
            <a:r>
              <a:rPr lang="en-US" baseline="30000" dirty="0" smtClean="0"/>
              <a:t>st</a:t>
            </a:r>
            <a:r>
              <a:rPr lang="en-US" dirty="0" smtClean="0"/>
              <a:t> term approximation to solve for time</a:t>
            </a:r>
          </a:p>
          <a:p>
            <a:endParaRPr lang="en-US" dirty="0" smtClean="0"/>
          </a:p>
          <a:p>
            <a:r>
              <a:rPr lang="en-US" dirty="0" smtClean="0"/>
              <a:t>Found t to be 84 </a:t>
            </a:r>
            <a:r>
              <a:rPr lang="en-US" dirty="0" smtClean="0"/>
              <a:t>seconds, with </a:t>
            </a:r>
            <a:r>
              <a:rPr lang="en-US" dirty="0" err="1" smtClean="0"/>
              <a:t>Fo</a:t>
            </a:r>
            <a:r>
              <a:rPr lang="en-US" dirty="0" smtClean="0"/>
              <a:t>=.442787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the Values</a:t>
            </a:r>
            <a:endParaRPr 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6082626"/>
              </p:ext>
            </p:extLst>
          </p:nvPr>
        </p:nvGraphicFramePr>
        <p:xfrm>
          <a:off x="-427991" y="2819400"/>
          <a:ext cx="5457191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Document" r:id="rId3" imgW="5930864" imgH="496171" progId="Word.Document.12">
                  <p:embed/>
                </p:oleObj>
              </mc:Choice>
              <mc:Fallback>
                <p:oleObj name="Document" r:id="rId3" imgW="5930864" imgH="496171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427991" y="2819400"/>
                        <a:ext cx="5457191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152400" y="1481328"/>
            <a:ext cx="3200400" cy="4081272"/>
          </a:xfrm>
        </p:spPr>
        <p:txBody>
          <a:bodyPr/>
          <a:lstStyle/>
          <a:p>
            <a:r>
              <a:rPr lang="en-US" dirty="0" smtClean="0"/>
              <a:t>Found time to heat to be 84 seconds</a:t>
            </a:r>
          </a:p>
          <a:p>
            <a:r>
              <a:rPr lang="en-US" dirty="0" smtClean="0"/>
              <a:t>50 seconds was the measured experimental time</a:t>
            </a:r>
          </a:p>
          <a:p>
            <a:r>
              <a:rPr lang="en-US" dirty="0" smtClean="0"/>
              <a:t>Accuracy was 68%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523" y="609600"/>
            <a:ext cx="5977277" cy="557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2233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38471"/>
          </a:xfrm>
        </p:spPr>
        <p:txBody>
          <a:bodyPr>
            <a:normAutofit/>
          </a:bodyPr>
          <a:lstStyle/>
          <a:p>
            <a:r>
              <a:rPr lang="en-US" dirty="0" smtClean="0"/>
              <a:t>Compare these results with Concentric Cylinders values (another group project)</a:t>
            </a:r>
          </a:p>
          <a:p>
            <a:endParaRPr lang="en-US" dirty="0" smtClean="0"/>
          </a:p>
          <a:p>
            <a:r>
              <a:rPr lang="en-US" dirty="0" smtClean="0"/>
              <a:t>Determine end effects (		   ) </a:t>
            </a:r>
          </a:p>
          <a:p>
            <a:endParaRPr lang="en-US" dirty="0" smtClean="0"/>
          </a:p>
          <a:p>
            <a:r>
              <a:rPr lang="en-US" dirty="0" smtClean="0"/>
              <a:t>Examine changes in start temperature of billet (i.e. changes in seasonal temperatures- winter to summer)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2667000" y="2854325"/>
          <a:ext cx="592455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" r:id="rId3" imgW="5991214" imgH="506253" progId="Word.Document.12">
                  <p:embed/>
                </p:oleObj>
              </mc:Choice>
              <mc:Fallback>
                <p:oleObj name="Document" r:id="rId3" imgW="5991214" imgH="506253" progId="Word.Document.12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854325"/>
                        <a:ext cx="5924550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51507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464646" mc:Ignorable=""/>
      </a:dk2>
      <a:lt2>
        <a:srgbClr xmlns:mc="http://schemas.openxmlformats.org/markup-compatibility/2006" xmlns:a14="http://schemas.microsoft.com/office/drawing/2010/main" val="DEF5FA" mc:Ignorable=""/>
      </a:lt2>
      <a:accent1>
        <a:srgbClr xmlns:mc="http://schemas.openxmlformats.org/markup-compatibility/2006" xmlns:a14="http://schemas.microsoft.com/office/drawing/2010/main" val="2DA2BF" mc:Ignorable=""/>
      </a:accent1>
      <a:accent2>
        <a:srgbClr xmlns:mc="http://schemas.openxmlformats.org/markup-compatibility/2006" xmlns:a14="http://schemas.microsoft.com/office/drawing/2010/main" val="DA1F28" mc:Ignorable=""/>
      </a:accent2>
      <a:accent3>
        <a:srgbClr xmlns:mc="http://schemas.openxmlformats.org/markup-compatibility/2006" xmlns:a14="http://schemas.microsoft.com/office/drawing/2010/main" val="EB641B" mc:Ignorable=""/>
      </a:accent3>
      <a:accent4>
        <a:srgbClr xmlns:mc="http://schemas.openxmlformats.org/markup-compatibility/2006" xmlns:a14="http://schemas.microsoft.com/office/drawing/2010/main" val="39639D" mc:Ignorable=""/>
      </a:accent4>
      <a:accent5>
        <a:srgbClr xmlns:mc="http://schemas.openxmlformats.org/markup-compatibility/2006" xmlns:a14="http://schemas.microsoft.com/office/drawing/2010/main" val="474B78" mc:Ignorable=""/>
      </a:accent5>
      <a:accent6>
        <a:srgbClr xmlns:mc="http://schemas.openxmlformats.org/markup-compatibility/2006" xmlns:a14="http://schemas.microsoft.com/office/drawing/2010/main" val="7D3C4A" mc:Ignorable=""/>
      </a:accent6>
      <a:hlink>
        <a:srgbClr xmlns:mc="http://schemas.openxmlformats.org/markup-compatibility/2006" xmlns:a14="http://schemas.microsoft.com/office/drawing/2010/main" val="FF8119" mc:Ignorable=""/>
      </a:hlink>
      <a:folHlink>
        <a:srgbClr xmlns:mc="http://schemas.openxmlformats.org/markup-compatibility/2006" xmlns:a14="http://schemas.microsoft.com/office/drawing/2010/main" val="44B9E8" mc:Ignorable="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xmlns:mc="http://schemas.openxmlformats.org/markup-compatibility/2006" xmlns:a14="http://schemas.microsoft.com/office/drawing/2010/main" val="000000" mc:Ignorable="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117</TotalTime>
  <Words>132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Concourse</vt:lpstr>
      <vt:lpstr>Document</vt:lpstr>
      <vt:lpstr>Heat Transfer for a Zirconium Billet</vt:lpstr>
      <vt:lpstr>Overview</vt:lpstr>
      <vt:lpstr>Finding the Values</vt:lpstr>
      <vt:lpstr>Results</vt:lpstr>
      <vt:lpstr>Conclusions</vt:lpstr>
    </vt:vector>
  </TitlesOfParts>
  <Company>Brigham Young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Heat Transfer for a Zirconium Billet</dc:title>
  <dc:creator>CAEDM User</dc:creator>
  <cp:lastModifiedBy>Devin NB</cp:lastModifiedBy>
  <cp:revision>13</cp:revision>
  <dcterms:created xsi:type="dcterms:W3CDTF">2010-03-30T19:26:27Z</dcterms:created>
  <dcterms:modified xsi:type="dcterms:W3CDTF">2010-03-31T19:33:49Z</dcterms:modified>
</cp:coreProperties>
</file>