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Nick\Documents\College%202010\ME%20340%20Project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/>
              <a:t>Infrared Temperature Readings</a:t>
            </a:r>
          </a:p>
        </c:rich>
      </c:tx>
      <c:layout>
        <c:manualLayout>
          <c:xMode val="edge"/>
          <c:yMode val="edge"/>
          <c:x val="0.20100000000000001"/>
          <c:y val="2.7777777777777828E-2"/>
        </c:manualLayout>
      </c:layout>
    </c:title>
    <c:plotArea>
      <c:layout/>
      <c:scatterChart>
        <c:scatterStyle val="lineMarker"/>
        <c:ser>
          <c:idx val="0"/>
          <c:order val="0"/>
          <c:tx>
            <c:v>Temperature</c:v>
          </c:tx>
          <c:marker>
            <c:symbol val="none"/>
          </c:marker>
          <c:xVal>
            <c:numRef>
              <c:f>Sheet1!$A$2:$A$16</c:f>
              <c:numCache>
                <c:formatCode>General</c:formatCode>
                <c:ptCount val="1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  <c:pt idx="5">
                  <c:v>75</c:v>
                </c:pt>
                <c:pt idx="6">
                  <c:v>90</c:v>
                </c:pt>
                <c:pt idx="7">
                  <c:v>105</c:v>
                </c:pt>
                <c:pt idx="8">
                  <c:v>120</c:v>
                </c:pt>
                <c:pt idx="9">
                  <c:v>135</c:v>
                </c:pt>
                <c:pt idx="10">
                  <c:v>150</c:v>
                </c:pt>
                <c:pt idx="11">
                  <c:v>165</c:v>
                </c:pt>
                <c:pt idx="12">
                  <c:v>180</c:v>
                </c:pt>
                <c:pt idx="13">
                  <c:v>195</c:v>
                </c:pt>
                <c:pt idx="14">
                  <c:v>210</c:v>
                </c:pt>
              </c:numCache>
            </c:numRef>
          </c:xVal>
          <c:yVal>
            <c:numRef>
              <c:f>Sheet1!$C$2:$C$16</c:f>
              <c:numCache>
                <c:formatCode>General</c:formatCode>
                <c:ptCount val="15"/>
                <c:pt idx="0">
                  <c:v>3.6111111111111112</c:v>
                </c:pt>
                <c:pt idx="1">
                  <c:v>4.7777777777777786</c:v>
                </c:pt>
                <c:pt idx="2">
                  <c:v>5.9999999999999982</c:v>
                </c:pt>
                <c:pt idx="3">
                  <c:v>7.2222222222222223</c:v>
                </c:pt>
                <c:pt idx="4">
                  <c:v>6.7777777777777795</c:v>
                </c:pt>
                <c:pt idx="5">
                  <c:v>8.1666666666666767</c:v>
                </c:pt>
                <c:pt idx="6">
                  <c:v>9.7777777777777697</c:v>
                </c:pt>
                <c:pt idx="7">
                  <c:v>11.166666666666675</c:v>
                </c:pt>
                <c:pt idx="8">
                  <c:v>11.444444444444446</c:v>
                </c:pt>
                <c:pt idx="9">
                  <c:v>11.444444444444446</c:v>
                </c:pt>
                <c:pt idx="10">
                  <c:v>13.500000000000002</c:v>
                </c:pt>
                <c:pt idx="11">
                  <c:v>12.888888888888896</c:v>
                </c:pt>
                <c:pt idx="12">
                  <c:v>11.166666666666675</c:v>
                </c:pt>
                <c:pt idx="13">
                  <c:v>12.277777777777771</c:v>
                </c:pt>
                <c:pt idx="14">
                  <c:v>12.166666666666675</c:v>
                </c:pt>
              </c:numCache>
            </c:numRef>
          </c:yVal>
        </c:ser>
        <c:axId val="35118464"/>
        <c:axId val="35211520"/>
      </c:scatterChart>
      <c:valAx>
        <c:axId val="351184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(seconds)</a:t>
                </a:r>
              </a:p>
            </c:rich>
          </c:tx>
          <c:layout/>
        </c:title>
        <c:numFmt formatCode="General" sourceLinked="1"/>
        <c:tickLblPos val="nextTo"/>
        <c:crossAx val="35211520"/>
        <c:crosses val="autoZero"/>
        <c:crossBetween val="midCat"/>
      </c:valAx>
      <c:valAx>
        <c:axId val="352115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Temp.</a:t>
                </a:r>
                <a:r>
                  <a:rPr lang="en-US" baseline="0"/>
                  <a:t> </a:t>
                </a:r>
                <a:r>
                  <a:rPr lang="en-US"/>
                  <a:t>(degrees Celsius)</a:t>
                </a:r>
              </a:p>
            </c:rich>
          </c:tx>
          <c:layout/>
        </c:title>
        <c:numFmt formatCode="General" sourceLinked="1"/>
        <c:tickLblPos val="nextTo"/>
        <c:crossAx val="35118464"/>
        <c:crosses val="autoZero"/>
        <c:crossBetween val="midCat"/>
      </c:valAx>
    </c:plotArea>
    <c:plotVisOnly val="1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F4B8D-89E7-4444-A1DC-9E24F17AAE80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3D2A6-3693-4C66-BD52-70675FCD8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7811E-DF83-49EA-9C57-BC6E1A2A4A07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81BFA-52BF-4196-8783-3D3A974EA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1498B-5614-4634-BBF6-5AFD5AD4C81F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8E844-1349-400C-B711-C67FEE10F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93545-A4A0-4F92-80AD-F58F5F6E4AF5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3B580-571C-432A-9644-08FE89090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61398-1D24-4ACE-AEFA-5DE407E4D0E3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DC94A-E4B3-4ED1-9217-B2FF8DE8F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3150A-1B3A-4BD3-9D68-8B61C7702E4A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3DBF8-CE29-4EB8-8E13-B2BB94963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8007-F1D3-4CD4-B646-A6C1AD7C9D0A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4AEE9-8C16-4DF9-859E-94C5625CB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DF94F-3C47-4EFE-85A0-E93C9A6DB255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E0362-F0F9-49CA-B392-B536B14AAF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C1333-B3E1-436D-9D64-1EA5FCE98E64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176F4-1488-463C-BF33-5948D1021C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7DAC-A262-42F0-898E-A964BD308207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C53C1-06F5-4589-B2C3-8BBA01335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35E12-902F-4B06-AB32-8C18D6D7B929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4931C-5D71-43C2-AA14-616620459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48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F187A5-53E1-4CFF-87CB-502BD61A3D5B}" type="datetimeFigureOut">
              <a:rPr lang="en-US"/>
              <a:pPr>
                <a:defRPr/>
              </a:pPr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26E357-C0CA-4446-8752-F6785B999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smtClean="0">
                <a:latin typeface="Euphorigenic S" pitchFamily="2" charset="0"/>
              </a:rPr>
              <a:t>Power Output of a Rear Defrost Car Window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524000" y="4648200"/>
            <a:ext cx="6400800" cy="1066800"/>
          </a:xfrm>
        </p:spPr>
        <p:txBody>
          <a:bodyPr/>
          <a:lstStyle/>
          <a:p>
            <a:r>
              <a:rPr lang="en-US" sz="2800" smtClean="0">
                <a:solidFill>
                  <a:schemeClr val="tx1"/>
                </a:solidFill>
              </a:rPr>
              <a:t>By Allan Peaden &amp; Nick Wasley</a:t>
            </a:r>
          </a:p>
          <a:p>
            <a:r>
              <a:rPr lang="en-US" sz="2800" smtClean="0">
                <a:solidFill>
                  <a:schemeClr val="tx1"/>
                </a:solidFill>
              </a:rPr>
              <a:t>Winter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u="sng" smtClean="0">
                <a:latin typeface="Euphorigenic S" pitchFamily="2" charset="0"/>
              </a:rPr>
              <a:t>Problem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6764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mtClean="0"/>
              <a:t>Find the power output of a rear defrost window of a car through temperature measurements and calculations.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6248400"/>
            <a:ext cx="3124200" cy="3349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 smtClean="0"/>
              <a:t>Window to be measured</a:t>
            </a:r>
            <a:endParaRPr lang="en-US" sz="2000" dirty="0"/>
          </a:p>
        </p:txBody>
      </p:sp>
      <p:pic>
        <p:nvPicPr>
          <p:cNvPr id="4099" name="Content Placeholder 3" descr="100_127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62400" y="2514600"/>
            <a:ext cx="4371975" cy="3609975"/>
          </a:xfrm>
        </p:spPr>
      </p:pic>
      <p:pic>
        <p:nvPicPr>
          <p:cNvPr id="4100" name="Picture 4" descr="P11286186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57200"/>
            <a:ext cx="2336800" cy="2336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609600" y="3048000"/>
            <a:ext cx="274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 Measuring Device-Infrared Thermometer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mtClean="0">
                <a:latin typeface="Euphorigenic S" pitchFamily="2" charset="0"/>
              </a:rPr>
              <a:t>Gathered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Air Temperature = 38 deg. Fahrenheit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Wind Speed ≈ 5 MPH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Glass Thickness = 5mm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Glass Dimensions = 47 X 22 inches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Emissivity of glass = 0.92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Angle of Back Window ≈ 60 degrees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Average voltage output from car battery ≤ 12V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Fuse Rating ≤ 20 amps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>
                <a:latin typeface="Euphorigenic S" pitchFamily="2" charset="0"/>
              </a:rPr>
              <a:t>Temperature Readings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1981200" cy="470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8328"/>
                <a:gridCol w="1202872"/>
              </a:tblGrid>
              <a:tr h="2809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(sec)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Temperature (Celsius)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3.61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4.78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6.00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7.22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6.78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8.17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9.78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11.17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11.44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11.44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13.50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12.89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11.17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12.28</a:t>
                      </a:r>
                    </a:p>
                  </a:txBody>
                  <a:tcPr marL="0" marR="0" marT="0" marB="0" anchor="b"/>
                </a:tc>
              </a:tr>
              <a:tr h="280988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12.17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971800" y="1981200"/>
          <a:ext cx="5334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smtClean="0">
                <a:latin typeface="Euphorigenic S" pitchFamily="2" charset="0"/>
              </a:rPr>
              <a:t>Assumptions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Conduction Neglected</a:t>
            </a:r>
          </a:p>
          <a:p>
            <a:r>
              <a:rPr lang="en-US" smtClean="0"/>
              <a:t>Even temperature distribution in glass</a:t>
            </a:r>
          </a:p>
          <a:p>
            <a:r>
              <a:rPr lang="en-US" smtClean="0"/>
              <a:t>Lumped Capacitance</a:t>
            </a:r>
          </a:p>
          <a:p>
            <a:r>
              <a:rPr lang="en-US" smtClean="0"/>
              <a:t>Constant wind speed &amp; air temperature</a:t>
            </a:r>
          </a:p>
          <a:p>
            <a:r>
              <a:rPr lang="en-US" sz="3100" smtClean="0"/>
              <a:t>Steady-state surface temperature ≈ 285.3 Kelvin</a:t>
            </a:r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mtClean="0">
                <a:latin typeface="Euphorigenic S" pitchFamily="2" charset="0"/>
              </a:rPr>
              <a:t>Equations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800" smtClean="0"/>
              <a:t>E</a:t>
            </a:r>
            <a:r>
              <a:rPr lang="en-US" sz="2800" baseline="-25000" smtClean="0"/>
              <a:t>IN</a:t>
            </a:r>
            <a:r>
              <a:rPr lang="en-US" sz="2800" smtClean="0"/>
              <a:t> = E</a:t>
            </a:r>
            <a:r>
              <a:rPr lang="en-US" sz="2800" baseline="-25000" smtClean="0"/>
              <a:t>OUT</a:t>
            </a:r>
          </a:p>
          <a:p>
            <a:pPr>
              <a:buFont typeface="Arial" charset="0"/>
              <a:buNone/>
            </a:pPr>
            <a:endParaRPr lang="en-US" sz="2800" baseline="-25000" smtClean="0"/>
          </a:p>
          <a:p>
            <a:pPr>
              <a:buFont typeface="Arial" charset="0"/>
              <a:buNone/>
            </a:pPr>
            <a:r>
              <a:rPr lang="en-US" sz="2800" smtClean="0"/>
              <a:t>E</a:t>
            </a:r>
            <a:r>
              <a:rPr lang="en-US" sz="2800" baseline="-25000" smtClean="0"/>
              <a:t>out</a:t>
            </a:r>
            <a:r>
              <a:rPr lang="en-US" sz="2800" smtClean="0"/>
              <a:t> = conv</a:t>
            </a:r>
            <a:r>
              <a:rPr lang="en-US" sz="2800" baseline="-25000" smtClean="0"/>
              <a:t>out</a:t>
            </a:r>
            <a:r>
              <a:rPr lang="en-US" sz="2800" smtClean="0"/>
              <a:t> + conv</a:t>
            </a:r>
            <a:r>
              <a:rPr lang="en-US" sz="2800" baseline="-25000" smtClean="0"/>
              <a:t>in</a:t>
            </a:r>
            <a:r>
              <a:rPr lang="en-US" sz="2800" smtClean="0"/>
              <a:t> + radiation</a:t>
            </a:r>
          </a:p>
          <a:p>
            <a:pPr>
              <a:buFont typeface="Arial" charset="0"/>
              <a:buNone/>
            </a:pPr>
            <a:endParaRPr lang="en-US" baseline="-25000" smtClean="0"/>
          </a:p>
          <a:p>
            <a:pPr>
              <a:buFont typeface="Arial" charset="0"/>
              <a:buNone/>
            </a:pPr>
            <a:r>
              <a:rPr lang="en-US" sz="2800" smtClean="0"/>
              <a:t>E</a:t>
            </a:r>
            <a:r>
              <a:rPr lang="en-US" sz="2800" baseline="-25000" smtClean="0"/>
              <a:t>out</a:t>
            </a:r>
            <a:r>
              <a:rPr lang="en-US" sz="2800" smtClean="0"/>
              <a:t> = h</a:t>
            </a:r>
            <a:r>
              <a:rPr lang="en-US" sz="2800" baseline="-25000" smtClean="0"/>
              <a:t>out </a:t>
            </a:r>
            <a:r>
              <a:rPr lang="en-US" sz="2800" smtClean="0"/>
              <a:t>A</a:t>
            </a:r>
            <a:r>
              <a:rPr lang="en-US" sz="2800" baseline="-25000" smtClean="0"/>
              <a:t>out</a:t>
            </a:r>
            <a:r>
              <a:rPr lang="en-US" sz="2800" smtClean="0"/>
              <a:t>(T</a:t>
            </a:r>
            <a:r>
              <a:rPr lang="en-US" sz="2800" baseline="-25000" smtClean="0"/>
              <a:t>s </a:t>
            </a:r>
            <a:r>
              <a:rPr lang="en-US" sz="2800" smtClean="0"/>
              <a:t>- T</a:t>
            </a:r>
            <a:r>
              <a:rPr lang="en-US" sz="2800" baseline="-25000" smtClean="0"/>
              <a:t>∞</a:t>
            </a:r>
            <a:r>
              <a:rPr lang="en-US" sz="2800" smtClean="0"/>
              <a:t>) + h</a:t>
            </a:r>
            <a:r>
              <a:rPr lang="en-US" sz="2800" baseline="-25000" smtClean="0"/>
              <a:t>in</a:t>
            </a:r>
            <a:r>
              <a:rPr lang="en-US" sz="2800" smtClean="0"/>
              <a:t> A</a:t>
            </a:r>
            <a:r>
              <a:rPr lang="en-US" sz="2800" baseline="-25000" smtClean="0"/>
              <a:t>in</a:t>
            </a:r>
            <a:r>
              <a:rPr lang="en-US" sz="2800" smtClean="0"/>
              <a:t>(T</a:t>
            </a:r>
            <a:r>
              <a:rPr lang="en-US" sz="2800" baseline="-25000" smtClean="0"/>
              <a:t>s</a:t>
            </a:r>
            <a:r>
              <a:rPr lang="en-US" sz="2800" smtClean="0"/>
              <a:t> - T</a:t>
            </a:r>
            <a:r>
              <a:rPr lang="en-US" sz="2800" baseline="-25000" smtClean="0"/>
              <a:t>∞</a:t>
            </a:r>
            <a:r>
              <a:rPr lang="en-US" sz="2800" smtClean="0"/>
              <a:t>) + 2Aεσ(T</a:t>
            </a:r>
            <a:r>
              <a:rPr lang="en-US" sz="2800" baseline="-25000" smtClean="0"/>
              <a:t>s</a:t>
            </a:r>
            <a:r>
              <a:rPr lang="en-US" sz="2800" baseline="30000" smtClean="0"/>
              <a:t>4</a:t>
            </a:r>
            <a:r>
              <a:rPr lang="en-US" sz="2800" smtClean="0"/>
              <a:t> - T</a:t>
            </a:r>
            <a:r>
              <a:rPr lang="en-US" sz="2800" baseline="-25000" smtClean="0"/>
              <a:t>sur</a:t>
            </a:r>
            <a:r>
              <a:rPr lang="en-US" sz="2800" baseline="30000" smtClean="0"/>
              <a:t>4</a:t>
            </a:r>
            <a:r>
              <a:rPr lang="en-US" sz="280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mtClean="0">
                <a:latin typeface="Euphorigenic S" pitchFamily="2" charset="0"/>
              </a:rPr>
              <a:t>Calculations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mtClean="0"/>
              <a:t>h</a:t>
            </a:r>
            <a:r>
              <a:rPr lang="en-US" baseline="-25000" smtClean="0"/>
              <a:t>in </a:t>
            </a:r>
            <a:r>
              <a:rPr lang="en-US" smtClean="0"/>
              <a:t>= 2.639</a:t>
            </a:r>
          </a:p>
          <a:p>
            <a:pPr>
              <a:buFont typeface="Arial" charset="0"/>
              <a:buNone/>
            </a:pPr>
            <a:r>
              <a:rPr lang="en-US" smtClean="0"/>
              <a:t>	Nu</a:t>
            </a:r>
            <a:r>
              <a:rPr lang="en-US" baseline="-25000" smtClean="0"/>
              <a:t>free</a:t>
            </a:r>
            <a:r>
              <a:rPr lang="en-US" smtClean="0"/>
              <a:t> = 73.23</a:t>
            </a:r>
          </a:p>
          <a:p>
            <a:pPr>
              <a:buFont typeface="Arial" charset="0"/>
              <a:buNone/>
            </a:pPr>
            <a:r>
              <a:rPr lang="en-US" smtClean="0"/>
              <a:t>	Nu</a:t>
            </a:r>
            <a:r>
              <a:rPr lang="en-US" baseline="-25000" smtClean="0"/>
              <a:t>force</a:t>
            </a:r>
            <a:r>
              <a:rPr lang="en-US" smtClean="0"/>
              <a:t> = 257</a:t>
            </a:r>
          </a:p>
          <a:p>
            <a:pPr>
              <a:buFont typeface="Arial" charset="0"/>
              <a:buNone/>
            </a:pPr>
            <a:r>
              <a:rPr lang="en-US" smtClean="0"/>
              <a:t>	Nu</a:t>
            </a:r>
            <a:r>
              <a:rPr lang="en-US" baseline="30000" smtClean="0"/>
              <a:t>7/2 </a:t>
            </a:r>
            <a:r>
              <a:rPr lang="en-US" smtClean="0"/>
              <a:t>= Nu</a:t>
            </a:r>
            <a:r>
              <a:rPr lang="en-US" baseline="-25000" smtClean="0"/>
              <a:t>force</a:t>
            </a:r>
            <a:r>
              <a:rPr lang="en-US" baseline="30000" smtClean="0"/>
              <a:t>7/2</a:t>
            </a:r>
            <a:r>
              <a:rPr lang="en-US" smtClean="0"/>
              <a:t> + Nu</a:t>
            </a:r>
            <a:r>
              <a:rPr lang="en-US" baseline="-25000" smtClean="0"/>
              <a:t>free</a:t>
            </a:r>
            <a:r>
              <a:rPr lang="en-US" baseline="30000" smtClean="0"/>
              <a:t>7/2</a:t>
            </a: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h</a:t>
            </a:r>
            <a:r>
              <a:rPr lang="en-US" baseline="-25000" smtClean="0"/>
              <a:t>out</a:t>
            </a:r>
            <a:r>
              <a:rPr lang="en-US" smtClean="0"/>
              <a:t> = 5.34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>
              <a:buFont typeface="Arial" charset="0"/>
              <a:buNone/>
            </a:pPr>
            <a:r>
              <a:rPr lang="en-US" smtClean="0"/>
              <a:t>E</a:t>
            </a:r>
            <a:r>
              <a:rPr lang="en-US" baseline="-25000" smtClean="0"/>
              <a:t>out </a:t>
            </a:r>
            <a:r>
              <a:rPr lang="en-US" smtClean="0"/>
              <a:t>= 103.94 watts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smtClean="0">
                <a:latin typeface="Euphorigenic S" pitchFamily="2" charset="0"/>
              </a:rPr>
              <a:t>Conclusion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Power output of rear defrost was found to be 104 watts.</a:t>
            </a:r>
          </a:p>
          <a:p>
            <a:r>
              <a:rPr lang="en-US" smtClean="0"/>
              <a:t>Assuming a 12V output and a current of under 12 amps, this answer seems reasonable.  (I = P/V or I = 104/12 = 8.7 amps)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245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Arial</vt:lpstr>
      <vt:lpstr>Euphorigenic S</vt:lpstr>
      <vt:lpstr>Office Theme</vt:lpstr>
      <vt:lpstr>Power Output of a Rear Defrost Car Window</vt:lpstr>
      <vt:lpstr>Problem</vt:lpstr>
      <vt:lpstr>Window to be measured</vt:lpstr>
      <vt:lpstr>Gathered Data</vt:lpstr>
      <vt:lpstr>Temperature Readings</vt:lpstr>
      <vt:lpstr>Assumptions</vt:lpstr>
      <vt:lpstr>Equations</vt:lpstr>
      <vt:lpstr>Calculations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Output of a Rear Defrost Window</dc:title>
  <dc:creator>Nick</dc:creator>
  <cp:lastModifiedBy>Nick</cp:lastModifiedBy>
  <cp:revision>19</cp:revision>
  <dcterms:created xsi:type="dcterms:W3CDTF">2010-03-31T01:42:34Z</dcterms:created>
  <dcterms:modified xsi:type="dcterms:W3CDTF">2010-03-31T05:51:11Z</dcterms:modified>
</cp:coreProperties>
</file>