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76B"/>
    <a:srgbClr val="152158"/>
    <a:srgbClr val="112254"/>
    <a:srgbClr val="112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4660"/>
  </p:normalViewPr>
  <p:slideViewPr>
    <p:cSldViewPr snapToGrid="0" snapToObjects="1">
      <p:cViewPr>
        <p:scale>
          <a:sx n="99" d="100"/>
          <a:sy n="99" d="100"/>
        </p:scale>
        <p:origin x="-12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FBFD-FBDD-EB4F-8216-8BE74FF56D61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BEB-753C-6848-98B4-D89EE10B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FBFD-FBDD-EB4F-8216-8BE74FF56D61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BEB-753C-6848-98B4-D89EE10B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7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FBFD-FBDD-EB4F-8216-8BE74FF56D61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BEB-753C-6848-98B4-D89EE10B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FBFD-FBDD-EB4F-8216-8BE74FF56D61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BEB-753C-6848-98B4-D89EE10B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FBFD-FBDD-EB4F-8216-8BE74FF56D61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BEB-753C-6848-98B4-D89EE10B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00" y="93271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315" y="19380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80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FBFD-FBDD-EB4F-8216-8BE74FF56D61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BEB-753C-6848-98B4-D89EE10B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9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FBFD-FBDD-EB4F-8216-8BE74FF56D61}" type="datetimeFigureOut">
              <a:rPr lang="en-US" smtClean="0"/>
              <a:t>4/6/14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BEB-753C-6848-98B4-D89EE10B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2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FBFD-FBDD-EB4F-8216-8BE74FF56D61}" type="datetimeFigureOut">
              <a:rPr lang="en-US" smtClean="0"/>
              <a:t>4/6/14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BEB-753C-6848-98B4-D89EE10B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FBFD-FBDD-EB4F-8216-8BE74FF56D61}" type="datetimeFigureOut">
              <a:rPr lang="en-US" smtClean="0"/>
              <a:t>4/6/14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BEB-753C-6848-98B4-D89EE10B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FBFD-FBDD-EB4F-8216-8BE74FF56D61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BEB-753C-6848-98B4-D89EE10B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3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FBFD-FBDD-EB4F-8216-8BE74FF56D61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BEB-753C-6848-98B4-D89EE10B9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800" y="11074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56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FBFD-FBDD-EB4F-8216-8BE74FF56D61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ME EN 282 Pipsqueak Engine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1BEB-753C-6848-98B4-D89EE10B9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0276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0276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0276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0276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0276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0276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3857"/>
            <a:ext cx="7772400" cy="1833329"/>
          </a:xfrm>
        </p:spPr>
        <p:txBody>
          <a:bodyPr>
            <a:normAutofit/>
          </a:bodyPr>
          <a:lstStyle/>
          <a:p>
            <a:r>
              <a:rPr lang="en-US" dirty="0" smtClean="0"/>
              <a:t>ME EN 340 Final Project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BYU </a:t>
            </a:r>
            <a:r>
              <a:rPr lang="en-US" sz="3600" dirty="0" smtClean="0"/>
              <a:t>2014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97581"/>
            <a:ext cx="6400800" cy="1143430"/>
          </a:xfrm>
        </p:spPr>
        <p:txBody>
          <a:bodyPr>
            <a:normAutofit/>
          </a:bodyPr>
          <a:lstStyle/>
          <a:p>
            <a:r>
              <a:rPr lang="en-US" dirty="0" err="1" smtClean="0"/>
              <a:t>Thermophysical</a:t>
            </a:r>
            <a:r>
              <a:rPr lang="en-US" dirty="0" smtClean="0"/>
              <a:t> Property Explorer</a:t>
            </a:r>
            <a:endParaRPr lang="en-US" dirty="0"/>
          </a:p>
          <a:p>
            <a:r>
              <a:rPr lang="en-US" sz="2400" dirty="0" smtClean="0"/>
              <a:t>Daniel McArthur</a:t>
            </a:r>
          </a:p>
        </p:txBody>
      </p:sp>
    </p:spTree>
    <p:extLst>
      <p:ext uri="{BB962C8B-B14F-4D97-AF65-F5344CB8AC3E}">
        <p14:creationId xmlns:p14="http://schemas.microsoft.com/office/powerpoint/2010/main" val="293305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89804" y="1332539"/>
            <a:ext cx="8954770" cy="788310"/>
          </a:xfrm>
          <a:prstGeom prst="rect">
            <a:avLst/>
          </a:prstGeom>
        </p:spPr>
        <p:txBody>
          <a:bodyPr vert="horz" lIns="91440" tIns="45720" rIns="91440" bIns="45720" numCol="1" spcCol="9144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10276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small" dirty="0" smtClean="0"/>
              <a:t>Project Description</a:t>
            </a:r>
            <a:endParaRPr lang="en-US" kern="0" cap="small" dirty="0"/>
          </a:p>
        </p:txBody>
      </p:sp>
      <p:sp>
        <p:nvSpPr>
          <p:cNvPr id="10" name="TextBox 9"/>
          <p:cNvSpPr txBox="1"/>
          <p:nvPr/>
        </p:nvSpPr>
        <p:spPr>
          <a:xfrm>
            <a:off x="602972" y="2031053"/>
            <a:ext cx="794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kern="0" dirty="0" smtClean="0">
                <a:solidFill>
                  <a:srgbClr val="10276B"/>
                </a:solidFill>
              </a:rPr>
              <a:t>Designed and programmed an application that calculates </a:t>
            </a:r>
            <a:r>
              <a:rPr lang="en-US" kern="0" dirty="0" err="1" smtClean="0">
                <a:solidFill>
                  <a:srgbClr val="10276B"/>
                </a:solidFill>
              </a:rPr>
              <a:t>thermophysical</a:t>
            </a:r>
            <a:r>
              <a:rPr lang="en-US" kern="0" dirty="0" smtClean="0">
                <a:solidFill>
                  <a:srgbClr val="10276B"/>
                </a:solidFill>
              </a:rPr>
              <a:t> property values and incorporates graphs and charts to help visualize the information.</a:t>
            </a:r>
            <a:endParaRPr lang="en-US" kern="0" dirty="0">
              <a:solidFill>
                <a:srgbClr val="10276B"/>
              </a:solidFill>
            </a:endParaRPr>
          </a:p>
        </p:txBody>
      </p:sp>
      <p:pic>
        <p:nvPicPr>
          <p:cNvPr id="3" name="Picture 2" descr="Main_Scree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3570" r="4706" b="37164"/>
          <a:stretch/>
        </p:blipFill>
        <p:spPr>
          <a:xfrm>
            <a:off x="923700" y="2792836"/>
            <a:ext cx="7479415" cy="383119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648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89804" y="1435163"/>
            <a:ext cx="8954770" cy="788310"/>
          </a:xfrm>
          <a:prstGeom prst="rect">
            <a:avLst/>
          </a:prstGeom>
        </p:spPr>
        <p:txBody>
          <a:bodyPr vert="horz" lIns="91440" tIns="45720" rIns="91440" bIns="45720" numCol="1" spcCol="9144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10276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small" dirty="0" smtClean="0"/>
              <a:t>Motivation</a:t>
            </a:r>
            <a:endParaRPr lang="en-US" kern="0" cap="small" dirty="0"/>
          </a:p>
        </p:txBody>
      </p:sp>
      <p:sp>
        <p:nvSpPr>
          <p:cNvPr id="10" name="TextBox 9"/>
          <p:cNvSpPr txBox="1"/>
          <p:nvPr/>
        </p:nvSpPr>
        <p:spPr>
          <a:xfrm>
            <a:off x="461851" y="2326097"/>
            <a:ext cx="840311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kern="0" dirty="0" smtClean="0">
                <a:solidFill>
                  <a:srgbClr val="10276B"/>
                </a:solidFill>
              </a:rPr>
              <a:t>Want a way to visualize how the material properties change with temperature, and visualize the differences between different materials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kern="0" dirty="0" smtClean="0">
                <a:solidFill>
                  <a:srgbClr val="10276B"/>
                </a:solidFill>
              </a:rPr>
              <a:t>Want to be able to calculate properties for several materials &amp; temperatures and see them all simultaneously</a:t>
            </a:r>
          </a:p>
          <a:p>
            <a:pPr marL="285750" indent="-285750">
              <a:buFont typeface="Arial"/>
              <a:buChar char="•"/>
            </a:pPr>
            <a:r>
              <a:rPr lang="en-US" sz="2000" kern="0" dirty="0" smtClean="0">
                <a:solidFill>
                  <a:srgbClr val="10276B"/>
                </a:solidFill>
              </a:rPr>
              <a:t>Want values given in standard SI units to </a:t>
            </a:r>
            <a:r>
              <a:rPr lang="en-US" sz="2000" u="sng" kern="0" dirty="0" smtClean="0">
                <a:solidFill>
                  <a:srgbClr val="10276B"/>
                </a:solidFill>
              </a:rPr>
              <a:t>prevent computational errors</a:t>
            </a:r>
          </a:p>
          <a:p>
            <a:pPr marL="800100" lvl="1" indent="-342900">
              <a:spcAft>
                <a:spcPts val="1200"/>
              </a:spcAft>
              <a:buSzPct val="65000"/>
              <a:buFont typeface="Courier New"/>
              <a:buChar char="o"/>
            </a:pPr>
            <a:r>
              <a:rPr lang="en-US" sz="2000" kern="0" dirty="0" smtClean="0">
                <a:solidFill>
                  <a:srgbClr val="10276B"/>
                </a:solidFill>
              </a:rPr>
              <a:t>(e.g. Display </a:t>
            </a:r>
            <a:r>
              <a:rPr lang="en-US" sz="2000" kern="0" dirty="0" err="1" smtClean="0">
                <a:solidFill>
                  <a:srgbClr val="10276B"/>
                </a:solidFill>
              </a:rPr>
              <a:t>c</a:t>
            </a:r>
            <a:r>
              <a:rPr lang="en-US" sz="2000" kern="0" baseline="-25000" dirty="0" err="1" smtClean="0">
                <a:solidFill>
                  <a:srgbClr val="10276B"/>
                </a:solidFill>
              </a:rPr>
              <a:t>p</a:t>
            </a:r>
            <a:r>
              <a:rPr lang="en-US" sz="2000" kern="0" dirty="0" smtClean="0">
                <a:solidFill>
                  <a:srgbClr val="10276B"/>
                </a:solidFill>
              </a:rPr>
              <a:t>= 1.25e3 J/</a:t>
            </a:r>
            <a:r>
              <a:rPr lang="en-US" sz="2000" kern="0" dirty="0" err="1" smtClean="0">
                <a:solidFill>
                  <a:srgbClr val="10276B"/>
                </a:solidFill>
              </a:rPr>
              <a:t>kg•K</a:t>
            </a:r>
            <a:r>
              <a:rPr lang="en-US" sz="2000" kern="0" dirty="0" smtClean="0">
                <a:solidFill>
                  <a:srgbClr val="10276B"/>
                </a:solidFill>
              </a:rPr>
              <a:t> instead of </a:t>
            </a:r>
            <a:r>
              <a:rPr lang="en-US" sz="2000" kern="0" dirty="0" err="1">
                <a:solidFill>
                  <a:srgbClr val="10276B"/>
                </a:solidFill>
              </a:rPr>
              <a:t>c</a:t>
            </a:r>
            <a:r>
              <a:rPr lang="en-US" sz="2000" kern="0" baseline="-25000" dirty="0" err="1">
                <a:solidFill>
                  <a:srgbClr val="10276B"/>
                </a:solidFill>
              </a:rPr>
              <a:t>p</a:t>
            </a:r>
            <a:r>
              <a:rPr lang="en-US" sz="2000" kern="0" dirty="0">
                <a:solidFill>
                  <a:srgbClr val="10276B"/>
                </a:solidFill>
              </a:rPr>
              <a:t>= </a:t>
            </a:r>
            <a:r>
              <a:rPr lang="en-US" sz="2000" kern="0" dirty="0" smtClean="0">
                <a:solidFill>
                  <a:srgbClr val="10276B"/>
                </a:solidFill>
              </a:rPr>
              <a:t>1.25 kJ/</a:t>
            </a:r>
            <a:r>
              <a:rPr lang="en-US" sz="2000" kern="0" dirty="0" err="1">
                <a:solidFill>
                  <a:srgbClr val="10276B"/>
                </a:solidFill>
              </a:rPr>
              <a:t>kg•</a:t>
            </a:r>
            <a:r>
              <a:rPr lang="en-US" sz="2000" kern="0" dirty="0" err="1" smtClean="0">
                <a:solidFill>
                  <a:srgbClr val="10276B"/>
                </a:solidFill>
              </a:rPr>
              <a:t>K</a:t>
            </a:r>
            <a:r>
              <a:rPr lang="en-US" sz="2000" kern="0" dirty="0" smtClean="0">
                <a:solidFill>
                  <a:srgbClr val="10276B"/>
                </a:solidFill>
              </a:rPr>
              <a:t>)</a:t>
            </a:r>
            <a:endParaRPr lang="en-US" sz="2000" kern="0" baseline="-25000" dirty="0" smtClean="0">
              <a:solidFill>
                <a:srgbClr val="10276B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kern="0" dirty="0">
                <a:solidFill>
                  <a:srgbClr val="10276B"/>
                </a:solidFill>
              </a:rPr>
              <a:t>Want a property calculator that can be accessed online rather than requiring a download</a:t>
            </a:r>
          </a:p>
          <a:p>
            <a:pPr marL="800100" lvl="1" indent="-342900">
              <a:spcAft>
                <a:spcPts val="1200"/>
              </a:spcAft>
              <a:buSzPct val="65000"/>
              <a:buFont typeface="Courier New"/>
              <a:buChar char="o"/>
            </a:pPr>
            <a:r>
              <a:rPr lang="en-US" sz="2000" kern="0" dirty="0">
                <a:solidFill>
                  <a:srgbClr val="10276B"/>
                </a:solidFill>
              </a:rPr>
              <a:t>If a download is preferred (for offline access), want a cross-platform solution to work on any </a:t>
            </a:r>
            <a:r>
              <a:rPr lang="en-US" sz="2000" kern="0" dirty="0" smtClean="0">
                <a:solidFill>
                  <a:srgbClr val="10276B"/>
                </a:solidFill>
              </a:rPr>
              <a:t>OS</a:t>
            </a:r>
            <a:endParaRPr lang="en-US" sz="2000" kern="0" dirty="0">
              <a:solidFill>
                <a:srgbClr val="102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804" y="1306883"/>
            <a:ext cx="8954770" cy="788310"/>
          </a:xfrm>
        </p:spPr>
        <p:txBody>
          <a:bodyPr numCol="1" spcCol="91440">
            <a:noAutofit/>
          </a:bodyPr>
          <a:lstStyle/>
          <a:p>
            <a:pPr algn="ctr"/>
            <a:r>
              <a:rPr lang="en-US" cap="small" dirty="0" smtClean="0"/>
              <a:t>Key Features</a:t>
            </a:r>
            <a:endParaRPr lang="en-US" kern="0" cap="small" dirty="0"/>
          </a:p>
        </p:txBody>
      </p:sp>
      <p:sp>
        <p:nvSpPr>
          <p:cNvPr id="7" name="TextBox 6"/>
          <p:cNvSpPr txBox="1"/>
          <p:nvPr/>
        </p:nvSpPr>
        <p:spPr>
          <a:xfrm>
            <a:off x="821069" y="2083136"/>
            <a:ext cx="7492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kern="0" dirty="0">
                <a:solidFill>
                  <a:srgbClr val="10276B"/>
                </a:solidFill>
              </a:rPr>
              <a:t>Table format displays multiple calculated properties </a:t>
            </a:r>
            <a:r>
              <a:rPr lang="en-US" sz="2000" kern="0" dirty="0" smtClean="0">
                <a:solidFill>
                  <a:srgbClr val="10276B"/>
                </a:solidFill>
              </a:rPr>
              <a:t>simultaneously</a:t>
            </a:r>
          </a:p>
        </p:txBody>
      </p:sp>
      <p:pic>
        <p:nvPicPr>
          <p:cNvPr id="6" name="Picture 5" descr="Calculat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"/>
          <a:stretch/>
        </p:blipFill>
        <p:spPr>
          <a:xfrm>
            <a:off x="1372722" y="2767180"/>
            <a:ext cx="6401762" cy="36980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45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804" y="1306883"/>
            <a:ext cx="8954770" cy="788310"/>
          </a:xfrm>
        </p:spPr>
        <p:txBody>
          <a:bodyPr numCol="1" spcCol="91440">
            <a:noAutofit/>
          </a:bodyPr>
          <a:lstStyle/>
          <a:p>
            <a:pPr algn="ctr"/>
            <a:r>
              <a:rPr lang="en-US" cap="small" dirty="0" smtClean="0"/>
              <a:t>Key Features</a:t>
            </a:r>
            <a:endParaRPr lang="en-US" kern="0" cap="small" dirty="0"/>
          </a:p>
        </p:txBody>
      </p:sp>
      <p:sp>
        <p:nvSpPr>
          <p:cNvPr id="7" name="TextBox 6"/>
          <p:cNvSpPr txBox="1"/>
          <p:nvPr/>
        </p:nvSpPr>
        <p:spPr>
          <a:xfrm>
            <a:off x="1257261" y="1993340"/>
            <a:ext cx="6619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kern="0" dirty="0" smtClean="0">
                <a:solidFill>
                  <a:srgbClr val="10276B"/>
                </a:solidFill>
              </a:rPr>
              <a:t>Animated charts compare properties for different materials</a:t>
            </a:r>
          </a:p>
        </p:txBody>
      </p:sp>
      <p:pic>
        <p:nvPicPr>
          <p:cNvPr id="2" name="Picture 1" descr="Compare_Material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3553" r="4582" b="13024"/>
          <a:stretch/>
        </p:blipFill>
        <p:spPr>
          <a:xfrm>
            <a:off x="1667794" y="2547386"/>
            <a:ext cx="5798790" cy="41709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774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804" y="1294055"/>
            <a:ext cx="8954770" cy="788310"/>
          </a:xfrm>
        </p:spPr>
        <p:txBody>
          <a:bodyPr numCol="1" spcCol="91440">
            <a:noAutofit/>
          </a:bodyPr>
          <a:lstStyle/>
          <a:p>
            <a:pPr algn="ctr"/>
            <a:r>
              <a:rPr lang="en-US" cap="small" dirty="0" smtClean="0"/>
              <a:t>Key Features</a:t>
            </a:r>
            <a:endParaRPr lang="en-US" kern="0" cap="small" dirty="0"/>
          </a:p>
        </p:txBody>
      </p:sp>
      <p:sp>
        <p:nvSpPr>
          <p:cNvPr id="7" name="TextBox 6"/>
          <p:cNvSpPr txBox="1"/>
          <p:nvPr/>
        </p:nvSpPr>
        <p:spPr>
          <a:xfrm>
            <a:off x="628631" y="1942028"/>
            <a:ext cx="787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kern="0" dirty="0" smtClean="0">
                <a:solidFill>
                  <a:srgbClr val="10276B"/>
                </a:solidFill>
              </a:rPr>
              <a:t>Animated </a:t>
            </a:r>
            <a:r>
              <a:rPr lang="en-US" sz="2000" kern="0" dirty="0">
                <a:solidFill>
                  <a:srgbClr val="10276B"/>
                </a:solidFill>
              </a:rPr>
              <a:t>plots help visualize how properties change with </a:t>
            </a:r>
            <a:r>
              <a:rPr lang="en-US" sz="2000" kern="0" dirty="0" smtClean="0">
                <a:solidFill>
                  <a:srgbClr val="10276B"/>
                </a:solidFill>
              </a:rPr>
              <a:t>temperature</a:t>
            </a:r>
            <a:endParaRPr lang="en-US" sz="2000" kern="0" dirty="0">
              <a:solidFill>
                <a:srgbClr val="10276B"/>
              </a:solidFill>
            </a:endParaRPr>
          </a:p>
        </p:txBody>
      </p:sp>
      <p:pic>
        <p:nvPicPr>
          <p:cNvPr id="2" name="Picture 1" descr="Pr_vs_Tem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3553" r="5022" b="13024"/>
          <a:stretch/>
        </p:blipFill>
        <p:spPr>
          <a:xfrm>
            <a:off x="1937207" y="2457590"/>
            <a:ext cx="5785962" cy="420234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774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804" y="1306883"/>
            <a:ext cx="8954770" cy="788310"/>
          </a:xfrm>
        </p:spPr>
        <p:txBody>
          <a:bodyPr numCol="1" spcCol="91440">
            <a:noAutofit/>
          </a:bodyPr>
          <a:lstStyle/>
          <a:p>
            <a:pPr algn="ctr"/>
            <a:r>
              <a:rPr lang="en-US" cap="small" dirty="0" smtClean="0"/>
              <a:t>Key Features</a:t>
            </a:r>
            <a:endParaRPr lang="en-US" kern="0" cap="small" dirty="0"/>
          </a:p>
        </p:txBody>
      </p:sp>
      <p:sp>
        <p:nvSpPr>
          <p:cNvPr id="7" name="TextBox 6"/>
          <p:cNvSpPr txBox="1"/>
          <p:nvPr/>
        </p:nvSpPr>
        <p:spPr>
          <a:xfrm>
            <a:off x="461851" y="2083136"/>
            <a:ext cx="8043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kern="0" dirty="0" smtClean="0">
                <a:solidFill>
                  <a:srgbClr val="10276B"/>
                </a:solidFill>
              </a:rPr>
              <a:t>Pure </a:t>
            </a:r>
            <a:r>
              <a:rPr lang="en-US" sz="2000" kern="0" dirty="0">
                <a:solidFill>
                  <a:srgbClr val="10276B"/>
                </a:solidFill>
              </a:rPr>
              <a:t>HTML/</a:t>
            </a:r>
            <a:r>
              <a:rPr lang="en-US" sz="2000" kern="0" dirty="0" err="1" smtClean="0">
                <a:solidFill>
                  <a:srgbClr val="10276B"/>
                </a:solidFill>
              </a:rPr>
              <a:t>Javascript</a:t>
            </a:r>
            <a:r>
              <a:rPr lang="en-US" sz="2000" kern="0" dirty="0" smtClean="0">
                <a:solidFill>
                  <a:srgbClr val="10276B"/>
                </a:solidFill>
              </a:rPr>
              <a:t>; code </a:t>
            </a:r>
            <a:r>
              <a:rPr lang="en-US" sz="2000" kern="0" dirty="0">
                <a:solidFill>
                  <a:srgbClr val="10276B"/>
                </a:solidFill>
              </a:rPr>
              <a:t>can run on a server, or locally on any </a:t>
            </a:r>
            <a:r>
              <a:rPr lang="en-US" sz="2000" kern="0" dirty="0" smtClean="0">
                <a:solidFill>
                  <a:srgbClr val="10276B"/>
                </a:solidFill>
              </a:rPr>
              <a:t>OS</a:t>
            </a:r>
            <a:endParaRPr lang="en-US" sz="2000" kern="0" dirty="0">
              <a:solidFill>
                <a:srgbClr val="10276B"/>
              </a:solidFill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kern="0" dirty="0" smtClean="0">
                <a:solidFill>
                  <a:srgbClr val="10276B"/>
                </a:solidFill>
              </a:rPr>
              <a:t>Properties </a:t>
            </a:r>
            <a:r>
              <a:rPr lang="en-US" sz="2000" kern="0" dirty="0">
                <a:solidFill>
                  <a:srgbClr val="10276B"/>
                </a:solidFill>
              </a:rPr>
              <a:t>listed in standard SI units to help avoid computational </a:t>
            </a:r>
            <a:r>
              <a:rPr lang="en-US" sz="2000" kern="0" dirty="0" smtClean="0">
                <a:solidFill>
                  <a:srgbClr val="10276B"/>
                </a:solidFill>
              </a:rPr>
              <a:t>errors</a:t>
            </a:r>
            <a:endParaRPr lang="en-US" sz="2000" kern="0" dirty="0">
              <a:solidFill>
                <a:srgbClr val="10276B"/>
              </a:solidFill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kern="0" dirty="0" smtClean="0">
                <a:solidFill>
                  <a:srgbClr val="10276B"/>
                </a:solidFill>
              </a:rPr>
              <a:t>All </a:t>
            </a:r>
            <a:r>
              <a:rPr lang="en-US" sz="2000" kern="0" dirty="0">
                <a:solidFill>
                  <a:srgbClr val="10276B"/>
                </a:solidFill>
              </a:rPr>
              <a:t>data stored in JSON so it can be updated/edited </a:t>
            </a:r>
            <a:r>
              <a:rPr lang="en-US" sz="2000" kern="0" dirty="0" smtClean="0">
                <a:solidFill>
                  <a:srgbClr val="10276B"/>
                </a:solidFill>
              </a:rPr>
              <a:t>easily</a:t>
            </a:r>
            <a:endParaRPr lang="en-US" sz="2000" kern="0" dirty="0" smtClean="0">
              <a:solidFill>
                <a:srgbClr val="10276B"/>
              </a:solidFill>
            </a:endParaRPr>
          </a:p>
        </p:txBody>
      </p:sp>
      <p:pic>
        <p:nvPicPr>
          <p:cNvPr id="2" name="Picture 1" descr="J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9" y="3591746"/>
            <a:ext cx="7798901" cy="298362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774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804" y="1306883"/>
            <a:ext cx="8954770" cy="788310"/>
          </a:xfrm>
        </p:spPr>
        <p:txBody>
          <a:bodyPr numCol="1" spcCol="91440">
            <a:noAutofit/>
          </a:bodyPr>
          <a:lstStyle/>
          <a:p>
            <a:pPr algn="ctr"/>
            <a:r>
              <a:rPr lang="en-US" cap="small" dirty="0" smtClean="0"/>
              <a:t>Key Features</a:t>
            </a:r>
            <a:endParaRPr lang="en-US" kern="0" cap="small" dirty="0"/>
          </a:p>
        </p:txBody>
      </p:sp>
      <p:sp>
        <p:nvSpPr>
          <p:cNvPr id="7" name="TextBox 6"/>
          <p:cNvSpPr txBox="1"/>
          <p:nvPr/>
        </p:nvSpPr>
        <p:spPr>
          <a:xfrm>
            <a:off x="3130323" y="1950727"/>
            <a:ext cx="279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kern="0" dirty="0" smtClean="0">
                <a:solidFill>
                  <a:srgbClr val="10276B"/>
                </a:solidFill>
              </a:rPr>
              <a:t>Simple User Interface</a:t>
            </a:r>
            <a:endParaRPr lang="en-US" sz="2000" kern="0" dirty="0" smtClean="0">
              <a:solidFill>
                <a:srgbClr val="10276B"/>
              </a:solidFill>
            </a:endParaRPr>
          </a:p>
        </p:txBody>
      </p:sp>
      <p:pic>
        <p:nvPicPr>
          <p:cNvPr id="2" name="Picture 1" descr="Highlighted_Ro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52186" r="5168" b="13023"/>
          <a:stretch/>
        </p:blipFill>
        <p:spPr>
          <a:xfrm>
            <a:off x="3448577" y="2490930"/>
            <a:ext cx="4957011" cy="151130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7704" y="3302751"/>
            <a:ext cx="282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kern="0" dirty="0" smtClean="0">
                <a:solidFill>
                  <a:srgbClr val="10276B"/>
                </a:solidFill>
              </a:rPr>
              <a:t>Rows Highlight for Deletion:</a:t>
            </a:r>
          </a:p>
        </p:txBody>
      </p:sp>
      <p:pic>
        <p:nvPicPr>
          <p:cNvPr id="4" name="Picture 3" descr="Highlighted_Colum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14028" r="5021" b="12836"/>
          <a:stretch/>
        </p:blipFill>
        <p:spPr>
          <a:xfrm>
            <a:off x="4002705" y="4233139"/>
            <a:ext cx="3848755" cy="243871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7704" y="5276682"/>
            <a:ext cx="302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kern="0" dirty="0" smtClean="0">
                <a:solidFill>
                  <a:srgbClr val="10276B"/>
                </a:solidFill>
              </a:rPr>
              <a:t>Columns Highlight for Plotting:</a:t>
            </a:r>
          </a:p>
        </p:txBody>
      </p:sp>
    </p:spTree>
    <p:extLst>
      <p:ext uri="{BB962C8B-B14F-4D97-AF65-F5344CB8AC3E}">
        <p14:creationId xmlns:p14="http://schemas.microsoft.com/office/powerpoint/2010/main" val="21774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89804" y="1435163"/>
            <a:ext cx="8954770" cy="788310"/>
          </a:xfrm>
          <a:prstGeom prst="rect">
            <a:avLst/>
          </a:prstGeom>
        </p:spPr>
        <p:txBody>
          <a:bodyPr vert="horz" lIns="91440" tIns="45720" rIns="91440" bIns="45720" numCol="1" spcCol="9144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10276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small" dirty="0" smtClean="0"/>
              <a:t>Setup Instructions</a:t>
            </a:r>
            <a:endParaRPr lang="en-US" kern="0" cap="small" dirty="0"/>
          </a:p>
        </p:txBody>
      </p:sp>
      <p:sp>
        <p:nvSpPr>
          <p:cNvPr id="10" name="TextBox 9"/>
          <p:cNvSpPr txBox="1"/>
          <p:nvPr/>
        </p:nvSpPr>
        <p:spPr>
          <a:xfrm>
            <a:off x="269413" y="2428721"/>
            <a:ext cx="8595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ea"/>
              <a:buAutoNum type="circleNumDbPlain"/>
            </a:pPr>
            <a:r>
              <a:rPr lang="en-US" sz="2000" kern="0" dirty="0" smtClean="0">
                <a:solidFill>
                  <a:srgbClr val="10276B"/>
                </a:solidFill>
              </a:rPr>
              <a:t>Download and unzip the TPE folder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000" kern="0" dirty="0" smtClean="0">
                <a:solidFill>
                  <a:srgbClr val="10276B"/>
                </a:solidFill>
              </a:rPr>
              <a:t>Place the TPE folder in a known path on your web server or local file system</a:t>
            </a:r>
          </a:p>
          <a:p>
            <a:pPr marL="971550" lvl="1" indent="-514350">
              <a:spcAft>
                <a:spcPts val="1200"/>
              </a:spcAft>
              <a:buFont typeface="Arial"/>
              <a:buChar char="•"/>
            </a:pPr>
            <a:r>
              <a:rPr lang="en-US" sz="2000" kern="0" dirty="0" smtClean="0">
                <a:solidFill>
                  <a:srgbClr val="10276B"/>
                </a:solidFill>
              </a:rPr>
              <a:t>(e.g. http://</a:t>
            </a:r>
            <a:r>
              <a:rPr lang="en-US" sz="2000" kern="0" dirty="0" err="1" smtClean="0">
                <a:solidFill>
                  <a:srgbClr val="10276B"/>
                </a:solidFill>
              </a:rPr>
              <a:t>students.cs.byu.edu</a:t>
            </a:r>
            <a:r>
              <a:rPr lang="en-US" sz="2000" kern="0" dirty="0" smtClean="0">
                <a:solidFill>
                  <a:srgbClr val="10276B"/>
                </a:solidFill>
              </a:rPr>
              <a:t>/~</a:t>
            </a:r>
            <a:r>
              <a:rPr lang="en-US" sz="2000" kern="0" dirty="0" err="1" smtClean="0">
                <a:solidFill>
                  <a:srgbClr val="10276B"/>
                </a:solidFill>
              </a:rPr>
              <a:t>danielrm</a:t>
            </a:r>
            <a:r>
              <a:rPr lang="en-US" sz="2000" kern="0" dirty="0" smtClean="0">
                <a:solidFill>
                  <a:srgbClr val="10276B"/>
                </a:solidFill>
              </a:rPr>
              <a:t>/TPE)</a:t>
            </a:r>
          </a:p>
          <a:p>
            <a:pPr marL="457200" indent="-457200">
              <a:spcAft>
                <a:spcPts val="1200"/>
              </a:spcAft>
              <a:buFont typeface="+mj-ea"/>
              <a:buAutoNum type="circleNumDbPlain"/>
            </a:pPr>
            <a:r>
              <a:rPr lang="en-US" sz="2000" kern="0" dirty="0" smtClean="0">
                <a:solidFill>
                  <a:srgbClr val="10276B"/>
                </a:solidFill>
              </a:rPr>
              <a:t>Open </a:t>
            </a:r>
            <a:r>
              <a:rPr lang="en-US" sz="2000" i="1" kern="0" dirty="0" err="1" smtClean="0">
                <a:solidFill>
                  <a:srgbClr val="10276B"/>
                </a:solidFill>
              </a:rPr>
              <a:t>index.html</a:t>
            </a:r>
            <a:r>
              <a:rPr lang="en-US" sz="2000" kern="0" dirty="0" smtClean="0">
                <a:solidFill>
                  <a:srgbClr val="10276B"/>
                </a:solidFill>
              </a:rPr>
              <a:t> in a web browser (Google Chrome for best results)</a:t>
            </a:r>
            <a:endParaRPr lang="en-US" sz="2000" kern="0" dirty="0">
              <a:solidFill>
                <a:srgbClr val="1027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psqueak Presentatio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Pipsqueak Presentation.potx</Template>
  <TotalTime>536</TotalTime>
  <Words>279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Pipsqueak Presentation</vt:lpstr>
      <vt:lpstr>ME EN 340 Final Project BYU 2014</vt:lpstr>
      <vt:lpstr>PowerPoint Presentation</vt:lpstr>
      <vt:lpstr>PowerPoint Presentation</vt:lpstr>
      <vt:lpstr>Key Features</vt:lpstr>
      <vt:lpstr>Key Features</vt:lpstr>
      <vt:lpstr>Key Features</vt:lpstr>
      <vt:lpstr>Key Features</vt:lpstr>
      <vt:lpstr>Key Features</vt:lpstr>
      <vt:lpstr>PowerPoint Presentation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McArthur</dc:creator>
  <cp:lastModifiedBy>Daniel McArthur</cp:lastModifiedBy>
  <cp:revision>41</cp:revision>
  <dcterms:created xsi:type="dcterms:W3CDTF">2012-03-27T06:23:07Z</dcterms:created>
  <dcterms:modified xsi:type="dcterms:W3CDTF">2014-04-06T23:55:16Z</dcterms:modified>
</cp:coreProperties>
</file>