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3" r:id="rId6"/>
    <p:sldId id="261" r:id="rId7"/>
    <p:sldId id="260" r:id="rId8"/>
    <p:sldId id="262"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3" d="100"/>
          <a:sy n="103" d="100"/>
        </p:scale>
        <p:origin x="15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ordanjp\Downloads\Book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Fluid</a:t>
            </a:r>
            <a:r>
              <a:rPr lang="en-US" baseline="0"/>
              <a:t> Temperature vs Time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[Book1.xlsx]Sheet1!$B$1</c:f>
              <c:strCache>
                <c:ptCount val="1"/>
                <c:pt idx="0">
                  <c:v>Not Stirred</c:v>
                </c:pt>
              </c:strCache>
            </c:strRef>
          </c:tx>
          <c:spPr>
            <a:ln w="19050" cap="rnd">
              <a:solidFill>
                <a:schemeClr val="accent1"/>
              </a:solidFill>
              <a:round/>
            </a:ln>
            <a:effectLst/>
          </c:spPr>
          <c:marker>
            <c:symbol val="none"/>
          </c:marker>
          <c:xVal>
            <c:numRef>
              <c:f>[Book1.xlsx]Sheet1!$A$2:$A$16</c:f>
              <c:numCache>
                <c:formatCode>General</c:formatCode>
                <c:ptCount val="15"/>
                <c:pt idx="0">
                  <c:v>0</c:v>
                </c:pt>
                <c:pt idx="1">
                  <c:v>30</c:v>
                </c:pt>
                <c:pt idx="2">
                  <c:v>60</c:v>
                </c:pt>
                <c:pt idx="3">
                  <c:v>90</c:v>
                </c:pt>
                <c:pt idx="4">
                  <c:v>120</c:v>
                </c:pt>
                <c:pt idx="5">
                  <c:v>150</c:v>
                </c:pt>
                <c:pt idx="6">
                  <c:v>180</c:v>
                </c:pt>
                <c:pt idx="7">
                  <c:v>210</c:v>
                </c:pt>
                <c:pt idx="8">
                  <c:v>240</c:v>
                </c:pt>
                <c:pt idx="9">
                  <c:v>270</c:v>
                </c:pt>
                <c:pt idx="10">
                  <c:v>300</c:v>
                </c:pt>
              </c:numCache>
            </c:numRef>
          </c:xVal>
          <c:yVal>
            <c:numRef>
              <c:f>[Book1.xlsx]Sheet1!$B$2:$B$16</c:f>
              <c:numCache>
                <c:formatCode>General</c:formatCode>
                <c:ptCount val="15"/>
                <c:pt idx="0">
                  <c:v>70.8</c:v>
                </c:pt>
                <c:pt idx="1">
                  <c:v>70.099999999999994</c:v>
                </c:pt>
                <c:pt idx="2">
                  <c:v>69.599999999999994</c:v>
                </c:pt>
                <c:pt idx="3">
                  <c:v>69.2</c:v>
                </c:pt>
                <c:pt idx="4">
                  <c:v>68.599999999999994</c:v>
                </c:pt>
                <c:pt idx="5">
                  <c:v>68.2</c:v>
                </c:pt>
                <c:pt idx="6">
                  <c:v>67.8</c:v>
                </c:pt>
                <c:pt idx="7">
                  <c:v>67.2</c:v>
                </c:pt>
                <c:pt idx="8">
                  <c:v>66.8</c:v>
                </c:pt>
                <c:pt idx="9">
                  <c:v>66.400000000000006</c:v>
                </c:pt>
                <c:pt idx="10">
                  <c:v>66.099999999999994</c:v>
                </c:pt>
                <c:pt idx="12">
                  <c:v>0</c:v>
                </c:pt>
                <c:pt idx="13">
                  <c:v>0</c:v>
                </c:pt>
                <c:pt idx="14">
                  <c:v>0</c:v>
                </c:pt>
              </c:numCache>
            </c:numRef>
          </c:yVal>
          <c:smooth val="0"/>
        </c:ser>
        <c:ser>
          <c:idx val="2"/>
          <c:order val="1"/>
          <c:tx>
            <c:v>Stirred x1 </c:v>
          </c:tx>
          <c:spPr>
            <a:ln w="19050" cap="rnd">
              <a:solidFill>
                <a:schemeClr val="accent3"/>
              </a:solidFill>
              <a:round/>
            </a:ln>
            <a:effectLst/>
          </c:spPr>
          <c:marker>
            <c:symbol val="none"/>
          </c:marker>
          <c:xVal>
            <c:numRef>
              <c:f>[Book1.xlsx]Sheet1!$A:$A</c:f>
              <c:numCache>
                <c:formatCode>General</c:formatCode>
                <c:ptCount val="1048576"/>
                <c:pt idx="1">
                  <c:v>0</c:v>
                </c:pt>
                <c:pt idx="2">
                  <c:v>30</c:v>
                </c:pt>
                <c:pt idx="3">
                  <c:v>60</c:v>
                </c:pt>
                <c:pt idx="4">
                  <c:v>90</c:v>
                </c:pt>
                <c:pt idx="5">
                  <c:v>120</c:v>
                </c:pt>
                <c:pt idx="6">
                  <c:v>150</c:v>
                </c:pt>
                <c:pt idx="7">
                  <c:v>180</c:v>
                </c:pt>
                <c:pt idx="8">
                  <c:v>210</c:v>
                </c:pt>
                <c:pt idx="9">
                  <c:v>240</c:v>
                </c:pt>
                <c:pt idx="10">
                  <c:v>270</c:v>
                </c:pt>
                <c:pt idx="11">
                  <c:v>300</c:v>
                </c:pt>
              </c:numCache>
            </c:numRef>
          </c:xVal>
          <c:yVal>
            <c:numRef>
              <c:f>[Book1.xlsx]Sheet1!$C:$C</c:f>
              <c:numCache>
                <c:formatCode>General</c:formatCode>
                <c:ptCount val="1048576"/>
                <c:pt idx="0">
                  <c:v>0</c:v>
                </c:pt>
                <c:pt idx="1">
                  <c:v>70</c:v>
                </c:pt>
                <c:pt idx="2">
                  <c:v>69.599999999999994</c:v>
                </c:pt>
                <c:pt idx="3">
                  <c:v>69.599999999999994</c:v>
                </c:pt>
                <c:pt idx="4">
                  <c:v>68.900000000000006</c:v>
                </c:pt>
                <c:pt idx="5">
                  <c:v>68.400000000000006</c:v>
                </c:pt>
                <c:pt idx="6">
                  <c:v>68.2</c:v>
                </c:pt>
                <c:pt idx="7">
                  <c:v>67.7</c:v>
                </c:pt>
                <c:pt idx="8">
                  <c:v>67.2</c:v>
                </c:pt>
                <c:pt idx="9">
                  <c:v>66.7</c:v>
                </c:pt>
                <c:pt idx="10">
                  <c:v>66.3</c:v>
                </c:pt>
                <c:pt idx="11">
                  <c:v>65.5</c:v>
                </c:pt>
              </c:numCache>
            </c:numRef>
          </c:yVal>
          <c:smooth val="0"/>
        </c:ser>
        <c:ser>
          <c:idx val="1"/>
          <c:order val="2"/>
          <c:tx>
            <c:v>Stirred x2</c:v>
          </c:tx>
          <c:spPr>
            <a:ln w="19050" cap="rnd">
              <a:solidFill>
                <a:schemeClr val="accent2"/>
              </a:solidFill>
              <a:round/>
            </a:ln>
            <a:effectLst/>
          </c:spPr>
          <c:marker>
            <c:symbol val="none"/>
          </c:marker>
          <c:xVal>
            <c:numRef>
              <c:f>[Book1.xlsx]Sheet1!$A:$A</c:f>
              <c:numCache>
                <c:formatCode>General</c:formatCode>
                <c:ptCount val="1048576"/>
                <c:pt idx="1">
                  <c:v>0</c:v>
                </c:pt>
                <c:pt idx="2">
                  <c:v>30</c:v>
                </c:pt>
                <c:pt idx="3">
                  <c:v>60</c:v>
                </c:pt>
                <c:pt idx="4">
                  <c:v>90</c:v>
                </c:pt>
                <c:pt idx="5">
                  <c:v>120</c:v>
                </c:pt>
                <c:pt idx="6">
                  <c:v>150</c:v>
                </c:pt>
                <c:pt idx="7">
                  <c:v>180</c:v>
                </c:pt>
                <c:pt idx="8">
                  <c:v>210</c:v>
                </c:pt>
                <c:pt idx="9">
                  <c:v>240</c:v>
                </c:pt>
                <c:pt idx="10">
                  <c:v>270</c:v>
                </c:pt>
                <c:pt idx="11">
                  <c:v>300</c:v>
                </c:pt>
              </c:numCache>
            </c:numRef>
          </c:xVal>
          <c:yVal>
            <c:numRef>
              <c:f>[Book1.xlsx]Sheet1!$D:$D</c:f>
              <c:numCache>
                <c:formatCode>General</c:formatCode>
                <c:ptCount val="1048576"/>
                <c:pt idx="0">
                  <c:v>0</c:v>
                </c:pt>
                <c:pt idx="1">
                  <c:v>64.2</c:v>
                </c:pt>
                <c:pt idx="2">
                  <c:v>63.7</c:v>
                </c:pt>
                <c:pt idx="3">
                  <c:v>63.1</c:v>
                </c:pt>
                <c:pt idx="4">
                  <c:v>62.5</c:v>
                </c:pt>
                <c:pt idx="5">
                  <c:v>62</c:v>
                </c:pt>
                <c:pt idx="6">
                  <c:v>61.5</c:v>
                </c:pt>
                <c:pt idx="7">
                  <c:v>61.1</c:v>
                </c:pt>
                <c:pt idx="8">
                  <c:v>60.6</c:v>
                </c:pt>
                <c:pt idx="9">
                  <c:v>60.1</c:v>
                </c:pt>
                <c:pt idx="10">
                  <c:v>59.6</c:v>
                </c:pt>
                <c:pt idx="11">
                  <c:v>59.3</c:v>
                </c:pt>
                <c:pt idx="13">
                  <c:v>0</c:v>
                </c:pt>
                <c:pt idx="14">
                  <c:v>0</c:v>
                </c:pt>
                <c:pt idx="15">
                  <c:v>0</c:v>
                </c:pt>
              </c:numCache>
            </c:numRef>
          </c:yVal>
          <c:smooth val="0"/>
        </c:ser>
        <c:ser>
          <c:idx val="3"/>
          <c:order val="3"/>
          <c:tx>
            <c:v>Stirred x3</c:v>
          </c:tx>
          <c:spPr>
            <a:ln w="19050" cap="rnd">
              <a:solidFill>
                <a:schemeClr val="accent4"/>
              </a:solidFill>
              <a:round/>
            </a:ln>
            <a:effectLst/>
          </c:spPr>
          <c:marker>
            <c:symbol val="none"/>
          </c:marker>
          <c:xVal>
            <c:numRef>
              <c:f>[Book1.xlsx]Sheet1!$A:$A</c:f>
              <c:numCache>
                <c:formatCode>General</c:formatCode>
                <c:ptCount val="1048576"/>
                <c:pt idx="1">
                  <c:v>0</c:v>
                </c:pt>
                <c:pt idx="2">
                  <c:v>30</c:v>
                </c:pt>
                <c:pt idx="3">
                  <c:v>60</c:v>
                </c:pt>
                <c:pt idx="4">
                  <c:v>90</c:v>
                </c:pt>
                <c:pt idx="5">
                  <c:v>120</c:v>
                </c:pt>
                <c:pt idx="6">
                  <c:v>150</c:v>
                </c:pt>
                <c:pt idx="7">
                  <c:v>180</c:v>
                </c:pt>
                <c:pt idx="8">
                  <c:v>210</c:v>
                </c:pt>
                <c:pt idx="9">
                  <c:v>240</c:v>
                </c:pt>
                <c:pt idx="10">
                  <c:v>270</c:v>
                </c:pt>
                <c:pt idx="11">
                  <c:v>300</c:v>
                </c:pt>
              </c:numCache>
            </c:numRef>
          </c:xVal>
          <c:yVal>
            <c:numRef>
              <c:f>[Book1.xlsx]Sheet1!$E:$E</c:f>
              <c:numCache>
                <c:formatCode>General</c:formatCode>
                <c:ptCount val="1048576"/>
                <c:pt idx="0">
                  <c:v>0</c:v>
                </c:pt>
                <c:pt idx="1">
                  <c:v>65.7</c:v>
                </c:pt>
                <c:pt idx="2">
                  <c:v>65.2</c:v>
                </c:pt>
                <c:pt idx="3">
                  <c:v>64.7</c:v>
                </c:pt>
                <c:pt idx="4">
                  <c:v>64.2</c:v>
                </c:pt>
                <c:pt idx="5">
                  <c:v>63.7</c:v>
                </c:pt>
                <c:pt idx="6">
                  <c:v>63</c:v>
                </c:pt>
                <c:pt idx="7">
                  <c:v>62.6</c:v>
                </c:pt>
                <c:pt idx="8">
                  <c:v>62.2</c:v>
                </c:pt>
                <c:pt idx="9">
                  <c:v>61.7</c:v>
                </c:pt>
                <c:pt idx="10">
                  <c:v>61.2</c:v>
                </c:pt>
                <c:pt idx="11">
                  <c:v>60.7</c:v>
                </c:pt>
              </c:numCache>
            </c:numRef>
          </c:yVal>
          <c:smooth val="0"/>
        </c:ser>
        <c:dLbls>
          <c:showLegendKey val="0"/>
          <c:showVal val="0"/>
          <c:showCatName val="0"/>
          <c:showSerName val="0"/>
          <c:showPercent val="0"/>
          <c:showBubbleSize val="0"/>
        </c:dLbls>
        <c:axId val="369549064"/>
        <c:axId val="369550240"/>
      </c:scatterChart>
      <c:valAx>
        <c:axId val="3695490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 (s) </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9550240"/>
        <c:crosses val="autoZero"/>
        <c:crossBetween val="midCat"/>
      </c:valAx>
      <c:valAx>
        <c:axId val="369550240"/>
        <c:scaling>
          <c:orientation val="minMax"/>
          <c:min val="5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Temperature (C) </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9549064"/>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1097C7-586E-480C-885F-79B3927F01EF}" type="datetimeFigureOut">
              <a:rPr lang="en-US" smtClean="0"/>
              <a:t>4/7/2014</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050DBC26-0237-41F4-9FCD-19114D8F264C}" type="slidenum">
              <a:rPr lang="en-US" smtClean="0"/>
              <a:t>‹#›</a:t>
            </a:fld>
            <a:endParaRPr lang="en-US"/>
          </a:p>
        </p:txBody>
      </p:sp>
    </p:spTree>
    <p:extLst>
      <p:ext uri="{BB962C8B-B14F-4D97-AF65-F5344CB8AC3E}">
        <p14:creationId xmlns:p14="http://schemas.microsoft.com/office/powerpoint/2010/main" val="2825863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1097C7-586E-480C-885F-79B3927F01EF}" type="datetimeFigureOut">
              <a:rPr lang="en-US" smtClean="0"/>
              <a:t>4/7/2014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DBC26-0237-41F4-9FCD-19114D8F264C}" type="slidenum">
              <a:rPr lang="en-US" smtClean="0"/>
              <a:t>‹#›</a:t>
            </a:fld>
            <a:endParaRPr lang="en-US"/>
          </a:p>
        </p:txBody>
      </p:sp>
    </p:spTree>
    <p:extLst>
      <p:ext uri="{BB962C8B-B14F-4D97-AF65-F5344CB8AC3E}">
        <p14:creationId xmlns:p14="http://schemas.microsoft.com/office/powerpoint/2010/main" val="3857639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1097C7-586E-480C-885F-79B3927F01EF}" type="datetimeFigureOut">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DBC26-0237-41F4-9FCD-19114D8F264C}" type="slidenum">
              <a:rPr lang="en-US" smtClean="0"/>
              <a:t>‹#›</a:t>
            </a:fld>
            <a:endParaRPr lang="en-US"/>
          </a:p>
        </p:txBody>
      </p:sp>
    </p:spTree>
    <p:extLst>
      <p:ext uri="{BB962C8B-B14F-4D97-AF65-F5344CB8AC3E}">
        <p14:creationId xmlns:p14="http://schemas.microsoft.com/office/powerpoint/2010/main" val="1609359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1097C7-586E-480C-885F-79B3927F01EF}" type="datetimeFigureOut">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DBC26-0237-41F4-9FCD-19114D8F264C}" type="slidenum">
              <a:rPr lang="en-US" smtClean="0"/>
              <a:t>‹#›</a:t>
            </a:fld>
            <a:endParaRPr lang="en-US"/>
          </a:p>
        </p:txBody>
      </p:sp>
    </p:spTree>
    <p:extLst>
      <p:ext uri="{BB962C8B-B14F-4D97-AF65-F5344CB8AC3E}">
        <p14:creationId xmlns:p14="http://schemas.microsoft.com/office/powerpoint/2010/main" val="749317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1097C7-586E-480C-885F-79B3927F01EF}" type="datetimeFigureOut">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DBC26-0237-41F4-9FCD-19114D8F264C}" type="slidenum">
              <a:rPr lang="en-US" smtClean="0"/>
              <a:t>‹#›</a:t>
            </a:fld>
            <a:endParaRPr lang="en-US"/>
          </a:p>
        </p:txBody>
      </p:sp>
    </p:spTree>
    <p:extLst>
      <p:ext uri="{BB962C8B-B14F-4D97-AF65-F5344CB8AC3E}">
        <p14:creationId xmlns:p14="http://schemas.microsoft.com/office/powerpoint/2010/main" val="2825234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1097C7-586E-480C-885F-79B3927F01EF}" type="datetimeFigureOut">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DBC26-0237-41F4-9FCD-19114D8F264C}" type="slidenum">
              <a:rPr lang="en-US" smtClean="0"/>
              <a:t>‹#›</a:t>
            </a:fld>
            <a:endParaRPr lang="en-US"/>
          </a:p>
        </p:txBody>
      </p:sp>
    </p:spTree>
    <p:extLst>
      <p:ext uri="{BB962C8B-B14F-4D97-AF65-F5344CB8AC3E}">
        <p14:creationId xmlns:p14="http://schemas.microsoft.com/office/powerpoint/2010/main" val="384340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1097C7-586E-480C-885F-79B3927F01EF}" type="datetimeFigureOut">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DBC26-0237-41F4-9FCD-19114D8F264C}" type="slidenum">
              <a:rPr lang="en-US" smtClean="0"/>
              <a:t>‹#›</a:t>
            </a:fld>
            <a:endParaRPr lang="en-US"/>
          </a:p>
        </p:txBody>
      </p:sp>
    </p:spTree>
    <p:extLst>
      <p:ext uri="{BB962C8B-B14F-4D97-AF65-F5344CB8AC3E}">
        <p14:creationId xmlns:p14="http://schemas.microsoft.com/office/powerpoint/2010/main" val="1089464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1097C7-586E-480C-885F-79B3927F01EF}" type="datetimeFigureOut">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DBC26-0237-41F4-9FCD-19114D8F264C}" type="slidenum">
              <a:rPr lang="en-US" smtClean="0"/>
              <a:t>‹#›</a:t>
            </a:fld>
            <a:endParaRPr lang="en-US"/>
          </a:p>
        </p:txBody>
      </p:sp>
    </p:spTree>
    <p:extLst>
      <p:ext uri="{BB962C8B-B14F-4D97-AF65-F5344CB8AC3E}">
        <p14:creationId xmlns:p14="http://schemas.microsoft.com/office/powerpoint/2010/main" val="3062530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1097C7-586E-480C-885F-79B3927F01EF}" type="datetimeFigureOut">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DBC26-0237-41F4-9FCD-19114D8F264C}" type="slidenum">
              <a:rPr lang="en-US" smtClean="0"/>
              <a:t>‹#›</a:t>
            </a:fld>
            <a:endParaRPr lang="en-US"/>
          </a:p>
        </p:txBody>
      </p:sp>
    </p:spTree>
    <p:extLst>
      <p:ext uri="{BB962C8B-B14F-4D97-AF65-F5344CB8AC3E}">
        <p14:creationId xmlns:p14="http://schemas.microsoft.com/office/powerpoint/2010/main" val="1445757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1097C7-586E-480C-885F-79B3927F01EF}" type="datetimeFigureOut">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050DBC26-0237-41F4-9FCD-19114D8F264C}" type="slidenum">
              <a:rPr lang="en-US" smtClean="0"/>
              <a:t>‹#›</a:t>
            </a:fld>
            <a:endParaRPr lang="en-US"/>
          </a:p>
        </p:txBody>
      </p:sp>
    </p:spTree>
    <p:extLst>
      <p:ext uri="{BB962C8B-B14F-4D97-AF65-F5344CB8AC3E}">
        <p14:creationId xmlns:p14="http://schemas.microsoft.com/office/powerpoint/2010/main" val="2142799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1097C7-586E-480C-885F-79B3927F01EF}" type="datetimeFigureOut">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DBC26-0237-41F4-9FCD-19114D8F264C}" type="slidenum">
              <a:rPr lang="en-US" smtClean="0"/>
              <a:t>‹#›</a:t>
            </a:fld>
            <a:endParaRPr lang="en-US"/>
          </a:p>
        </p:txBody>
      </p:sp>
    </p:spTree>
    <p:extLst>
      <p:ext uri="{BB962C8B-B14F-4D97-AF65-F5344CB8AC3E}">
        <p14:creationId xmlns:p14="http://schemas.microsoft.com/office/powerpoint/2010/main" val="3482800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1097C7-586E-480C-885F-79B3927F01EF}" type="datetimeFigureOut">
              <a:rPr lang="en-US" smtClean="0"/>
              <a:t>4/7/2014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DBC26-0237-41F4-9FCD-19114D8F264C}" type="slidenum">
              <a:rPr lang="en-US" smtClean="0"/>
              <a:t>‹#›</a:t>
            </a:fld>
            <a:endParaRPr lang="en-US"/>
          </a:p>
        </p:txBody>
      </p:sp>
    </p:spTree>
    <p:extLst>
      <p:ext uri="{BB962C8B-B14F-4D97-AF65-F5344CB8AC3E}">
        <p14:creationId xmlns:p14="http://schemas.microsoft.com/office/powerpoint/2010/main" val="1841961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1097C7-586E-480C-885F-79B3927F01EF}" type="datetimeFigureOut">
              <a:rPr lang="en-US" smtClean="0"/>
              <a:t>4/7/2014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0DBC26-0237-41F4-9FCD-19114D8F264C}" type="slidenum">
              <a:rPr lang="en-US" smtClean="0"/>
              <a:t>‹#›</a:t>
            </a:fld>
            <a:endParaRPr lang="en-US"/>
          </a:p>
        </p:txBody>
      </p:sp>
    </p:spTree>
    <p:extLst>
      <p:ext uri="{BB962C8B-B14F-4D97-AF65-F5344CB8AC3E}">
        <p14:creationId xmlns:p14="http://schemas.microsoft.com/office/powerpoint/2010/main" val="2445302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1097C7-586E-480C-885F-79B3927F01EF}" type="datetimeFigureOut">
              <a:rPr lang="en-US" smtClean="0"/>
              <a:t>4/7/2014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0DBC26-0237-41F4-9FCD-19114D8F264C}" type="slidenum">
              <a:rPr lang="en-US" smtClean="0"/>
              <a:t>‹#›</a:t>
            </a:fld>
            <a:endParaRPr lang="en-US"/>
          </a:p>
        </p:txBody>
      </p:sp>
    </p:spTree>
    <p:extLst>
      <p:ext uri="{BB962C8B-B14F-4D97-AF65-F5344CB8AC3E}">
        <p14:creationId xmlns:p14="http://schemas.microsoft.com/office/powerpoint/2010/main" val="122408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1097C7-586E-480C-885F-79B3927F01EF}" type="datetimeFigureOut">
              <a:rPr lang="en-US" smtClean="0"/>
              <a:t>4/7/2014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0DBC26-0237-41F4-9FCD-19114D8F264C}" type="slidenum">
              <a:rPr lang="en-US" smtClean="0"/>
              <a:t>‹#›</a:t>
            </a:fld>
            <a:endParaRPr lang="en-US"/>
          </a:p>
        </p:txBody>
      </p:sp>
    </p:spTree>
    <p:extLst>
      <p:ext uri="{BB962C8B-B14F-4D97-AF65-F5344CB8AC3E}">
        <p14:creationId xmlns:p14="http://schemas.microsoft.com/office/powerpoint/2010/main" val="4090469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1097C7-586E-480C-885F-79B3927F01EF}" type="datetimeFigureOut">
              <a:rPr lang="en-US" smtClean="0"/>
              <a:t>4/7/2014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DBC26-0237-41F4-9FCD-19114D8F264C}" type="slidenum">
              <a:rPr lang="en-US" smtClean="0"/>
              <a:t>‹#›</a:t>
            </a:fld>
            <a:endParaRPr lang="en-US"/>
          </a:p>
        </p:txBody>
      </p:sp>
    </p:spTree>
    <p:extLst>
      <p:ext uri="{BB962C8B-B14F-4D97-AF65-F5344CB8AC3E}">
        <p14:creationId xmlns:p14="http://schemas.microsoft.com/office/powerpoint/2010/main" val="1795364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1097C7-586E-480C-885F-79B3927F01EF}" type="datetimeFigureOut">
              <a:rPr lang="en-US" smtClean="0"/>
              <a:t>4/7/2014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DBC26-0237-41F4-9FCD-19114D8F264C}" type="slidenum">
              <a:rPr lang="en-US" smtClean="0"/>
              <a:t>‹#›</a:t>
            </a:fld>
            <a:endParaRPr lang="en-US"/>
          </a:p>
        </p:txBody>
      </p:sp>
    </p:spTree>
    <p:extLst>
      <p:ext uri="{BB962C8B-B14F-4D97-AF65-F5344CB8AC3E}">
        <p14:creationId xmlns:p14="http://schemas.microsoft.com/office/powerpoint/2010/main" val="4104134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1097C7-586E-480C-885F-79B3927F01EF}" type="datetimeFigureOut">
              <a:rPr lang="en-US" smtClean="0"/>
              <a:t>4/7/2014</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50DBC26-0237-41F4-9FCD-19114D8F264C}" type="slidenum">
              <a:rPr lang="en-US" smtClean="0"/>
              <a:t>‹#›</a:t>
            </a:fld>
            <a:endParaRPr lang="en-US"/>
          </a:p>
        </p:txBody>
      </p:sp>
    </p:spTree>
    <p:extLst>
      <p:ext uri="{BB962C8B-B14F-4D97-AF65-F5344CB8AC3E}">
        <p14:creationId xmlns:p14="http://schemas.microsoft.com/office/powerpoint/2010/main" val="12095876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Cooling Hot Chocolate in an </a:t>
            </a:r>
            <a:r>
              <a:rPr lang="en-US" dirty="0"/>
              <a:t>i</a:t>
            </a:r>
            <a:r>
              <a:rPr lang="en-US" dirty="0" smtClean="0"/>
              <a:t>nsulated container</a:t>
            </a:r>
            <a:endParaRPr lang="en-US" dirty="0"/>
          </a:p>
        </p:txBody>
      </p:sp>
      <p:sp>
        <p:nvSpPr>
          <p:cNvPr id="3" name="Subtitle 2"/>
          <p:cNvSpPr>
            <a:spLocks noGrp="1"/>
          </p:cNvSpPr>
          <p:nvPr>
            <p:ph type="subTitle" idx="1"/>
          </p:nvPr>
        </p:nvSpPr>
        <p:spPr/>
        <p:txBody>
          <a:bodyPr/>
          <a:lstStyle/>
          <a:p>
            <a:r>
              <a:rPr lang="en-US" dirty="0" smtClean="0"/>
              <a:t>James Jackson and Jordan Peterson</a:t>
            </a:r>
            <a:endParaRPr lang="en-US" dirty="0"/>
          </a:p>
        </p:txBody>
      </p:sp>
    </p:spTree>
    <p:extLst>
      <p:ext uri="{BB962C8B-B14F-4D97-AF65-F5344CB8AC3E}">
        <p14:creationId xmlns:p14="http://schemas.microsoft.com/office/powerpoint/2010/main" val="2273460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Does the speed with which you stir hot chocolate in an insulated cup affect the time it takes to cool?</a:t>
            </a:r>
          </a:p>
        </p:txBody>
      </p:sp>
    </p:spTree>
    <p:extLst>
      <p:ext uri="{BB962C8B-B14F-4D97-AF65-F5344CB8AC3E}">
        <p14:creationId xmlns:p14="http://schemas.microsoft.com/office/powerpoint/2010/main" val="3618393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lstStyle/>
          <a:p>
            <a:r>
              <a:rPr lang="en-US" dirty="0" smtClean="0"/>
              <a:t>Find the heat lost by a fluid in an insulated cup over five minutes for the following conditions:</a:t>
            </a:r>
          </a:p>
          <a:p>
            <a:pPr lvl="1"/>
            <a:r>
              <a:rPr lang="en-US" dirty="0" smtClean="0"/>
              <a:t>No stirring</a:t>
            </a:r>
          </a:p>
          <a:p>
            <a:pPr lvl="1"/>
            <a:r>
              <a:rPr lang="en-US" dirty="0" smtClean="0"/>
              <a:t>Stirred with one revolution per second</a:t>
            </a:r>
          </a:p>
          <a:p>
            <a:pPr lvl="1"/>
            <a:r>
              <a:rPr lang="en-US" dirty="0" smtClean="0"/>
              <a:t>Stirred with two revolutions per second</a:t>
            </a:r>
          </a:p>
          <a:p>
            <a:pPr lvl="1"/>
            <a:r>
              <a:rPr lang="en-US" dirty="0" smtClean="0"/>
              <a:t>Stirred with three revolutions per second</a:t>
            </a:r>
            <a:endParaRPr lang="en-US" dirty="0"/>
          </a:p>
        </p:txBody>
      </p:sp>
    </p:spTree>
    <p:extLst>
      <p:ext uri="{BB962C8B-B14F-4D97-AF65-F5344CB8AC3E}">
        <p14:creationId xmlns:p14="http://schemas.microsoft.com/office/powerpoint/2010/main" val="3883677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Setup:</a:t>
            </a:r>
            <a:endParaRPr lang="en-US" dirty="0"/>
          </a:p>
        </p:txBody>
      </p:sp>
      <p:sp>
        <p:nvSpPr>
          <p:cNvPr id="5" name="Content Placeholder 4"/>
          <p:cNvSpPr>
            <a:spLocks noGrp="1"/>
          </p:cNvSpPr>
          <p:nvPr>
            <p:ph idx="1"/>
          </p:nvPr>
        </p:nvSpPr>
        <p:spPr/>
        <p:txBody>
          <a:bodyPr/>
          <a:lstStyle/>
          <a:p>
            <a:r>
              <a:rPr lang="en-US" dirty="0" smtClean="0"/>
              <a:t>Insulated cup</a:t>
            </a:r>
            <a:r>
              <a:rPr lang="en-US" dirty="0" smtClean="0">
                <a:sym typeface="Wingdings" panose="05000000000000000000" pitchFamily="2" charset="2"/>
              </a:rPr>
              <a:t> </a:t>
            </a:r>
            <a:r>
              <a:rPr lang="en-US" dirty="0" smtClean="0"/>
              <a:t>Assume no heat transfer through sides or bottom</a:t>
            </a:r>
          </a:p>
          <a:p>
            <a:r>
              <a:rPr lang="en-US" dirty="0" smtClean="0"/>
              <a:t>No air velocity </a:t>
            </a:r>
            <a:r>
              <a:rPr lang="en-US" dirty="0" smtClean="0">
                <a:sym typeface="Wingdings" panose="05000000000000000000" pitchFamily="2" charset="2"/>
              </a:rPr>
              <a:t> Assume only free convection and radiation</a:t>
            </a:r>
          </a:p>
          <a:p>
            <a:r>
              <a:rPr lang="en-US" dirty="0" smtClean="0">
                <a:sym typeface="Wingdings" panose="05000000000000000000" pitchFamily="2" charset="2"/>
              </a:rPr>
              <a:t>Initial Fluid Temperature – varies, 65-70 degrees Celsius</a:t>
            </a:r>
          </a:p>
          <a:p>
            <a:r>
              <a:rPr lang="en-US" dirty="0" smtClean="0">
                <a:sym typeface="Wingdings" panose="05000000000000000000" pitchFamily="2" charset="2"/>
              </a:rPr>
              <a:t>External Temperature – 20.3 degrees Celsius</a:t>
            </a:r>
          </a:p>
          <a:p>
            <a:r>
              <a:rPr lang="en-US" dirty="0" smtClean="0">
                <a:sym typeface="Wingdings" panose="05000000000000000000" pitchFamily="2" charset="2"/>
              </a:rPr>
              <a:t>Free convection over flat plate</a:t>
            </a:r>
          </a:p>
          <a:p>
            <a:r>
              <a:rPr lang="en-US" dirty="0" smtClean="0">
                <a:sym typeface="Wingdings" panose="05000000000000000000" pitchFamily="2" charset="2"/>
              </a:rPr>
              <a:t>Water has emissivity of .98</a:t>
            </a:r>
            <a:endParaRPr lang="en-US" dirty="0" smtClean="0"/>
          </a:p>
        </p:txBody>
      </p:sp>
    </p:spTree>
    <p:extLst>
      <p:ext uri="{BB962C8B-B14F-4D97-AF65-F5344CB8AC3E}">
        <p14:creationId xmlns:p14="http://schemas.microsoft.com/office/powerpoint/2010/main" val="2177187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Procedure/Setup:</a:t>
            </a:r>
            <a:endParaRPr lang="en-US" dirty="0"/>
          </a:p>
        </p:txBody>
      </p:sp>
      <p:sp>
        <p:nvSpPr>
          <p:cNvPr id="3" name="Content Placeholder 2"/>
          <p:cNvSpPr>
            <a:spLocks noGrp="1"/>
          </p:cNvSpPr>
          <p:nvPr>
            <p:ph idx="1"/>
          </p:nvPr>
        </p:nvSpPr>
        <p:spPr/>
        <p:txBody>
          <a:bodyPr/>
          <a:lstStyle/>
          <a:p>
            <a:r>
              <a:rPr lang="en-US" dirty="0" smtClean="0"/>
              <a:t>Water was heated in a microwave until it reached approximately 70 degrees Celsius.  </a:t>
            </a:r>
          </a:p>
          <a:p>
            <a:r>
              <a:rPr lang="en-US" dirty="0" smtClean="0"/>
              <a:t>The temperature of the water and ambient air were taken with thermocouples.</a:t>
            </a:r>
          </a:p>
          <a:p>
            <a:r>
              <a:rPr lang="en-US" dirty="0" smtClean="0"/>
              <a:t>The water was stirred at a constant rate according to each condition.</a:t>
            </a:r>
            <a:endParaRPr lang="en-US" dirty="0"/>
          </a:p>
          <a:p>
            <a:r>
              <a:rPr lang="en-US" dirty="0" smtClean="0"/>
              <a:t>Temperature was recorded every 30 seconds.</a:t>
            </a:r>
          </a:p>
        </p:txBody>
      </p:sp>
    </p:spTree>
    <p:extLst>
      <p:ext uri="{BB962C8B-B14F-4D97-AF65-F5344CB8AC3E}">
        <p14:creationId xmlns:p14="http://schemas.microsoft.com/office/powerpoint/2010/main" val="3546769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3642" y="-61911"/>
            <a:ext cx="10018713" cy="1752599"/>
          </a:xfrm>
        </p:spPr>
        <p:txBody>
          <a:bodyPr/>
          <a:lstStyle/>
          <a:p>
            <a:r>
              <a:rPr lang="en-US" dirty="0" smtClean="0"/>
              <a:t>Results: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546703464"/>
              </p:ext>
            </p:extLst>
          </p:nvPr>
        </p:nvGraphicFramePr>
        <p:xfrm>
          <a:off x="3998168" y="1760408"/>
          <a:ext cx="7840824" cy="45704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828799" y="729635"/>
            <a:ext cx="2397967" cy="5262979"/>
          </a:xfrm>
          <a:prstGeom prst="rect">
            <a:avLst/>
          </a:prstGeom>
          <a:noFill/>
        </p:spPr>
        <p:txBody>
          <a:bodyPr wrap="square" rtlCol="0">
            <a:spAutoFit/>
          </a:bodyPr>
          <a:lstStyle/>
          <a:p>
            <a:r>
              <a:rPr lang="en-US" sz="1600" dirty="0" smtClean="0"/>
              <a:t>We found that stirring the liquid made absolutely no difference to the cooling speed.</a:t>
            </a:r>
          </a:p>
          <a:p>
            <a:endParaRPr lang="en-US" sz="1600" dirty="0"/>
          </a:p>
          <a:p>
            <a:r>
              <a:rPr lang="en-US" sz="1600" dirty="0" smtClean="0"/>
              <a:t>This was true no matter how fast we stirred the fluid.</a:t>
            </a:r>
          </a:p>
          <a:p>
            <a:endParaRPr lang="en-US" sz="1600" dirty="0"/>
          </a:p>
          <a:p>
            <a:r>
              <a:rPr lang="en-US" sz="1600" dirty="0" smtClean="0"/>
              <a:t>This makes sense, because there is a relatively small area over which heat transfer through  convection induced by stirring could take place.  In addition, even at a relatively fast stirring speed, the fluid velocity is still fairly low, resulting in a low convection coefficient.</a:t>
            </a:r>
            <a:endParaRPr lang="en-US" sz="1600" dirty="0"/>
          </a:p>
        </p:txBody>
      </p:sp>
    </p:spTree>
    <p:extLst>
      <p:ext uri="{BB962C8B-B14F-4D97-AF65-F5344CB8AC3E}">
        <p14:creationId xmlns:p14="http://schemas.microsoft.com/office/powerpoint/2010/main" val="1359818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Mathematical Model:</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484310" y="2080727"/>
                <a:ext cx="10018713" cy="3710473"/>
              </a:xfrm>
            </p:spPr>
            <p:txBody>
              <a:bodyPr>
                <a:normAutofit fontScale="47500" lnSpcReduction="20000"/>
              </a:bodyPr>
              <a:lstStyle/>
              <a:p>
                <a:r>
                  <a:rPr lang="en-US" sz="2800" dirty="0" smtClean="0">
                    <a:sym typeface="Wingdings" panose="05000000000000000000" pitchFamily="2" charset="2"/>
                  </a:rPr>
                  <a:t>Q</a:t>
                </a:r>
                <a:r>
                  <a:rPr lang="en-US" sz="2800" baseline="-25000" dirty="0" err="1" smtClean="0">
                    <a:sym typeface="Wingdings" panose="05000000000000000000" pitchFamily="2" charset="2"/>
                  </a:rPr>
                  <a:t>rad</a:t>
                </a:r>
                <a:r>
                  <a:rPr lang="en-US" sz="2800" dirty="0" err="1" smtClean="0">
                    <a:sym typeface="Wingdings" panose="05000000000000000000" pitchFamily="2" charset="2"/>
                  </a:rPr>
                  <a:t>+Q</a:t>
                </a:r>
                <a:r>
                  <a:rPr lang="en-US" sz="2800" baseline="-25000" dirty="0" err="1" smtClean="0">
                    <a:sym typeface="Wingdings" panose="05000000000000000000" pitchFamily="2" charset="2"/>
                  </a:rPr>
                  <a:t>conv,free</a:t>
                </a:r>
                <a:r>
                  <a:rPr lang="en-US" sz="2800" dirty="0" err="1" smtClean="0">
                    <a:sym typeface="Wingdings" panose="05000000000000000000" pitchFamily="2" charset="2"/>
                  </a:rPr>
                  <a:t>+Q</a:t>
                </a:r>
                <a:r>
                  <a:rPr lang="en-US" sz="2800" baseline="-25000" dirty="0" err="1" smtClean="0">
                    <a:sym typeface="Wingdings" panose="05000000000000000000" pitchFamily="2" charset="2"/>
                  </a:rPr>
                  <a:t>conv,stir</a:t>
                </a:r>
                <a:r>
                  <a:rPr lang="en-US" sz="2800" dirty="0" smtClean="0">
                    <a:sym typeface="Wingdings" panose="05000000000000000000" pitchFamily="2" charset="2"/>
                  </a:rPr>
                  <a:t>=</a:t>
                </a:r>
                <a:r>
                  <a:rPr lang="el-GR" sz="2800" dirty="0" smtClean="0">
                    <a:sym typeface="Wingdings" panose="05000000000000000000" pitchFamily="2" charset="2"/>
                  </a:rPr>
                  <a:t>Δ</a:t>
                </a:r>
                <a:r>
                  <a:rPr lang="en-US" sz="2800" dirty="0" err="1" smtClean="0">
                    <a:sym typeface="Wingdings" panose="05000000000000000000" pitchFamily="2" charset="2"/>
                  </a:rPr>
                  <a:t>E</a:t>
                </a:r>
                <a:r>
                  <a:rPr lang="en-US" sz="2800" baseline="-25000" dirty="0" err="1" smtClean="0">
                    <a:sym typeface="Wingdings" panose="05000000000000000000" pitchFamily="2" charset="2"/>
                  </a:rPr>
                  <a:t>water</a:t>
                </a:r>
                <a:r>
                  <a:rPr lang="en-US" sz="2800" dirty="0" smtClean="0">
                    <a:sym typeface="Wingdings" panose="05000000000000000000" pitchFamily="2" charset="2"/>
                  </a:rPr>
                  <a:t>+</a:t>
                </a:r>
                <a:r>
                  <a:rPr lang="el-GR" sz="2800" dirty="0" smtClean="0">
                    <a:sym typeface="Wingdings" panose="05000000000000000000" pitchFamily="2" charset="2"/>
                  </a:rPr>
                  <a:t>Δ</a:t>
                </a:r>
                <a:r>
                  <a:rPr lang="en-US" sz="2800" dirty="0" err="1" smtClean="0">
                    <a:sym typeface="Wingdings" panose="05000000000000000000" pitchFamily="2" charset="2"/>
                  </a:rPr>
                  <a:t>E</a:t>
                </a:r>
                <a:r>
                  <a:rPr lang="en-US" sz="2800" baseline="-25000" dirty="0" err="1" smtClean="0">
                    <a:sym typeface="Wingdings" panose="05000000000000000000" pitchFamily="2" charset="2"/>
                  </a:rPr>
                  <a:t>plastic</a:t>
                </a:r>
                <a:endParaRPr lang="en-US" sz="2800" dirty="0" smtClean="0">
                  <a:sym typeface="Wingdings" panose="05000000000000000000" pitchFamily="2" charset="2"/>
                </a:endParaRPr>
              </a:p>
              <a:p>
                <a:r>
                  <a:rPr lang="en-US" sz="2800" dirty="0" err="1" smtClean="0">
                    <a:sym typeface="Wingdings" panose="05000000000000000000" pitchFamily="2" charset="2"/>
                  </a:rPr>
                  <a:t>tA</a:t>
                </a:r>
                <a:r>
                  <a:rPr lang="en-US" sz="2800" baseline="-25000" dirty="0" err="1" smtClean="0">
                    <a:sym typeface="Wingdings" panose="05000000000000000000" pitchFamily="2" charset="2"/>
                  </a:rPr>
                  <a:t>s</a:t>
                </a:r>
                <a:r>
                  <a:rPr lang="en-US" sz="2800" dirty="0" smtClean="0">
                    <a:sym typeface="Wingdings" panose="05000000000000000000" pitchFamily="2" charset="2"/>
                  </a:rPr>
                  <a:t>[h(</a:t>
                </a:r>
                <a:r>
                  <a:rPr lang="en-US" sz="2800" dirty="0" err="1" smtClean="0">
                    <a:sym typeface="Wingdings" panose="05000000000000000000" pitchFamily="2" charset="2"/>
                  </a:rPr>
                  <a:t>T</a:t>
                </a:r>
                <a:r>
                  <a:rPr lang="en-US" sz="2800" baseline="-25000" dirty="0" err="1" smtClean="0">
                    <a:sym typeface="Wingdings" panose="05000000000000000000" pitchFamily="2" charset="2"/>
                  </a:rPr>
                  <a:t>s</a:t>
                </a:r>
                <a:r>
                  <a:rPr lang="en-US" sz="2800" dirty="0" smtClean="0">
                    <a:sym typeface="Wingdings" panose="05000000000000000000" pitchFamily="2" charset="2"/>
                  </a:rPr>
                  <a:t>-T</a:t>
                </a:r>
                <a14:m>
                  <m:oMath xmlns:m="http://schemas.openxmlformats.org/officeDocument/2006/math">
                    <m:r>
                      <a:rPr lang="en-US" sz="2800" b="0" i="1" baseline="-25000" smtClean="0">
                        <a:latin typeface="Cambria Math" panose="02040503050406030204" pitchFamily="18" charset="0"/>
                        <a:ea typeface="Cambria Math" panose="02040503050406030204" pitchFamily="18" charset="0"/>
                      </a:rPr>
                      <m:t>∞</m:t>
                    </m:r>
                  </m:oMath>
                </a14:m>
                <a:r>
                  <a:rPr lang="en-US" sz="2800" dirty="0" smtClean="0"/>
                  <a:t>)+</a:t>
                </a:r>
                <a:r>
                  <a:rPr lang="el-GR" sz="2800" dirty="0" smtClean="0"/>
                  <a:t>εσ</a:t>
                </a:r>
                <a:r>
                  <a:rPr lang="en-US" sz="2800" dirty="0" smtClean="0"/>
                  <a:t>(T</a:t>
                </a:r>
                <a:r>
                  <a:rPr lang="en-US" sz="2800" baseline="-25000" dirty="0" smtClean="0"/>
                  <a:t>s</a:t>
                </a:r>
                <a:r>
                  <a:rPr lang="en-US" sz="2800" baseline="30000" dirty="0" smtClean="0"/>
                  <a:t>4</a:t>
                </a:r>
                <a:r>
                  <a:rPr lang="en-US" sz="2800" dirty="0" smtClean="0"/>
                  <a:t>-T</a:t>
                </a:r>
                <a14:m>
                  <m:oMath xmlns:m="http://schemas.openxmlformats.org/officeDocument/2006/math">
                    <m:r>
                      <a:rPr lang="en-US" sz="2800" b="0" i="1" baseline="-25000" smtClean="0">
                        <a:latin typeface="Cambria Math" panose="02040503050406030204" pitchFamily="18" charset="0"/>
                        <a:ea typeface="Cambria Math" panose="02040503050406030204" pitchFamily="18" charset="0"/>
                      </a:rPr>
                      <m:t>∞</m:t>
                    </m:r>
                  </m:oMath>
                </a14:m>
                <a:r>
                  <a:rPr lang="en-US" sz="2800" baseline="30000" dirty="0" smtClean="0"/>
                  <a:t>4</a:t>
                </a:r>
                <a:r>
                  <a:rPr lang="en-US" sz="2800" dirty="0" smtClean="0"/>
                  <a:t>)]+</a:t>
                </a:r>
                <a:r>
                  <a:rPr lang="en-US" sz="2800" dirty="0" err="1" smtClean="0"/>
                  <a:t>Q</a:t>
                </a:r>
                <a:r>
                  <a:rPr lang="en-US" sz="2800" baseline="-25000" dirty="0" err="1" smtClean="0"/>
                  <a:t>conv,stir</a:t>
                </a:r>
                <a:r>
                  <a:rPr lang="en-US" sz="2800" dirty="0" smtClean="0"/>
                  <a:t>=(mc</a:t>
                </a:r>
                <a:r>
                  <a:rPr lang="el-GR" sz="2800" dirty="0" smtClean="0">
                    <a:sym typeface="Wingdings" panose="05000000000000000000" pitchFamily="2" charset="2"/>
                  </a:rPr>
                  <a:t>Δ</a:t>
                </a:r>
                <a:r>
                  <a:rPr lang="en-US" sz="2800" dirty="0" smtClean="0">
                    <a:sym typeface="Wingdings" panose="05000000000000000000" pitchFamily="2" charset="2"/>
                  </a:rPr>
                  <a:t>T)</a:t>
                </a:r>
                <a:r>
                  <a:rPr lang="en-US" sz="2800" baseline="-25000" dirty="0" smtClean="0">
                    <a:sym typeface="Wingdings" panose="05000000000000000000" pitchFamily="2" charset="2"/>
                  </a:rPr>
                  <a:t>water</a:t>
                </a:r>
                <a:r>
                  <a:rPr lang="en-US" sz="2800" dirty="0" smtClean="0">
                    <a:sym typeface="Wingdings" panose="05000000000000000000" pitchFamily="2" charset="2"/>
                  </a:rPr>
                  <a:t>+(mc</a:t>
                </a:r>
                <a:r>
                  <a:rPr lang="el-GR" sz="2800" dirty="0" smtClean="0">
                    <a:sym typeface="Wingdings" panose="05000000000000000000" pitchFamily="2" charset="2"/>
                  </a:rPr>
                  <a:t> Δ</a:t>
                </a:r>
                <a:r>
                  <a:rPr lang="en-US" sz="2800" dirty="0" smtClean="0">
                    <a:sym typeface="Wingdings" panose="05000000000000000000" pitchFamily="2" charset="2"/>
                  </a:rPr>
                  <a:t>T)</a:t>
                </a:r>
                <a:r>
                  <a:rPr lang="en-US" sz="2800" baseline="-25000" dirty="0" smtClean="0">
                    <a:sym typeface="Wingdings" panose="05000000000000000000" pitchFamily="2" charset="2"/>
                  </a:rPr>
                  <a:t>plastic  </a:t>
                </a:r>
              </a:p>
              <a:p>
                <a:endParaRPr lang="en-US" sz="2800" baseline="-25000" dirty="0" smtClean="0">
                  <a:sym typeface="Wingdings" panose="05000000000000000000" pitchFamily="2" charset="2"/>
                </a:endParaRPr>
              </a:p>
              <a:p>
                <a:pPr lvl="1"/>
                <a:r>
                  <a:rPr lang="en-US" sz="2500" dirty="0" smtClean="0">
                    <a:sym typeface="Wingdings" panose="05000000000000000000" pitchFamily="2" charset="2"/>
                  </a:rPr>
                  <a:t>(This is an approximation, because </a:t>
                </a:r>
                <a:r>
                  <a:rPr lang="el-GR" sz="2500" dirty="0" smtClean="0">
                    <a:sym typeface="Wingdings" panose="05000000000000000000" pitchFamily="2" charset="2"/>
                  </a:rPr>
                  <a:t>Δ</a:t>
                </a:r>
                <a:r>
                  <a:rPr lang="en-US" sz="2500" dirty="0" err="1" smtClean="0"/>
                  <a:t>T</a:t>
                </a:r>
                <a:r>
                  <a:rPr lang="en-US" sz="2500" baseline="-25000" dirty="0" err="1" smtClean="0"/>
                  <a:t>s</a:t>
                </a:r>
                <a:r>
                  <a:rPr lang="en-US" sz="2500" baseline="-25000" dirty="0"/>
                  <a:t> </a:t>
                </a:r>
                <a:r>
                  <a:rPr lang="en-US" sz="2500" dirty="0" smtClean="0"/>
                  <a:t>is relatively small over the interval)</a:t>
                </a:r>
              </a:p>
              <a:p>
                <a:pPr lvl="1"/>
                <a:endParaRPr lang="en-US" sz="2500" dirty="0" smtClean="0"/>
              </a:p>
              <a:p>
                <a:r>
                  <a:rPr lang="en-US" sz="2800" dirty="0" smtClean="0"/>
                  <a:t>g=9.8 , </a:t>
                </a:r>
                <a:r>
                  <a:rPr lang="el-GR" sz="2800" dirty="0" smtClean="0"/>
                  <a:t>β</a:t>
                </a:r>
                <a:r>
                  <a:rPr lang="en-US" sz="2800" dirty="0" smtClean="0"/>
                  <a:t>=2.39E-3 , </a:t>
                </a:r>
                <a:r>
                  <a:rPr lang="el-GR" sz="2800" dirty="0" smtClean="0"/>
                  <a:t>ν</a:t>
                </a:r>
                <a:r>
                  <a:rPr lang="en-US" sz="2800" dirty="0" smtClean="0"/>
                  <a:t>=20.06E-6 , </a:t>
                </a:r>
                <a:r>
                  <a:rPr lang="el-GR" sz="2800" dirty="0" smtClean="0"/>
                  <a:t>α</a:t>
                </a:r>
                <a:r>
                  <a:rPr lang="en-US" sz="2800" dirty="0" smtClean="0"/>
                  <a:t>=28.6E-6 , L=A/P= .015875</a:t>
                </a:r>
              </a:p>
              <a:p>
                <a:r>
                  <a:rPr lang="en-US" sz="2800" dirty="0" smtClean="0"/>
                  <a:t>Ra=</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𝑔</m:t>
                        </m:r>
                        <m:r>
                          <a:rPr lang="en-US" sz="2800" b="0" i="1" smtClean="0">
                            <a:latin typeface="Cambria Math" panose="02040503050406030204" pitchFamily="18" charset="0"/>
                            <a:ea typeface="Cambria Math" panose="02040503050406030204" pitchFamily="18" charset="0"/>
                          </a:rPr>
                          <m:t>𝛽</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𝑇𝑠</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𝑇</m:t>
                            </m:r>
                            <m:r>
                              <a:rPr lang="en-US" sz="2800" b="0" i="1" smtClean="0">
                                <a:latin typeface="Cambria Math" panose="02040503050406030204" pitchFamily="18" charset="0"/>
                                <a:ea typeface="Cambria Math" panose="02040503050406030204" pitchFamily="18" charset="0"/>
                              </a:rPr>
                              <m:t>∞</m:t>
                            </m:r>
                          </m:e>
                        </m:d>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𝐿</m:t>
                            </m:r>
                          </m:e>
                          <m:sup>
                            <m:r>
                              <a:rPr lang="en-US" sz="2800" b="0" i="1" smtClean="0">
                                <a:latin typeface="Cambria Math" panose="02040503050406030204" pitchFamily="18" charset="0"/>
                                <a:ea typeface="Cambria Math" panose="02040503050406030204" pitchFamily="18" charset="0"/>
                              </a:rPr>
                              <m:t>3</m:t>
                            </m:r>
                          </m:sup>
                        </m:sSup>
                      </m:num>
                      <m:den>
                        <m:r>
                          <a:rPr lang="en-US" sz="2800" b="0" i="1" smtClean="0">
                            <a:latin typeface="Cambria Math" panose="02040503050406030204" pitchFamily="18" charset="0"/>
                          </a:rPr>
                          <m:t>𝑣</m:t>
                        </m:r>
                        <m:r>
                          <a:rPr lang="en-US" sz="2800" b="0" i="1" smtClean="0">
                            <a:latin typeface="Cambria Math" panose="02040503050406030204" pitchFamily="18" charset="0"/>
                            <a:ea typeface="Cambria Math" panose="02040503050406030204" pitchFamily="18" charset="0"/>
                          </a:rPr>
                          <m:t>𝛼</m:t>
                        </m:r>
                      </m:den>
                    </m:f>
                    <m:r>
                      <a:rPr lang="en-US" sz="2800" i="1" smtClean="0">
                        <a:latin typeface="Cambria Math" panose="02040503050406030204" pitchFamily="18" charset="0"/>
                      </a:rPr>
                      <m:t>=</m:t>
                    </m:r>
                  </m:oMath>
                </a14:m>
                <a:r>
                  <a:rPr lang="en-US" sz="2800" dirty="0" smtClean="0"/>
                  <a:t>8200</a:t>
                </a:r>
              </a:p>
              <a:p>
                <a:r>
                  <a:rPr lang="en-US" sz="2800" dirty="0" smtClean="0"/>
                  <a:t>Nu=.54(Ra)</a:t>
                </a:r>
                <a:r>
                  <a:rPr lang="en-US" sz="2800" baseline="30000" dirty="0" smtClean="0"/>
                  <a:t>1/4          </a:t>
                </a:r>
                <a:r>
                  <a:rPr lang="en-US" sz="2800" dirty="0" smtClean="0"/>
                  <a:t>eq. 9.30</a:t>
                </a:r>
                <a:endParaRPr lang="en-US" sz="2800" dirty="0"/>
              </a:p>
              <a:p>
                <a:r>
                  <a:rPr lang="en-US" sz="2800" dirty="0" smtClean="0"/>
                  <a:t>Nu=5.126</a:t>
                </a:r>
              </a:p>
              <a:p>
                <a:r>
                  <a:rPr lang="en-US" sz="2800" dirty="0" smtClean="0"/>
                  <a:t>h=k*Nu/L </a:t>
                </a:r>
                <a:r>
                  <a:rPr lang="en-US" sz="2800" dirty="0" smtClean="0">
                    <a:sym typeface="Wingdings" panose="05000000000000000000" pitchFamily="2" charset="2"/>
                  </a:rPr>
                  <a:t> h=9.49</a:t>
                </a:r>
              </a:p>
              <a:p>
                <a:r>
                  <a:rPr lang="en-US" sz="2800" dirty="0" smtClean="0">
                    <a:sym typeface="Wingdings" panose="05000000000000000000" pitchFamily="2" charset="2"/>
                  </a:rPr>
                  <a:t>t=300</a:t>
                </a:r>
              </a:p>
              <a:p>
                <a:r>
                  <a:rPr lang="en-US" sz="2800" b="1" dirty="0" smtClean="0">
                    <a:latin typeface="Calibri Light" panose="020F0302020204030204" pitchFamily="34" charset="0"/>
                    <a:sym typeface="Wingdings" panose="05000000000000000000" pitchFamily="2" charset="2"/>
                  </a:rPr>
                  <a:t>5800J + </a:t>
                </a:r>
                <a:r>
                  <a:rPr lang="en-US" sz="2800" b="1" dirty="0" err="1" smtClean="0">
                    <a:latin typeface="Calibri Light" panose="020F0302020204030204" pitchFamily="34" charset="0"/>
                    <a:sym typeface="Wingdings" panose="05000000000000000000" pitchFamily="2" charset="2"/>
                  </a:rPr>
                  <a:t>Q</a:t>
                </a:r>
                <a:r>
                  <a:rPr lang="en-US" sz="2800" b="1" baseline="-25000" dirty="0" err="1" smtClean="0">
                    <a:latin typeface="Calibri Light" panose="020F0302020204030204" pitchFamily="34" charset="0"/>
                    <a:sym typeface="Wingdings" panose="05000000000000000000" pitchFamily="2" charset="2"/>
                  </a:rPr>
                  <a:t>conv,stir</a:t>
                </a:r>
                <a:r>
                  <a:rPr lang="en-US" sz="2800" b="1" baseline="-25000" dirty="0" smtClean="0">
                    <a:latin typeface="Calibri Light" panose="020F0302020204030204" pitchFamily="34" charset="0"/>
                    <a:sym typeface="Wingdings" panose="05000000000000000000" pitchFamily="2" charset="2"/>
                  </a:rPr>
                  <a:t> </a:t>
                </a:r>
                <a:r>
                  <a:rPr lang="en-US" sz="2800" b="1" dirty="0" smtClean="0">
                    <a:latin typeface="Calibri Light" panose="020F0302020204030204" pitchFamily="34" charset="0"/>
                    <a:sym typeface="Wingdings" panose="05000000000000000000" pitchFamily="2" charset="2"/>
                  </a:rPr>
                  <a:t>= 5800J  </a:t>
                </a:r>
                <a:r>
                  <a:rPr lang="en-US" sz="2800" b="1" dirty="0" err="1" smtClean="0">
                    <a:latin typeface="Calibri Light" panose="020F0302020204030204" pitchFamily="34" charset="0"/>
                    <a:sym typeface="Wingdings" panose="05000000000000000000" pitchFamily="2" charset="2"/>
                  </a:rPr>
                  <a:t>Q</a:t>
                </a:r>
                <a:r>
                  <a:rPr lang="en-US" sz="2800" b="1" baseline="-25000" dirty="0" err="1" smtClean="0">
                    <a:latin typeface="Calibri Light" panose="020F0302020204030204" pitchFamily="34" charset="0"/>
                    <a:sym typeface="Wingdings" panose="05000000000000000000" pitchFamily="2" charset="2"/>
                  </a:rPr>
                  <a:t>conv,stir</a:t>
                </a:r>
                <a:r>
                  <a:rPr lang="en-US" sz="2800" b="1" dirty="0" smtClean="0">
                    <a:latin typeface="Calibri Light" panose="020F0302020204030204" pitchFamily="34" charset="0"/>
                    <a:sym typeface="Wingdings" panose="05000000000000000000" pitchFamily="2" charset="2"/>
                  </a:rPr>
                  <a:t>=0</a:t>
                </a:r>
              </a:p>
              <a:p>
                <a:endParaRPr lang="en-US" dirty="0" smtClean="0">
                  <a:sym typeface="Wingdings" panose="05000000000000000000" pitchFamily="2" charset="2"/>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484310" y="2080727"/>
                <a:ext cx="10018713" cy="3710473"/>
              </a:xfrm>
              <a:blipFill rotWithShape="0">
                <a:blip r:embed="rId2"/>
                <a:stretch>
                  <a:fillRect l="-426" t="-493"/>
                </a:stretch>
              </a:blipFill>
            </p:spPr>
            <p:txBody>
              <a:bodyPr/>
              <a:lstStyle/>
              <a:p>
                <a:r>
                  <a:rPr lang="en-US">
                    <a:noFill/>
                  </a:rPr>
                  <a:t> </a:t>
                </a:r>
              </a:p>
            </p:txBody>
          </p:sp>
        </mc:Fallback>
      </mc:AlternateContent>
    </p:spTree>
    <p:extLst>
      <p:ext uri="{BB962C8B-B14F-4D97-AF65-F5344CB8AC3E}">
        <p14:creationId xmlns:p14="http://schemas.microsoft.com/office/powerpoint/2010/main" val="1609546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Because the free convection and radiation are responsible for the heat transfer in the fluid, stirring the liquid has no effect on the cooling rate, no matter how quickly it is stirred.</a:t>
            </a:r>
          </a:p>
          <a:p>
            <a:r>
              <a:rPr lang="en-US" dirty="0" smtClean="0"/>
              <a:t>Further investigation could be performed into the effect of stirring the liquid while blowing on the liquid, essentially increasing the convection coefficient in forced convection.</a:t>
            </a:r>
          </a:p>
          <a:p>
            <a:endParaRPr lang="en-US" dirty="0"/>
          </a:p>
        </p:txBody>
      </p:sp>
    </p:spTree>
    <p:extLst>
      <p:ext uri="{BB962C8B-B14F-4D97-AF65-F5344CB8AC3E}">
        <p14:creationId xmlns:p14="http://schemas.microsoft.com/office/powerpoint/2010/main" val="2570392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648478"/>
          </a:xfrm>
        </p:spPr>
        <p:txBody>
          <a:bodyPr>
            <a:normAutofit fontScale="90000"/>
          </a:bodyPr>
          <a:lstStyle/>
          <a:p>
            <a:r>
              <a:rPr lang="en-US" dirty="0" smtClean="0"/>
              <a:t>Appendix:</a:t>
            </a:r>
            <a:endParaRPr lang="en-US" dirty="0"/>
          </a:p>
        </p:txBody>
      </p:sp>
      <p:pic>
        <p:nvPicPr>
          <p:cNvPr id="4" name="Content Placeholder 3"/>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b="41931"/>
          <a:stretch/>
        </p:blipFill>
        <p:spPr>
          <a:xfrm>
            <a:off x="828500" y="1410988"/>
            <a:ext cx="4772776" cy="4933828"/>
          </a:xfrm>
        </p:spPr>
      </p:pic>
      <p:pic>
        <p:nvPicPr>
          <p:cNvPr id="5" name="Picture 4"/>
          <p:cNvPicPr>
            <a:picLocks noChangeAspect="1"/>
          </p:cNvPicPr>
          <p:nvPr/>
        </p:nvPicPr>
        <p:blipFill rotWithShape="1">
          <a:blip r:embed="rId4"/>
          <a:srcRect l="1661"/>
          <a:stretch/>
        </p:blipFill>
        <p:spPr>
          <a:xfrm>
            <a:off x="8181969" y="1410988"/>
            <a:ext cx="3171831" cy="3073173"/>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27907" t="35648" r="22428" b="24666"/>
          <a:stretch/>
        </p:blipFill>
        <p:spPr>
          <a:xfrm>
            <a:off x="5730694" y="1410988"/>
            <a:ext cx="2163004" cy="3076947"/>
          </a:xfrm>
          <a:prstGeom prst="rect">
            <a:avLst/>
          </a:prstGeom>
        </p:spPr>
      </p:pic>
    </p:spTree>
    <p:extLst>
      <p:ext uri="{BB962C8B-B14F-4D97-AF65-F5344CB8AC3E}">
        <p14:creationId xmlns:p14="http://schemas.microsoft.com/office/powerpoint/2010/main" val="13987797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TC103457496[[fn=Parallax]]</Template>
  <TotalTime>104</TotalTime>
  <Words>392</Words>
  <Application>Microsoft Office PowerPoint</Application>
  <PresentationFormat>Widescreen</PresentationFormat>
  <Paragraphs>48</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 Light</vt:lpstr>
      <vt:lpstr>Cambria Math</vt:lpstr>
      <vt:lpstr>Corbel</vt:lpstr>
      <vt:lpstr>Wingdings</vt:lpstr>
      <vt:lpstr>Parallax</vt:lpstr>
      <vt:lpstr>Cooling Hot Chocolate in an insulated container</vt:lpstr>
      <vt:lpstr>Question:</vt:lpstr>
      <vt:lpstr>Objective:</vt:lpstr>
      <vt:lpstr>Problem Setup:</vt:lpstr>
      <vt:lpstr>Procedure/Setup:</vt:lpstr>
      <vt:lpstr>Results:</vt:lpstr>
      <vt:lpstr>Mathematical Model:</vt:lpstr>
      <vt:lpstr>Conclusion:</vt:lpstr>
      <vt:lpstr>Appendix:</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Cooling Hot Chocolate in an insulated container</dc:title>
  <dc:creator>Jordan Joshua Peterson</dc:creator>
  <cp:lastModifiedBy>Jordan Joshua Peterson</cp:lastModifiedBy>
  <cp:revision>10</cp:revision>
  <dcterms:created xsi:type="dcterms:W3CDTF">2014-04-07T18:07:04Z</dcterms:created>
  <dcterms:modified xsi:type="dcterms:W3CDTF">2014-04-07T19:51:50Z</dcterms:modified>
</cp:coreProperties>
</file>